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Dahi" initials="MD" lastIdx="3" clrIdx="0">
    <p:extLst>
      <p:ext uri="{19B8F6BF-5375-455C-9EA6-DF929625EA0E}">
        <p15:presenceInfo xmlns:p15="http://schemas.microsoft.com/office/powerpoint/2012/main" userId="e274ef116d1c23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66FF"/>
    <a:srgbClr val="66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st%20-Alex\Projects\Excel%20Projects\Car%20Prices\01_Data\Processed_Data\Car%20Pric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st%20-Alex\Projects\Excel%20Projects\Car%20Prices\01_Data\Processed_Data\Car%20Pric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st%20-Alex\Projects\Excel%20Projects\Car%20Prices\01_Data\Processed_Data\Car%20Pric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 Prices.xlsx]Pivot Tables!PivotTable5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Total Sales by Manufacturers</a:t>
            </a:r>
            <a:endParaRPr lang="en-US"/>
          </a:p>
        </c:rich>
      </c:tx>
      <c:layout>
        <c:manualLayout>
          <c:xMode val="edge"/>
          <c:yMode val="edge"/>
          <c:x val="0.255092159254274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.0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.0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.0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.0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$&quot;#,##0.0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790769130134964"/>
          <c:y val="0.10675505831277678"/>
          <c:w val="0.71184015572006853"/>
          <c:h val="0.667284226276602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'Pivot Tables'!$B$3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numFmt formatCode="&quot;$&quot;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Tables'!$A$4:$A$14</c:f>
              <c:strCache>
                <c:ptCount val="10"/>
                <c:pt idx="0">
                  <c:v>Ford</c:v>
                </c:pt>
                <c:pt idx="1">
                  <c:v>Chevrolet</c:v>
                </c:pt>
                <c:pt idx="2">
                  <c:v>Nissan</c:v>
                </c:pt>
                <c:pt idx="3">
                  <c:v>Toyota</c:v>
                </c:pt>
                <c:pt idx="4">
                  <c:v>BMW</c:v>
                </c:pt>
                <c:pt idx="5">
                  <c:v>Mercedes-Benz</c:v>
                </c:pt>
                <c:pt idx="6">
                  <c:v>Dodge</c:v>
                </c:pt>
                <c:pt idx="7">
                  <c:v>Infiniti</c:v>
                </c:pt>
                <c:pt idx="8">
                  <c:v>Honda</c:v>
                </c:pt>
                <c:pt idx="9">
                  <c:v>Lexus</c:v>
                </c:pt>
              </c:strCache>
            </c:strRef>
          </c:cat>
          <c:val>
            <c:numRef>
              <c:f>'Pivot Tables'!$B$4:$B$14</c:f>
              <c:numCache>
                <c:formatCode>"$"#,##0</c:formatCode>
                <c:ptCount val="10"/>
                <c:pt idx="0">
                  <c:v>1362577082</c:v>
                </c:pt>
                <c:pt idx="1">
                  <c:v>723369949</c:v>
                </c:pt>
                <c:pt idx="2">
                  <c:v>633703805</c:v>
                </c:pt>
                <c:pt idx="3">
                  <c:v>489089925</c:v>
                </c:pt>
                <c:pt idx="4">
                  <c:v>446509513</c:v>
                </c:pt>
                <c:pt idx="5">
                  <c:v>370083906</c:v>
                </c:pt>
                <c:pt idx="6">
                  <c:v>345561569</c:v>
                </c:pt>
                <c:pt idx="7">
                  <c:v>312489190</c:v>
                </c:pt>
                <c:pt idx="8">
                  <c:v>298273884</c:v>
                </c:pt>
                <c:pt idx="9">
                  <c:v>242163555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1E-49A7-B7F4-12283907A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79033312"/>
        <c:axId val="879041632"/>
      </c:barChart>
      <c:catAx>
        <c:axId val="879033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041632"/>
        <c:crosses val="autoZero"/>
        <c:auto val="1"/>
        <c:lblAlgn val="ctr"/>
        <c:lblOffset val="100"/>
        <c:noMultiLvlLbl val="0"/>
      </c:catAx>
      <c:valAx>
        <c:axId val="879041632"/>
        <c:scaling>
          <c:orientation val="minMax"/>
        </c:scaling>
        <c:delete val="0"/>
        <c:axPos val="b"/>
        <c:numFmt formatCode="&quot;$&quot;#,##0.0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033312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 Prices.xlsx]Pivot Tables!PivotTable2</c:name>
    <c:fmtId val="3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 Sales Per Body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Tables'!$B$182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84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25400" h="25400" prst="slope"/>
              </a:sp3d>
            </c:spPr>
            <c:extLst>
              <c:ext xmlns:c16="http://schemas.microsoft.com/office/drawing/2014/chart" uri="{C3380CC4-5D6E-409C-BE32-E72D297353CC}">
                <c16:uniqueId val="{00000001-8270-4734-933F-80AEC013633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84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25400" h="25400" prst="slope"/>
              </a:sp3d>
            </c:spPr>
            <c:extLst>
              <c:ext xmlns:c16="http://schemas.microsoft.com/office/drawing/2014/chart" uri="{C3380CC4-5D6E-409C-BE32-E72D297353CC}">
                <c16:uniqueId val="{00000003-8270-4734-933F-80AEC013633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4000"/>
                    </a:schemeClr>
                  </a:gs>
                  <a:gs pos="100000">
                    <a:schemeClr val="accent3">
                      <a:shade val="84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25400" h="25400" prst="slope"/>
              </a:sp3d>
            </c:spPr>
            <c:extLst>
              <c:ext xmlns:c16="http://schemas.microsoft.com/office/drawing/2014/chart" uri="{C3380CC4-5D6E-409C-BE32-E72D297353CC}">
                <c16:uniqueId val="{00000005-8270-4734-933F-80AEC013633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84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25400" h="25400" prst="slope"/>
              </a:sp3d>
            </c:spPr>
            <c:extLst>
              <c:ext xmlns:c16="http://schemas.microsoft.com/office/drawing/2014/chart" uri="{C3380CC4-5D6E-409C-BE32-E72D297353CC}">
                <c16:uniqueId val="{00000007-8270-4734-933F-80AEC013633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4000"/>
                    </a:schemeClr>
                  </a:gs>
                  <a:gs pos="100000">
                    <a:schemeClr val="accent5">
                      <a:shade val="84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25400" h="25400" prst="slope"/>
              </a:sp3d>
            </c:spPr>
            <c:extLst>
              <c:ext xmlns:c16="http://schemas.microsoft.com/office/drawing/2014/chart" uri="{C3380CC4-5D6E-409C-BE32-E72D297353CC}">
                <c16:uniqueId val="{00000009-8270-4734-933F-80AEC0136331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4000"/>
                    </a:schemeClr>
                  </a:gs>
                  <a:gs pos="100000">
                    <a:schemeClr val="accent6">
                      <a:shade val="84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25400" h="25400" prst="slope"/>
              </a:sp3d>
            </c:spPr>
            <c:extLst>
              <c:ext xmlns:c16="http://schemas.microsoft.com/office/drawing/2014/chart" uri="{C3380CC4-5D6E-409C-BE32-E72D297353CC}">
                <c16:uniqueId val="{0000000B-8270-4734-933F-80AEC0136331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4000"/>
                    </a:schemeClr>
                  </a:gs>
                  <a:gs pos="100000">
                    <a:schemeClr val="accent1">
                      <a:lumMod val="60000"/>
                      <a:shade val="84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25400" h="25400" prst="slope"/>
              </a:sp3d>
            </c:spPr>
            <c:extLst>
              <c:ext xmlns:c16="http://schemas.microsoft.com/office/drawing/2014/chart" uri="{C3380CC4-5D6E-409C-BE32-E72D297353CC}">
                <c16:uniqueId val="{0000000D-8270-4734-933F-80AEC0136331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4000"/>
                    </a:schemeClr>
                  </a:gs>
                  <a:gs pos="100000">
                    <a:schemeClr val="accent2">
                      <a:lumMod val="60000"/>
                      <a:shade val="84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25400" h="25400" prst="slope"/>
              </a:sp3d>
            </c:spPr>
            <c:extLst>
              <c:ext xmlns:c16="http://schemas.microsoft.com/office/drawing/2014/chart" uri="{C3380CC4-5D6E-409C-BE32-E72D297353CC}">
                <c16:uniqueId val="{0000000F-8270-4734-933F-80AEC0136331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4000"/>
                    </a:schemeClr>
                  </a:gs>
                  <a:gs pos="100000">
                    <a:schemeClr val="accent3">
                      <a:lumMod val="60000"/>
                      <a:shade val="84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25400" h="25400" prst="slope"/>
              </a:sp3d>
            </c:spPr>
            <c:extLst>
              <c:ext xmlns:c16="http://schemas.microsoft.com/office/drawing/2014/chart" uri="{C3380CC4-5D6E-409C-BE32-E72D297353CC}">
                <c16:uniqueId val="{00000011-8270-4734-933F-80AEC0136331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4000"/>
                    </a:schemeClr>
                  </a:gs>
                  <a:gs pos="100000">
                    <a:schemeClr val="accent4">
                      <a:lumMod val="60000"/>
                      <a:shade val="84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25400" h="25400" prst="slope"/>
              </a:sp3d>
            </c:spPr>
            <c:extLst>
              <c:ext xmlns:c16="http://schemas.microsoft.com/office/drawing/2014/chart" uri="{C3380CC4-5D6E-409C-BE32-E72D297353CC}">
                <c16:uniqueId val="{00000013-8270-4734-933F-80AEC01363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Tables'!$A$183:$A$193</c:f>
              <c:strCache>
                <c:ptCount val="10"/>
                <c:pt idx="0">
                  <c:v>Sedan</c:v>
                </c:pt>
                <c:pt idx="1">
                  <c:v>SUV</c:v>
                </c:pt>
                <c:pt idx="2">
                  <c:v>Crew Cab</c:v>
                </c:pt>
                <c:pt idx="3">
                  <c:v>Minivan</c:v>
                </c:pt>
                <c:pt idx="4">
                  <c:v>Coupe</c:v>
                </c:pt>
                <c:pt idx="5">
                  <c:v>Hatchback</c:v>
                </c:pt>
                <c:pt idx="6">
                  <c:v>SuperCrew</c:v>
                </c:pt>
                <c:pt idx="7">
                  <c:v>Convertible</c:v>
                </c:pt>
                <c:pt idx="8">
                  <c:v>Wagon</c:v>
                </c:pt>
                <c:pt idx="9">
                  <c:v>G Sedan</c:v>
                </c:pt>
              </c:strCache>
            </c:strRef>
          </c:cat>
          <c:val>
            <c:numRef>
              <c:f>'Pivot Tables'!$B$183:$B$193</c:f>
              <c:numCache>
                <c:formatCode>"$"#,##0</c:formatCode>
                <c:ptCount val="10"/>
                <c:pt idx="0">
                  <c:v>2827580045</c:v>
                </c:pt>
                <c:pt idx="1">
                  <c:v>2318177919</c:v>
                </c:pt>
                <c:pt idx="2">
                  <c:v>354914507</c:v>
                </c:pt>
                <c:pt idx="3">
                  <c:v>295340141</c:v>
                </c:pt>
                <c:pt idx="4">
                  <c:v>282750644</c:v>
                </c:pt>
                <c:pt idx="5">
                  <c:v>263569910</c:v>
                </c:pt>
                <c:pt idx="6">
                  <c:v>199614784</c:v>
                </c:pt>
                <c:pt idx="7">
                  <c:v>186896701</c:v>
                </c:pt>
                <c:pt idx="8">
                  <c:v>163290866</c:v>
                </c:pt>
                <c:pt idx="9">
                  <c:v>147918806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270-4734-933F-80AEC013633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 Prices.xlsx]Pivot Tables!PivotTable3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Selling Per Month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Tables'!$B$152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66FF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Tables'!$A$153:$A$161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Dec</c:v>
                </c:pt>
              </c:strCache>
            </c:strRef>
          </c:cat>
          <c:val>
            <c:numRef>
              <c:f>'Pivot Tables'!$B$153:$B$161</c:f>
              <c:numCache>
                <c:formatCode>"$"#,##0</c:formatCode>
                <c:ptCount val="8"/>
                <c:pt idx="0">
                  <c:v>1871680792</c:v>
                </c:pt>
                <c:pt idx="1">
                  <c:v>2218862827</c:v>
                </c:pt>
                <c:pt idx="2">
                  <c:v>622105273</c:v>
                </c:pt>
                <c:pt idx="3">
                  <c:v>14799755</c:v>
                </c:pt>
                <c:pt idx="4">
                  <c:v>752178456</c:v>
                </c:pt>
                <c:pt idx="5">
                  <c:v>1499881215</c:v>
                </c:pt>
                <c:pt idx="6">
                  <c:v>22069764</c:v>
                </c:pt>
                <c:pt idx="7">
                  <c:v>604434205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2-4FFF-B24B-30D49F923D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59821568"/>
        <c:axId val="459820736"/>
      </c:lineChart>
      <c:catAx>
        <c:axId val="45982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820736"/>
        <c:crosses val="autoZero"/>
        <c:auto val="1"/>
        <c:lblAlgn val="ctr"/>
        <c:lblOffset val="100"/>
        <c:noMultiLvlLbl val="0"/>
      </c:catAx>
      <c:valAx>
        <c:axId val="459820736"/>
        <c:scaling>
          <c:orientation val="minMax"/>
        </c:scaling>
        <c:delete val="0"/>
        <c:axPos val="l"/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821568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0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7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95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48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28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82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32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64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0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9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3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3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7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7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4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2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36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981E-191A-45DE-B879-173D1C385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CARS prices Dashboard analysis</a:t>
            </a:r>
            <a:endParaRPr lang="en-GB" sz="4000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05F80-B183-4200-81B3-8750E14C3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A Data-Driven Insight into Car Sales in the U.S.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1C350-B286-4904-B91F-CAB8C9D10C49}"/>
              </a:ext>
            </a:extLst>
          </p:cNvPr>
          <p:cNvSpPr txBox="1"/>
          <p:nvPr/>
        </p:nvSpPr>
        <p:spPr>
          <a:xfrm>
            <a:off x="675249" y="5514535"/>
            <a:ext cx="3448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Prepared By: Mohamed Dahi</a:t>
            </a:r>
          </a:p>
          <a:p>
            <a:r>
              <a:rPr lang="en-US" dirty="0">
                <a:solidFill>
                  <a:srgbClr val="00B0F0"/>
                </a:solidFill>
              </a:rPr>
              <a:t>Date: 12/24/2024</a:t>
            </a:r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27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EE16D-65D3-411E-B962-D63A487BD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010486"/>
            <a:ext cx="10131425" cy="2780714"/>
          </a:xfrm>
        </p:spPr>
        <p:txBody>
          <a:bodyPr/>
          <a:lstStyle/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</a:rPr>
              <a:t>Sales performance trends (yearly, monthly, and daily).</a:t>
            </a:r>
          </a:p>
          <a:p>
            <a:r>
              <a:rPr lang="en-GB" dirty="0">
                <a:solidFill>
                  <a:srgbClr val="00B0F0"/>
                </a:solidFill>
              </a:rPr>
              <a:t>Regional insights (top-performing states).</a:t>
            </a:r>
          </a:p>
          <a:p>
            <a:r>
              <a:rPr lang="en-GB" dirty="0">
                <a:solidFill>
                  <a:srgbClr val="00B0F0"/>
                </a:solidFill>
              </a:rPr>
              <a:t>Manufacturer and model analysis.</a:t>
            </a:r>
          </a:p>
          <a:p>
            <a:r>
              <a:rPr lang="en-GB" dirty="0">
                <a:solidFill>
                  <a:srgbClr val="00B0F0"/>
                </a:solidFill>
              </a:rPr>
              <a:t>Customer preferences (</a:t>
            </a:r>
            <a:r>
              <a:rPr lang="en-GB" dirty="0" err="1">
                <a:solidFill>
                  <a:srgbClr val="00B0F0"/>
                </a:solidFill>
              </a:rPr>
              <a:t>colors</a:t>
            </a:r>
            <a:r>
              <a:rPr lang="en-GB" dirty="0">
                <a:solidFill>
                  <a:srgbClr val="00B0F0"/>
                </a:solidFill>
              </a:rPr>
              <a:t> and body types).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37E9A9BA-6CB8-435C-B309-17264D8FFC4D}"/>
              </a:ext>
            </a:extLst>
          </p:cNvPr>
          <p:cNvSpPr/>
          <p:nvPr/>
        </p:nvSpPr>
        <p:spPr>
          <a:xfrm>
            <a:off x="685800" y="764345"/>
            <a:ext cx="3235569" cy="852658"/>
          </a:xfrm>
          <a:prstGeom prst="homePlate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Objective</a:t>
            </a:r>
            <a:endParaRPr lang="en-GB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EC2D8-1A7E-4A10-933C-1E0D7B4DF4F1}"/>
              </a:ext>
            </a:extLst>
          </p:cNvPr>
          <p:cNvSpPr txBox="1"/>
          <p:nvPr/>
        </p:nvSpPr>
        <p:spPr>
          <a:xfrm>
            <a:off x="4037672" y="802771"/>
            <a:ext cx="7468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rgbClr val="00B0F0"/>
                </a:solidFill>
              </a:rPr>
              <a:t>Analyze</a:t>
            </a:r>
            <a:r>
              <a:rPr lang="en-GB" sz="2000" dirty="0">
                <a:solidFill>
                  <a:srgbClr val="00B0F0"/>
                </a:solidFill>
              </a:rPr>
              <a:t> car sales data to uncover trends and customer preferences, providing actionable insights for stakeholders.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11B6A6-E29A-4D2F-968A-68E53E7E972E}"/>
              </a:ext>
            </a:extLst>
          </p:cNvPr>
          <p:cNvSpPr/>
          <p:nvPr/>
        </p:nvSpPr>
        <p:spPr>
          <a:xfrm>
            <a:off x="685801" y="3066757"/>
            <a:ext cx="3235569" cy="478301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Scope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EF6F6E1-7808-4245-9299-9FACBCED7E3A}"/>
              </a:ext>
            </a:extLst>
          </p:cNvPr>
          <p:cNvSpPr/>
          <p:nvPr/>
        </p:nvSpPr>
        <p:spPr>
          <a:xfrm>
            <a:off x="685799" y="1823328"/>
            <a:ext cx="3235569" cy="610380"/>
          </a:xfrm>
          <a:prstGeom prst="homePlate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Data 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C225E-4E7B-42C5-8D1C-B394D386A525}"/>
              </a:ext>
            </a:extLst>
          </p:cNvPr>
          <p:cNvSpPr txBox="1"/>
          <p:nvPr/>
        </p:nvSpPr>
        <p:spPr>
          <a:xfrm>
            <a:off x="4065747" y="1928463"/>
            <a:ext cx="6892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Kaggle</a:t>
            </a:r>
            <a:endParaRPr lang="en-GB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13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0B3AED-7500-4E99-9673-81F08A6363CE}"/>
              </a:ext>
            </a:extLst>
          </p:cNvPr>
          <p:cNvSpPr/>
          <p:nvPr/>
        </p:nvSpPr>
        <p:spPr>
          <a:xfrm>
            <a:off x="769256" y="232229"/>
            <a:ext cx="4701102" cy="9144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Tools and Techniques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D680F8-F5A1-4A58-938D-BE444C814DA3}"/>
              </a:ext>
            </a:extLst>
          </p:cNvPr>
          <p:cNvSpPr/>
          <p:nvPr/>
        </p:nvSpPr>
        <p:spPr>
          <a:xfrm>
            <a:off x="1362815" y="1438476"/>
            <a:ext cx="1903605" cy="559818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Segoe UI Variable Text"/>
              </a:rPr>
              <a:t>T</a:t>
            </a:r>
            <a:r>
              <a:rPr lang="en-GB" sz="2000" b="1" dirty="0" err="1">
                <a:solidFill>
                  <a:schemeClr val="tx1"/>
                </a:solidFill>
                <a:latin typeface="Segoe UI Variable Text"/>
              </a:rPr>
              <a:t>ools</a:t>
            </a:r>
            <a:r>
              <a:rPr lang="en-GB" sz="2000" b="1" dirty="0">
                <a:solidFill>
                  <a:schemeClr val="tx1"/>
                </a:solidFill>
                <a:latin typeface="Segoe UI Variable Text"/>
              </a:rPr>
              <a:t> Used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051224-605E-4F5B-A7E9-70FE36A4C973}"/>
              </a:ext>
            </a:extLst>
          </p:cNvPr>
          <p:cNvSpPr/>
          <p:nvPr/>
        </p:nvSpPr>
        <p:spPr>
          <a:xfrm>
            <a:off x="1362814" y="3428016"/>
            <a:ext cx="1903606" cy="559818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Segoe UI Variable Text"/>
              </a:rPr>
              <a:t>Techniques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984C07-9B7E-48A7-9E2D-A7F313D011BB}"/>
              </a:ext>
            </a:extLst>
          </p:cNvPr>
          <p:cNvSpPr txBox="1"/>
          <p:nvPr/>
        </p:nvSpPr>
        <p:spPr>
          <a:xfrm>
            <a:off x="2164920" y="2193006"/>
            <a:ext cx="75565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Excel Power Query for data cleaning and transformation.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Power BI for dashboard development and visualization.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F862F-F95B-4C6E-80A8-17830C2B6E1E}"/>
              </a:ext>
            </a:extLst>
          </p:cNvPr>
          <p:cNvSpPr txBox="1"/>
          <p:nvPr/>
        </p:nvSpPr>
        <p:spPr>
          <a:xfrm>
            <a:off x="2164920" y="4156668"/>
            <a:ext cx="6531428" cy="1418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Data integration and transformation.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Exploratory data analysis (EDA).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Interactive dashboard design.</a:t>
            </a:r>
          </a:p>
        </p:txBody>
      </p:sp>
    </p:spTree>
    <p:extLst>
      <p:ext uri="{BB962C8B-B14F-4D97-AF65-F5344CB8AC3E}">
        <p14:creationId xmlns:p14="http://schemas.microsoft.com/office/powerpoint/2010/main" val="329987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61C4C6-85F9-452C-9292-9D36B2E2D165}"/>
              </a:ext>
            </a:extLst>
          </p:cNvPr>
          <p:cNvSpPr/>
          <p:nvPr/>
        </p:nvSpPr>
        <p:spPr>
          <a:xfrm>
            <a:off x="769256" y="232229"/>
            <a:ext cx="4136572" cy="9144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Data Preparation</a:t>
            </a:r>
            <a:endParaRPr lang="en-GB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52DBF19-0DEC-4D92-9082-7376AE3AFC29}"/>
              </a:ext>
            </a:extLst>
          </p:cNvPr>
          <p:cNvSpPr/>
          <p:nvPr/>
        </p:nvSpPr>
        <p:spPr>
          <a:xfrm>
            <a:off x="769257" y="2256626"/>
            <a:ext cx="2471248" cy="646331"/>
          </a:xfrm>
          <a:prstGeom prst="homePlat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Process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7DBAABC3-B4E2-4249-9AFD-A5A77A8086CF}"/>
              </a:ext>
            </a:extLst>
          </p:cNvPr>
          <p:cNvSpPr/>
          <p:nvPr/>
        </p:nvSpPr>
        <p:spPr>
          <a:xfrm>
            <a:off x="769256" y="4324851"/>
            <a:ext cx="2471248" cy="914400"/>
          </a:xfrm>
          <a:prstGeom prst="homePlat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Challenges Solved</a:t>
            </a:r>
            <a:endParaRPr lang="en-GB" sz="2000" b="1" dirty="0">
              <a:solidFill>
                <a:schemeClr val="tx1"/>
              </a:solidFill>
              <a:latin typeface="Segoe UI Variable Tex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77DBB5-AEA6-4FCB-8FD6-7CAC355C7CFC}"/>
              </a:ext>
            </a:extLst>
          </p:cNvPr>
          <p:cNvSpPr txBox="1"/>
          <p:nvPr/>
        </p:nvSpPr>
        <p:spPr>
          <a:xfrm>
            <a:off x="3436447" y="2101230"/>
            <a:ext cx="7147904" cy="957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Cleaned and transformed data using Power Query.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Created calculated fields and measures for analysis.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9F8DB9-6095-44D5-9139-23399DA015DC}"/>
              </a:ext>
            </a:extLst>
          </p:cNvPr>
          <p:cNvSpPr txBox="1"/>
          <p:nvPr/>
        </p:nvSpPr>
        <p:spPr>
          <a:xfrm>
            <a:off x="3436447" y="4377477"/>
            <a:ext cx="65314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Missing values and data inconsistencies.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Streamlined processes for repeatable analysis.</a:t>
            </a:r>
          </a:p>
        </p:txBody>
      </p:sp>
    </p:spTree>
    <p:extLst>
      <p:ext uri="{BB962C8B-B14F-4D97-AF65-F5344CB8AC3E}">
        <p14:creationId xmlns:p14="http://schemas.microsoft.com/office/powerpoint/2010/main" val="119537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F07927-64F9-472E-964B-A2328AD6796C}"/>
              </a:ext>
            </a:extLst>
          </p:cNvPr>
          <p:cNvSpPr/>
          <p:nvPr/>
        </p:nvSpPr>
        <p:spPr>
          <a:xfrm>
            <a:off x="769255" y="232229"/>
            <a:ext cx="4508597" cy="9144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Dashboard Features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46054D-B054-4B01-AFF3-36A2708D7A2C}"/>
              </a:ext>
            </a:extLst>
          </p:cNvPr>
          <p:cNvSpPr/>
          <p:nvPr/>
        </p:nvSpPr>
        <p:spPr>
          <a:xfrm>
            <a:off x="1412469" y="1597829"/>
            <a:ext cx="2685142" cy="9144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0" dirty="0">
                <a:solidFill>
                  <a:schemeClr val="tx1"/>
                </a:solidFill>
                <a:effectLst/>
                <a:latin typeface="Segoe UI Variable Text"/>
              </a:rPr>
              <a:t>Key Components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03324-F1FB-4F8B-BA9F-F7492451B882}"/>
              </a:ext>
            </a:extLst>
          </p:cNvPr>
          <p:cNvSpPr txBox="1"/>
          <p:nvPr/>
        </p:nvSpPr>
        <p:spPr>
          <a:xfrm>
            <a:off x="4261089" y="1557913"/>
            <a:ext cx="7529857" cy="234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0B0F0"/>
                </a:solidFill>
                <a:effectLst/>
                <a:latin typeface="Segoe UI Variable Text"/>
              </a:rPr>
              <a:t>Sales Trends: </a:t>
            </a:r>
            <a:r>
              <a:rPr lang="en-GB" sz="2000" b="0" i="0" dirty="0">
                <a:solidFill>
                  <a:srgbClr val="00B0F0"/>
                </a:solidFill>
                <a:effectLst/>
                <a:latin typeface="Segoe UI Variable Text"/>
              </a:rPr>
              <a:t>Annual, monthly, and daily patterns.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B0F0"/>
                </a:solidFill>
              </a:rPr>
              <a:t>Regional Performance: </a:t>
            </a:r>
            <a:r>
              <a:rPr lang="en-GB" sz="2000" dirty="0">
                <a:solidFill>
                  <a:srgbClr val="00B0F0"/>
                </a:solidFill>
              </a:rPr>
              <a:t>Analysis of top-selling states.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B0F0"/>
                </a:solidFill>
              </a:rPr>
              <a:t>Customer Preferences: </a:t>
            </a:r>
            <a:r>
              <a:rPr lang="en-GB" sz="2000" dirty="0">
                <a:solidFill>
                  <a:srgbClr val="00B0F0"/>
                </a:solidFill>
              </a:rPr>
              <a:t>Popular car models, </a:t>
            </a:r>
            <a:r>
              <a:rPr lang="en-GB" sz="2000" dirty="0" err="1">
                <a:solidFill>
                  <a:srgbClr val="00B0F0"/>
                </a:solidFill>
              </a:rPr>
              <a:t>colors</a:t>
            </a:r>
            <a:r>
              <a:rPr lang="en-GB" sz="2000" dirty="0">
                <a:solidFill>
                  <a:srgbClr val="00B0F0"/>
                </a:solidFill>
              </a:rPr>
              <a:t>, and body types.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B0F0"/>
                </a:solidFill>
              </a:rPr>
              <a:t>Manufacturer Insights: </a:t>
            </a:r>
            <a:r>
              <a:rPr lang="en-GB" sz="2000" dirty="0">
                <a:solidFill>
                  <a:srgbClr val="00B0F0"/>
                </a:solidFill>
              </a:rPr>
              <a:t>Sales performance by top brands.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E324E-9DC3-4FE9-A3FD-EAA93FA09F7D}"/>
              </a:ext>
            </a:extLst>
          </p:cNvPr>
          <p:cNvSpPr txBox="1"/>
          <p:nvPr/>
        </p:nvSpPr>
        <p:spPr>
          <a:xfrm>
            <a:off x="4261089" y="4672709"/>
            <a:ext cx="6531428" cy="957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B0F0"/>
                </a:solidFill>
                <a:effectLst/>
                <a:latin typeface="Segoe UI Variable Text"/>
              </a:rPr>
              <a:t>Filters and slicers for dynamic exploration.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Drill-through pages for detailed analysis.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91783D-33F4-4B25-9F5A-2007F864C51E}"/>
              </a:ext>
            </a:extLst>
          </p:cNvPr>
          <p:cNvSpPr/>
          <p:nvPr/>
        </p:nvSpPr>
        <p:spPr>
          <a:xfrm>
            <a:off x="1399482" y="4672709"/>
            <a:ext cx="2685142" cy="9144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Interactive Features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8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7830E80-EB92-4AAD-9BEB-927D65C9B8B0}"/>
              </a:ext>
            </a:extLst>
          </p:cNvPr>
          <p:cNvSpPr/>
          <p:nvPr/>
        </p:nvSpPr>
        <p:spPr>
          <a:xfrm>
            <a:off x="769255" y="232229"/>
            <a:ext cx="4508597" cy="9144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Key Insights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92FE1-75C1-46B1-AEEB-7913E529D50D}"/>
              </a:ext>
            </a:extLst>
          </p:cNvPr>
          <p:cNvSpPr txBox="1"/>
          <p:nvPr/>
        </p:nvSpPr>
        <p:spPr>
          <a:xfrm>
            <a:off x="924330" y="1772271"/>
            <a:ext cx="10802448" cy="372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b="1" i="0" dirty="0">
                <a:solidFill>
                  <a:srgbClr val="00B0F0"/>
                </a:solidFill>
                <a:effectLst/>
                <a:latin typeface="Segoe UI Variable Text"/>
              </a:rPr>
              <a:t>Top Manufacturers: </a:t>
            </a:r>
            <a:r>
              <a:rPr lang="en-GB" sz="2000" i="0" dirty="0">
                <a:solidFill>
                  <a:srgbClr val="00B0F0"/>
                </a:solidFill>
                <a:effectLst/>
                <a:latin typeface="Segoe UI Variable Text"/>
              </a:rPr>
              <a:t>Ford and Chevrolet lead sales, accounting for over 50% of the total.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00B0F0"/>
                </a:solidFill>
              </a:rPr>
              <a:t>Regional Leaders: </a:t>
            </a:r>
            <a:r>
              <a:rPr lang="en-GB" sz="2000" dirty="0">
                <a:solidFill>
                  <a:srgbClr val="00B0F0"/>
                </a:solidFill>
              </a:rPr>
              <a:t>Florida and California are the highest-performing states.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b="1" dirty="0">
                <a:solidFill>
                  <a:srgbClr val="00B0F0"/>
                </a:solidFill>
              </a:rPr>
              <a:t>Customer Preferences:</a:t>
            </a:r>
          </a:p>
          <a:p>
            <a:pPr marL="9144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Most popular </a:t>
            </a:r>
            <a:r>
              <a:rPr lang="en-GB" sz="2000" dirty="0" err="1">
                <a:solidFill>
                  <a:srgbClr val="00B0F0"/>
                </a:solidFill>
              </a:rPr>
              <a:t>colors</a:t>
            </a:r>
            <a:r>
              <a:rPr lang="en-GB" sz="2000" dirty="0">
                <a:solidFill>
                  <a:srgbClr val="00B0F0"/>
                </a:solidFill>
              </a:rPr>
              <a:t>: Black and white.</a:t>
            </a:r>
          </a:p>
          <a:p>
            <a:pPr marL="9144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Preferred body types: Sedans and SUVs.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B0F0"/>
                </a:solidFill>
              </a:rPr>
              <a:t>4. Sales Trends:</a:t>
            </a:r>
          </a:p>
          <a:p>
            <a:pPr marL="9144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Peak sales months: March and December.</a:t>
            </a:r>
          </a:p>
          <a:p>
            <a:pPr marL="9144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Over 97% of sales are from automatic cars.</a:t>
            </a:r>
          </a:p>
        </p:txBody>
      </p:sp>
    </p:spTree>
    <p:extLst>
      <p:ext uri="{BB962C8B-B14F-4D97-AF65-F5344CB8AC3E}">
        <p14:creationId xmlns:p14="http://schemas.microsoft.com/office/powerpoint/2010/main" val="322415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223355-2D83-42BC-B8F3-39576EA7C07C}"/>
              </a:ext>
            </a:extLst>
          </p:cNvPr>
          <p:cNvSpPr/>
          <p:nvPr/>
        </p:nvSpPr>
        <p:spPr>
          <a:xfrm>
            <a:off x="769255" y="121756"/>
            <a:ext cx="3722534" cy="8786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Visual Highlights</a:t>
            </a:r>
            <a:endParaRPr lang="en-GB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CA82EC9-6F8E-44D9-80D9-0925FB934E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1399528"/>
              </p:ext>
            </p:extLst>
          </p:nvPr>
        </p:nvGraphicFramePr>
        <p:xfrm>
          <a:off x="224590" y="1128765"/>
          <a:ext cx="6448926" cy="3282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3E5B4B6-6E90-48CC-9751-E14A20DFB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985443"/>
              </p:ext>
            </p:extLst>
          </p:nvPr>
        </p:nvGraphicFramePr>
        <p:xfrm>
          <a:off x="6545179" y="1414964"/>
          <a:ext cx="5133474" cy="2996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3705F5E-DA38-4515-8542-63926FA0B4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682612"/>
              </p:ext>
            </p:extLst>
          </p:nvPr>
        </p:nvGraphicFramePr>
        <p:xfrm>
          <a:off x="368968" y="4411579"/>
          <a:ext cx="11454064" cy="2196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6892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A204E6F-6A80-4565-A2A3-7FF921EE4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8" y="818146"/>
            <a:ext cx="11614484" cy="591465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FFFD09-33C7-4F79-8F5D-F91016A5264D}"/>
              </a:ext>
            </a:extLst>
          </p:cNvPr>
          <p:cNvSpPr/>
          <p:nvPr/>
        </p:nvSpPr>
        <p:spPr>
          <a:xfrm>
            <a:off x="3881424" y="125203"/>
            <a:ext cx="3722534" cy="55201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Map Sales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63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0B433B-D680-4FE2-811E-F08F505183E3}"/>
              </a:ext>
            </a:extLst>
          </p:cNvPr>
          <p:cNvSpPr/>
          <p:nvPr/>
        </p:nvSpPr>
        <p:spPr>
          <a:xfrm>
            <a:off x="769254" y="250093"/>
            <a:ext cx="4139629" cy="8786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Recommendations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7023E-C16F-4B4C-8549-4F6F86458DFC}"/>
              </a:ext>
            </a:extLst>
          </p:cNvPr>
          <p:cNvSpPr txBox="1"/>
          <p:nvPr/>
        </p:nvSpPr>
        <p:spPr>
          <a:xfrm>
            <a:off x="1598100" y="2335196"/>
            <a:ext cx="10305142" cy="1418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Focus on high-performing states (Florida, California) for marketing campaigns.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Prioritize inventory of popular models and </a:t>
            </a:r>
            <a:r>
              <a:rPr lang="en-GB" sz="2000" dirty="0" err="1">
                <a:solidFill>
                  <a:srgbClr val="00B0F0"/>
                </a:solidFill>
              </a:rPr>
              <a:t>colors</a:t>
            </a:r>
            <a:r>
              <a:rPr lang="en-GB" sz="2000" dirty="0">
                <a:solidFill>
                  <a:srgbClr val="00B0F0"/>
                </a:solidFill>
              </a:rPr>
              <a:t>.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Schedule targeted promotions during high-sales months (March, December).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009747-32F2-4E63-A3D4-DA0BCD72C886}"/>
              </a:ext>
            </a:extLst>
          </p:cNvPr>
          <p:cNvSpPr/>
          <p:nvPr/>
        </p:nvSpPr>
        <p:spPr>
          <a:xfrm>
            <a:off x="1106520" y="1501372"/>
            <a:ext cx="3465095" cy="66431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Actionable Insights</a:t>
            </a:r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500B8-493E-4AFE-B00B-555439F120EA}"/>
              </a:ext>
            </a:extLst>
          </p:cNvPr>
          <p:cNvSpPr txBox="1"/>
          <p:nvPr/>
        </p:nvSpPr>
        <p:spPr>
          <a:xfrm>
            <a:off x="1598100" y="4960413"/>
            <a:ext cx="10305142" cy="957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Integrate demographic data for richer insights.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Implement real-time data updates for live monitoring.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3B335F-5955-437A-8B87-FB91E34FEFBA}"/>
              </a:ext>
            </a:extLst>
          </p:cNvPr>
          <p:cNvSpPr/>
          <p:nvPr/>
        </p:nvSpPr>
        <p:spPr>
          <a:xfrm>
            <a:off x="1106520" y="4126589"/>
            <a:ext cx="3465095" cy="66431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Future Enhancements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933734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647</TotalTime>
  <Words>348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Segoe UI Variable Text</vt:lpstr>
      <vt:lpstr>Mesh</vt:lpstr>
      <vt:lpstr>CARS prices Dashboard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sales Dashboard analysis</dc:title>
  <dc:creator>Mohamed Dahi</dc:creator>
  <cp:lastModifiedBy>Mohamed Dahi</cp:lastModifiedBy>
  <cp:revision>52</cp:revision>
  <dcterms:created xsi:type="dcterms:W3CDTF">2024-12-04T19:58:57Z</dcterms:created>
  <dcterms:modified xsi:type="dcterms:W3CDTF">2024-12-29T09:53:21Z</dcterms:modified>
</cp:coreProperties>
</file>