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Heebo Light" pitchFamily="2" charset="-79"/>
      <p:regular r:id="rId12"/>
    </p:embeddedFont>
    <p:embeddedFont>
      <p:font typeface="Montserrat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8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youtu.be/X300ggZBk-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48" y="27296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549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Analysis of Medical Costs and Influencing Factors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126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data-driven exploration into the factors driving medical expenses.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uncover actionable insights for healthcare professionals, insurers, and policymakers.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8399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By: Md Aamir Nawab</a:t>
            </a:r>
            <a:endParaRPr lang="en-US" sz="175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E7FCA-75A0-7FA2-CFAF-7D2ECC5F8056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020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and Methodology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865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467701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To analyze key factors influencing medical costs.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397579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Identify trends and provide data-driven recommendations.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56321" y="38865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4856321" y="4467701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Statistical analysis and data visualization were done.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56321" y="5397579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Focus on correlations and patterns of costs.</a:t>
            </a:r>
            <a:endParaRPr lang="en-US" sz="17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11FB63-E8B1-91F0-BF4C-8B9378682B52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2550676"/>
            <a:ext cx="4919305" cy="31281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3033"/>
            <a:ext cx="71932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Smoking Impact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4A2C85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94703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8860" y="274962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Lower Total Costs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16920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Smokers have counterintuitively lower costs.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48079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78860" y="428339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Insight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702969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Smaller sample or early mortality is a possibility.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601456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4A2C85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78860" y="58171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236732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Further research on long-term costs is needed.</a:t>
            </a:r>
            <a:endParaRPr lang="en-US" sz="17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4A397F-5F39-F259-B633-BD98BC51FCDC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7" y="2433042"/>
            <a:ext cx="4919186" cy="33633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23768"/>
            <a:ext cx="73219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Children vs. Medical Costs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278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197036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1927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Minimal Impact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4182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Number of children shows little correlation to costs.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19278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0537" y="197036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1927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24182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Other factors have a stronger influence.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DCD7E5"/>
              </a:solidFill>
              <a:latin typeface="Heebo Light" pitchFamily="34" charset="0"/>
              <a:cs typeface="Heebo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DCD7E5"/>
              </a:solidFill>
              <a:latin typeface="Heebo Light" pitchFamily="34" charset="0"/>
              <a:cs typeface="Heebo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DCD7E5"/>
              </a:solidFill>
              <a:latin typeface="Heebo Light" pitchFamily="34" charset="0"/>
              <a:cs typeface="Heebo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DCD7E5"/>
              </a:solidFill>
              <a:latin typeface="Heebo Light" pitchFamily="34" charset="0"/>
              <a:cs typeface="Heebo Light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36260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8860" y="366855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3626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41164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Focus on factors with stronger impact on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medical expenses.</a:t>
            </a:r>
            <a:endParaRPr lang="en-US" sz="17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716895-5207-BF8C-CC11-69B224F1D2B6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04028"/>
            <a:ext cx="4919305" cy="2821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403872"/>
            <a:ext cx="75215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Regional Cost Comparison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424660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Southeast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4737021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Highest average medical costs were found here.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904" y="3452813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3425904" y="4246602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Southwest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3425904" y="4737021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Lowest average medical costs were seen here.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138" y="3452813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58138" y="424660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6058138" y="4737021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Regional factors contribute to cost differences.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174FE2-24BD-F342-BE45-A1F71027C2B5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0" y="2686050"/>
            <a:ext cx="345186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463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Distribution of Medical Charges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3592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78860" y="34017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3359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Range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84964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Most medical charges fall within the $0-$10,000 range.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3790" y="46945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78860" y="47370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530906" y="4694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 Majority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530906" y="518493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Charges are below $20,000 for the majority of people.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60298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78860" y="607230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6029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652022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 insurance for high-cost cases.</a:t>
            </a:r>
            <a:endParaRPr lang="en-US" sz="17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C95FEF-F868-45A4-AB0A-42C82585169D}"/>
              </a:ext>
            </a:extLst>
          </p:cNvPr>
          <p:cNvSpPr/>
          <p:nvPr/>
        </p:nvSpPr>
        <p:spPr>
          <a:xfrm>
            <a:off x="12897135" y="7847463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2745224"/>
            <a:ext cx="4919305" cy="27390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3223"/>
            <a:ext cx="72624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BMI and Medical Charges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3100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Negligible Correlation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Data does not support a strong relationship.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Common belief not supported by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Segment data by variables like health conditions.</a:t>
            </a:r>
            <a:endParaRPr lang="en-US" sz="17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A00295-190C-1DF9-842E-88977DFD02C7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702004"/>
            <a:ext cx="4919186" cy="28254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Medical Costs Across BMI Groups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2952274"/>
            <a:ext cx="1134070" cy="136088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68022" y="3179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Obese Individuals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2268022" y="36695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Contribute significantly more to total costs.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313158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2268022" y="50303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Obesity drives up healthcare expenses.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674042"/>
            <a:ext cx="1134070" cy="136088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68022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2268022" y="63912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Health programs for weight management can help.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7A3E29-710A-D7D7-2C46-623FF0ED208F}"/>
              </a:ext>
            </a:extLst>
          </p:cNvPr>
          <p:cNvSpPr/>
          <p:nvPr/>
        </p:nvSpPr>
        <p:spPr>
          <a:xfrm>
            <a:off x="12897135" y="7847463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7094616" cy="1567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 for the Video: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hlinkClick r:id="rId4"/>
              </a:rPr>
              <a:t>https://youtu.be/X300ggZBk-k</a:t>
            </a:r>
            <a:r>
              <a:rPr lang="en-US" sz="44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Thank you!</a:t>
            </a:r>
            <a:endParaRPr lang="en-US" sz="17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751746-3C2A-B945-6BA7-5D5F367883DC}"/>
              </a:ext>
            </a:extLst>
          </p:cNvPr>
          <p:cNvSpPr/>
          <p:nvPr/>
        </p:nvSpPr>
        <p:spPr>
          <a:xfrm>
            <a:off x="12883487" y="7806519"/>
            <a:ext cx="1610435" cy="30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310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Heebo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 Nawab</cp:lastModifiedBy>
  <cp:revision>5</cp:revision>
  <dcterms:created xsi:type="dcterms:W3CDTF">2025-03-07T10:06:10Z</dcterms:created>
  <dcterms:modified xsi:type="dcterms:W3CDTF">2025-03-07T19:33:43Z</dcterms:modified>
</cp:coreProperties>
</file>