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70" r:id="rId2"/>
    <p:sldId id="257" r:id="rId3"/>
    <p:sldId id="256" r:id="rId4"/>
    <p:sldId id="258" r:id="rId5"/>
    <p:sldId id="259" r:id="rId6"/>
    <p:sldId id="260" r:id="rId7"/>
    <p:sldId id="267" r:id="rId8"/>
    <p:sldId id="266" r:id="rId9"/>
    <p:sldId id="261" r:id="rId10"/>
    <p:sldId id="262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AA7-471D-4FFB-AF61-E851C1DC211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4E58-316F-4B54-B94B-B33C97E1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4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AA7-471D-4FFB-AF61-E851C1DC211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4E58-316F-4B54-B94B-B33C97E1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7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AA7-471D-4FFB-AF61-E851C1DC211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4E58-316F-4B54-B94B-B33C97E1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23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AA7-471D-4FFB-AF61-E851C1DC211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4E58-316F-4B54-B94B-B33C97E193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7445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AA7-471D-4FFB-AF61-E851C1DC211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4E58-316F-4B54-B94B-B33C97E1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5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AA7-471D-4FFB-AF61-E851C1DC211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4E58-316F-4B54-B94B-B33C97E1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11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AA7-471D-4FFB-AF61-E851C1DC211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4E58-316F-4B54-B94B-B33C97E1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88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AA7-471D-4FFB-AF61-E851C1DC211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4E58-316F-4B54-B94B-B33C97E1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37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AA7-471D-4FFB-AF61-E851C1DC211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4E58-316F-4B54-B94B-B33C97E1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0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AA7-471D-4FFB-AF61-E851C1DC211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4E58-316F-4B54-B94B-B33C97E1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2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AA7-471D-4FFB-AF61-E851C1DC211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4E58-316F-4B54-B94B-B33C97E1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AA7-471D-4FFB-AF61-E851C1DC211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4E58-316F-4B54-B94B-B33C97E1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8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AA7-471D-4FFB-AF61-E851C1DC211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4E58-316F-4B54-B94B-B33C97E1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AA7-471D-4FFB-AF61-E851C1DC211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4E58-316F-4B54-B94B-B33C97E1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0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AA7-471D-4FFB-AF61-E851C1DC211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4E58-316F-4B54-B94B-B33C97E1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AA7-471D-4FFB-AF61-E851C1DC211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4E58-316F-4B54-B94B-B33C97E1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2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CAA7-471D-4FFB-AF61-E851C1DC211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4E58-316F-4B54-B94B-B33C97E1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1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63BCAA7-471D-4FFB-AF61-E851C1DC211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C0E4E58-316F-4B54-B94B-B33C97E19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7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ppopx.com/en/apple-imac-table-office-desk-mac-computer-4227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https://www.youtube.com/watch?v=Pj-jTCMX5s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etfullyfunded.com/perk-up-your-nonprofit-thank-you-letter-with-this-clever-ti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36A93-B9AB-DF49-737E-AA5E0E7FF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976570-DC3F-67E9-B429-2B0EFF27CDF0}"/>
              </a:ext>
            </a:extLst>
          </p:cNvPr>
          <p:cNvSpPr txBox="1"/>
          <p:nvPr/>
        </p:nvSpPr>
        <p:spPr>
          <a:xfrm>
            <a:off x="146387" y="2992517"/>
            <a:ext cx="49068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"An Analytical Overview of Default Patterns, Loan Risk Factors, and Strategic Recommendations"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157B2-5A13-0F79-54D9-A5D5232A4E11}"/>
              </a:ext>
            </a:extLst>
          </p:cNvPr>
          <p:cNvSpPr txBox="1"/>
          <p:nvPr/>
        </p:nvSpPr>
        <p:spPr>
          <a:xfrm>
            <a:off x="146387" y="5867218"/>
            <a:ext cx="3643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Presented by: Md Aamir Nawab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E15A67F-6E98-968D-0304-D36D2636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095" y="134808"/>
            <a:ext cx="7257465" cy="1914794"/>
          </a:xfrm>
        </p:spPr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3200" b="1" dirty="0"/>
              <a:t>"Loan Default Risk Analysis &amp; Insights"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7B5F41-97D6-D479-49B3-C45BF82C0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60282" y="2176206"/>
            <a:ext cx="69342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57387-1F73-2563-36EE-305154550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12477-A88A-4738-435E-41BD9E1E2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9" y="54532"/>
            <a:ext cx="11983973" cy="67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5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F6ABD-DE99-7134-3A53-4140B4E0E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026CF0-2CCC-D90C-DC96-BD55416EA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9" y="144379"/>
            <a:ext cx="11940315" cy="65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3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89BD7-04F7-E199-51FA-1507E30FF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2FAB5D-7256-E8BB-17A6-8CC056ACD0E5}"/>
              </a:ext>
            </a:extLst>
          </p:cNvPr>
          <p:cNvSpPr txBox="1"/>
          <p:nvPr/>
        </p:nvSpPr>
        <p:spPr>
          <a:xfrm>
            <a:off x="3537285" y="108283"/>
            <a:ext cx="48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u="sng" dirty="0"/>
              <a:t>Insights from the Dashboards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D83BE-F794-6551-8288-1566A8C36E7E}"/>
              </a:ext>
            </a:extLst>
          </p:cNvPr>
          <p:cNvSpPr txBox="1"/>
          <p:nvPr/>
        </p:nvSpPr>
        <p:spPr>
          <a:xfrm>
            <a:off x="120319" y="749768"/>
            <a:ext cx="118751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1. Home Ownership &amp; Default Risk: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Renters (0.32) and those in 'Other' ownership (0.31) categories have the highest default rates, indicating financial instability.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Homeowners (0.07) and mortgage holders (0.13) have lower default rates, suggesting greater financial discipline and stability.</a:t>
            </a:r>
          </a:p>
          <a:p>
            <a:pPr>
              <a:buNone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2. Loan Purpose &amp; Default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Debt Consolidation (0.29), Medical (0.27), and Home Improvement (0.26) loans have the highest default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Education (0.17) and Venture (0.15) loans have the lowest default risk, likely due to potential income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Lenders should apply stricter credit assessments for high-risk loan purposes.</a:t>
            </a:r>
          </a:p>
          <a:p>
            <a:pPr>
              <a:buNone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3. Loan Amount vs. Annual Income: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Home Improvement loans have the highest average loan amount ($10.36K) despite a moderate-income level ($73.58K).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Medical loans show the highest loan-to-income ratio (0.15), indicating financial strain on borrowers.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 lower ratio in other categories suggests borrowers are taking manageable loans compared to income levels.</a:t>
            </a:r>
          </a:p>
          <a:p>
            <a:pPr>
              <a:buNone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4. Loan Tenure &amp; Default Probability: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Longer loan tenures (&gt;20 years) show a rising trend in default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 notable default spike occurs around 25-30 years, with peaks reaching 0.43.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Shorter-term loans tend to have more stable repayment patterns.</a:t>
            </a:r>
          </a:p>
          <a:p>
            <a:pPr>
              <a:buNone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5. Risk Score &amp; Loan Defaults: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Higher-risk score groups have a significantly higher count of loan defaults.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majority of defaults occur in segments with a high loan amount and lower income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Risk-based pricing and enhanced screening for high-risk borrowers could help mitigate losses.</a:t>
            </a:r>
          </a:p>
          <a:p>
            <a:pPr>
              <a:buNone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Final Outcome &amp; Recommendations: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Lenders should prioritize lower-risk homeownership categories (Mortgage, Own) for loan approvals.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Medical and Debt Consolidation loans require stricter risk assessment due to high default rates.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Longer-term loans (&gt;20 years) pose higher risks; lenders should evaluate repayment capacity carefully.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Borrowers with high-risk scores and large loan amounts should undergo enhanced credit screening.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Stronger risk-mitigation strategies (collateral, insurance, or interest rate adjustments) can reduce default impact.</a:t>
            </a:r>
          </a:p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These insights can help optimize lending decisions, minimize defaults, and improve overall loan portfolio health.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6578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CF50C-03CF-6446-EE36-743DEA341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BC16D-2DBE-D8F3-BF88-7B6242A51BBA}"/>
              </a:ext>
            </a:extLst>
          </p:cNvPr>
          <p:cNvSpPr txBox="1"/>
          <p:nvPr/>
        </p:nvSpPr>
        <p:spPr>
          <a:xfrm>
            <a:off x="66173" y="300789"/>
            <a:ext cx="11309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Link for the explanation video: </a:t>
            </a:r>
            <a:r>
              <a:rPr lang="en-US" sz="2000" b="1" dirty="0">
                <a:hlinkClick r:id="rId2"/>
              </a:rPr>
              <a:t>https://www.youtube.com/watch?v=Pj-jTCMX5sA</a:t>
            </a:r>
            <a:r>
              <a:rPr lang="en-US" sz="2000" b="1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841479-9B3A-BA6D-DD82-6F4E19F39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877188">
            <a:off x="2864886" y="1824122"/>
            <a:ext cx="8833324" cy="406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7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F6E63-42E7-D3D2-31CE-DD40466B9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C6ABAF-40D3-185E-A4C8-39B6E1930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783" y="61531"/>
            <a:ext cx="4480560" cy="2265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258C48-7543-FBD9-5DD2-751A254F6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784" y="4492752"/>
            <a:ext cx="4480560" cy="23398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4851DD-5997-C9FC-BC56-1C0906C4E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976" y="2377440"/>
            <a:ext cx="4480560" cy="20360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329AA8-622E-FDE8-DD0F-3D609A028C30}"/>
              </a:ext>
            </a:extLst>
          </p:cNvPr>
          <p:cNvSpPr txBox="1"/>
          <p:nvPr/>
        </p:nvSpPr>
        <p:spPr>
          <a:xfrm>
            <a:off x="72656" y="121689"/>
            <a:ext cx="7398955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Insights</a:t>
            </a:r>
            <a:r>
              <a:rPr lang="en-US" sz="1600" dirty="0"/>
              <a:t> :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Interest Rate &amp; Default Rate (First Chart &amp; Table)</a:t>
            </a:r>
          </a:p>
          <a:p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Higher loan grades (A, B) = Lower interest rates &amp; lower default rates.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Lower loan grades (F, G) = Higher interest rates &amp; much higher default rates.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Example: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/>
              <a:t>Grade A: 6.65% interest, 10% default rate.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/>
              <a:t>Grade G: 18.67% interest, 98% default rate.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Conclusion: Higher-risk borrowers (poor credit) are charged more interest but still default.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2.Loan Amount &amp; Default Rate (Second Chart &amp; Table)</a:t>
            </a:r>
          </a:p>
          <a:p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Higher loan grades (A, B, C) have lower default rates despite having different loan amounts.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Lower loan grades (E, F, G) have higher loan amounts and higher default rates.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Example: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/>
              <a:t>Grade A loan amount: $8,545 (10% default rate).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dirty="0"/>
              <a:t>Grade G loan amount: $17,195 (98% default rate).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Conclusion: Bigger loans tend to default more, especially for risky borrowers.</a:t>
            </a:r>
          </a:p>
          <a:p>
            <a:pPr lvl="1"/>
            <a:endParaRPr lang="en-US" sz="1600" dirty="0"/>
          </a:p>
          <a:p>
            <a:pPr>
              <a:buNone/>
            </a:pPr>
            <a:r>
              <a:rPr lang="en-US" sz="1600" b="1" dirty="0"/>
              <a:t>Key Takeaways:</a:t>
            </a:r>
          </a:p>
          <a:p>
            <a:r>
              <a:rPr lang="en-US" sz="1600" dirty="0"/>
              <a:t>✔ Loan grade is the best risk predictor.</a:t>
            </a:r>
            <a:br>
              <a:rPr lang="en-US" sz="1600" dirty="0"/>
            </a:br>
            <a:r>
              <a:rPr lang="en-US" sz="1600" dirty="0"/>
              <a:t>✔ Risky borrowers pay more interest but still default often.</a:t>
            </a:r>
            <a:br>
              <a:rPr lang="en-US" sz="1600" dirty="0"/>
            </a:br>
            <a:r>
              <a:rPr lang="en-US" sz="1600" dirty="0"/>
              <a:t>✔ Lenders need to be cautious with large loans to risky borrowers.</a:t>
            </a:r>
          </a:p>
        </p:txBody>
      </p:sp>
    </p:spTree>
    <p:extLst>
      <p:ext uri="{BB962C8B-B14F-4D97-AF65-F5344CB8AC3E}">
        <p14:creationId xmlns:p14="http://schemas.microsoft.com/office/powerpoint/2010/main" val="161417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703F46-7ACA-ECF2-814D-2D795A3B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379" y="50863"/>
            <a:ext cx="5973509" cy="3140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E4A43D-0551-EC02-6100-9E09DB8C2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28" y="50863"/>
            <a:ext cx="5833874" cy="31400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4AB4CD-09F2-521B-A557-0AA8D14874F3}"/>
              </a:ext>
            </a:extLst>
          </p:cNvPr>
          <p:cNvSpPr txBox="1"/>
          <p:nvPr/>
        </p:nvSpPr>
        <p:spPr>
          <a:xfrm>
            <a:off x="48768" y="3291840"/>
            <a:ext cx="12009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/>
              <a:t>Insights: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Most Loans Go to Renters &amp; Mortgage Holders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36.04% of loans are taken by people with a mortgage.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34.55% of loans are taken by renters.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Highest Default Rate Among Renters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15.97% of renters defaulted</a:t>
            </a:r>
            <a:r>
              <a:rPr lang="en-US" sz="1600" dirty="0"/>
              <a:t>, the highest among all homeownership types.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Mortgage holders default less (5.20%)</a:t>
            </a:r>
            <a:r>
              <a:rPr lang="en-US" sz="1600" dirty="0"/>
              <a:t>, showing more financial stability.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Lowest Defaults Among Homeowners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Only </a:t>
            </a:r>
            <a:r>
              <a:rPr lang="en-US" sz="1600" b="1" dirty="0"/>
              <a:t>7.31% of loans go to outright homeowners</a:t>
            </a:r>
            <a:r>
              <a:rPr lang="en-US" sz="1600" dirty="0"/>
              <a:t>, and they have the </a:t>
            </a:r>
            <a:r>
              <a:rPr lang="en-US" sz="1600" b="1" dirty="0"/>
              <a:t>lowest default rate (0.59%)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Other categories (e.g., "Other") have almost no defaults.</a:t>
            </a:r>
            <a:endParaRPr lang="en-US" sz="1600" dirty="0"/>
          </a:p>
          <a:p>
            <a:pPr>
              <a:buNone/>
            </a:pPr>
            <a:r>
              <a:rPr lang="en-US" sz="1600" b="1" dirty="0"/>
              <a:t>Key Takeaways:</a:t>
            </a:r>
          </a:p>
          <a:p>
            <a:pPr>
              <a:buNone/>
            </a:pPr>
            <a:r>
              <a:rPr lang="en-US" sz="1600" dirty="0"/>
              <a:t>✔ </a:t>
            </a:r>
            <a:r>
              <a:rPr lang="en-US" sz="1600" b="1" dirty="0"/>
              <a:t>Renters are the riskiest borrowers with the highest default rates.</a:t>
            </a:r>
            <a:br>
              <a:rPr lang="en-US" sz="1600" dirty="0"/>
            </a:br>
            <a:r>
              <a:rPr lang="en-US" sz="1600" dirty="0"/>
              <a:t>✔ </a:t>
            </a:r>
            <a:r>
              <a:rPr lang="en-US" sz="1600" b="1" dirty="0"/>
              <a:t>People with mortgages borrow the most but are more reliable than renters.</a:t>
            </a:r>
            <a:br>
              <a:rPr lang="en-US" sz="1600" dirty="0"/>
            </a:br>
            <a:r>
              <a:rPr lang="en-US" sz="1600" dirty="0"/>
              <a:t>✔ </a:t>
            </a:r>
            <a:r>
              <a:rPr lang="en-US" sz="1600" b="1" dirty="0"/>
              <a:t>Outright homeowners are the safest borrowers with the lowest defaults.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3993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5AC04-09F1-2927-F702-D8067C662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83F102-12A3-410F-123F-0E2D55A6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" y="36576"/>
            <a:ext cx="4927092" cy="1962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3F454-53FF-7FF2-3DF0-44EDC5380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" y="4998720"/>
            <a:ext cx="4927092" cy="18409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9FA9B-74E4-4971-4AD5-4EFA9E73BE09}"/>
              </a:ext>
            </a:extLst>
          </p:cNvPr>
          <p:cNvSpPr txBox="1"/>
          <p:nvPr/>
        </p:nvSpPr>
        <p:spPr>
          <a:xfrm>
            <a:off x="4998720" y="48768"/>
            <a:ext cx="710946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1. Employment Length vs. Loan Status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employment length increases, the percentage of total loans </a:t>
            </a:r>
            <a:r>
              <a:rPr lang="en-US" b="1" dirty="0"/>
              <a:t>decreases significantly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Loan defaults are </a:t>
            </a:r>
            <a:r>
              <a:rPr lang="en-US" b="1" dirty="0"/>
              <a:t>higher in the lower employment length categories</a:t>
            </a:r>
            <a:r>
              <a:rPr lang="en-US" dirty="0"/>
              <a:t>, suggesting that job stability plays a role in loan repayment ability.</a:t>
            </a:r>
          </a:p>
          <a:p>
            <a:pPr>
              <a:buNone/>
            </a:pPr>
            <a:r>
              <a:rPr lang="en-US" b="1" dirty="0"/>
              <a:t>2. Loan Distribution by Home Ownership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Individuals with </a:t>
            </a:r>
            <a:r>
              <a:rPr lang="en-US" b="1" dirty="0"/>
              <a:t>"Mortgage" (36.04%) and "Rent" (34.55%)</a:t>
            </a:r>
            <a:r>
              <a:rPr lang="en-US" dirty="0"/>
              <a:t> hold the majority of loans.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Borrowers who </a:t>
            </a:r>
            <a:r>
              <a:rPr lang="en-US" b="1" dirty="0"/>
              <a:t>own their homes</a:t>
            </a:r>
            <a:r>
              <a:rPr lang="en-US" dirty="0"/>
              <a:t> account for a </a:t>
            </a:r>
            <a:r>
              <a:rPr lang="en-US" b="1" dirty="0"/>
              <a:t>small percentage (7.31%)</a:t>
            </a:r>
            <a:r>
              <a:rPr lang="en-US" dirty="0"/>
              <a:t> of total loans.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indicates that people who </a:t>
            </a:r>
            <a:r>
              <a:rPr lang="en-US" b="1" dirty="0"/>
              <a:t>rent or have mortgages rely more on loans</a:t>
            </a:r>
            <a:r>
              <a:rPr lang="en-US" dirty="0"/>
              <a:t> compared to homeowners.</a:t>
            </a:r>
          </a:p>
          <a:p>
            <a:pPr>
              <a:buNone/>
            </a:pPr>
            <a:r>
              <a:rPr lang="en-US" b="1" dirty="0"/>
              <a:t>3. Home Ownership and Loan Default Rate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Default rates are </a:t>
            </a:r>
            <a:r>
              <a:rPr lang="en-US" b="1" dirty="0"/>
              <a:t>highest among renters (32%) and "Other" (31%)</a:t>
            </a:r>
            <a:r>
              <a:rPr lang="en-US" dirty="0"/>
              <a:t>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Borrowers with </a:t>
            </a:r>
            <a:r>
              <a:rPr lang="en-US" b="1" dirty="0"/>
              <a:t>mortgages have a much lower default rate (13%)</a:t>
            </a:r>
            <a:r>
              <a:rPr lang="en-US" dirty="0"/>
              <a:t>, while those who </a:t>
            </a:r>
            <a:r>
              <a:rPr lang="en-US" b="1" dirty="0"/>
              <a:t>own homes have the lowest default rate (7%)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suggests that </a:t>
            </a:r>
            <a:r>
              <a:rPr lang="en-US" b="1" dirty="0"/>
              <a:t>homeownership provides financial stability, reducing the likelihood of loan default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Lenders might consider </a:t>
            </a:r>
            <a:r>
              <a:rPr lang="en-US" b="1" dirty="0"/>
              <a:t>homeownership as a key factor when assessing loan risk</a:t>
            </a:r>
            <a:r>
              <a:rPr lang="en-US" dirty="0"/>
              <a:t>.</a:t>
            </a:r>
          </a:p>
          <a:p>
            <a:r>
              <a:rPr lang="en-US" dirty="0"/>
              <a:t>These insights can help financial institutions optimize lending policies, focusing on </a:t>
            </a:r>
            <a:r>
              <a:rPr lang="en-US" b="1" dirty="0"/>
              <a:t>borrower stability factors</a:t>
            </a:r>
            <a:r>
              <a:rPr lang="en-US" dirty="0"/>
              <a:t> like </a:t>
            </a:r>
            <a:r>
              <a:rPr lang="en-US" b="1" dirty="0"/>
              <a:t>employment length and homeownership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93B6B-07B7-AFB7-C7A5-872B6A52E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" y="2036064"/>
            <a:ext cx="4914900" cy="292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FB79E-4F51-853B-58CD-E12B218A3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B1B26F-D5AC-2D45-8B2C-DBE11812D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565376"/>
            <a:ext cx="4754880" cy="3869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D7318-B795-78CE-CDE7-B61C202223BD}"/>
              </a:ext>
            </a:extLst>
          </p:cNvPr>
          <p:cNvSpPr txBox="1"/>
          <p:nvPr/>
        </p:nvSpPr>
        <p:spPr>
          <a:xfrm>
            <a:off x="5010912" y="58846"/>
            <a:ext cx="703478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Insights :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Highest Loan Amount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Home Improvement loans</a:t>
            </a:r>
            <a:r>
              <a:rPr lang="en-US" sz="1600" dirty="0"/>
              <a:t> have the </a:t>
            </a:r>
            <a:r>
              <a:rPr lang="en-US" sz="1600" b="1" dirty="0"/>
              <a:t>highest average loan amount (73.58K)</a:t>
            </a:r>
            <a:r>
              <a:rPr lang="en-US" sz="1600" dirty="0"/>
              <a:t>, indicating that people borrow the most for home renovations.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Loan Amounts Across Categories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Other high loan amounts include </a:t>
            </a:r>
            <a:r>
              <a:rPr lang="en-US" sz="1600" b="1" dirty="0"/>
              <a:t>Personal (67.82K)</a:t>
            </a:r>
            <a:r>
              <a:rPr lang="en-US" sz="1600" dirty="0"/>
              <a:t>, </a:t>
            </a:r>
            <a:r>
              <a:rPr lang="en-US" sz="1600" b="1" dirty="0"/>
              <a:t>Debt Consolidation (66.50K)</a:t>
            </a:r>
            <a:r>
              <a:rPr lang="en-US" sz="1600" dirty="0"/>
              <a:t>, and </a:t>
            </a:r>
            <a:r>
              <a:rPr lang="en-US" sz="1600" b="1" dirty="0"/>
              <a:t>Venture (66.43K)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Medical loans (61.48K)</a:t>
            </a:r>
            <a:r>
              <a:rPr lang="en-US" sz="1600" dirty="0"/>
              <a:t> have the </a:t>
            </a:r>
            <a:r>
              <a:rPr lang="en-US" sz="1600" b="1" dirty="0"/>
              <a:t>lowest average loan amount</a:t>
            </a:r>
            <a:r>
              <a:rPr lang="en-US" sz="1600" dirty="0"/>
              <a:t> among the categories.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Income vs. Loan Trends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b="1" dirty="0"/>
              <a:t>borrowers' annual incomes are significantly lower than the loan amounts</a:t>
            </a:r>
            <a:r>
              <a:rPr lang="en-US" sz="1600" dirty="0"/>
              <a:t> across all purposes.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Home Improvement borrowers have </a:t>
            </a:r>
            <a:r>
              <a:rPr lang="en-US" sz="1600" b="1" dirty="0"/>
              <a:t>10.36K in annual income</a:t>
            </a:r>
            <a:r>
              <a:rPr lang="en-US" sz="1600" dirty="0"/>
              <a:t>, while their loan amount is </a:t>
            </a:r>
            <a:r>
              <a:rPr lang="en-US" sz="1600" b="1" dirty="0"/>
              <a:t>almost 7 times higher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The lowest income group is </a:t>
            </a:r>
            <a:r>
              <a:rPr lang="en-US" sz="1600" b="1" dirty="0"/>
              <a:t>Medical (9.27K)</a:t>
            </a:r>
            <a:r>
              <a:rPr lang="en-US" sz="1600" dirty="0"/>
              <a:t>, suggesting financial strain in this category.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Debt Dependency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Since loans for </a:t>
            </a:r>
            <a:r>
              <a:rPr lang="en-US" sz="1600" b="1" dirty="0"/>
              <a:t>Debt Consolidation, Personal needs, and Medical expenses</a:t>
            </a:r>
            <a:r>
              <a:rPr lang="en-US" sz="1600" dirty="0"/>
              <a:t> are high, it suggests that </a:t>
            </a:r>
            <a:r>
              <a:rPr lang="en-US" sz="1600" b="1" dirty="0"/>
              <a:t>many borrowers rely on credit for essential expenses</a:t>
            </a:r>
            <a:r>
              <a:rPr lang="en-US" sz="1600" dirty="0"/>
              <a:t> rather than discretionary spending.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Risk Factor Consideration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Lenders should </a:t>
            </a:r>
            <a:r>
              <a:rPr lang="en-US" sz="1600" b="1" dirty="0"/>
              <a:t>closely assess repayment capacity</a:t>
            </a:r>
            <a:r>
              <a:rPr lang="en-US" sz="1600" dirty="0"/>
              <a:t>, as borrowers’ incomes are relatively low compared to the loan amounts.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Medical and Debt Consolidation loans may have a higher risk</a:t>
            </a:r>
            <a:r>
              <a:rPr lang="en-US" sz="1600" dirty="0"/>
              <a:t>, as borrowers likely take loans out of necessity rather than investment.</a:t>
            </a:r>
          </a:p>
          <a:p>
            <a:r>
              <a:rPr lang="en-US" sz="1600" dirty="0"/>
              <a:t>These insights help lenders </a:t>
            </a:r>
            <a:r>
              <a:rPr lang="en-US" sz="1600" b="1" dirty="0"/>
              <a:t>adjust loan policies</a:t>
            </a:r>
            <a:r>
              <a:rPr lang="en-US" sz="1600" dirty="0"/>
              <a:t> and better evaluate </a:t>
            </a:r>
            <a:r>
              <a:rPr lang="en-US" sz="1600" b="1" dirty="0"/>
              <a:t>borrowers' financial stability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917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81D48-86EC-4CC8-46B1-440A6C553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7E97FA-02FA-8C23-C433-04FEE044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891" y="1179096"/>
            <a:ext cx="4896847" cy="4487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69AA19-0EA6-7B40-951D-88FC1EC03989}"/>
              </a:ext>
            </a:extLst>
          </p:cNvPr>
          <p:cNvSpPr txBox="1"/>
          <p:nvPr/>
        </p:nvSpPr>
        <p:spPr>
          <a:xfrm>
            <a:off x="64166" y="0"/>
            <a:ext cx="7022434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Insights :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Highest Loan-to-Income Ratio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Medical and Education loans have the highest ratio (0.15)</a:t>
            </a:r>
            <a:r>
              <a:rPr lang="en-US" sz="1600" dirty="0"/>
              <a:t>, meaning borrowers in these categories take on loans that are </a:t>
            </a:r>
            <a:r>
              <a:rPr lang="en-US" sz="1600" b="1" dirty="0"/>
              <a:t>a significant portion of their income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This suggests </a:t>
            </a:r>
            <a:r>
              <a:rPr lang="en-US" sz="1600" b="1" dirty="0"/>
              <a:t>higher financial strain</a:t>
            </a:r>
            <a:r>
              <a:rPr lang="en-US" sz="1600" dirty="0"/>
              <a:t> for individuals borrowing for medical or educational purposes.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Moderate Ratios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Debt Consolidation and Venture loans have a ratio of 0.14</a:t>
            </a:r>
            <a:r>
              <a:rPr lang="en-US" sz="1600" dirty="0"/>
              <a:t>, indicating that these loans are also taken in amounts close to borrowers' earnings.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This might suggest that </a:t>
            </a:r>
            <a:r>
              <a:rPr lang="en-US" sz="1600" b="1" dirty="0"/>
              <a:t>borrowers in these categories also rely heavily on credit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Lower Loan-to-Income Ratios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Personal and Home Improvement loans have the lowest ratio (0.14)</a:t>
            </a:r>
            <a:r>
              <a:rPr lang="en-US" sz="1600" dirty="0"/>
              <a:t>, meaning borrowers in these categories have a relatively </a:t>
            </a:r>
            <a:r>
              <a:rPr lang="en-US" sz="1600" b="1" dirty="0"/>
              <a:t>better ability to manage their loan repayments</a:t>
            </a:r>
            <a:r>
              <a:rPr lang="en-US" sz="1600" dirty="0"/>
              <a:t> compared to income.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This suggests that loans in these categories </a:t>
            </a:r>
            <a:r>
              <a:rPr lang="en-US" sz="1600" b="1" dirty="0"/>
              <a:t>may be less risky</a:t>
            </a:r>
            <a:r>
              <a:rPr lang="en-US" sz="1600" dirty="0"/>
              <a:t> compared to Medical or Education loans.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Risk Consideration for Lenders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Medical and Education loans carry the highest financial burden</a:t>
            </a:r>
            <a:r>
              <a:rPr lang="en-US" sz="1600" dirty="0"/>
              <a:t>, indicating a </a:t>
            </a:r>
            <a:r>
              <a:rPr lang="en-US" sz="1600" b="1" dirty="0"/>
              <a:t>higher potential risk of default</a:t>
            </a:r>
            <a:r>
              <a:rPr lang="en-US" sz="1600" dirty="0"/>
              <a:t> if the borrower's income remains low.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Lenders should </a:t>
            </a:r>
            <a:r>
              <a:rPr lang="en-US" sz="1600" b="1" dirty="0"/>
              <a:t>assess repayment capacity carefully</a:t>
            </a:r>
            <a:r>
              <a:rPr lang="en-US" sz="1600" dirty="0"/>
              <a:t> for borrowers in these high-ratio categories.</a:t>
            </a:r>
          </a:p>
          <a:p>
            <a:r>
              <a:rPr lang="en-US" sz="1600" dirty="0"/>
              <a:t>Overall, this chart highlights </a:t>
            </a:r>
            <a:r>
              <a:rPr lang="en-US" sz="1600" b="1" dirty="0"/>
              <a:t>which loan categories pose a higher financial burden on borrowers</a:t>
            </a:r>
            <a:r>
              <a:rPr lang="en-US" sz="1600" dirty="0"/>
              <a:t>, helping lenders adjust lending criteria accordingly.</a:t>
            </a:r>
          </a:p>
        </p:txBody>
      </p:sp>
    </p:spTree>
    <p:extLst>
      <p:ext uri="{BB962C8B-B14F-4D97-AF65-F5344CB8AC3E}">
        <p14:creationId xmlns:p14="http://schemas.microsoft.com/office/powerpoint/2010/main" val="53576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5CB15-858E-0FEB-7AF1-CA8565082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CF05E1-AF2F-C48A-C987-D2D1E525B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5" y="1155025"/>
            <a:ext cx="5005390" cy="4686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DA32C-D348-A26F-EB91-2E50315B0BC9}"/>
              </a:ext>
            </a:extLst>
          </p:cNvPr>
          <p:cNvSpPr txBox="1"/>
          <p:nvPr/>
        </p:nvSpPr>
        <p:spPr>
          <a:xfrm>
            <a:off x="5140486" y="336895"/>
            <a:ext cx="6991609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Insights :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b="1" dirty="0"/>
              <a:t>dotted trendline shows an upward pattern</a:t>
            </a:r>
            <a:r>
              <a:rPr lang="en-US" sz="1600" dirty="0"/>
              <a:t>, indicating that </a:t>
            </a:r>
            <a:r>
              <a:rPr lang="en-US" sz="1600" b="1" dirty="0"/>
              <a:t>default rates tend to increase as loan tenure increases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This suggests that </a:t>
            </a:r>
            <a:r>
              <a:rPr lang="en-US" sz="1600" b="1" dirty="0"/>
              <a:t>longer loan terms may pose a higher risk of default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Fluctuations in Default Rate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The default rate remains </a:t>
            </a:r>
            <a:r>
              <a:rPr lang="en-US" sz="1600" b="1" dirty="0"/>
              <a:t>relatively stable (0.19 - 0.24) for shorter tenures (0-15 years)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After 20 years, there is a </a:t>
            </a:r>
            <a:r>
              <a:rPr lang="en-US" sz="1600" b="1" dirty="0"/>
              <a:t>sharp increase</a:t>
            </a:r>
            <a:r>
              <a:rPr lang="en-US" sz="1600" dirty="0"/>
              <a:t>, with default rates </a:t>
            </a:r>
            <a:r>
              <a:rPr lang="en-US" sz="1600" b="1" dirty="0"/>
              <a:t>peaking at 0.43 around 30 years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High Volatility Beyond 20 Years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Between 20-30 years, </a:t>
            </a:r>
            <a:r>
              <a:rPr lang="en-US" sz="1600" b="1" dirty="0"/>
              <a:t>default rates show extreme fluctuations</a:t>
            </a:r>
            <a:r>
              <a:rPr lang="en-US" sz="1600" dirty="0"/>
              <a:t>, dropping as low as </a:t>
            </a:r>
            <a:r>
              <a:rPr lang="en-US" sz="1600" b="1" dirty="0"/>
              <a:t>0.06</a:t>
            </a:r>
            <a:r>
              <a:rPr lang="en-US" sz="1600" dirty="0"/>
              <a:t> and then spiking to </a:t>
            </a:r>
            <a:r>
              <a:rPr lang="en-US" sz="1600" b="1" dirty="0"/>
              <a:t>0.43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This could indicate that </a:t>
            </a:r>
            <a:r>
              <a:rPr lang="en-US" sz="1600" b="1" dirty="0"/>
              <a:t>borrowers with very long-term loans face financial uncertainties</a:t>
            </a:r>
            <a:r>
              <a:rPr lang="en-US" sz="1600" dirty="0"/>
              <a:t>, leading to </a:t>
            </a:r>
            <a:r>
              <a:rPr lang="en-US" sz="1600" b="1" dirty="0"/>
              <a:t>irregular repayment behaviors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Potential Implications for Lenders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Longer loan tenures (20+ years) require more risk assessment</a:t>
            </a:r>
            <a:r>
              <a:rPr lang="en-US" sz="1600" dirty="0"/>
              <a:t> before approval.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Lenders may need to </a:t>
            </a:r>
            <a:r>
              <a:rPr lang="en-US" sz="1600" b="1" dirty="0"/>
              <a:t>adjust interest rates, require collateral, or introduce stricter eligibility criteria</a:t>
            </a:r>
            <a:r>
              <a:rPr lang="en-US" sz="1600" dirty="0"/>
              <a:t> for long-term loans.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Borrowers opting for </a:t>
            </a:r>
            <a:r>
              <a:rPr lang="en-US" sz="1600" b="1" dirty="0"/>
              <a:t>shorter tenures may have a lower risk of default</a:t>
            </a:r>
            <a:r>
              <a:rPr lang="en-US" sz="1600" dirty="0"/>
              <a:t>, making them </a:t>
            </a:r>
            <a:r>
              <a:rPr lang="en-US" sz="1600" b="1" dirty="0"/>
              <a:t>safer lending prospects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b="1" dirty="0"/>
              <a:t>Key Takeaway: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Shorter-term loans (10-15 years) are </a:t>
            </a:r>
            <a:r>
              <a:rPr lang="en-US" sz="1600" b="1" dirty="0"/>
              <a:t>more stable and have lower default rates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Longer-term loans (20+ years) are riskier</a:t>
            </a:r>
            <a:r>
              <a:rPr lang="en-US" sz="1600" dirty="0"/>
              <a:t>, with increasing defaults and unpredictable repayment behaviors.</a:t>
            </a:r>
          </a:p>
        </p:txBody>
      </p:sp>
    </p:spTree>
    <p:extLst>
      <p:ext uri="{BB962C8B-B14F-4D97-AF65-F5344CB8AC3E}">
        <p14:creationId xmlns:p14="http://schemas.microsoft.com/office/powerpoint/2010/main" val="21652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579DD-B3B5-3E95-0D65-1F8BEB2A3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89A53-2D54-F91D-159F-803B3D70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5" y="120320"/>
            <a:ext cx="5650328" cy="6629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3B9582-52FE-7898-B57F-FEC778F60174}"/>
              </a:ext>
            </a:extLst>
          </p:cNvPr>
          <p:cNvSpPr txBox="1"/>
          <p:nvPr/>
        </p:nvSpPr>
        <p:spPr>
          <a:xfrm>
            <a:off x="5731538" y="45508"/>
            <a:ext cx="646046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1.Highest Loan Amount &amp; Income at a Specific Risk Score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b="1" dirty="0"/>
              <a:t>Risk Score with the highest loan amount (166,6747K) also has the highest total income (237,054K)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This suggests that </a:t>
            </a:r>
            <a:r>
              <a:rPr lang="en-US" sz="1600" b="1" dirty="0"/>
              <a:t>borrowers with this risk score are securing the largest loans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Loan Distribution Across Risk Scores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Some risk scores (e.g., middle category) have </a:t>
            </a:r>
            <a:r>
              <a:rPr lang="en-US" sz="1600" b="1" dirty="0"/>
              <a:t>significantly higher loan amounts</a:t>
            </a:r>
            <a:r>
              <a:rPr lang="en-US" sz="1600" dirty="0"/>
              <a:t> compared to others.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Lower risk scores seem to be associated with </a:t>
            </a:r>
            <a:r>
              <a:rPr lang="en-US" sz="1600" b="1" dirty="0"/>
              <a:t>lower loan amounts and incomes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Default Counts Correlation with Loan Amounts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b="1" dirty="0"/>
              <a:t>risk score with the highest total loan amount also has the highest number of defaults</a:t>
            </a:r>
            <a:r>
              <a:rPr lang="en-US" sz="1600" dirty="0"/>
              <a:t> (24K).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This indicates that </a:t>
            </a:r>
            <a:r>
              <a:rPr lang="en-US" sz="1600" b="1" dirty="0"/>
              <a:t>higher loan amounts are potentially riskier, leading to more defaults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Employment Length Distribution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Employment length counts are relatively stable across risk scores, but </a:t>
            </a:r>
            <a:r>
              <a:rPr lang="en-US" sz="1600" b="1" dirty="0"/>
              <a:t>higher-income groups tend to have more loan approvals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This suggests that </a:t>
            </a:r>
            <a:r>
              <a:rPr lang="en-US" sz="1600" b="1" dirty="0"/>
              <a:t>income may play a larger role than employment length in loan approvals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b="1" dirty="0"/>
              <a:t>Key Takeaway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Higher loan amounts are associated with higher defaults</a:t>
            </a:r>
            <a:r>
              <a:rPr lang="en-US" sz="1600" dirty="0"/>
              <a:t>, meaning </a:t>
            </a:r>
            <a:r>
              <a:rPr lang="en-US" sz="1600" b="1" dirty="0"/>
              <a:t>riskier borrowers may need stricter evaluation criteria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Lenders should </a:t>
            </a:r>
            <a:r>
              <a:rPr lang="en-US" sz="1600" b="1" dirty="0"/>
              <a:t>assess both income and risk score together</a:t>
            </a:r>
            <a:r>
              <a:rPr lang="en-US" sz="1600" dirty="0"/>
              <a:t> to determine loan eligibility.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Lower-risk borrowers receive smaller loan amounts</a:t>
            </a:r>
            <a:r>
              <a:rPr lang="en-US" sz="1600" dirty="0"/>
              <a:t>, possibly due to lower perceived financial needs or cautious lending policies.</a:t>
            </a:r>
          </a:p>
        </p:txBody>
      </p:sp>
    </p:spTree>
    <p:extLst>
      <p:ext uri="{BB962C8B-B14F-4D97-AF65-F5344CB8AC3E}">
        <p14:creationId xmlns:p14="http://schemas.microsoft.com/office/powerpoint/2010/main" val="262942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D4B91-4F38-C7D8-6763-175647758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BBD2CA-9CDD-069A-C7C6-B52113C80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4" y="1516230"/>
            <a:ext cx="5337259" cy="4270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95304F-82FB-E61A-CCE8-FA800DAB9E2D}"/>
              </a:ext>
            </a:extLst>
          </p:cNvPr>
          <p:cNvSpPr txBox="1"/>
          <p:nvPr/>
        </p:nvSpPr>
        <p:spPr>
          <a:xfrm>
            <a:off x="5545805" y="340907"/>
            <a:ext cx="654518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Insights from the Chart: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Debt Consolidation Loans Have the Highest Default Rate (0.29)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Borrowers taking loans for </a:t>
            </a:r>
            <a:r>
              <a:rPr lang="en-US" sz="1600" b="1" dirty="0"/>
              <a:t>debt consolidation</a:t>
            </a:r>
            <a:r>
              <a:rPr lang="en-US" sz="1600" dirty="0"/>
              <a:t> have the highest likelihood of defaulting.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This suggests that </a:t>
            </a:r>
            <a:r>
              <a:rPr lang="en-US" sz="1600" b="1" dirty="0"/>
              <a:t>those already struggling with debt may still face financial difficulties even after consolidation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Medical and Home Improvement Loans Also Have High Default Rates (0.27 &amp; 0.26)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Medical loans</a:t>
            </a:r>
            <a:r>
              <a:rPr lang="en-US" sz="1600" dirty="0"/>
              <a:t> may indicate </a:t>
            </a:r>
            <a:r>
              <a:rPr lang="en-US" sz="1600" b="1" dirty="0"/>
              <a:t>unexpected financial burdens</a:t>
            </a:r>
            <a:r>
              <a:rPr lang="en-US" sz="1600" dirty="0"/>
              <a:t> that impact repayment ability.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Home improvement loans</a:t>
            </a:r>
            <a:r>
              <a:rPr lang="en-US" sz="1600" dirty="0"/>
              <a:t> could be riskier due to </a:t>
            </a:r>
            <a:r>
              <a:rPr lang="en-US" sz="1600" b="1" dirty="0"/>
              <a:t>unplanned expenses or unstable financial situations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Lower Default Rates for Venture and Education Loans (0.15 &amp; 0.17)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Venture loans (business-related)</a:t>
            </a:r>
            <a:r>
              <a:rPr lang="en-US" sz="1600" dirty="0"/>
              <a:t> have the lowest default rate, possibly due to </a:t>
            </a:r>
            <a:r>
              <a:rPr lang="en-US" sz="1600" b="1" dirty="0"/>
              <a:t>profit generation helping with repayments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Education loans</a:t>
            </a:r>
            <a:r>
              <a:rPr lang="en-US" sz="1600" dirty="0"/>
              <a:t> also have a lower default rate, likely due to </a:t>
            </a:r>
            <a:r>
              <a:rPr lang="en-US" sz="1600" b="1" dirty="0"/>
              <a:t>steady future income prospects from employment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b="1" dirty="0"/>
              <a:t>Key Takeaway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Lenders should carefully assess debt consolidation and medical loan applications</a:t>
            </a:r>
            <a:r>
              <a:rPr lang="en-US" sz="1600" dirty="0"/>
              <a:t>, as they have higher default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Borrowers seeking venture and education loans pose lower risks</a:t>
            </a:r>
            <a:r>
              <a:rPr lang="en-US" sz="1600" dirty="0"/>
              <a:t>, making them safer lending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Risk-based pricing strategies (higher interest rates for high-risk intents) could help mitigate losses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37683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2762</TotalTime>
  <Words>2066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Depth</vt:lpstr>
      <vt:lpstr> "Loan Default Risk Analysis &amp; Insights"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Nawab</dc:creator>
  <cp:lastModifiedBy>Md Nawab</cp:lastModifiedBy>
  <cp:revision>16</cp:revision>
  <dcterms:created xsi:type="dcterms:W3CDTF">2025-03-12T21:17:59Z</dcterms:created>
  <dcterms:modified xsi:type="dcterms:W3CDTF">2025-03-16T19:05:43Z</dcterms:modified>
</cp:coreProperties>
</file>