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60" r:id="rId6"/>
    <p:sldMasterId id="2147483662" r:id="rId7"/>
    <p:sldMasterId id="2147483664" r:id="rId8"/>
    <p:sldMasterId id="2147483666" r:id="rId9"/>
    <p:sldMasterId id="2147483668"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6" r:id="rId22"/>
    <p:sldMasterId id="2147483698" r:id="rId23"/>
    <p:sldMasterId id="2147483700" r:id="rId24"/>
    <p:sldMasterId id="2147483702" r:id="rId25"/>
    <p:sldMasterId id="2147483704" r:id="rId26"/>
    <p:sldMasterId id="2147483706" r:id="rId27"/>
    <p:sldMasterId id="2147483708" r:id="rId28"/>
    <p:sldMasterId id="2147483710" r:id="rId29"/>
    <p:sldMasterId id="2147483712" r:id="rId30"/>
    <p:sldMasterId id="2147483714" r:id="rId31"/>
  </p:sldMasterIdLst>
  <p:sldIdLst>
    <p:sldId id="256" r:id="rId32"/>
    <p:sldId id="257" r:id="rId33"/>
    <p:sldId id="272" r:id="rId34"/>
    <p:sldId id="259" r:id="rId35"/>
    <p:sldId id="260" r:id="rId36"/>
    <p:sldId id="261" r:id="rId37"/>
    <p:sldId id="263" r:id="rId38"/>
    <p:sldId id="268" r:id="rId39"/>
    <p:sldId id="269" r:id="rId40"/>
    <p:sldId id="265" r:id="rId41"/>
    <p:sldId id="270" r:id="rId42"/>
    <p:sldId id="273" r:id="rId43"/>
    <p:sldId id="274" r:id="rId44"/>
    <p:sldId id="266" r:id="rId45"/>
    <p:sldId id="271"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5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20" Type="http://schemas.openxmlformats.org/officeDocument/2006/relationships/slideMaster" Target="slideMasters/slideMaster20.xml"/><Relationship Id="rId4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13"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33"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3.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3.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7.xml"/><Relationship Id="rId1" Type="http://schemas.openxmlformats.org/officeDocument/2006/relationships/slideLayout" Target="../slideLayouts/slideLayout27.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5" Type="http://schemas.openxmlformats.org/officeDocument/2006/relationships/image" Target="../media/image1.png"/><Relationship Id="rId4" Type="http://schemas.openxmlformats.org/officeDocument/2006/relationships/image" Target="../media/image5.png"/></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 name="Google Shape;9;p2"/>
          <p:cNvGrpSpPr/>
          <p:nvPr/>
        </p:nvGrpSpPr>
        <p:grpSpPr>
          <a:xfrm>
            <a:off x="0" y="0"/>
            <a:ext cx="9143640" cy="5143320"/>
            <a:chOff x="0" y="0"/>
            <a:chExt cx="9143640" cy="5143320"/>
          </a:xfrm>
        </p:grpSpPr>
        <p:pic>
          <p:nvPicPr>
            <p:cNvPr id="7" name="Google Shape;10;p2"/>
            <p:cNvPicPr/>
            <p:nvPr/>
          </p:nvPicPr>
          <p:blipFill>
            <a:blip r:embed="rId3">
              <a:alphaModFix amt="28000"/>
            </a:blip>
            <a:srcRect l="15293" t="36171" r="27649" b="14703"/>
            <a:stretch/>
          </p:blipFill>
          <p:spPr>
            <a:xfrm>
              <a:off x="0" y="0"/>
              <a:ext cx="9143640" cy="5142960"/>
            </a:xfrm>
            <a:prstGeom prst="rect">
              <a:avLst/>
            </a:prstGeom>
            <a:ln w="0">
              <a:noFill/>
            </a:ln>
          </p:spPr>
        </p:pic>
        <p:pic>
          <p:nvPicPr>
            <p:cNvPr id="2" name="Google Shape;11;p2"/>
            <p:cNvPicPr/>
            <p:nvPr/>
          </p:nvPicPr>
          <p:blipFill>
            <a:blip r:embed="rId4">
              <a:alphaModFix amt="38000"/>
            </a:blip>
            <a:srcRect l="13106" t="48805" r="57879" b="9244"/>
            <a:stretch/>
          </p:blipFill>
          <p:spPr>
            <a:xfrm>
              <a:off x="3377160" y="0"/>
              <a:ext cx="5766480" cy="5143320"/>
            </a:xfrm>
            <a:prstGeom prst="rect">
              <a:avLst/>
            </a:prstGeom>
            <a:ln w="0">
              <a:noFill/>
            </a:ln>
          </p:spPr>
        </p:pic>
        <p:pic>
          <p:nvPicPr>
            <p:cNvPr id="3" name="Google Shape;12;p2"/>
            <p:cNvPicPr/>
            <p:nvPr/>
          </p:nvPicPr>
          <p:blipFill>
            <a:blip r:embed="rId5">
              <a:alphaModFix amt="38000"/>
            </a:blip>
            <a:srcRect l="48246" t="-1389" r="22125" b="63584"/>
            <a:stretch/>
          </p:blipFill>
          <p:spPr>
            <a:xfrm>
              <a:off x="0" y="0"/>
              <a:ext cx="6535080" cy="5143320"/>
            </a:xfrm>
            <a:prstGeom prst="rect">
              <a:avLst/>
            </a:prstGeom>
            <a:ln w="0">
              <a:noFill/>
            </a:ln>
          </p:spPr>
        </p:pic>
      </p:grpSp>
      <p:sp>
        <p:nvSpPr>
          <p:cNvPr id="4" name="PlaceHolder 1"/>
          <p:cNvSpPr>
            <a:spLocks noGrp="1"/>
          </p:cNvSpPr>
          <p:nvPr>
            <p:ph type="title"/>
          </p:nvPr>
        </p:nvSpPr>
        <p:spPr>
          <a:xfrm>
            <a:off x="1742760" y="1760040"/>
            <a:ext cx="6687720" cy="1932120"/>
          </a:xfrm>
          <a:prstGeom prst="rect">
            <a:avLst/>
          </a:prstGeom>
          <a:noFill/>
          <a:ln w="0">
            <a:noFill/>
          </a:ln>
        </p:spPr>
        <p:txBody>
          <a:bodyPr lIns="91440" tIns="91440" rIns="91440" bIns="91440" anchor="b">
            <a:noAutofit/>
          </a:bodyPr>
          <a:lstStyle/>
          <a:p>
            <a:pPr indent="0">
              <a:buNone/>
            </a:pPr>
            <a:r>
              <a:rPr lang="fr-FR" sz="6400" b="0" strike="noStrike" spc="-1">
                <a:solidFill>
                  <a:schemeClr val="dk1"/>
                </a:solidFill>
                <a:latin typeface="Arial"/>
              </a:rPr>
              <a:t>Click to edit the title text format</a:t>
            </a: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8" name="Google Shape;127;p20"/>
          <p:cNvGrpSpPr/>
          <p:nvPr/>
        </p:nvGrpSpPr>
        <p:grpSpPr>
          <a:xfrm>
            <a:off x="0" y="0"/>
            <a:ext cx="9143640" cy="5142960"/>
            <a:chOff x="0" y="0"/>
            <a:chExt cx="9143640" cy="5142960"/>
          </a:xfrm>
        </p:grpSpPr>
        <p:pic>
          <p:nvPicPr>
            <p:cNvPr id="49" name="Google Shape;128;p20"/>
            <p:cNvPicPr/>
            <p:nvPr/>
          </p:nvPicPr>
          <p:blipFill>
            <a:blip r:embed="rId3">
              <a:alphaModFix amt="41000"/>
            </a:blip>
            <a:srcRect l="18883" t="49526" r="42957"/>
            <a:stretch/>
          </p:blipFill>
          <p:spPr>
            <a:xfrm>
              <a:off x="4789800" y="0"/>
              <a:ext cx="4353840" cy="3551760"/>
            </a:xfrm>
            <a:prstGeom prst="rect">
              <a:avLst/>
            </a:prstGeom>
            <a:ln w="0">
              <a:noFill/>
            </a:ln>
          </p:spPr>
        </p:pic>
        <p:pic>
          <p:nvPicPr>
            <p:cNvPr id="50" name="Google Shape;129;p20"/>
            <p:cNvPicPr/>
            <p:nvPr/>
          </p:nvPicPr>
          <p:blipFill>
            <a:blip r:embed="rId4">
              <a:alphaModFix amt="40000"/>
            </a:blip>
            <a:srcRect l="55172" t="-5375" r="15083" b="58291"/>
            <a:stretch/>
          </p:blipFill>
          <p:spPr>
            <a:xfrm>
              <a:off x="0" y="2128680"/>
              <a:ext cx="3087720" cy="3014280"/>
            </a:xfrm>
            <a:prstGeom prst="rect">
              <a:avLst/>
            </a:prstGeom>
            <a:ln w="0">
              <a:noFill/>
            </a:ln>
          </p:spPr>
        </p:pic>
        <p:cxnSp>
          <p:nvCxnSpPr>
            <p:cNvPr id="51" name="Google Shape;130;p20"/>
            <p:cNvCxnSpPr/>
            <p:nvPr/>
          </p:nvCxnSpPr>
          <p:spPr>
            <a:xfrm>
              <a:off x="8638920" y="0"/>
              <a:ext cx="360" cy="2759040"/>
            </a:xfrm>
            <a:prstGeom prst="straightConnector1">
              <a:avLst/>
            </a:prstGeom>
            <a:ln w="28575">
              <a:solidFill>
                <a:srgbClr val="36CFCB"/>
              </a:solidFill>
              <a:round/>
            </a:ln>
          </p:spPr>
        </p:cxnSp>
      </p:grpSp>
      <p:sp>
        <p:nvSpPr>
          <p:cNvPr id="52" name="PlaceHolder 1"/>
          <p:cNvSpPr>
            <a:spLocks noGrp="1"/>
          </p:cNvSpPr>
          <p:nvPr>
            <p:ph type="title"/>
          </p:nvPr>
        </p:nvSpPr>
        <p:spPr>
          <a:xfrm>
            <a:off x="678600" y="968040"/>
            <a:ext cx="3519000" cy="1950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4197960" y="690480"/>
            <a:ext cx="4191120" cy="37627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1" name="Google Shape;135;p21"/>
          <p:cNvGrpSpPr/>
          <p:nvPr/>
        </p:nvGrpSpPr>
        <p:grpSpPr>
          <a:xfrm>
            <a:off x="360" y="-46080"/>
            <a:ext cx="8742600" cy="5189760"/>
            <a:chOff x="360" y="-46080"/>
            <a:chExt cx="8742600" cy="5189760"/>
          </a:xfrm>
        </p:grpSpPr>
        <p:pic>
          <p:nvPicPr>
            <p:cNvPr id="62" name="Google Shape;136;p21"/>
            <p:cNvPicPr/>
            <p:nvPr/>
          </p:nvPicPr>
          <p:blipFill>
            <a:blip r:embed="rId3">
              <a:alphaModFix amt="41000"/>
            </a:blip>
            <a:srcRect l="12802" t="52943" r="48681" b="-503"/>
            <a:stretch/>
          </p:blipFill>
          <p:spPr>
            <a:xfrm rot="10800000">
              <a:off x="360" y="2589480"/>
              <a:ext cx="3353400" cy="2553840"/>
            </a:xfrm>
            <a:prstGeom prst="rect">
              <a:avLst/>
            </a:prstGeom>
            <a:ln w="0">
              <a:noFill/>
            </a:ln>
          </p:spPr>
        </p:pic>
        <p:cxnSp>
          <p:nvCxnSpPr>
            <p:cNvPr id="63" name="Google Shape;137;p21"/>
            <p:cNvCxnSpPr/>
            <p:nvPr/>
          </p:nvCxnSpPr>
          <p:spPr>
            <a:xfrm>
              <a:off x="8742960" y="-46080"/>
              <a:ext cx="360" cy="1323720"/>
            </a:xfrm>
            <a:prstGeom prst="straightConnector1">
              <a:avLst/>
            </a:prstGeom>
            <a:ln w="28575">
              <a:solidFill>
                <a:srgbClr val="36CFCB"/>
              </a:solidFill>
              <a:round/>
            </a:ln>
          </p:spPr>
        </p:cxnSp>
      </p:grpSp>
      <p:sp>
        <p:nvSpPr>
          <p:cNvPr id="64" name="PlaceHolder 1"/>
          <p:cNvSpPr>
            <a:spLocks noGrp="1"/>
          </p:cNvSpPr>
          <p:nvPr>
            <p:ph type="title"/>
          </p:nvPr>
        </p:nvSpPr>
        <p:spPr>
          <a:xfrm>
            <a:off x="796320" y="1361880"/>
            <a:ext cx="3022560" cy="113328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5" name="Google Shape;141;p22"/>
          <p:cNvGrpSpPr/>
          <p:nvPr/>
        </p:nvGrpSpPr>
        <p:grpSpPr>
          <a:xfrm>
            <a:off x="582480" y="360"/>
            <a:ext cx="8561520" cy="3014280"/>
            <a:chOff x="582480" y="360"/>
            <a:chExt cx="8561520" cy="3014280"/>
          </a:xfrm>
        </p:grpSpPr>
        <p:cxnSp>
          <p:nvCxnSpPr>
            <p:cNvPr id="66" name="Google Shape;142;p22"/>
            <p:cNvCxnSpPr/>
            <p:nvPr/>
          </p:nvCxnSpPr>
          <p:spPr>
            <a:xfrm>
              <a:off x="582480" y="7560"/>
              <a:ext cx="360" cy="1986480"/>
            </a:xfrm>
            <a:prstGeom prst="straightConnector1">
              <a:avLst/>
            </a:prstGeom>
            <a:ln w="28575">
              <a:solidFill>
                <a:srgbClr val="36CFCB"/>
              </a:solidFill>
              <a:round/>
            </a:ln>
          </p:spPr>
        </p:cxnSp>
        <p:pic>
          <p:nvPicPr>
            <p:cNvPr id="67" name="Google Shape;143;p22"/>
            <p:cNvPicPr/>
            <p:nvPr/>
          </p:nvPicPr>
          <p:blipFill>
            <a:blip r:embed="rId3">
              <a:alphaModFix amt="40000"/>
            </a:blip>
            <a:srcRect l="48454" t="-2250" r="14254" b="55164"/>
            <a:stretch/>
          </p:blipFill>
          <p:spPr>
            <a:xfrm rot="10800000">
              <a:off x="5272560" y="360"/>
              <a:ext cx="3871440" cy="3014280"/>
            </a:xfrm>
            <a:prstGeom prst="rect">
              <a:avLst/>
            </a:prstGeom>
            <a:ln w="0">
              <a:noFill/>
            </a:ln>
          </p:spPr>
        </p:pic>
      </p:grpSp>
      <p:sp>
        <p:nvSpPr>
          <p:cNvPr id="68" name="PlaceHolder 1"/>
          <p:cNvSpPr>
            <a:spLocks noGrp="1"/>
          </p:cNvSpPr>
          <p:nvPr>
            <p:ph type="title"/>
          </p:nvPr>
        </p:nvSpPr>
        <p:spPr>
          <a:xfrm>
            <a:off x="5477760" y="2235240"/>
            <a:ext cx="2630160" cy="11264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9" name="Google Shape;147;p23"/>
          <p:cNvGrpSpPr/>
          <p:nvPr/>
        </p:nvGrpSpPr>
        <p:grpSpPr>
          <a:xfrm>
            <a:off x="0" y="0"/>
            <a:ext cx="8422920" cy="5143320"/>
            <a:chOff x="0" y="0"/>
            <a:chExt cx="8422920" cy="5143320"/>
          </a:xfrm>
        </p:grpSpPr>
        <p:pic>
          <p:nvPicPr>
            <p:cNvPr id="70" name="Google Shape;148;p23"/>
            <p:cNvPicPr/>
            <p:nvPr/>
          </p:nvPicPr>
          <p:blipFill>
            <a:blip r:embed="rId3">
              <a:alphaModFix amt="40000"/>
            </a:blip>
            <a:srcRect l="55172" t="-5375" r="15083" b="58291"/>
            <a:stretch/>
          </p:blipFill>
          <p:spPr>
            <a:xfrm rot="10800000" flipH="1">
              <a:off x="0" y="360"/>
              <a:ext cx="3087720" cy="3014280"/>
            </a:xfrm>
            <a:prstGeom prst="rect">
              <a:avLst/>
            </a:prstGeom>
            <a:ln w="0">
              <a:noFill/>
            </a:ln>
          </p:spPr>
        </p:pic>
        <p:pic>
          <p:nvPicPr>
            <p:cNvPr id="71" name="Google Shape;149;p23"/>
            <p:cNvPicPr/>
            <p:nvPr/>
          </p:nvPicPr>
          <p:blipFill>
            <a:blip r:embed="rId4">
              <a:alphaModFix amt="41000"/>
            </a:blip>
            <a:srcRect l="12800" t="52943" r="36208" b="-503"/>
            <a:stretch/>
          </p:blipFill>
          <p:spPr>
            <a:xfrm flipH="1">
              <a:off x="360" y="0"/>
              <a:ext cx="4440240" cy="2553840"/>
            </a:xfrm>
            <a:prstGeom prst="rect">
              <a:avLst/>
            </a:prstGeom>
            <a:ln w="0">
              <a:noFill/>
            </a:ln>
          </p:spPr>
        </p:pic>
        <p:cxnSp>
          <p:nvCxnSpPr>
            <p:cNvPr id="72" name="Google Shape;150;p23"/>
            <p:cNvCxnSpPr/>
            <p:nvPr/>
          </p:nvCxnSpPr>
          <p:spPr>
            <a:xfrm>
              <a:off x="8422920" y="3561840"/>
              <a:ext cx="360" cy="1581840"/>
            </a:xfrm>
            <a:prstGeom prst="straightConnector1">
              <a:avLst/>
            </a:prstGeom>
            <a:ln w="28575">
              <a:solidFill>
                <a:srgbClr val="36CFCB"/>
              </a:solidFill>
              <a:round/>
            </a:ln>
          </p:spPr>
        </p:cxnSp>
      </p:grpSp>
      <p:sp>
        <p:nvSpPr>
          <p:cNvPr id="73" name="PlaceHolder 1"/>
          <p:cNvSpPr>
            <a:spLocks noGrp="1"/>
          </p:cNvSpPr>
          <p:nvPr>
            <p:ph type="title"/>
          </p:nvPr>
        </p:nvSpPr>
        <p:spPr>
          <a:xfrm>
            <a:off x="1296000" y="2318760"/>
            <a:ext cx="2875320" cy="11329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4" name="Google Shape;154;p24"/>
          <p:cNvGrpSpPr/>
          <p:nvPr/>
        </p:nvGrpSpPr>
        <p:grpSpPr>
          <a:xfrm>
            <a:off x="645840" y="0"/>
            <a:ext cx="8702280" cy="5143320"/>
            <a:chOff x="645840" y="0"/>
            <a:chExt cx="8702280" cy="5143320"/>
          </a:xfrm>
        </p:grpSpPr>
        <p:pic>
          <p:nvPicPr>
            <p:cNvPr id="75" name="Google Shape;155;p24"/>
            <p:cNvPicPr/>
            <p:nvPr/>
          </p:nvPicPr>
          <p:blipFill>
            <a:blip r:embed="rId3">
              <a:alphaModFix amt="35000"/>
            </a:blip>
            <a:srcRect l="18883" t="49526" r="42957"/>
            <a:stretch/>
          </p:blipFill>
          <p:spPr>
            <a:xfrm>
              <a:off x="5075640" y="0"/>
              <a:ext cx="4220280" cy="3442680"/>
            </a:xfrm>
            <a:prstGeom prst="rect">
              <a:avLst/>
            </a:prstGeom>
            <a:ln w="0">
              <a:noFill/>
            </a:ln>
          </p:spPr>
        </p:pic>
        <p:pic>
          <p:nvPicPr>
            <p:cNvPr id="76" name="Google Shape;156;p24"/>
            <p:cNvPicPr/>
            <p:nvPr/>
          </p:nvPicPr>
          <p:blipFill>
            <a:blip r:embed="rId4">
              <a:alphaModFix amt="35000"/>
            </a:blip>
            <a:srcRect l="8471" t="6718" r="55469" b="3196"/>
            <a:stretch/>
          </p:blipFill>
          <p:spPr>
            <a:xfrm>
              <a:off x="6010920" y="0"/>
              <a:ext cx="3337200" cy="5143320"/>
            </a:xfrm>
            <a:prstGeom prst="rect">
              <a:avLst/>
            </a:prstGeom>
            <a:ln w="0">
              <a:noFill/>
            </a:ln>
          </p:spPr>
        </p:pic>
        <p:cxnSp>
          <p:nvCxnSpPr>
            <p:cNvPr id="77" name="Google Shape;157;p24"/>
            <p:cNvCxnSpPr/>
            <p:nvPr/>
          </p:nvCxnSpPr>
          <p:spPr>
            <a:xfrm>
              <a:off x="645840" y="29880"/>
              <a:ext cx="360" cy="1585080"/>
            </a:xfrm>
            <a:prstGeom prst="straightConnector1">
              <a:avLst/>
            </a:prstGeom>
            <a:ln w="28575">
              <a:solidFill>
                <a:srgbClr val="36CFCB"/>
              </a:solidFill>
              <a:round/>
            </a:ln>
          </p:spPr>
        </p:cxnSp>
      </p:grpSp>
      <p:sp>
        <p:nvSpPr>
          <p:cNvPr id="7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9" name="Google Shape;164;p25"/>
          <p:cNvGrpSpPr/>
          <p:nvPr/>
        </p:nvGrpSpPr>
        <p:grpSpPr>
          <a:xfrm>
            <a:off x="630360" y="-46080"/>
            <a:ext cx="6866640" cy="5189040"/>
            <a:chOff x="630360" y="-46080"/>
            <a:chExt cx="6866640" cy="5189040"/>
          </a:xfrm>
        </p:grpSpPr>
        <p:pic>
          <p:nvPicPr>
            <p:cNvPr id="80" name="Google Shape;165;p25"/>
            <p:cNvPicPr/>
            <p:nvPr/>
          </p:nvPicPr>
          <p:blipFill>
            <a:blip r:embed="rId3">
              <a:alphaModFix amt="40000"/>
            </a:blip>
            <a:srcRect l="12370" t="-8265" r="12370" b="63378"/>
            <a:stretch/>
          </p:blipFill>
          <p:spPr>
            <a:xfrm>
              <a:off x="1646640" y="2991600"/>
              <a:ext cx="5850360" cy="2151360"/>
            </a:xfrm>
            <a:prstGeom prst="rect">
              <a:avLst/>
            </a:prstGeom>
            <a:ln w="0">
              <a:noFill/>
            </a:ln>
          </p:spPr>
        </p:pic>
        <p:cxnSp>
          <p:nvCxnSpPr>
            <p:cNvPr id="81" name="Google Shape;166;p25"/>
            <p:cNvCxnSpPr/>
            <p:nvPr/>
          </p:nvCxnSpPr>
          <p:spPr>
            <a:xfrm flipH="1">
              <a:off x="630360" y="-46080"/>
              <a:ext cx="15840" cy="1106280"/>
            </a:xfrm>
            <a:prstGeom prst="straightConnector1">
              <a:avLst/>
            </a:prstGeom>
            <a:ln w="28575">
              <a:solidFill>
                <a:srgbClr val="36CFCB"/>
              </a:solidFill>
              <a:round/>
            </a:ln>
          </p:spPr>
        </p:cxnSp>
      </p:grpSp>
      <p:sp>
        <p:nvSpPr>
          <p:cNvPr id="82"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3" name="Google Shape;171;p26"/>
          <p:cNvGrpSpPr/>
          <p:nvPr/>
        </p:nvGrpSpPr>
        <p:grpSpPr>
          <a:xfrm>
            <a:off x="360" y="-46080"/>
            <a:ext cx="4814280" cy="5581800"/>
            <a:chOff x="360" y="-46080"/>
            <a:chExt cx="4814280" cy="5581800"/>
          </a:xfrm>
        </p:grpSpPr>
        <p:pic>
          <p:nvPicPr>
            <p:cNvPr id="84" name="Google Shape;172;p26"/>
            <p:cNvPicPr/>
            <p:nvPr/>
          </p:nvPicPr>
          <p:blipFill>
            <a:blip r:embed="rId3">
              <a:alphaModFix amt="41000"/>
            </a:blip>
            <a:srcRect l="12924" t="57366" r="43549" b="-5701"/>
            <a:stretch/>
          </p:blipFill>
          <p:spPr>
            <a:xfrm rot="10800000">
              <a:off x="360" y="2238840"/>
              <a:ext cx="4814280" cy="3296880"/>
            </a:xfrm>
            <a:prstGeom prst="rect">
              <a:avLst/>
            </a:prstGeom>
            <a:ln w="0">
              <a:noFill/>
            </a:ln>
          </p:spPr>
        </p:pic>
        <p:cxnSp>
          <p:nvCxnSpPr>
            <p:cNvPr id="85" name="Google Shape;173;p26"/>
            <p:cNvCxnSpPr/>
            <p:nvPr/>
          </p:nvCxnSpPr>
          <p:spPr>
            <a:xfrm>
              <a:off x="569520" y="-46080"/>
              <a:ext cx="360" cy="1324800"/>
            </a:xfrm>
            <a:prstGeom prst="straightConnector1">
              <a:avLst/>
            </a:prstGeom>
            <a:ln w="28575">
              <a:solidFill>
                <a:srgbClr val="36CFCB"/>
              </a:solidFill>
              <a:round/>
            </a:ln>
          </p:spPr>
        </p:cxnSp>
      </p:grpSp>
      <p:sp>
        <p:nvSpPr>
          <p:cNvPr id="86"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7" name="Google Shape;182;p27"/>
          <p:cNvGrpSpPr/>
          <p:nvPr/>
        </p:nvGrpSpPr>
        <p:grpSpPr>
          <a:xfrm>
            <a:off x="0" y="384840"/>
            <a:ext cx="9143640" cy="4758480"/>
            <a:chOff x="0" y="384840"/>
            <a:chExt cx="9143640" cy="4758480"/>
          </a:xfrm>
        </p:grpSpPr>
        <p:cxnSp>
          <p:nvCxnSpPr>
            <p:cNvPr id="88" name="Google Shape;183;p27"/>
            <p:cNvCxnSpPr/>
            <p:nvPr/>
          </p:nvCxnSpPr>
          <p:spPr>
            <a:xfrm flipH="1">
              <a:off x="0" y="384840"/>
              <a:ext cx="2145240" cy="360"/>
            </a:xfrm>
            <a:prstGeom prst="straightConnector1">
              <a:avLst/>
            </a:prstGeom>
            <a:ln w="28575">
              <a:solidFill>
                <a:srgbClr val="36CFCB"/>
              </a:solidFill>
              <a:round/>
            </a:ln>
          </p:spPr>
        </p:cxnSp>
        <p:pic>
          <p:nvPicPr>
            <p:cNvPr id="89" name="Google Shape;184;p27"/>
            <p:cNvPicPr/>
            <p:nvPr/>
          </p:nvPicPr>
          <p:blipFill>
            <a:blip r:embed="rId3">
              <a:alphaModFix amt="41000"/>
            </a:blip>
            <a:srcRect l="14673" t="54092" r="50931" b="1442"/>
            <a:stretch/>
          </p:blipFill>
          <p:spPr>
            <a:xfrm rot="10800000" flipH="1">
              <a:off x="6275880" y="2856600"/>
              <a:ext cx="2867760" cy="2286360"/>
            </a:xfrm>
            <a:prstGeom prst="rect">
              <a:avLst/>
            </a:prstGeom>
            <a:ln w="0">
              <a:noFill/>
            </a:ln>
          </p:spPr>
        </p:pic>
      </p:grpSp>
      <p:sp>
        <p:nvSpPr>
          <p:cNvPr id="90"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1" name="Google Shape;195;p28"/>
          <p:cNvGrpSpPr/>
          <p:nvPr/>
        </p:nvGrpSpPr>
        <p:grpSpPr>
          <a:xfrm>
            <a:off x="0" y="-46080"/>
            <a:ext cx="3087720" cy="5189040"/>
            <a:chOff x="0" y="-46080"/>
            <a:chExt cx="3087720" cy="5189040"/>
          </a:xfrm>
        </p:grpSpPr>
        <p:pic>
          <p:nvPicPr>
            <p:cNvPr id="92" name="Google Shape;196;p28"/>
            <p:cNvPicPr/>
            <p:nvPr/>
          </p:nvPicPr>
          <p:blipFill>
            <a:blip r:embed="rId3">
              <a:alphaModFix amt="40000"/>
            </a:blip>
            <a:srcRect l="55172" t="-5375" r="15083" b="58291"/>
            <a:stretch/>
          </p:blipFill>
          <p:spPr>
            <a:xfrm>
              <a:off x="0" y="2128680"/>
              <a:ext cx="3087720" cy="3014280"/>
            </a:xfrm>
            <a:prstGeom prst="rect">
              <a:avLst/>
            </a:prstGeom>
            <a:ln w="0">
              <a:noFill/>
            </a:ln>
          </p:spPr>
        </p:pic>
        <p:cxnSp>
          <p:nvCxnSpPr>
            <p:cNvPr id="93" name="Google Shape;197;p28"/>
            <p:cNvCxnSpPr/>
            <p:nvPr/>
          </p:nvCxnSpPr>
          <p:spPr>
            <a:xfrm>
              <a:off x="569520" y="-46080"/>
              <a:ext cx="360" cy="2485080"/>
            </a:xfrm>
            <a:prstGeom prst="straightConnector1">
              <a:avLst/>
            </a:prstGeom>
            <a:ln w="28575">
              <a:solidFill>
                <a:srgbClr val="36CFCB"/>
              </a:solidFill>
              <a:round/>
            </a:ln>
          </p:spPr>
        </p:cxnSp>
      </p:grpSp>
      <p:sp>
        <p:nvSpPr>
          <p:cNvPr id="94"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 name="Google Shape;210;p29"/>
          <p:cNvGrpSpPr/>
          <p:nvPr/>
        </p:nvGrpSpPr>
        <p:grpSpPr>
          <a:xfrm>
            <a:off x="-75960" y="-76320"/>
            <a:ext cx="9219960" cy="2286360"/>
            <a:chOff x="-75960" y="-76320"/>
            <a:chExt cx="9219960" cy="2286360"/>
          </a:xfrm>
        </p:grpSpPr>
        <p:pic>
          <p:nvPicPr>
            <p:cNvPr id="96" name="Google Shape;211;p29"/>
            <p:cNvPicPr/>
            <p:nvPr/>
          </p:nvPicPr>
          <p:blipFill>
            <a:blip r:embed="rId3">
              <a:alphaModFix amt="41000"/>
            </a:blip>
            <a:srcRect l="14673" t="54092" r="50931" b="1442"/>
            <a:stretch/>
          </p:blipFill>
          <p:spPr>
            <a:xfrm flipH="1">
              <a:off x="-75960" y="-76320"/>
              <a:ext cx="2867760" cy="2286360"/>
            </a:xfrm>
            <a:prstGeom prst="rect">
              <a:avLst/>
            </a:prstGeom>
            <a:ln w="0">
              <a:noFill/>
            </a:ln>
          </p:spPr>
        </p:pic>
        <p:cxnSp>
          <p:nvCxnSpPr>
            <p:cNvPr id="97" name="Google Shape;212;p29"/>
            <p:cNvCxnSpPr/>
            <p:nvPr/>
          </p:nvCxnSpPr>
          <p:spPr>
            <a:xfrm flipH="1">
              <a:off x="7255800" y="399960"/>
              <a:ext cx="1888560" cy="360"/>
            </a:xfrm>
            <a:prstGeom prst="straightConnector1">
              <a:avLst/>
            </a:prstGeom>
            <a:ln w="28575">
              <a:solidFill>
                <a:srgbClr val="36CFCB"/>
              </a:solidFill>
              <a:round/>
            </a:ln>
          </p:spPr>
        </p:cxnSp>
      </p:grpSp>
      <p:sp>
        <p:nvSpPr>
          <p:cNvPr id="9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 name="Google Shape;67;p11"/>
          <p:cNvGrpSpPr/>
          <p:nvPr/>
        </p:nvGrpSpPr>
        <p:grpSpPr>
          <a:xfrm>
            <a:off x="0" y="0"/>
            <a:ext cx="9143640" cy="5143320"/>
            <a:chOff x="0" y="0"/>
            <a:chExt cx="9143640" cy="5143320"/>
          </a:xfrm>
        </p:grpSpPr>
        <p:pic>
          <p:nvPicPr>
            <p:cNvPr id="9" name="Google Shape;68;p11"/>
            <p:cNvPicPr/>
            <p:nvPr/>
          </p:nvPicPr>
          <p:blipFill>
            <a:blip r:embed="rId3">
              <a:alphaModFix amt="38000"/>
            </a:blip>
            <a:srcRect l="13106" t="48805" r="57879" b="9244"/>
            <a:stretch/>
          </p:blipFill>
          <p:spPr>
            <a:xfrm>
              <a:off x="3377160" y="0"/>
              <a:ext cx="5766480" cy="5143320"/>
            </a:xfrm>
            <a:prstGeom prst="rect">
              <a:avLst/>
            </a:prstGeom>
            <a:ln w="0">
              <a:noFill/>
            </a:ln>
          </p:spPr>
        </p:pic>
        <p:pic>
          <p:nvPicPr>
            <p:cNvPr id="10" name="Google Shape;69;p11"/>
            <p:cNvPicPr/>
            <p:nvPr/>
          </p:nvPicPr>
          <p:blipFill>
            <a:blip r:embed="rId4">
              <a:alphaModFix amt="40000"/>
            </a:blip>
            <a:srcRect l="48246" t="-1389" r="22125" b="63584"/>
            <a:stretch/>
          </p:blipFill>
          <p:spPr>
            <a:xfrm>
              <a:off x="0" y="0"/>
              <a:ext cx="6535080" cy="5143320"/>
            </a:xfrm>
            <a:prstGeom prst="rect">
              <a:avLst/>
            </a:prstGeom>
            <a:ln w="0">
              <a:noFill/>
            </a:ln>
          </p:spPr>
        </p:pic>
        <p:pic>
          <p:nvPicPr>
            <p:cNvPr id="11" name="Google Shape;70;p11"/>
            <p:cNvPicPr/>
            <p:nvPr/>
          </p:nvPicPr>
          <p:blipFill>
            <a:blip r:embed="rId5">
              <a:alphaModFix amt="27000"/>
            </a:blip>
            <a:srcRect l="15293" t="36171" r="27649" b="14703"/>
            <a:stretch/>
          </p:blipFill>
          <p:spPr>
            <a:xfrm>
              <a:off x="0" y="0"/>
              <a:ext cx="9143640" cy="5142960"/>
            </a:xfrm>
            <a:prstGeom prst="rect">
              <a:avLst/>
            </a:prstGeom>
            <a:ln w="0">
              <a:noFill/>
            </a:ln>
          </p:spPr>
        </p:pic>
      </p:grpSp>
      <p:sp>
        <p:nvSpPr>
          <p:cNvPr id="12" name="PlaceHolder 1"/>
          <p:cNvSpPr>
            <a:spLocks noGrp="1"/>
          </p:cNvSpPr>
          <p:nvPr>
            <p:ph type="title"/>
          </p:nvPr>
        </p:nvSpPr>
        <p:spPr>
          <a:xfrm>
            <a:off x="1284120" y="1670400"/>
            <a:ext cx="6575760" cy="1284840"/>
          </a:xfrm>
          <a:prstGeom prst="rect">
            <a:avLst/>
          </a:prstGeom>
          <a:noFill/>
          <a:ln w="0">
            <a:noFill/>
          </a:ln>
        </p:spPr>
        <p:txBody>
          <a:bodyPr lIns="91440" tIns="91440" rIns="91440" bIns="91440" anchor="ctr">
            <a:noAutofit/>
          </a:bodyPr>
          <a:lstStyle/>
          <a:p>
            <a:pPr indent="0" algn="ctr">
              <a:lnSpc>
                <a:spcPct val="100000"/>
              </a:lnSpc>
              <a:buNone/>
            </a:pPr>
            <a:r>
              <a:rPr lang="fr-FR" sz="6500" b="1" strike="noStrike" spc="-1">
                <a:solidFill>
                  <a:schemeClr val="dk2"/>
                </a:solidFill>
                <a:latin typeface="Wix Madefor Display"/>
                <a:ea typeface="Wix Madefor Display"/>
              </a:rPr>
              <a:t>xx%</a:t>
            </a:r>
            <a:endParaRPr lang="fr-FR" sz="6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9" name="Google Shape;227;p30"/>
          <p:cNvGrpSpPr/>
          <p:nvPr/>
        </p:nvGrpSpPr>
        <p:grpSpPr>
          <a:xfrm>
            <a:off x="-19800" y="-54000"/>
            <a:ext cx="9183600" cy="5235480"/>
            <a:chOff x="-19800" y="-54000"/>
            <a:chExt cx="9183600" cy="5235480"/>
          </a:xfrm>
        </p:grpSpPr>
        <p:pic>
          <p:nvPicPr>
            <p:cNvPr id="100" name="Google Shape;228;p30"/>
            <p:cNvPicPr/>
            <p:nvPr/>
          </p:nvPicPr>
          <p:blipFill>
            <a:blip r:embed="rId3">
              <a:alphaModFix amt="27000"/>
            </a:blip>
            <a:srcRect l="15293" t="36171" r="27649" b="14703"/>
            <a:stretch/>
          </p:blipFill>
          <p:spPr>
            <a:xfrm>
              <a:off x="0" y="0"/>
              <a:ext cx="9143640" cy="5142960"/>
            </a:xfrm>
            <a:prstGeom prst="rect">
              <a:avLst/>
            </a:prstGeom>
            <a:ln w="0">
              <a:noFill/>
            </a:ln>
          </p:spPr>
        </p:pic>
        <p:pic>
          <p:nvPicPr>
            <p:cNvPr id="101" name="Google Shape;229;p30"/>
            <p:cNvPicPr/>
            <p:nvPr/>
          </p:nvPicPr>
          <p:blipFill>
            <a:blip r:embed="rId4">
              <a:alphaModFix amt="40000"/>
            </a:blip>
            <a:srcRect l="8471" t="34587" r="55469" b="3196"/>
            <a:stretch/>
          </p:blipFill>
          <p:spPr>
            <a:xfrm rot="16200000">
              <a:off x="87480" y="-161280"/>
              <a:ext cx="3337200" cy="3551760"/>
            </a:xfrm>
            <a:prstGeom prst="rect">
              <a:avLst/>
            </a:prstGeom>
            <a:ln w="0">
              <a:noFill/>
            </a:ln>
          </p:spPr>
        </p:pic>
        <p:pic>
          <p:nvPicPr>
            <p:cNvPr id="102" name="Google Shape;230;p30"/>
            <p:cNvPicPr/>
            <p:nvPr/>
          </p:nvPicPr>
          <p:blipFill>
            <a:blip r:embed="rId5">
              <a:alphaModFix amt="41000"/>
            </a:blip>
            <a:srcRect l="18883" t="58306" r="42957"/>
            <a:stretch/>
          </p:blipFill>
          <p:spPr>
            <a:xfrm rot="16200000">
              <a:off x="-707760" y="642600"/>
              <a:ext cx="4220280" cy="2843640"/>
            </a:xfrm>
            <a:prstGeom prst="rect">
              <a:avLst/>
            </a:prstGeom>
            <a:ln w="0">
              <a:noFill/>
            </a:ln>
          </p:spPr>
        </p:pic>
        <p:pic>
          <p:nvPicPr>
            <p:cNvPr id="103" name="Google Shape;231;p30"/>
            <p:cNvPicPr/>
            <p:nvPr/>
          </p:nvPicPr>
          <p:blipFill>
            <a:blip r:embed="rId4">
              <a:alphaModFix amt="40000"/>
            </a:blip>
            <a:srcRect l="8471" t="34587" r="55469" b="3196"/>
            <a:stretch/>
          </p:blipFill>
          <p:spPr>
            <a:xfrm rot="5400000">
              <a:off x="5719320" y="1736640"/>
              <a:ext cx="3337200" cy="3551760"/>
            </a:xfrm>
            <a:prstGeom prst="rect">
              <a:avLst/>
            </a:prstGeom>
            <a:ln w="0">
              <a:noFill/>
            </a:ln>
          </p:spPr>
        </p:pic>
        <p:pic>
          <p:nvPicPr>
            <p:cNvPr id="104" name="Google Shape;232;p30"/>
            <p:cNvPicPr/>
            <p:nvPr/>
          </p:nvPicPr>
          <p:blipFill>
            <a:blip r:embed="rId5">
              <a:alphaModFix amt="41000"/>
            </a:blip>
            <a:srcRect l="18883" t="58306" r="42957"/>
            <a:stretch/>
          </p:blipFill>
          <p:spPr>
            <a:xfrm rot="5400000">
              <a:off x="5631840" y="1640880"/>
              <a:ext cx="4220280" cy="2843640"/>
            </a:xfrm>
            <a:prstGeom prst="rect">
              <a:avLst/>
            </a:prstGeom>
            <a:ln w="0">
              <a:noFill/>
            </a:ln>
          </p:spPr>
        </p:pic>
      </p:grpSp>
      <p:sp>
        <p:nvSpPr>
          <p:cNvPr id="105" name="PlaceHolder 1"/>
          <p:cNvSpPr>
            <a:spLocks noGrp="1"/>
          </p:cNvSpPr>
          <p:nvPr>
            <p:ph type="title"/>
          </p:nvPr>
        </p:nvSpPr>
        <p:spPr>
          <a:xfrm>
            <a:off x="2223720" y="68832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dk2"/>
                </a:solidFill>
                <a:latin typeface="Wix Madefor Display"/>
                <a:ea typeface="Wix Madefor Display"/>
              </a:rPr>
              <a:t>xx%</a:t>
            </a:r>
            <a:endParaRPr lang="fr-FR" sz="4500" b="0" strike="noStrike" spc="-1">
              <a:solidFill>
                <a:schemeClr val="dk1"/>
              </a:solidFill>
              <a:latin typeface="Arial"/>
            </a:endParaRPr>
          </a:p>
        </p:txBody>
      </p:sp>
      <p:sp>
        <p:nvSpPr>
          <p:cNvPr id="106" name="PlaceHolder 2"/>
          <p:cNvSpPr>
            <a:spLocks noGrp="1"/>
          </p:cNvSpPr>
          <p:nvPr>
            <p:ph type="title"/>
          </p:nvPr>
        </p:nvSpPr>
        <p:spPr>
          <a:xfrm>
            <a:off x="2223720" y="19857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dk2"/>
                </a:solidFill>
                <a:latin typeface="Wix Madefor Display"/>
                <a:ea typeface="Wix Madefor Display"/>
              </a:rPr>
              <a:t>xx%</a:t>
            </a:r>
            <a:endParaRPr lang="fr-FR" sz="4500" b="0" strike="noStrike" spc="-1">
              <a:solidFill>
                <a:schemeClr val="dk1"/>
              </a:solidFill>
              <a:latin typeface="Arial"/>
            </a:endParaRPr>
          </a:p>
        </p:txBody>
      </p:sp>
      <p:sp>
        <p:nvSpPr>
          <p:cNvPr id="107" name="PlaceHolder 3"/>
          <p:cNvSpPr>
            <a:spLocks noGrp="1"/>
          </p:cNvSpPr>
          <p:nvPr>
            <p:ph type="title"/>
          </p:nvPr>
        </p:nvSpPr>
        <p:spPr>
          <a:xfrm>
            <a:off x="2223720" y="32835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dk2"/>
                </a:solidFill>
                <a:latin typeface="Wix Madefor Display"/>
                <a:ea typeface="Wix Madefor Display"/>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8" name="Google Shape;24;p4"/>
          <p:cNvGrpSpPr/>
          <p:nvPr/>
        </p:nvGrpSpPr>
        <p:grpSpPr>
          <a:xfrm>
            <a:off x="0" y="-46080"/>
            <a:ext cx="3087720" cy="5189040"/>
            <a:chOff x="0" y="-46080"/>
            <a:chExt cx="3087720" cy="5189040"/>
          </a:xfrm>
        </p:grpSpPr>
        <p:pic>
          <p:nvPicPr>
            <p:cNvPr id="109" name="Google Shape;25;p4"/>
            <p:cNvPicPr/>
            <p:nvPr/>
          </p:nvPicPr>
          <p:blipFill>
            <a:blip r:embed="rId3">
              <a:alphaModFix amt="40000"/>
            </a:blip>
            <a:srcRect l="55172" t="-5375" r="15083" b="58291"/>
            <a:stretch/>
          </p:blipFill>
          <p:spPr>
            <a:xfrm>
              <a:off x="0" y="2128680"/>
              <a:ext cx="3087720" cy="3014280"/>
            </a:xfrm>
            <a:prstGeom prst="rect">
              <a:avLst/>
            </a:prstGeom>
            <a:ln w="0">
              <a:noFill/>
            </a:ln>
          </p:spPr>
        </p:pic>
        <p:cxnSp>
          <p:nvCxnSpPr>
            <p:cNvPr id="110" name="Google Shape;26;p4"/>
            <p:cNvCxnSpPr/>
            <p:nvPr/>
          </p:nvCxnSpPr>
          <p:spPr>
            <a:xfrm flipH="1">
              <a:off x="706680" y="-46080"/>
              <a:ext cx="15480" cy="1106280"/>
            </a:xfrm>
            <a:prstGeom prst="straightConnector1">
              <a:avLst/>
            </a:prstGeom>
            <a:ln w="28575">
              <a:solidFill>
                <a:srgbClr val="36CFCB"/>
              </a:solidFill>
              <a:round/>
            </a:ln>
          </p:spPr>
        </p:cxnSp>
      </p:grpSp>
      <p:sp>
        <p:nvSpPr>
          <p:cNvPr id="111" name="PlaceHolder 1"/>
          <p:cNvSpPr>
            <a:spLocks noGrp="1"/>
          </p:cNvSpPr>
          <p:nvPr>
            <p:ph type="body"/>
          </p:nvPr>
        </p:nvSpPr>
        <p:spPr>
          <a:xfrm>
            <a:off x="720000" y="1215720"/>
            <a:ext cx="7703640" cy="4366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
        <p:nvSpPr>
          <p:cNvPr id="112" name="PlaceHolder 2"/>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5" name="Google Shape;251;p32"/>
          <p:cNvPicPr/>
          <p:nvPr/>
        </p:nvPicPr>
        <p:blipFill>
          <a:blip r:embed="rId3">
            <a:alphaModFix amt="40000"/>
          </a:blip>
          <a:srcRect l="48454" t="-2250" r="14254" b="55164"/>
          <a:stretch/>
        </p:blipFill>
        <p:spPr>
          <a:xfrm rot="10800000">
            <a:off x="5272560" y="360"/>
            <a:ext cx="3871440" cy="30142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6" name="Google Shape;253;p33"/>
          <p:cNvPicPr/>
          <p:nvPr/>
        </p:nvPicPr>
        <p:blipFill>
          <a:blip r:embed="rId3">
            <a:alphaModFix amt="40000"/>
          </a:blip>
          <a:srcRect l="48368" r="15821" b="52913"/>
          <a:stretch/>
        </p:blipFill>
        <p:spPr>
          <a:xfrm>
            <a:off x="0" y="2159640"/>
            <a:ext cx="3717360" cy="3014280"/>
          </a:xfrm>
          <a:prstGeom prst="rect">
            <a:avLst/>
          </a:prstGeom>
          <a:ln w="0">
            <a:noFill/>
          </a:ln>
        </p:spPr>
      </p:pic>
      <p:pic>
        <p:nvPicPr>
          <p:cNvPr id="127" name="Google Shape;254;p33"/>
          <p:cNvPicPr/>
          <p:nvPr/>
        </p:nvPicPr>
        <p:blipFill>
          <a:blip r:embed="rId4">
            <a:alphaModFix amt="41000"/>
          </a:blip>
          <a:srcRect l="12802" t="60320" r="29254" b="-503"/>
          <a:stretch/>
        </p:blipFill>
        <p:spPr>
          <a:xfrm rot="10800000">
            <a:off x="-14760" y="3004560"/>
            <a:ext cx="5045760" cy="21574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29" name="Google Shape;35;p5"/>
          <p:cNvGrpSpPr/>
          <p:nvPr/>
        </p:nvGrpSpPr>
        <p:grpSpPr>
          <a:xfrm>
            <a:off x="-131040" y="-76320"/>
            <a:ext cx="8673480" cy="5233320"/>
            <a:chOff x="-131040" y="-76320"/>
            <a:chExt cx="8673480" cy="5233320"/>
          </a:xfrm>
        </p:grpSpPr>
        <p:pic>
          <p:nvPicPr>
            <p:cNvPr id="130" name="Google Shape;36;p5"/>
            <p:cNvPicPr/>
            <p:nvPr/>
          </p:nvPicPr>
          <p:blipFill>
            <a:blip r:embed="rId3">
              <a:alphaModFix amt="35000"/>
            </a:blip>
            <a:srcRect l="8471" t="6718" r="55469" b="3196"/>
            <a:stretch/>
          </p:blipFill>
          <p:spPr>
            <a:xfrm flipH="1">
              <a:off x="-131040" y="-76320"/>
              <a:ext cx="3337200" cy="5143320"/>
            </a:xfrm>
            <a:prstGeom prst="rect">
              <a:avLst/>
            </a:prstGeom>
            <a:ln w="0">
              <a:noFill/>
            </a:ln>
          </p:spPr>
        </p:pic>
        <p:pic>
          <p:nvPicPr>
            <p:cNvPr id="131" name="Google Shape;37;p5"/>
            <p:cNvPicPr/>
            <p:nvPr/>
          </p:nvPicPr>
          <p:blipFill>
            <a:blip r:embed="rId4">
              <a:alphaModFix amt="35000"/>
            </a:blip>
            <a:srcRect l="18883" t="49526" r="42957"/>
            <a:stretch/>
          </p:blipFill>
          <p:spPr>
            <a:xfrm flipH="1">
              <a:off x="-131040" y="-76320"/>
              <a:ext cx="4220280" cy="3442680"/>
            </a:xfrm>
            <a:prstGeom prst="rect">
              <a:avLst/>
            </a:prstGeom>
            <a:ln w="0">
              <a:noFill/>
            </a:ln>
          </p:spPr>
        </p:pic>
        <p:cxnSp>
          <p:nvCxnSpPr>
            <p:cNvPr id="132" name="Google Shape;38;p5"/>
            <p:cNvCxnSpPr/>
            <p:nvPr/>
          </p:nvCxnSpPr>
          <p:spPr>
            <a:xfrm>
              <a:off x="8542440" y="2791800"/>
              <a:ext cx="360" cy="2365560"/>
            </a:xfrm>
            <a:prstGeom prst="straightConnector1">
              <a:avLst/>
            </a:prstGeom>
            <a:ln w="28575">
              <a:solidFill>
                <a:srgbClr val="36CFCB"/>
              </a:solidFill>
              <a:round/>
            </a:ln>
          </p:spPr>
        </p:cxn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6" name="Google Shape;40;p6"/>
          <p:cNvGrpSpPr/>
          <p:nvPr/>
        </p:nvGrpSpPr>
        <p:grpSpPr>
          <a:xfrm>
            <a:off x="360" y="0"/>
            <a:ext cx="9143640" cy="4851000"/>
            <a:chOff x="360" y="0"/>
            <a:chExt cx="9143640" cy="4851000"/>
          </a:xfrm>
        </p:grpSpPr>
        <p:pic>
          <p:nvPicPr>
            <p:cNvPr id="137" name="Google Shape;41;p6"/>
            <p:cNvPicPr/>
            <p:nvPr/>
          </p:nvPicPr>
          <p:blipFill>
            <a:blip r:embed="rId3">
              <a:alphaModFix amt="41000"/>
            </a:blip>
            <a:srcRect l="12924" t="57366" r="43549" b="-5701"/>
            <a:stretch/>
          </p:blipFill>
          <p:spPr>
            <a:xfrm flipH="1">
              <a:off x="360" y="0"/>
              <a:ext cx="4814280" cy="3296880"/>
            </a:xfrm>
            <a:prstGeom prst="rect">
              <a:avLst/>
            </a:prstGeom>
            <a:ln w="0">
              <a:noFill/>
            </a:ln>
          </p:spPr>
        </p:pic>
        <p:cxnSp>
          <p:nvCxnSpPr>
            <p:cNvPr id="138" name="Google Shape;42;p6"/>
            <p:cNvCxnSpPr/>
            <p:nvPr/>
          </p:nvCxnSpPr>
          <p:spPr>
            <a:xfrm>
              <a:off x="3515760" y="4851000"/>
              <a:ext cx="5628600" cy="360"/>
            </a:xfrm>
            <a:prstGeom prst="straightConnector1">
              <a:avLst/>
            </a:prstGeom>
            <a:ln w="28575">
              <a:solidFill>
                <a:srgbClr val="36CFCB"/>
              </a:solidFill>
              <a:round/>
            </a:ln>
          </p:spPr>
        </p:cxnSp>
      </p:grpSp>
      <p:sp>
        <p:nvSpPr>
          <p:cNvPr id="139"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1" name="Google Shape;45;p7"/>
          <p:cNvGrpSpPr/>
          <p:nvPr/>
        </p:nvGrpSpPr>
        <p:grpSpPr>
          <a:xfrm>
            <a:off x="645840" y="-46080"/>
            <a:ext cx="8650080" cy="5342040"/>
            <a:chOff x="645840" y="-46080"/>
            <a:chExt cx="8650080" cy="5342040"/>
          </a:xfrm>
        </p:grpSpPr>
        <p:pic>
          <p:nvPicPr>
            <p:cNvPr id="142" name="Google Shape;46;p7"/>
            <p:cNvPicPr/>
            <p:nvPr/>
          </p:nvPicPr>
          <p:blipFill>
            <a:blip r:embed="rId3">
              <a:alphaModFix amt="35000"/>
            </a:blip>
            <a:srcRect l="18883" t="49526" r="42957"/>
            <a:stretch/>
          </p:blipFill>
          <p:spPr>
            <a:xfrm rot="10800000" flipH="1">
              <a:off x="4519800" y="1399680"/>
              <a:ext cx="4776120" cy="3896280"/>
            </a:xfrm>
            <a:prstGeom prst="rect">
              <a:avLst/>
            </a:prstGeom>
            <a:ln w="0">
              <a:noFill/>
            </a:ln>
          </p:spPr>
        </p:pic>
        <p:cxnSp>
          <p:nvCxnSpPr>
            <p:cNvPr id="143" name="Google Shape;47;p7"/>
            <p:cNvCxnSpPr/>
            <p:nvPr/>
          </p:nvCxnSpPr>
          <p:spPr>
            <a:xfrm>
              <a:off x="645840" y="-46080"/>
              <a:ext cx="360" cy="4647240"/>
            </a:xfrm>
            <a:prstGeom prst="straightConnector1">
              <a:avLst/>
            </a:prstGeom>
            <a:ln w="28575">
              <a:solidFill>
                <a:srgbClr val="36CFCB"/>
              </a:solidFill>
              <a:round/>
            </a:ln>
          </p:spPr>
        </p:cxnSp>
      </p:grpSp>
      <p:sp>
        <p:nvSpPr>
          <p:cNvPr id="144" name="PlaceHolder 1"/>
          <p:cNvSpPr>
            <a:spLocks noGrp="1"/>
          </p:cNvSpPr>
          <p:nvPr>
            <p:ph type="body"/>
          </p:nvPr>
        </p:nvSpPr>
        <p:spPr>
          <a:xfrm>
            <a:off x="792720" y="1259640"/>
            <a:ext cx="2938320" cy="3344040"/>
          </a:xfrm>
          <a:prstGeom prst="rect">
            <a:avLst/>
          </a:prstGeom>
          <a:noFill/>
          <a:ln w="0">
            <a:noFill/>
          </a:ln>
        </p:spPr>
        <p:txBody>
          <a:bodyPr lIns="90000" tIns="45000" rIns="90000" bIns="45000" anchor="t">
            <a:normAutofit fontScale="43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45" name="PlaceHolder 2"/>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6" name="Google Shape;52;p8"/>
          <p:cNvGrpSpPr/>
          <p:nvPr/>
        </p:nvGrpSpPr>
        <p:grpSpPr>
          <a:xfrm>
            <a:off x="0" y="0"/>
            <a:ext cx="9143640" cy="5143320"/>
            <a:chOff x="0" y="0"/>
            <a:chExt cx="9143640" cy="5143320"/>
          </a:xfrm>
        </p:grpSpPr>
        <p:pic>
          <p:nvPicPr>
            <p:cNvPr id="147" name="Google Shape;53;p8"/>
            <p:cNvPicPr/>
            <p:nvPr/>
          </p:nvPicPr>
          <p:blipFill>
            <a:blip r:embed="rId3">
              <a:alphaModFix amt="38000"/>
            </a:blip>
            <a:srcRect l="13106" t="48805" r="57879" b="9244"/>
            <a:stretch/>
          </p:blipFill>
          <p:spPr>
            <a:xfrm>
              <a:off x="3377160" y="0"/>
              <a:ext cx="5766480" cy="5143320"/>
            </a:xfrm>
            <a:prstGeom prst="rect">
              <a:avLst/>
            </a:prstGeom>
            <a:ln w="0">
              <a:noFill/>
            </a:ln>
          </p:spPr>
        </p:pic>
        <p:pic>
          <p:nvPicPr>
            <p:cNvPr id="148" name="Google Shape;54;p8"/>
            <p:cNvPicPr/>
            <p:nvPr/>
          </p:nvPicPr>
          <p:blipFill>
            <a:blip r:embed="rId4">
              <a:alphaModFix amt="40000"/>
            </a:blip>
            <a:srcRect l="48246" t="-1389" r="22125" b="63584"/>
            <a:stretch/>
          </p:blipFill>
          <p:spPr>
            <a:xfrm>
              <a:off x="0" y="0"/>
              <a:ext cx="6535080" cy="5143320"/>
            </a:xfrm>
            <a:prstGeom prst="rect">
              <a:avLst/>
            </a:prstGeom>
            <a:ln w="0">
              <a:noFill/>
            </a:ln>
          </p:spPr>
        </p:pic>
        <p:pic>
          <p:nvPicPr>
            <p:cNvPr id="149" name="Google Shape;55;p8"/>
            <p:cNvPicPr/>
            <p:nvPr/>
          </p:nvPicPr>
          <p:blipFill>
            <a:blip r:embed="rId5">
              <a:alphaModFix amt="27000"/>
            </a:blip>
            <a:srcRect l="15293" t="36171" r="27649" b="14703"/>
            <a:stretch/>
          </p:blipFill>
          <p:spPr>
            <a:xfrm rot="10800000" flipH="1">
              <a:off x="0" y="0"/>
              <a:ext cx="9143640" cy="5142960"/>
            </a:xfrm>
            <a:prstGeom prst="rect">
              <a:avLst/>
            </a:prstGeom>
            <a:ln w="0">
              <a:noFill/>
            </a:ln>
          </p:spPr>
        </p:pic>
      </p:grpSp>
      <p:sp>
        <p:nvSpPr>
          <p:cNvPr id="150" name="PlaceHolder 1"/>
          <p:cNvSpPr>
            <a:spLocks noGrp="1"/>
          </p:cNvSpPr>
          <p:nvPr>
            <p:ph type="title"/>
          </p:nvPr>
        </p:nvSpPr>
        <p:spPr>
          <a:xfrm>
            <a:off x="1969200" y="1627200"/>
            <a:ext cx="5204880" cy="18885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1" name="Google Shape;58;p9"/>
          <p:cNvPicPr/>
          <p:nvPr/>
        </p:nvPicPr>
        <p:blipFill>
          <a:blip r:embed="rId3">
            <a:alphaModFix amt="40000"/>
          </a:blip>
          <a:srcRect r="8915" b="16920"/>
          <a:stretch/>
        </p:blipFill>
        <p:spPr>
          <a:xfrm>
            <a:off x="0" y="0"/>
            <a:ext cx="9143640" cy="5143320"/>
          </a:xfrm>
          <a:prstGeom prst="rect">
            <a:avLst/>
          </a:prstGeom>
          <a:ln w="0">
            <a:noFill/>
          </a:ln>
        </p:spPr>
      </p:pic>
      <p:pic>
        <p:nvPicPr>
          <p:cNvPr id="152" name="Google Shape;59;p9"/>
          <p:cNvPicPr/>
          <p:nvPr/>
        </p:nvPicPr>
        <p:blipFill>
          <a:blip r:embed="rId4"/>
          <a:srcRect l="41325" t="52994" r="13138" b="5473"/>
          <a:stretch/>
        </p:blipFill>
        <p:spPr>
          <a:xfrm>
            <a:off x="0" y="0"/>
            <a:ext cx="9143640" cy="5143320"/>
          </a:xfrm>
          <a:prstGeom prst="rect">
            <a:avLst/>
          </a:prstGeom>
          <a:ln w="0">
            <a:noFill/>
          </a:ln>
        </p:spPr>
      </p:pic>
      <p:pic>
        <p:nvPicPr>
          <p:cNvPr id="153" name="Google Shape;60;p9"/>
          <p:cNvPicPr/>
          <p:nvPr/>
        </p:nvPicPr>
        <p:blipFill>
          <a:blip r:embed="rId5">
            <a:alphaModFix amt="27000"/>
          </a:blip>
          <a:srcRect l="15293" t="36171" r="27649" b="14703"/>
          <a:stretch/>
        </p:blipFill>
        <p:spPr>
          <a:xfrm>
            <a:off x="0" y="0"/>
            <a:ext cx="9143640" cy="5142960"/>
          </a:xfrm>
          <a:prstGeom prst="rect">
            <a:avLst/>
          </a:prstGeom>
          <a:ln w="0">
            <a:noFill/>
          </a:ln>
        </p:spPr>
      </p:pic>
      <p:sp>
        <p:nvSpPr>
          <p:cNvPr id="154" name="PlaceHolder 1"/>
          <p:cNvSpPr>
            <a:spLocks noGrp="1"/>
          </p:cNvSpPr>
          <p:nvPr>
            <p:ph type="title"/>
          </p:nvPr>
        </p:nvSpPr>
        <p:spPr>
          <a:xfrm>
            <a:off x="789480" y="1514880"/>
            <a:ext cx="7158600" cy="156744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5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6"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7" name="PlaceHolder 2"/>
          <p:cNvSpPr>
            <a:spLocks noGrp="1"/>
          </p:cNvSpPr>
          <p:nvPr>
            <p:ph type="title"/>
          </p:nvPr>
        </p:nvSpPr>
        <p:spPr>
          <a:xfrm>
            <a:off x="720000" y="3985560"/>
            <a:ext cx="7703640" cy="621000"/>
          </a:xfrm>
          <a:prstGeom prst="rect">
            <a:avLst/>
          </a:prstGeom>
          <a:solidFill>
            <a:schemeClr val="lt1"/>
          </a:solid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 name="Google Shape;75;p13"/>
          <p:cNvPicPr/>
          <p:nvPr/>
        </p:nvPicPr>
        <p:blipFill>
          <a:blip r:embed="rId3">
            <a:alphaModFix amt="41000"/>
          </a:blip>
          <a:srcRect l="18883" t="49526" r="42957"/>
          <a:stretch/>
        </p:blipFill>
        <p:spPr>
          <a:xfrm>
            <a:off x="5961960" y="0"/>
            <a:ext cx="3181680" cy="2595600"/>
          </a:xfrm>
          <a:prstGeom prst="rect">
            <a:avLst/>
          </a:prstGeom>
          <a:ln w="0">
            <a:noFill/>
          </a:ln>
        </p:spPr>
      </p:pic>
      <p:sp>
        <p:nvSpPr>
          <p:cNvPr id="14" name="PlaceHolder 1"/>
          <p:cNvSpPr>
            <a:spLocks noGrp="1"/>
          </p:cNvSpPr>
          <p:nvPr>
            <p:ph type="title"/>
          </p:nvPr>
        </p:nvSpPr>
        <p:spPr>
          <a:xfrm>
            <a:off x="946800" y="1223280"/>
            <a:ext cx="734400" cy="57240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5" name="PlaceHolder 2"/>
          <p:cNvSpPr>
            <a:spLocks noGrp="1"/>
          </p:cNvSpPr>
          <p:nvPr>
            <p:ph type="title"/>
          </p:nvPr>
        </p:nvSpPr>
        <p:spPr>
          <a:xfrm>
            <a:off x="5084640" y="2988360"/>
            <a:ext cx="734400" cy="56376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5084640" y="1223280"/>
            <a:ext cx="734400" cy="57240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946800" y="2979720"/>
            <a:ext cx="734400" cy="56376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 name="Google Shape;90;p14"/>
          <p:cNvGrpSpPr/>
          <p:nvPr/>
        </p:nvGrpSpPr>
        <p:grpSpPr>
          <a:xfrm>
            <a:off x="0" y="-2052720"/>
            <a:ext cx="10567440" cy="9429120"/>
            <a:chOff x="0" y="-2052720"/>
            <a:chExt cx="10567440" cy="9429120"/>
          </a:xfrm>
        </p:grpSpPr>
        <p:pic>
          <p:nvPicPr>
            <p:cNvPr id="20" name="Google Shape;91;p14"/>
            <p:cNvPicPr/>
            <p:nvPr/>
          </p:nvPicPr>
          <p:blipFill>
            <a:blip r:embed="rId3">
              <a:alphaModFix amt="40000"/>
            </a:blip>
            <a:srcRect l="11702" t="9911" r="48322" b="41652"/>
            <a:stretch/>
          </p:blipFill>
          <p:spPr>
            <a:xfrm rot="908400">
              <a:off x="1250280" y="-1082880"/>
              <a:ext cx="8420760" cy="7489800"/>
            </a:xfrm>
            <a:prstGeom prst="rect">
              <a:avLst/>
            </a:prstGeom>
            <a:ln w="0">
              <a:noFill/>
            </a:ln>
          </p:spPr>
        </p:pic>
        <p:pic>
          <p:nvPicPr>
            <p:cNvPr id="21" name="Google Shape;92;p14"/>
            <p:cNvPicPr/>
            <p:nvPr/>
          </p:nvPicPr>
          <p:blipFill>
            <a:blip r:embed="rId4">
              <a:alphaModFix amt="40000"/>
            </a:blip>
            <a:srcRect l="7875" t="41901" r="65032" b="18212"/>
            <a:stretch/>
          </p:blipFill>
          <p:spPr>
            <a:xfrm rot="908400">
              <a:off x="3656520" y="-752760"/>
              <a:ext cx="6149520" cy="6647040"/>
            </a:xfrm>
            <a:prstGeom prst="rect">
              <a:avLst/>
            </a:prstGeom>
            <a:ln w="0">
              <a:noFill/>
            </a:ln>
          </p:spPr>
        </p:pic>
        <p:pic>
          <p:nvPicPr>
            <p:cNvPr id="22" name="Google Shape;93;p14"/>
            <p:cNvPicPr/>
            <p:nvPr/>
          </p:nvPicPr>
          <p:blipFill>
            <a:blip r:embed="rId5">
              <a:alphaModFix amt="27000"/>
            </a:blip>
            <a:srcRect l="15293" t="36171" r="27649" b="14703"/>
            <a:stretch/>
          </p:blipFill>
          <p:spPr>
            <a:xfrm>
              <a:off x="0" y="0"/>
              <a:ext cx="9143640" cy="5142960"/>
            </a:xfrm>
            <a:prstGeom prst="rect">
              <a:avLst/>
            </a:prstGeom>
            <a:ln w="0">
              <a:noFill/>
            </a:ln>
          </p:spPr>
        </p:pic>
      </p:grpSp>
      <p:sp>
        <p:nvSpPr>
          <p:cNvPr id="23" name="PlaceHolder 1"/>
          <p:cNvSpPr>
            <a:spLocks noGrp="1"/>
          </p:cNvSpPr>
          <p:nvPr>
            <p:ph type="title"/>
          </p:nvPr>
        </p:nvSpPr>
        <p:spPr>
          <a:xfrm>
            <a:off x="803520" y="2751120"/>
            <a:ext cx="4624560" cy="14907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24" name="PlaceHolder 2"/>
          <p:cNvSpPr>
            <a:spLocks noGrp="1"/>
          </p:cNvSpPr>
          <p:nvPr>
            <p:ph type="title"/>
          </p:nvPr>
        </p:nvSpPr>
        <p:spPr>
          <a:xfrm>
            <a:off x="803520" y="539640"/>
            <a:ext cx="1309320" cy="84132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2"/>
                </a:solidFill>
                <a:latin typeface="Wix Madefor Display"/>
                <a:ea typeface="Wix Madefor Display"/>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2" name="Google Shape;106;p16"/>
          <p:cNvPicPr/>
          <p:nvPr/>
        </p:nvPicPr>
        <p:blipFill>
          <a:blip r:embed="rId3">
            <a:alphaModFix amt="34000"/>
          </a:blip>
          <a:srcRect l="48454" t="-2250" r="14254" b="55164"/>
          <a:stretch/>
        </p:blipFill>
        <p:spPr>
          <a:xfrm rot="10800000">
            <a:off x="5272560" y="360"/>
            <a:ext cx="3871440" cy="3014280"/>
          </a:xfrm>
          <a:prstGeom prst="rect">
            <a:avLst/>
          </a:prstGeom>
          <a:ln w="0">
            <a:noFill/>
          </a:ln>
        </p:spPr>
      </p:pic>
      <p:cxnSp>
        <p:nvCxnSpPr>
          <p:cNvPr id="33" name="Google Shape;107;p16"/>
          <p:cNvCxnSpPr/>
          <p:nvPr/>
        </p:nvCxnSpPr>
        <p:spPr>
          <a:xfrm>
            <a:off x="340920" y="567720"/>
            <a:ext cx="360" cy="4588560"/>
          </a:xfrm>
          <a:prstGeom prst="straightConnector1">
            <a:avLst/>
          </a:prstGeom>
          <a:ln w="28575">
            <a:solidFill>
              <a:srgbClr val="36CFCB"/>
            </a:solidFill>
            <a:round/>
          </a:ln>
        </p:spPr>
      </p:cxnSp>
      <p:sp>
        <p:nvSpPr>
          <p:cNvPr id="34"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5" name="Google Shape;110;p17"/>
          <p:cNvGrpSpPr/>
          <p:nvPr/>
        </p:nvGrpSpPr>
        <p:grpSpPr>
          <a:xfrm>
            <a:off x="0" y="384840"/>
            <a:ext cx="9145080" cy="4758120"/>
            <a:chOff x="0" y="384840"/>
            <a:chExt cx="9145080" cy="4758120"/>
          </a:xfrm>
        </p:grpSpPr>
        <p:pic>
          <p:nvPicPr>
            <p:cNvPr id="36" name="Google Shape;111;p17"/>
            <p:cNvPicPr/>
            <p:nvPr/>
          </p:nvPicPr>
          <p:blipFill>
            <a:blip r:embed="rId3">
              <a:alphaModFix amt="41000"/>
            </a:blip>
            <a:srcRect l="18327" t="60140" r="37109" b="-3887"/>
            <a:stretch/>
          </p:blipFill>
          <p:spPr>
            <a:xfrm rot="5400000">
              <a:off x="5763240" y="1760760"/>
              <a:ext cx="4213080" cy="2550600"/>
            </a:xfrm>
            <a:prstGeom prst="rect">
              <a:avLst/>
            </a:prstGeom>
            <a:ln w="0">
              <a:noFill/>
            </a:ln>
          </p:spPr>
        </p:pic>
        <p:cxnSp>
          <p:nvCxnSpPr>
            <p:cNvPr id="37" name="Google Shape;112;p17"/>
            <p:cNvCxnSpPr/>
            <p:nvPr/>
          </p:nvCxnSpPr>
          <p:spPr>
            <a:xfrm flipH="1">
              <a:off x="0" y="384840"/>
              <a:ext cx="2709360" cy="360"/>
            </a:xfrm>
            <a:prstGeom prst="straightConnector1">
              <a:avLst/>
            </a:prstGeom>
            <a:ln w="28575">
              <a:solidFill>
                <a:srgbClr val="36CFCB"/>
              </a:solidFill>
              <a:round/>
            </a:ln>
          </p:spPr>
        </p:cxnSp>
      </p:grpSp>
      <p:sp>
        <p:nvSpPr>
          <p:cNvPr id="3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9" name="Google Shape;115;p18"/>
          <p:cNvGrpSpPr/>
          <p:nvPr/>
        </p:nvGrpSpPr>
        <p:grpSpPr>
          <a:xfrm>
            <a:off x="-1464120" y="-13320"/>
            <a:ext cx="10190520" cy="5156280"/>
            <a:chOff x="-1464120" y="-13320"/>
            <a:chExt cx="10190520" cy="5156280"/>
          </a:xfrm>
        </p:grpSpPr>
        <p:cxnSp>
          <p:nvCxnSpPr>
            <p:cNvPr id="40" name="Google Shape;116;p18"/>
            <p:cNvCxnSpPr/>
            <p:nvPr/>
          </p:nvCxnSpPr>
          <p:spPr>
            <a:xfrm>
              <a:off x="8726400" y="-13320"/>
              <a:ext cx="360" cy="2745360"/>
            </a:xfrm>
            <a:prstGeom prst="straightConnector1">
              <a:avLst/>
            </a:prstGeom>
            <a:ln w="28575">
              <a:solidFill>
                <a:srgbClr val="36CFCB"/>
              </a:solidFill>
              <a:round/>
            </a:ln>
          </p:spPr>
        </p:cxnSp>
        <p:pic>
          <p:nvPicPr>
            <p:cNvPr id="41" name="Google Shape;117;p18"/>
            <p:cNvPicPr/>
            <p:nvPr/>
          </p:nvPicPr>
          <p:blipFill>
            <a:blip r:embed="rId3">
              <a:alphaModFix amt="40000"/>
            </a:blip>
            <a:srcRect l="12370" t="-8265" r="12370" b="63378"/>
            <a:stretch/>
          </p:blipFill>
          <p:spPr>
            <a:xfrm>
              <a:off x="-1464120" y="2991600"/>
              <a:ext cx="5850360" cy="2151360"/>
            </a:xfrm>
            <a:prstGeom prst="rect">
              <a:avLst/>
            </a:prstGeom>
            <a:ln w="0">
              <a:noFill/>
            </a:ln>
          </p:spPr>
        </p:pic>
      </p:grpSp>
      <p:sp>
        <p:nvSpPr>
          <p:cNvPr id="42"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3" name="Google Shape;120;p19"/>
          <p:cNvGrpSpPr/>
          <p:nvPr/>
        </p:nvGrpSpPr>
        <p:grpSpPr>
          <a:xfrm>
            <a:off x="-1441080" y="-2052720"/>
            <a:ext cx="10567800" cy="9429120"/>
            <a:chOff x="-1441080" y="-2052720"/>
            <a:chExt cx="10567800" cy="9429120"/>
          </a:xfrm>
        </p:grpSpPr>
        <p:pic>
          <p:nvPicPr>
            <p:cNvPr id="44" name="Google Shape;121;p19"/>
            <p:cNvPicPr/>
            <p:nvPr/>
          </p:nvPicPr>
          <p:blipFill>
            <a:blip r:embed="rId3">
              <a:alphaModFix amt="40000"/>
            </a:blip>
            <a:srcRect l="11702" t="9911" r="48322" b="41652"/>
            <a:stretch/>
          </p:blipFill>
          <p:spPr>
            <a:xfrm rot="20691600" flipH="1">
              <a:off x="-544680" y="-1082880"/>
              <a:ext cx="8420760" cy="7489800"/>
            </a:xfrm>
            <a:prstGeom prst="rect">
              <a:avLst/>
            </a:prstGeom>
            <a:ln w="0">
              <a:noFill/>
            </a:ln>
          </p:spPr>
        </p:pic>
        <p:pic>
          <p:nvPicPr>
            <p:cNvPr id="45" name="Google Shape;122;p19"/>
            <p:cNvPicPr/>
            <p:nvPr/>
          </p:nvPicPr>
          <p:blipFill>
            <a:blip r:embed="rId4">
              <a:alphaModFix amt="40000"/>
            </a:blip>
            <a:srcRect l="7875" t="41901" r="65032" b="18212"/>
            <a:stretch/>
          </p:blipFill>
          <p:spPr>
            <a:xfrm rot="20691600" flipH="1">
              <a:off x="-679680" y="-753120"/>
              <a:ext cx="6149520" cy="6647040"/>
            </a:xfrm>
            <a:prstGeom prst="rect">
              <a:avLst/>
            </a:prstGeom>
            <a:ln w="0">
              <a:noFill/>
            </a:ln>
          </p:spPr>
        </p:pic>
        <p:pic>
          <p:nvPicPr>
            <p:cNvPr id="46" name="Google Shape;123;p19"/>
            <p:cNvPicPr/>
            <p:nvPr/>
          </p:nvPicPr>
          <p:blipFill>
            <a:blip r:embed="rId5">
              <a:alphaModFix amt="27000"/>
            </a:blip>
            <a:srcRect l="15293" t="36171" r="27649" b="14703"/>
            <a:stretch/>
          </p:blipFill>
          <p:spPr>
            <a:xfrm flipH="1">
              <a:off x="-16920" y="0"/>
              <a:ext cx="9143640" cy="5142960"/>
            </a:xfrm>
            <a:prstGeom prst="rect">
              <a:avLst/>
            </a:prstGeom>
            <a:ln w="0">
              <a:noFill/>
            </a:ln>
          </p:spPr>
        </p:pic>
      </p:grpSp>
      <p:sp>
        <p:nvSpPr>
          <p:cNvPr id="47" name="PlaceHolder 1"/>
          <p:cNvSpPr>
            <a:spLocks noGrp="1"/>
          </p:cNvSpPr>
          <p:nvPr>
            <p:ph type="title"/>
          </p:nvPr>
        </p:nvSpPr>
        <p:spPr>
          <a:xfrm>
            <a:off x="3085200" y="2606040"/>
            <a:ext cx="5345280" cy="53172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14.jp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R3Cc62-eH9k" TargetMode="Externa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free-photo-jmcdc" TargetMode="External"/><Relationship Id="rId2" Type="http://schemas.openxmlformats.org/officeDocument/2006/relationships/image" Target="../media/image6.jp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078102" y="324300"/>
            <a:ext cx="6686280" cy="1428868"/>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400" b="0" i="1" u="sng" strike="noStrike" spc="-1" dirty="0">
                <a:solidFill>
                  <a:schemeClr val="dk1"/>
                </a:solidFill>
                <a:latin typeface="Wix Madefor Display Medium"/>
                <a:ea typeface="Wix Madefor Display Medium"/>
              </a:rPr>
              <a:t>Madrid Real Estate</a:t>
            </a:r>
            <a:endParaRPr lang="fr-FR" sz="6400" b="0" i="1" u="sng" strike="noStrike" spc="-1" dirty="0">
              <a:solidFill>
                <a:schemeClr val="dk1"/>
              </a:solidFill>
              <a:latin typeface="Arial"/>
            </a:endParaRPr>
          </a:p>
        </p:txBody>
      </p:sp>
      <p:sp>
        <p:nvSpPr>
          <p:cNvPr id="160" name="PlaceHolder 2"/>
          <p:cNvSpPr>
            <a:spLocks noGrp="1"/>
          </p:cNvSpPr>
          <p:nvPr>
            <p:ph type="subTitle"/>
          </p:nvPr>
        </p:nvSpPr>
        <p:spPr>
          <a:xfrm>
            <a:off x="2495520" y="4038480"/>
            <a:ext cx="5933880" cy="47592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600" b="0" strike="noStrike" spc="-1">
                <a:solidFill>
                  <a:schemeClr val="dk1"/>
                </a:solidFill>
                <a:latin typeface="Wix Madefor Display"/>
                <a:ea typeface="Wix Madefor Display"/>
              </a:rPr>
              <a:t>Insights from Data Visualization in Power BI</a:t>
            </a:r>
            <a:endParaRPr lang="en-US" sz="1600" b="0" strike="noStrike" spc="-1">
              <a:solidFill>
                <a:srgbClr val="FFFFFF"/>
              </a:solidFill>
              <a:latin typeface="OpenSymbol"/>
            </a:endParaRPr>
          </a:p>
        </p:txBody>
      </p:sp>
      <p:grpSp>
        <p:nvGrpSpPr>
          <p:cNvPr id="161" name="Google Shape;267;p37"/>
          <p:cNvGrpSpPr/>
          <p:nvPr/>
        </p:nvGrpSpPr>
        <p:grpSpPr>
          <a:xfrm>
            <a:off x="702720" y="0"/>
            <a:ext cx="8441280" cy="4649040"/>
            <a:chOff x="702720" y="0"/>
            <a:chExt cx="8441280" cy="4649040"/>
          </a:xfrm>
        </p:grpSpPr>
        <p:cxnSp>
          <p:nvCxnSpPr>
            <p:cNvPr id="162" name="Google Shape;268;p37"/>
            <p:cNvCxnSpPr/>
            <p:nvPr/>
          </p:nvCxnSpPr>
          <p:spPr>
            <a:xfrm>
              <a:off x="702720" y="3979800"/>
              <a:ext cx="360" cy="669600"/>
            </a:xfrm>
            <a:prstGeom prst="straightConnector1">
              <a:avLst/>
            </a:prstGeom>
            <a:ln w="38100">
              <a:solidFill>
                <a:srgbClr val="36CFCB"/>
              </a:solidFill>
              <a:round/>
            </a:ln>
          </p:spPr>
        </p:cxnSp>
        <p:cxnSp>
          <p:nvCxnSpPr>
            <p:cNvPr id="163" name="Google Shape;269;p37"/>
            <p:cNvCxnSpPr/>
            <p:nvPr/>
          </p:nvCxnSpPr>
          <p:spPr>
            <a:xfrm>
              <a:off x="702720" y="0"/>
              <a:ext cx="360" cy="966600"/>
            </a:xfrm>
            <a:prstGeom prst="straightConnector1">
              <a:avLst/>
            </a:prstGeom>
            <a:ln w="38100">
              <a:solidFill>
                <a:srgbClr val="36CFCB"/>
              </a:solidFill>
              <a:round/>
            </a:ln>
          </p:spPr>
        </p:cxnSp>
        <p:cxnSp>
          <p:nvCxnSpPr>
            <p:cNvPr id="164" name="Google Shape;270;p37"/>
            <p:cNvCxnSpPr/>
            <p:nvPr/>
          </p:nvCxnSpPr>
          <p:spPr>
            <a:xfrm>
              <a:off x="3515760" y="3860280"/>
              <a:ext cx="5628600" cy="360"/>
            </a:xfrm>
            <a:prstGeom prst="straightConnector1">
              <a:avLst/>
            </a:prstGeom>
            <a:ln w="28575">
              <a:solidFill>
                <a:srgbClr val="36CFCB"/>
              </a:solidFill>
              <a:round/>
            </a:ln>
          </p:spPr>
        </p:cxnSp>
      </p:grpSp>
      <p:sp>
        <p:nvSpPr>
          <p:cNvPr id="2" name="TextBox 1">
            <a:extLst>
              <a:ext uri="{FF2B5EF4-FFF2-40B4-BE49-F238E27FC236}">
                <a16:creationId xmlns:a16="http://schemas.microsoft.com/office/drawing/2014/main" id="{E5FCBB92-C323-D8AA-0E52-37566570169E}"/>
              </a:ext>
            </a:extLst>
          </p:cNvPr>
          <p:cNvSpPr txBox="1"/>
          <p:nvPr/>
        </p:nvSpPr>
        <p:spPr>
          <a:xfrm>
            <a:off x="0" y="4649400"/>
            <a:ext cx="2364149" cy="369332"/>
          </a:xfrm>
          <a:prstGeom prst="rect">
            <a:avLst/>
          </a:prstGeom>
          <a:noFill/>
        </p:spPr>
        <p:txBody>
          <a:bodyPr wrap="square" rtlCol="0">
            <a:spAutoFit/>
          </a:bodyPr>
          <a:lstStyle/>
          <a:p>
            <a:r>
              <a:rPr lang="en-US" dirty="0"/>
              <a:t>By: Md Aamir Nawab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2"/>
          <p:cNvSpPr>
            <a:spLocks noGrp="1"/>
          </p:cNvSpPr>
          <p:nvPr>
            <p:ph type="subTitle"/>
          </p:nvPr>
        </p:nvSpPr>
        <p:spPr>
          <a:xfrm>
            <a:off x="66937" y="55420"/>
            <a:ext cx="5050008" cy="2817089"/>
          </a:xfrm>
          <a:prstGeom prst="rect">
            <a:avLst/>
          </a:prstGeom>
          <a:noFill/>
          <a:ln w="0">
            <a:noFill/>
          </a:ln>
        </p:spPr>
        <p:txBody>
          <a:bodyPr lIns="91440" tIns="91440" rIns="91440" bIns="91440" anchor="t">
            <a:normAutofit fontScale="83178" lnSpcReduction="20000"/>
          </a:bodyPr>
          <a:lstStyle/>
          <a:p>
            <a:pPr>
              <a:buNone/>
            </a:pPr>
            <a:r>
              <a:rPr lang="en-US" sz="1800" i="1" u="sng" dirty="0"/>
              <a:t>Insights from New Development Price Comparison Charts</a:t>
            </a:r>
          </a:p>
          <a:p>
            <a:pPr>
              <a:buFont typeface="+mj-lt"/>
              <a:buAutoNum type="arabicPeriod"/>
            </a:pPr>
            <a:r>
              <a:rPr lang="en-US" sz="1100" b="1" dirty="0"/>
              <a:t>New Developments Are More Affordable</a:t>
            </a:r>
            <a:endParaRPr lang="en-US" sz="1100" dirty="0"/>
          </a:p>
          <a:p>
            <a:pPr marL="742950" lvl="1" indent="-285750">
              <a:buFont typeface="+mj-lt"/>
              <a:buAutoNum type="arabicPeriod"/>
            </a:pPr>
            <a:r>
              <a:rPr lang="en-US" sz="1100" dirty="0"/>
              <a:t>The </a:t>
            </a:r>
            <a:r>
              <a:rPr lang="en-US" sz="1100" b="1" dirty="0"/>
              <a:t>average price of newly developed houses is 592K</a:t>
            </a:r>
            <a:r>
              <a:rPr lang="en-US" sz="1100" dirty="0"/>
              <a:t>, while older properties cost </a:t>
            </a:r>
            <a:r>
              <a:rPr lang="en-US" sz="1100" b="1" dirty="0"/>
              <a:t>706K</a:t>
            </a:r>
            <a:r>
              <a:rPr lang="en-US" sz="1100" dirty="0"/>
              <a:t> on average.</a:t>
            </a:r>
          </a:p>
          <a:p>
            <a:pPr marL="742950" lvl="1" indent="-285750">
              <a:buFont typeface="+mj-lt"/>
              <a:buAutoNum type="arabicPeriod"/>
            </a:pPr>
            <a:r>
              <a:rPr lang="en-US" sz="1100" dirty="0"/>
              <a:t>This suggests </a:t>
            </a:r>
            <a:r>
              <a:rPr lang="en-US" sz="1100" b="1" dirty="0"/>
              <a:t>new houses may be priced lower to attract buyers</a:t>
            </a:r>
            <a:r>
              <a:rPr lang="en-US" sz="1100" dirty="0"/>
              <a:t>, possibly due to developer incentives or modern construction efficiencies.</a:t>
            </a:r>
          </a:p>
          <a:p>
            <a:pPr>
              <a:buFont typeface="+mj-lt"/>
              <a:buAutoNum type="arabicPeriod"/>
            </a:pPr>
            <a:r>
              <a:rPr lang="en-US" sz="1100" b="1" dirty="0"/>
              <a:t>Older Properties Are More Expensive</a:t>
            </a:r>
            <a:endParaRPr lang="en-US" sz="1100" dirty="0"/>
          </a:p>
          <a:p>
            <a:pPr marL="742950" lvl="1" indent="-285750">
              <a:buFont typeface="+mj-lt"/>
              <a:buAutoNum type="arabicPeriod"/>
            </a:pPr>
            <a:r>
              <a:rPr lang="en-US" sz="1100" dirty="0"/>
              <a:t>Houses that are </a:t>
            </a:r>
            <a:r>
              <a:rPr lang="en-US" sz="1100" b="1" dirty="0"/>
              <a:t>not newly developed</a:t>
            </a:r>
            <a:r>
              <a:rPr lang="en-US" sz="1100" dirty="0"/>
              <a:t> have a </a:t>
            </a:r>
            <a:r>
              <a:rPr lang="en-US" sz="1100" b="1" dirty="0"/>
              <a:t>higher price (706K)</a:t>
            </a:r>
            <a:r>
              <a:rPr lang="en-US" sz="1100" dirty="0"/>
              <a:t>, which could be due to </a:t>
            </a:r>
            <a:r>
              <a:rPr lang="en-US" sz="1100" b="1" dirty="0"/>
              <a:t>prime locations, larger plots, or historical value</a:t>
            </a:r>
            <a:r>
              <a:rPr lang="en-US" sz="1100" dirty="0"/>
              <a:t>.</a:t>
            </a:r>
          </a:p>
          <a:p>
            <a:pPr marL="742950" lvl="1" indent="-285750">
              <a:buFont typeface="+mj-lt"/>
              <a:buAutoNum type="arabicPeriod"/>
            </a:pPr>
            <a:r>
              <a:rPr lang="en-US" sz="1100" dirty="0"/>
              <a:t>Buyers may pay a premium for well-established neighborhoods or properties with unique architectural features.</a:t>
            </a:r>
          </a:p>
          <a:p>
            <a:pPr>
              <a:buFont typeface="+mj-lt"/>
              <a:buAutoNum type="arabicPeriod"/>
            </a:pPr>
            <a:r>
              <a:rPr lang="en-US" sz="1100" b="1" dirty="0"/>
              <a:t>Potential for Appreciation in New Developments</a:t>
            </a:r>
            <a:endParaRPr lang="en-US" sz="1100" dirty="0"/>
          </a:p>
          <a:p>
            <a:pPr marL="742950" lvl="1" indent="-285750">
              <a:buFont typeface="+mj-lt"/>
              <a:buAutoNum type="arabicPeriod"/>
            </a:pPr>
            <a:r>
              <a:rPr lang="en-US" sz="1100" dirty="0"/>
              <a:t>Since </a:t>
            </a:r>
            <a:r>
              <a:rPr lang="en-US" sz="1100" b="1" dirty="0"/>
              <a:t>newly developed properties are cheaper</a:t>
            </a:r>
            <a:r>
              <a:rPr lang="en-US" sz="1100" dirty="0"/>
              <a:t>, they may offer </a:t>
            </a:r>
            <a:r>
              <a:rPr lang="en-US" sz="1100" b="1" dirty="0"/>
              <a:t>higher appreciation potential</a:t>
            </a:r>
            <a:r>
              <a:rPr lang="en-US" sz="1100" dirty="0"/>
              <a:t> over time.</a:t>
            </a:r>
          </a:p>
          <a:p>
            <a:pPr marL="742950" lvl="1" indent="-285750">
              <a:buFont typeface="+mj-lt"/>
              <a:buAutoNum type="arabicPeriod"/>
            </a:pPr>
            <a:r>
              <a:rPr lang="en-US" sz="1100" dirty="0"/>
              <a:t>Buyers looking for long-term investments could benefit from purchasing </a:t>
            </a:r>
            <a:r>
              <a:rPr lang="en-US" sz="1100" b="1" dirty="0"/>
              <a:t>newer developments at lower prices</a:t>
            </a:r>
            <a:r>
              <a:rPr lang="en-US" sz="1100" dirty="0"/>
              <a:t> and selling later at a profit.</a:t>
            </a:r>
          </a:p>
          <a:p>
            <a:pPr marL="742950" lvl="1" indent="-285750">
              <a:buFont typeface="+mj-lt"/>
              <a:buAutoNum type="arabicPeriod"/>
            </a:pPr>
            <a:endParaRPr lang="en-US" sz="900" dirty="0"/>
          </a:p>
        </p:txBody>
      </p:sp>
      <p:sp>
        <p:nvSpPr>
          <p:cNvPr id="2" name="PlaceHolder 2">
            <a:extLst>
              <a:ext uri="{FF2B5EF4-FFF2-40B4-BE49-F238E27FC236}">
                <a16:creationId xmlns:a16="http://schemas.microsoft.com/office/drawing/2014/main" id="{7C2856B3-3434-BE1F-8B5B-B51DC740B471}"/>
              </a:ext>
            </a:extLst>
          </p:cNvPr>
          <p:cNvSpPr txBox="1">
            <a:spLocks/>
          </p:cNvSpPr>
          <p:nvPr/>
        </p:nvSpPr>
        <p:spPr>
          <a:xfrm>
            <a:off x="66937" y="3181930"/>
            <a:ext cx="5050008" cy="1454725"/>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600" b="1" i="1" u="sng" dirty="0"/>
              <a:t>Key Takeaways for Buyers &amp; Investors</a:t>
            </a:r>
            <a:endParaRPr lang="en-US" sz="1000" b="1" dirty="0"/>
          </a:p>
          <a:p>
            <a:pPr>
              <a:buNone/>
            </a:pPr>
            <a:r>
              <a:rPr lang="en-US" sz="1000" dirty="0"/>
              <a:t> </a:t>
            </a:r>
            <a:r>
              <a:rPr lang="en-US" sz="1000" b="1" dirty="0"/>
              <a:t>Investing in new developments can be a cost-effective option</a:t>
            </a:r>
            <a:r>
              <a:rPr lang="en-US" sz="1000" dirty="0"/>
              <a:t> for those looking to enter the real estate market at a lower price.</a:t>
            </a:r>
          </a:p>
          <a:p>
            <a:pPr>
              <a:buNone/>
            </a:pPr>
            <a:r>
              <a:rPr lang="en-US" sz="1000" b="1" dirty="0"/>
              <a:t>Older properties may be a safer bet for immediate resale value</a:t>
            </a:r>
            <a:r>
              <a:rPr lang="en-US" sz="1000" dirty="0"/>
              <a:t> due to their established reputation and location benefits.</a:t>
            </a:r>
          </a:p>
          <a:p>
            <a:pPr marL="0" indent="0">
              <a:buNone/>
            </a:pPr>
            <a:r>
              <a:rPr lang="en-US" sz="1000" b="1" dirty="0"/>
              <a:t>Market conditions should be analyzed to determine whether the price gap between new and old properties will shrink or widen in the future.</a:t>
            </a:r>
            <a:endParaRPr lang="en-US" sz="1000" dirty="0"/>
          </a:p>
        </p:txBody>
      </p:sp>
      <p:pic>
        <p:nvPicPr>
          <p:cNvPr id="4" name="Picture 3">
            <a:extLst>
              <a:ext uri="{FF2B5EF4-FFF2-40B4-BE49-F238E27FC236}">
                <a16:creationId xmlns:a16="http://schemas.microsoft.com/office/drawing/2014/main" id="{323154A7-AFDA-A95A-F2CA-8651AEB03A70}"/>
              </a:ext>
            </a:extLst>
          </p:cNvPr>
          <p:cNvPicPr>
            <a:picLocks noChangeAspect="1"/>
          </p:cNvPicPr>
          <p:nvPr/>
        </p:nvPicPr>
        <p:blipFill>
          <a:blip r:embed="rId2"/>
          <a:stretch>
            <a:fillRect/>
          </a:stretch>
        </p:blipFill>
        <p:spPr>
          <a:xfrm>
            <a:off x="5116945" y="646544"/>
            <a:ext cx="3960118" cy="3823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10F62-6152-6414-D902-533EB04323B3}"/>
            </a:ext>
          </a:extLst>
        </p:cNvPr>
        <p:cNvGrpSpPr/>
        <p:nvPr/>
      </p:nvGrpSpPr>
      <p:grpSpPr>
        <a:xfrm>
          <a:off x="0" y="0"/>
          <a:ext cx="0" cy="0"/>
          <a:chOff x="0" y="0"/>
          <a:chExt cx="0" cy="0"/>
        </a:xfrm>
      </p:grpSpPr>
      <p:sp>
        <p:nvSpPr>
          <p:cNvPr id="204" name="PlaceHolder 2">
            <a:extLst>
              <a:ext uri="{FF2B5EF4-FFF2-40B4-BE49-F238E27FC236}">
                <a16:creationId xmlns:a16="http://schemas.microsoft.com/office/drawing/2014/main" id="{826FAF81-41F8-514A-38FB-ED2DF27CECC4}"/>
              </a:ext>
            </a:extLst>
          </p:cNvPr>
          <p:cNvSpPr>
            <a:spLocks noGrp="1"/>
          </p:cNvSpPr>
          <p:nvPr>
            <p:ph type="subTitle"/>
          </p:nvPr>
        </p:nvSpPr>
        <p:spPr>
          <a:xfrm>
            <a:off x="66937" y="55420"/>
            <a:ext cx="4772918" cy="2817089"/>
          </a:xfrm>
          <a:prstGeom prst="rect">
            <a:avLst/>
          </a:prstGeom>
          <a:noFill/>
          <a:ln w="0">
            <a:noFill/>
          </a:ln>
        </p:spPr>
        <p:txBody>
          <a:bodyPr lIns="91440" tIns="91440" rIns="91440" bIns="91440" anchor="t">
            <a:normAutofit fontScale="45678" lnSpcReduction="20000"/>
          </a:bodyPr>
          <a:lstStyle/>
          <a:p>
            <a:pPr>
              <a:buNone/>
            </a:pPr>
            <a:r>
              <a:rPr lang="en-US" sz="3500" i="1" u="sng" dirty="0"/>
              <a:t>Insights from House Exterior Price Comparison Charts</a:t>
            </a:r>
          </a:p>
          <a:p>
            <a:pPr>
              <a:buFont typeface="+mj-lt"/>
              <a:buAutoNum type="arabicPeriod"/>
            </a:pPr>
            <a:r>
              <a:rPr lang="en-US" sz="2200" b="1" dirty="0"/>
              <a:t>Houses Without an Exterior Are More Expensive</a:t>
            </a:r>
            <a:endParaRPr lang="en-US" sz="2200" dirty="0"/>
          </a:p>
          <a:p>
            <a:pPr marL="742950" lvl="1" indent="-285750">
              <a:buFont typeface="+mj-lt"/>
              <a:buAutoNum type="arabicPeriod"/>
            </a:pPr>
            <a:r>
              <a:rPr lang="en-US" sz="2200" dirty="0"/>
              <a:t>Properties </a:t>
            </a:r>
            <a:r>
              <a:rPr lang="en-US" sz="2200" b="1" dirty="0"/>
              <a:t>without exterior space</a:t>
            </a:r>
            <a:r>
              <a:rPr lang="en-US" sz="2200" dirty="0"/>
              <a:t> are priced at </a:t>
            </a:r>
            <a:r>
              <a:rPr lang="en-US" sz="2200" b="1" dirty="0"/>
              <a:t>1.014M</a:t>
            </a:r>
            <a:r>
              <a:rPr lang="en-US" sz="2200" dirty="0"/>
              <a:t>, whereas those </a:t>
            </a:r>
            <a:r>
              <a:rPr lang="en-US" sz="2200" b="1" dirty="0"/>
              <a:t>with an exterior</a:t>
            </a:r>
            <a:r>
              <a:rPr lang="en-US" sz="2200" dirty="0"/>
              <a:t> cost </a:t>
            </a:r>
            <a:r>
              <a:rPr lang="en-US" sz="2200" b="1" dirty="0"/>
              <a:t>608K</a:t>
            </a:r>
            <a:r>
              <a:rPr lang="en-US" sz="2200" dirty="0"/>
              <a:t> on average.</a:t>
            </a:r>
          </a:p>
          <a:p>
            <a:pPr marL="742950" lvl="1" indent="-285750">
              <a:buFont typeface="+mj-lt"/>
              <a:buAutoNum type="arabicPeriod"/>
            </a:pPr>
            <a:r>
              <a:rPr lang="en-US" sz="2200" dirty="0"/>
              <a:t>This indicates that </a:t>
            </a:r>
            <a:r>
              <a:rPr lang="en-US" sz="2200" b="1" dirty="0"/>
              <a:t>interior-only properties may be located in high-demand urban areas</a:t>
            </a:r>
            <a:r>
              <a:rPr lang="en-US" sz="2200" dirty="0"/>
              <a:t>, increasing their price.</a:t>
            </a:r>
          </a:p>
          <a:p>
            <a:pPr>
              <a:buFont typeface="+mj-lt"/>
              <a:buAutoNum type="arabicPeriod"/>
            </a:pPr>
            <a:r>
              <a:rPr lang="en-US" sz="2200" b="1" dirty="0"/>
              <a:t>Exterior Space Lowers the Price</a:t>
            </a:r>
            <a:endParaRPr lang="en-US" sz="2200" dirty="0"/>
          </a:p>
          <a:p>
            <a:pPr marL="742950" lvl="1" indent="-285750">
              <a:buFont typeface="+mj-lt"/>
              <a:buAutoNum type="arabicPeriod"/>
            </a:pPr>
            <a:r>
              <a:rPr lang="en-US" sz="2200" dirty="0"/>
              <a:t>Homes </a:t>
            </a:r>
            <a:r>
              <a:rPr lang="en-US" sz="2200" b="1" dirty="0"/>
              <a:t>with exterior features (gardens, patios, or outdoor space)</a:t>
            </a:r>
            <a:r>
              <a:rPr lang="en-US" sz="2200" dirty="0"/>
              <a:t> are </a:t>
            </a:r>
            <a:r>
              <a:rPr lang="en-US" sz="2200" b="1" dirty="0"/>
              <a:t>significantly cheaper (608K)</a:t>
            </a:r>
            <a:r>
              <a:rPr lang="en-US" sz="2200" dirty="0"/>
              <a:t>.</a:t>
            </a:r>
          </a:p>
          <a:p>
            <a:pPr marL="742950" lvl="1" indent="-285750">
              <a:buFont typeface="+mj-lt"/>
              <a:buAutoNum type="arabicPeriod"/>
            </a:pPr>
            <a:r>
              <a:rPr lang="en-US" sz="2200" dirty="0"/>
              <a:t>This could be due to </a:t>
            </a:r>
            <a:r>
              <a:rPr lang="en-US" sz="2200" b="1" dirty="0"/>
              <a:t>location differences</a:t>
            </a:r>
            <a:r>
              <a:rPr lang="en-US" sz="2200" dirty="0"/>
              <a:t>, with exterior houses being more common in suburban or less central areas.</a:t>
            </a:r>
          </a:p>
          <a:p>
            <a:pPr>
              <a:buFont typeface="+mj-lt"/>
              <a:buAutoNum type="arabicPeriod"/>
            </a:pPr>
            <a:r>
              <a:rPr lang="en-US" sz="2200" b="1" dirty="0"/>
              <a:t>Buyers Pay a Premium for Non-Exterior Homes</a:t>
            </a:r>
            <a:endParaRPr lang="en-US" sz="2200" dirty="0"/>
          </a:p>
          <a:p>
            <a:pPr marL="742950" lvl="1" indent="-285750">
              <a:buFont typeface="+mj-lt"/>
              <a:buAutoNum type="arabicPeriod"/>
            </a:pPr>
            <a:r>
              <a:rPr lang="en-US" sz="2200" dirty="0"/>
              <a:t>Some buyers may prefer compact, </a:t>
            </a:r>
            <a:r>
              <a:rPr lang="en-US" sz="2200" b="1" dirty="0"/>
              <a:t>low-maintenance urban properties</a:t>
            </a:r>
            <a:r>
              <a:rPr lang="en-US" sz="2200" dirty="0"/>
              <a:t>, leading to </a:t>
            </a:r>
            <a:r>
              <a:rPr lang="en-US" sz="2200" b="1" dirty="0"/>
              <a:t>higher prices for houses without exterior spaces</a:t>
            </a:r>
            <a:r>
              <a:rPr lang="en-US" sz="2200" dirty="0"/>
              <a:t>.</a:t>
            </a:r>
          </a:p>
          <a:p>
            <a:pPr marL="742950" lvl="1" indent="-285750">
              <a:buFont typeface="+mj-lt"/>
              <a:buAutoNum type="arabicPeriod"/>
            </a:pPr>
            <a:endParaRPr lang="en-US" sz="900" dirty="0"/>
          </a:p>
        </p:txBody>
      </p:sp>
      <p:sp>
        <p:nvSpPr>
          <p:cNvPr id="2" name="PlaceHolder 2">
            <a:extLst>
              <a:ext uri="{FF2B5EF4-FFF2-40B4-BE49-F238E27FC236}">
                <a16:creationId xmlns:a16="http://schemas.microsoft.com/office/drawing/2014/main" id="{C0FF73D0-707E-6A60-8006-909565869E05}"/>
              </a:ext>
            </a:extLst>
          </p:cNvPr>
          <p:cNvSpPr txBox="1">
            <a:spLocks/>
          </p:cNvSpPr>
          <p:nvPr/>
        </p:nvSpPr>
        <p:spPr>
          <a:xfrm>
            <a:off x="66937" y="3181930"/>
            <a:ext cx="5050008" cy="1454725"/>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600" b="1" i="1" u="sng" dirty="0"/>
              <a:t>Key Takeaways for Buyers &amp; Investors</a:t>
            </a:r>
          </a:p>
          <a:p>
            <a:pPr>
              <a:buNone/>
            </a:pPr>
            <a:r>
              <a:rPr lang="en-US" sz="1000" b="1" dirty="0"/>
              <a:t>City apartments or properties without exterior spaces tend to be more expensive</a:t>
            </a:r>
            <a:r>
              <a:rPr lang="en-US" sz="1000" dirty="0"/>
              <a:t>, likely due to prime location advantages.</a:t>
            </a:r>
          </a:p>
          <a:p>
            <a:pPr>
              <a:buNone/>
            </a:pPr>
            <a:r>
              <a:rPr lang="en-US" sz="1000" b="1" dirty="0"/>
              <a:t>Suburban or rural homes with exterior spaces are more affordable</a:t>
            </a:r>
            <a:r>
              <a:rPr lang="en-US" sz="1000" dirty="0"/>
              <a:t>, making them attractive for buyers seeking larger homes at lower prices.</a:t>
            </a:r>
          </a:p>
          <a:p>
            <a:pPr marL="0" indent="0">
              <a:buNone/>
            </a:pPr>
            <a:r>
              <a:rPr lang="en-US" sz="1000" b="1" dirty="0"/>
              <a:t>Investment strategy should consider buyer preferences—while urban properties are costlier, they may have higher rental demand and resale value.</a:t>
            </a:r>
            <a:endParaRPr lang="en-US" sz="1000" dirty="0"/>
          </a:p>
        </p:txBody>
      </p:sp>
      <p:pic>
        <p:nvPicPr>
          <p:cNvPr id="5" name="Picture 4">
            <a:extLst>
              <a:ext uri="{FF2B5EF4-FFF2-40B4-BE49-F238E27FC236}">
                <a16:creationId xmlns:a16="http://schemas.microsoft.com/office/drawing/2014/main" id="{D63C73A8-5F88-2F5C-5A2D-98B394E97EBF}"/>
              </a:ext>
            </a:extLst>
          </p:cNvPr>
          <p:cNvPicPr>
            <a:picLocks noChangeAspect="1"/>
          </p:cNvPicPr>
          <p:nvPr/>
        </p:nvPicPr>
        <p:blipFill>
          <a:blip r:embed="rId2"/>
          <a:stretch>
            <a:fillRect/>
          </a:stretch>
        </p:blipFill>
        <p:spPr>
          <a:xfrm>
            <a:off x="5238488" y="252412"/>
            <a:ext cx="3838575" cy="4638675"/>
          </a:xfrm>
          <a:prstGeom prst="rect">
            <a:avLst/>
          </a:prstGeom>
        </p:spPr>
      </p:pic>
    </p:spTree>
    <p:extLst>
      <p:ext uri="{BB962C8B-B14F-4D97-AF65-F5344CB8AC3E}">
        <p14:creationId xmlns:p14="http://schemas.microsoft.com/office/powerpoint/2010/main" val="80834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DFD57-41DD-7E4D-0B62-70355B2BB6F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64725D4-0E0A-5447-44FC-57E4043CEFF0}"/>
              </a:ext>
            </a:extLst>
          </p:cNvPr>
          <p:cNvPicPr>
            <a:picLocks noChangeAspect="1"/>
          </p:cNvPicPr>
          <p:nvPr/>
        </p:nvPicPr>
        <p:blipFill>
          <a:blip r:embed="rId2"/>
          <a:stretch>
            <a:fillRect/>
          </a:stretch>
        </p:blipFill>
        <p:spPr>
          <a:xfrm>
            <a:off x="261937" y="161925"/>
            <a:ext cx="8620125" cy="4819650"/>
          </a:xfrm>
          <a:prstGeom prst="rect">
            <a:avLst/>
          </a:prstGeom>
        </p:spPr>
      </p:pic>
    </p:spTree>
    <p:extLst>
      <p:ext uri="{BB962C8B-B14F-4D97-AF65-F5344CB8AC3E}">
        <p14:creationId xmlns:p14="http://schemas.microsoft.com/office/powerpoint/2010/main" val="309034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D86B8-FEDC-80A1-8B01-78DE31EA80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4A5CA5C-04BB-B864-DDFF-190ABA452952}"/>
              </a:ext>
            </a:extLst>
          </p:cNvPr>
          <p:cNvPicPr>
            <a:picLocks noChangeAspect="1"/>
          </p:cNvPicPr>
          <p:nvPr/>
        </p:nvPicPr>
        <p:blipFill>
          <a:blip r:embed="rId2"/>
          <a:stretch>
            <a:fillRect/>
          </a:stretch>
        </p:blipFill>
        <p:spPr>
          <a:xfrm>
            <a:off x="300037" y="147637"/>
            <a:ext cx="8543925" cy="4848225"/>
          </a:xfrm>
          <a:prstGeom prst="rect">
            <a:avLst/>
          </a:prstGeom>
        </p:spPr>
      </p:pic>
    </p:spTree>
    <p:extLst>
      <p:ext uri="{BB962C8B-B14F-4D97-AF65-F5344CB8AC3E}">
        <p14:creationId xmlns:p14="http://schemas.microsoft.com/office/powerpoint/2010/main" val="33196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97833" y="182489"/>
            <a:ext cx="4215549" cy="10181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Conclusions</a:t>
            </a:r>
            <a:endParaRPr lang="fr-FR" sz="6000" b="0" strike="noStrike" spc="-1" dirty="0">
              <a:solidFill>
                <a:schemeClr val="dk1"/>
              </a:solidFill>
              <a:latin typeface="Arial"/>
            </a:endParaRPr>
          </a:p>
        </p:txBody>
      </p:sp>
      <p:sp>
        <p:nvSpPr>
          <p:cNvPr id="209" name="PlaceHolder 2"/>
          <p:cNvSpPr>
            <a:spLocks noGrp="1"/>
          </p:cNvSpPr>
          <p:nvPr>
            <p:ph type="subTitle"/>
          </p:nvPr>
        </p:nvSpPr>
        <p:spPr>
          <a:xfrm>
            <a:off x="240145" y="1348412"/>
            <a:ext cx="4215549" cy="3466409"/>
          </a:xfrm>
          <a:prstGeom prst="rect">
            <a:avLst/>
          </a:prstGeom>
          <a:noFill/>
          <a:ln w="0">
            <a:noFill/>
          </a:ln>
        </p:spPr>
        <p:txBody>
          <a:bodyPr lIns="91440" tIns="91440" rIns="91440" bIns="91440" anchor="t">
            <a:noAutofit/>
          </a:bodyPr>
          <a:lstStyle/>
          <a:p>
            <a:pPr>
              <a:buFont typeface="Arial" panose="020B0604020202020204" pitchFamily="34" charset="0"/>
              <a:buChar char="•"/>
            </a:pPr>
            <a:r>
              <a:rPr lang="en-US" sz="1200" b="1" dirty="0"/>
              <a:t>Features significantly impact property prices</a:t>
            </a:r>
            <a:r>
              <a:rPr lang="en-US" sz="1200" dirty="0"/>
              <a:t>: Houses with pools and gardens are priced higher, while those without exterior space tend to be more expensive.</a:t>
            </a:r>
          </a:p>
          <a:p>
            <a:pPr>
              <a:buFont typeface="Arial" panose="020B0604020202020204" pitchFamily="34" charset="0"/>
              <a:buChar char="•"/>
            </a:pPr>
            <a:r>
              <a:rPr lang="en-US" sz="1200" b="1" dirty="0"/>
              <a:t>New developments are generally cheaper</a:t>
            </a:r>
            <a:r>
              <a:rPr lang="en-US" sz="1200" dirty="0"/>
              <a:t> than older properties, indicating a possible premium on historical or well-located properties.</a:t>
            </a:r>
          </a:p>
          <a:p>
            <a:pPr>
              <a:buFont typeface="Arial" panose="020B0604020202020204" pitchFamily="34" charset="0"/>
              <a:buChar char="•"/>
            </a:pPr>
            <a:r>
              <a:rPr lang="en-US" sz="1200" b="1" dirty="0"/>
              <a:t>Pisos (apartments) dominate the market</a:t>
            </a:r>
            <a:r>
              <a:rPr lang="en-US" sz="1200" dirty="0"/>
              <a:t> in terms of total built area, followed by Chalets, reflecting buyer preferences.</a:t>
            </a:r>
          </a:p>
          <a:p>
            <a:pPr>
              <a:buFont typeface="Arial" panose="020B0604020202020204" pitchFamily="34" charset="0"/>
              <a:buChar char="•"/>
            </a:pPr>
            <a:r>
              <a:rPr lang="en-US" sz="1200" b="1" dirty="0"/>
              <a:t>Understanding location-based price variations is crucial</a:t>
            </a:r>
            <a:r>
              <a:rPr lang="en-US" sz="1200" dirty="0"/>
              <a:t>—urban properties (without exteriors) command a premium, while suburban houses with outdoor space offer affordability.</a:t>
            </a:r>
          </a:p>
          <a:p>
            <a:r>
              <a:rPr lang="en-US" sz="1200" dirty="0"/>
              <a:t>This dashboard </a:t>
            </a:r>
            <a:r>
              <a:rPr lang="en-US" sz="1200" b="1" dirty="0"/>
              <a:t>provides actionable insights</a:t>
            </a:r>
            <a:r>
              <a:rPr lang="en-US" sz="1200" dirty="0"/>
              <a:t> for real estate investors, developers, and buyers looking to maximize their investments or find the right property based on their needs.</a:t>
            </a:r>
          </a:p>
        </p:txBody>
      </p:sp>
      <p:pic>
        <p:nvPicPr>
          <p:cNvPr id="3" name="Picture 2">
            <a:extLst>
              <a:ext uri="{FF2B5EF4-FFF2-40B4-BE49-F238E27FC236}">
                <a16:creationId xmlns:a16="http://schemas.microsoft.com/office/drawing/2014/main" id="{2FCD6F87-3C59-EEA4-E805-AEF1043B4E4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7438" y="1653212"/>
            <a:ext cx="4027713" cy="3001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FA855-9250-7A34-DD33-566B7F6CB61B}"/>
            </a:ext>
          </a:extLst>
        </p:cNvPr>
        <p:cNvGrpSpPr/>
        <p:nvPr/>
      </p:nvGrpSpPr>
      <p:grpSpPr>
        <a:xfrm>
          <a:off x="0" y="0"/>
          <a:ext cx="0" cy="0"/>
          <a:chOff x="0" y="0"/>
          <a:chExt cx="0" cy="0"/>
        </a:xfrm>
      </p:grpSpPr>
      <p:sp>
        <p:nvSpPr>
          <p:cNvPr id="208" name="PlaceHolder 1">
            <a:extLst>
              <a:ext uri="{FF2B5EF4-FFF2-40B4-BE49-F238E27FC236}">
                <a16:creationId xmlns:a16="http://schemas.microsoft.com/office/drawing/2014/main" id="{5D0CD207-C090-130B-8624-AFEB9A18FE1A}"/>
              </a:ext>
            </a:extLst>
          </p:cNvPr>
          <p:cNvSpPr>
            <a:spLocks noGrp="1"/>
          </p:cNvSpPr>
          <p:nvPr>
            <p:ph type="title"/>
          </p:nvPr>
        </p:nvSpPr>
        <p:spPr>
          <a:xfrm>
            <a:off x="790560" y="1514520"/>
            <a:ext cx="7162560" cy="1571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800" b="0" strike="noStrike" spc="-1" dirty="0">
                <a:solidFill>
                  <a:schemeClr val="dk1"/>
                </a:solidFill>
                <a:latin typeface="Wix Madefor Display Medium"/>
                <a:ea typeface="Wix Madefor Display Medium"/>
              </a:rPr>
              <a:t>Link for the video: </a:t>
            </a:r>
            <a:r>
              <a:rPr lang="en-US" sz="2800" b="0" strike="noStrike" spc="-1" dirty="0">
                <a:solidFill>
                  <a:schemeClr val="dk1"/>
                </a:solidFill>
                <a:latin typeface="Wix Madefor Display Medium"/>
                <a:ea typeface="Wix Madefor Display Medium"/>
                <a:hlinkClick r:id="rId2"/>
              </a:rPr>
              <a:t>https://www.youtube.com/watch?v=R3Cc62-eH9k</a:t>
            </a:r>
            <a:r>
              <a:rPr lang="en-US" sz="2800" b="0" strike="noStrike" spc="-1" dirty="0">
                <a:solidFill>
                  <a:schemeClr val="dk1"/>
                </a:solidFill>
                <a:latin typeface="Wix Madefor Display Medium"/>
                <a:ea typeface="Wix Madefor Display Medium"/>
              </a:rPr>
              <a:t> </a:t>
            </a:r>
            <a:endParaRPr lang="fr-FR" sz="2800" b="0" strike="noStrike" spc="-1" dirty="0">
              <a:solidFill>
                <a:schemeClr val="dk1"/>
              </a:solidFill>
              <a:latin typeface="Arial"/>
            </a:endParaRPr>
          </a:p>
        </p:txBody>
      </p:sp>
      <p:grpSp>
        <p:nvGrpSpPr>
          <p:cNvPr id="210" name="Google Shape;307;p40">
            <a:extLst>
              <a:ext uri="{FF2B5EF4-FFF2-40B4-BE49-F238E27FC236}">
                <a16:creationId xmlns:a16="http://schemas.microsoft.com/office/drawing/2014/main" id="{4497B80A-2A72-7FD3-1106-1E778021046E}"/>
              </a:ext>
            </a:extLst>
          </p:cNvPr>
          <p:cNvGrpSpPr/>
          <p:nvPr/>
        </p:nvGrpSpPr>
        <p:grpSpPr>
          <a:xfrm>
            <a:off x="713160" y="691560"/>
            <a:ext cx="8430840" cy="3395160"/>
            <a:chOff x="713160" y="691560"/>
            <a:chExt cx="8430840" cy="3395160"/>
          </a:xfrm>
        </p:grpSpPr>
        <p:cxnSp>
          <p:nvCxnSpPr>
            <p:cNvPr id="211" name="Google Shape;308;p40">
              <a:extLst>
                <a:ext uri="{FF2B5EF4-FFF2-40B4-BE49-F238E27FC236}">
                  <a16:creationId xmlns:a16="http://schemas.microsoft.com/office/drawing/2014/main" id="{C8F67D75-0EED-7021-350D-F4C1CDF83698}"/>
                </a:ext>
              </a:extLst>
            </p:cNvPr>
            <p:cNvCxnSpPr/>
            <p:nvPr/>
          </p:nvCxnSpPr>
          <p:spPr>
            <a:xfrm>
              <a:off x="713160" y="1866600"/>
              <a:ext cx="360" cy="2220480"/>
            </a:xfrm>
            <a:prstGeom prst="straightConnector1">
              <a:avLst/>
            </a:prstGeom>
            <a:ln w="28575">
              <a:solidFill>
                <a:srgbClr val="36CFCB"/>
              </a:solidFill>
              <a:round/>
            </a:ln>
          </p:spPr>
        </p:cxnSp>
        <p:cxnSp>
          <p:nvCxnSpPr>
            <p:cNvPr id="212" name="Google Shape;309;p40">
              <a:extLst>
                <a:ext uri="{FF2B5EF4-FFF2-40B4-BE49-F238E27FC236}">
                  <a16:creationId xmlns:a16="http://schemas.microsoft.com/office/drawing/2014/main" id="{811EFAB3-9831-1877-BBEE-8DFC02F15C0D}"/>
                </a:ext>
              </a:extLst>
            </p:cNvPr>
            <p:cNvCxnSpPr/>
            <p:nvPr/>
          </p:nvCxnSpPr>
          <p:spPr>
            <a:xfrm>
              <a:off x="3515760" y="691560"/>
              <a:ext cx="5628600" cy="360"/>
            </a:xfrm>
            <a:prstGeom prst="straightConnector1">
              <a:avLst/>
            </a:prstGeom>
            <a:ln w="28575">
              <a:solidFill>
                <a:srgbClr val="36CFCB"/>
              </a:solidFill>
              <a:round/>
            </a:ln>
          </p:spPr>
        </p:cxnSp>
      </p:grpSp>
      <p:sp>
        <p:nvSpPr>
          <p:cNvPr id="213" name="PlaceHolder 1"/>
          <p:cNvSpPr txBox="1">
            <a:spLocks/>
          </p:cNvSpPr>
          <p:nvPr/>
        </p:nvSpPr>
        <p:spPr>
          <a:xfrm>
            <a:off x="1842534" y="476460"/>
            <a:ext cx="5190840" cy="1304640"/>
          </a:xfrm>
          <a:prstGeom prst="rect">
            <a:avLst/>
          </a:prstGeom>
          <a:noFill/>
          <a:ln w="0">
            <a:noFill/>
          </a:ln>
        </p:spPr>
        <p:txBody>
          <a:bodyPr lIns="91440" tIns="91440" rIns="91440" bIns="9144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 sz="8500" spc="-1" dirty="0">
                <a:solidFill>
                  <a:schemeClr val="dk1"/>
                </a:solidFill>
                <a:latin typeface="Wix Madefor Display Medium"/>
                <a:ea typeface="Wix Madefor Display Medium"/>
              </a:rPr>
              <a:t>Thank you!</a:t>
            </a:r>
            <a:endParaRPr lang="fr-FR" sz="8500" spc="-1" dirty="0">
              <a:solidFill>
                <a:schemeClr val="dk1"/>
              </a:solidFill>
              <a:latin typeface="Arial"/>
            </a:endParaRPr>
          </a:p>
        </p:txBody>
      </p:sp>
    </p:spTree>
    <p:extLst>
      <p:ext uri="{BB962C8B-B14F-4D97-AF65-F5344CB8AC3E}">
        <p14:creationId xmlns:p14="http://schemas.microsoft.com/office/powerpoint/2010/main" val="376202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790560" y="2047860"/>
            <a:ext cx="4242538" cy="10380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Introduction</a:t>
            </a:r>
            <a:endParaRPr lang="fr-FR" sz="6000" b="0" strike="noStrike" spc="-1" dirty="0">
              <a:solidFill>
                <a:schemeClr val="dk1"/>
              </a:solidFill>
              <a:latin typeface="Arial"/>
            </a:endParaRPr>
          </a:p>
        </p:txBody>
      </p:sp>
      <p:sp>
        <p:nvSpPr>
          <p:cNvPr id="166" name="PlaceHolder 2"/>
          <p:cNvSpPr>
            <a:spLocks noGrp="1"/>
          </p:cNvSpPr>
          <p:nvPr>
            <p:ph type="subTitle"/>
          </p:nvPr>
        </p:nvSpPr>
        <p:spPr>
          <a:xfrm>
            <a:off x="790560" y="3095640"/>
            <a:ext cx="5514480" cy="961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Wix Madefor Display"/>
                <a:ea typeface="Wix Madefor Display"/>
              </a:rPr>
              <a:t>This presentation analyzes the Madrid real estate market, focusing on the impact of features like pools and gardens, as well as house types and their investment potential.</a:t>
            </a:r>
            <a:endParaRPr lang="en-US" sz="1600" b="0" strike="noStrike" spc="-1">
              <a:solidFill>
                <a:srgbClr val="FFFFFF"/>
              </a:solidFill>
              <a:latin typeface="OpenSymbol"/>
            </a:endParaRPr>
          </a:p>
        </p:txBody>
      </p:sp>
      <p:grpSp>
        <p:nvGrpSpPr>
          <p:cNvPr id="167" name="Google Shape;307;p40"/>
          <p:cNvGrpSpPr/>
          <p:nvPr/>
        </p:nvGrpSpPr>
        <p:grpSpPr>
          <a:xfrm>
            <a:off x="713160" y="691560"/>
            <a:ext cx="8430840" cy="3395160"/>
            <a:chOff x="713160" y="691560"/>
            <a:chExt cx="8430840" cy="3395160"/>
          </a:xfrm>
        </p:grpSpPr>
        <p:cxnSp>
          <p:nvCxnSpPr>
            <p:cNvPr id="168" name="Google Shape;308;p40"/>
            <p:cNvCxnSpPr/>
            <p:nvPr/>
          </p:nvCxnSpPr>
          <p:spPr>
            <a:xfrm>
              <a:off x="713160" y="1866600"/>
              <a:ext cx="360" cy="2220480"/>
            </a:xfrm>
            <a:prstGeom prst="straightConnector1">
              <a:avLst/>
            </a:prstGeom>
            <a:ln w="28575">
              <a:solidFill>
                <a:srgbClr val="36CFCB"/>
              </a:solidFill>
              <a:round/>
            </a:ln>
          </p:spPr>
        </p:cxnSp>
        <p:cxnSp>
          <p:nvCxnSpPr>
            <p:cNvPr id="169" name="Google Shape;309;p40"/>
            <p:cNvCxnSpPr/>
            <p:nvPr/>
          </p:nvCxnSpPr>
          <p:spPr>
            <a:xfrm>
              <a:off x="3515760" y="691560"/>
              <a:ext cx="5628600" cy="360"/>
            </a:xfrm>
            <a:prstGeom prst="straightConnector1">
              <a:avLst/>
            </a:prstGeom>
            <a:ln w="28575">
              <a:solidFill>
                <a:srgbClr val="36CFCB"/>
              </a:solidFill>
              <a:roun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DD9DB-49EB-8F18-3703-976A553EFE09}"/>
            </a:ext>
          </a:extLst>
        </p:cNvPr>
        <p:cNvGrpSpPr/>
        <p:nvPr/>
      </p:nvGrpSpPr>
      <p:grpSpPr>
        <a:xfrm>
          <a:off x="0" y="0"/>
          <a:ext cx="0" cy="0"/>
          <a:chOff x="0" y="0"/>
          <a:chExt cx="0" cy="0"/>
        </a:xfrm>
      </p:grpSpPr>
      <p:sp>
        <p:nvSpPr>
          <p:cNvPr id="165" name="PlaceHolder 1">
            <a:extLst>
              <a:ext uri="{FF2B5EF4-FFF2-40B4-BE49-F238E27FC236}">
                <a16:creationId xmlns:a16="http://schemas.microsoft.com/office/drawing/2014/main" id="{AFCA4AD1-7151-1714-1638-71217F3009EF}"/>
              </a:ext>
            </a:extLst>
          </p:cNvPr>
          <p:cNvSpPr>
            <a:spLocks noGrp="1"/>
          </p:cNvSpPr>
          <p:nvPr>
            <p:ph type="title"/>
          </p:nvPr>
        </p:nvSpPr>
        <p:spPr>
          <a:xfrm>
            <a:off x="88596" y="54864"/>
            <a:ext cx="3337375" cy="10380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Objective</a:t>
            </a:r>
            <a:endParaRPr lang="fr-FR" sz="6000" b="0" strike="noStrike" spc="-1" dirty="0">
              <a:solidFill>
                <a:schemeClr val="dk1"/>
              </a:solidFill>
              <a:latin typeface="Arial"/>
            </a:endParaRPr>
          </a:p>
        </p:txBody>
      </p:sp>
      <p:sp>
        <p:nvSpPr>
          <p:cNvPr id="166" name="PlaceHolder 2">
            <a:extLst>
              <a:ext uri="{FF2B5EF4-FFF2-40B4-BE49-F238E27FC236}">
                <a16:creationId xmlns:a16="http://schemas.microsoft.com/office/drawing/2014/main" id="{E5ADCF6A-1000-9404-6A98-8395395FC602}"/>
              </a:ext>
            </a:extLst>
          </p:cNvPr>
          <p:cNvSpPr>
            <a:spLocks noGrp="1"/>
          </p:cNvSpPr>
          <p:nvPr>
            <p:ph type="subTitle"/>
          </p:nvPr>
        </p:nvSpPr>
        <p:spPr>
          <a:xfrm>
            <a:off x="790560" y="1385815"/>
            <a:ext cx="3559767" cy="3527930"/>
          </a:xfrm>
          <a:prstGeom prst="rect">
            <a:avLst/>
          </a:prstGeom>
          <a:noFill/>
          <a:ln w="0">
            <a:noFill/>
          </a:ln>
        </p:spPr>
        <p:txBody>
          <a:bodyPr lIns="91440" tIns="91440" rIns="91440" bIns="91440" anchor="t">
            <a:normAutofit/>
          </a:bodyPr>
          <a:lstStyle/>
          <a:p>
            <a:pPr>
              <a:buNone/>
            </a:pPr>
            <a:r>
              <a:rPr lang="en-US" sz="1100" dirty="0"/>
              <a:t>      The objective of this analysis is to </a:t>
            </a:r>
            <a:r>
              <a:rPr lang="en-US" sz="1100" b="1" dirty="0"/>
              <a:t>analyze key factors influencing property prices</a:t>
            </a:r>
            <a:r>
              <a:rPr lang="en-US" sz="1100" dirty="0"/>
              <a:t> in the Madrid Real Estate Market. The dashboard provides insights into:</a:t>
            </a:r>
          </a:p>
          <a:p>
            <a:pPr>
              <a:buFont typeface="Arial" panose="020B0604020202020204" pitchFamily="34" charset="0"/>
              <a:buChar char="•"/>
            </a:pPr>
            <a:r>
              <a:rPr lang="en-US" sz="1100" b="1" dirty="0"/>
              <a:t>Impact of property features</a:t>
            </a:r>
            <a:r>
              <a:rPr lang="en-US" sz="1100" dirty="0"/>
              <a:t> (pool, garden, exterior status) on price.</a:t>
            </a:r>
          </a:p>
          <a:p>
            <a:pPr>
              <a:buFont typeface="Arial" panose="020B0604020202020204" pitchFamily="34" charset="0"/>
              <a:buChar char="•"/>
            </a:pPr>
            <a:r>
              <a:rPr lang="en-US" sz="1100" b="1" dirty="0"/>
              <a:t>Comparison of new vs. non-new developments</a:t>
            </a:r>
            <a:r>
              <a:rPr lang="en-US" sz="1100" dirty="0"/>
              <a:t> and their price variations.</a:t>
            </a:r>
          </a:p>
          <a:p>
            <a:pPr>
              <a:buFont typeface="Arial" panose="020B0604020202020204" pitchFamily="34" charset="0"/>
              <a:buChar char="•"/>
            </a:pPr>
            <a:r>
              <a:rPr lang="en-US" sz="1100" b="1" dirty="0"/>
              <a:t>Differences in average price across various house types</a:t>
            </a:r>
            <a:r>
              <a:rPr lang="en-US" sz="1100" dirty="0"/>
              <a:t> (Pisos, Chalets, </a:t>
            </a:r>
            <a:r>
              <a:rPr lang="en-US" sz="1100" dirty="0" err="1"/>
              <a:t>Áticos</a:t>
            </a:r>
            <a:r>
              <a:rPr lang="en-US" sz="1100" dirty="0"/>
              <a:t>, etc.).</a:t>
            </a:r>
          </a:p>
          <a:p>
            <a:pPr>
              <a:buFont typeface="Arial" panose="020B0604020202020204" pitchFamily="34" charset="0"/>
              <a:buChar char="•"/>
            </a:pPr>
            <a:r>
              <a:rPr lang="en-US" sz="1100" b="1" dirty="0"/>
              <a:t>Distribution of built square meters by house type</a:t>
            </a:r>
            <a:r>
              <a:rPr lang="en-US" sz="1100" dirty="0"/>
              <a:t>, identifying the most common property sizes.</a:t>
            </a:r>
          </a:p>
          <a:p>
            <a:r>
              <a:rPr lang="en-US" sz="1100" dirty="0"/>
              <a:t>This analysis helps </a:t>
            </a:r>
            <a:r>
              <a:rPr lang="en-US" sz="1100" b="1" dirty="0"/>
              <a:t>buyers, investors, and real estate professionals</a:t>
            </a:r>
            <a:r>
              <a:rPr lang="en-US" sz="1100" dirty="0"/>
              <a:t> make </a:t>
            </a:r>
            <a:r>
              <a:rPr lang="en-US" sz="1100" b="1" dirty="0"/>
              <a:t>data-driven decisions</a:t>
            </a:r>
            <a:r>
              <a:rPr lang="en-US" sz="1100" dirty="0"/>
              <a:t> based on property characteristics and market trends.</a:t>
            </a:r>
          </a:p>
        </p:txBody>
      </p:sp>
      <p:grpSp>
        <p:nvGrpSpPr>
          <p:cNvPr id="167" name="Google Shape;307;p40">
            <a:extLst>
              <a:ext uri="{FF2B5EF4-FFF2-40B4-BE49-F238E27FC236}">
                <a16:creationId xmlns:a16="http://schemas.microsoft.com/office/drawing/2014/main" id="{D651E1B6-F434-CD9B-9F42-284B5789E150}"/>
              </a:ext>
            </a:extLst>
          </p:cNvPr>
          <p:cNvGrpSpPr/>
          <p:nvPr/>
        </p:nvGrpSpPr>
        <p:grpSpPr>
          <a:xfrm>
            <a:off x="713160" y="691560"/>
            <a:ext cx="8430840" cy="3395160"/>
            <a:chOff x="713160" y="691560"/>
            <a:chExt cx="8430840" cy="3395160"/>
          </a:xfrm>
        </p:grpSpPr>
        <p:cxnSp>
          <p:nvCxnSpPr>
            <p:cNvPr id="168" name="Google Shape;308;p40">
              <a:extLst>
                <a:ext uri="{FF2B5EF4-FFF2-40B4-BE49-F238E27FC236}">
                  <a16:creationId xmlns:a16="http://schemas.microsoft.com/office/drawing/2014/main" id="{1267602A-DACA-3757-63B2-CD16779CD3ED}"/>
                </a:ext>
              </a:extLst>
            </p:cNvPr>
            <p:cNvCxnSpPr/>
            <p:nvPr/>
          </p:nvCxnSpPr>
          <p:spPr>
            <a:xfrm>
              <a:off x="713160" y="1866600"/>
              <a:ext cx="360" cy="2220480"/>
            </a:xfrm>
            <a:prstGeom prst="straightConnector1">
              <a:avLst/>
            </a:prstGeom>
            <a:ln w="28575">
              <a:solidFill>
                <a:srgbClr val="36CFCB"/>
              </a:solidFill>
              <a:round/>
            </a:ln>
          </p:spPr>
        </p:cxnSp>
        <p:cxnSp>
          <p:nvCxnSpPr>
            <p:cNvPr id="169" name="Google Shape;309;p40">
              <a:extLst>
                <a:ext uri="{FF2B5EF4-FFF2-40B4-BE49-F238E27FC236}">
                  <a16:creationId xmlns:a16="http://schemas.microsoft.com/office/drawing/2014/main" id="{3B76C52F-E803-81FB-73EA-8A8AACB0C5E0}"/>
                </a:ext>
              </a:extLst>
            </p:cNvPr>
            <p:cNvCxnSpPr/>
            <p:nvPr/>
          </p:nvCxnSpPr>
          <p:spPr>
            <a:xfrm>
              <a:off x="3515760" y="691560"/>
              <a:ext cx="5628600" cy="360"/>
            </a:xfrm>
            <a:prstGeom prst="straightConnector1">
              <a:avLst/>
            </a:prstGeom>
            <a:ln w="28575">
              <a:solidFill>
                <a:srgbClr val="36CFCB"/>
              </a:solidFill>
              <a:round/>
            </a:ln>
          </p:spPr>
        </p:cxnSp>
      </p:grpSp>
      <p:pic>
        <p:nvPicPr>
          <p:cNvPr id="3" name="Picture 2">
            <a:extLst>
              <a:ext uri="{FF2B5EF4-FFF2-40B4-BE49-F238E27FC236}">
                <a16:creationId xmlns:a16="http://schemas.microsoft.com/office/drawing/2014/main" id="{DBCA7F82-C601-6CF0-CEEF-D4B1668F8A6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00742" y="1673134"/>
            <a:ext cx="4282931" cy="2607411"/>
          </a:xfrm>
          <a:prstGeom prst="rect">
            <a:avLst/>
          </a:prstGeom>
        </p:spPr>
      </p:pic>
    </p:spTree>
    <p:extLst>
      <p:ext uri="{BB962C8B-B14F-4D97-AF65-F5344CB8AC3E}">
        <p14:creationId xmlns:p14="http://schemas.microsoft.com/office/powerpoint/2010/main" val="127683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47600" y="933705"/>
            <a:ext cx="3514320" cy="1638045"/>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Wix Madefor Display Medium"/>
                <a:ea typeface="Wix Madefor Display Medium"/>
              </a:rPr>
              <a:t>Comparison of average prices with pool and garden</a:t>
            </a:r>
            <a:endParaRPr lang="fr-FR" sz="3000" b="0" strike="noStrike" spc="-1" dirty="0">
              <a:solidFill>
                <a:schemeClr val="dk1"/>
              </a:solidFill>
              <a:latin typeface="Arial"/>
            </a:endParaRPr>
          </a:p>
        </p:txBody>
      </p:sp>
      <p:sp>
        <p:nvSpPr>
          <p:cNvPr id="178" name="PlaceHolder 2"/>
          <p:cNvSpPr>
            <a:spLocks noGrp="1"/>
          </p:cNvSpPr>
          <p:nvPr>
            <p:ph type="subTitle"/>
          </p:nvPr>
        </p:nvSpPr>
        <p:spPr>
          <a:xfrm>
            <a:off x="171375" y="2938559"/>
            <a:ext cx="3514320" cy="1894272"/>
          </a:xfrm>
          <a:prstGeom prst="rect">
            <a:avLst/>
          </a:prstGeom>
          <a:noFill/>
          <a:ln w="0">
            <a:noFill/>
          </a:ln>
        </p:spPr>
        <p:txBody>
          <a:bodyPr lIns="91440" tIns="91440" rIns="91440" bIns="91440" anchor="t">
            <a:noAutofit/>
          </a:bodyPr>
          <a:lstStyle/>
          <a:p>
            <a:pPr>
              <a:buFont typeface="Arial" panose="020B0604020202020204" pitchFamily="34" charset="0"/>
              <a:buChar char="•"/>
            </a:pPr>
            <a:r>
              <a:rPr lang="en-US" sz="1100" dirty="0"/>
              <a:t>Properties with both a </a:t>
            </a:r>
            <a:r>
              <a:rPr lang="en-US" sz="1100" b="1" dirty="0"/>
              <a:t>pool and a garden</a:t>
            </a:r>
            <a:r>
              <a:rPr lang="en-US" sz="1100" dirty="0"/>
              <a:t> have the highest average price (</a:t>
            </a:r>
            <a:r>
              <a:rPr lang="en-US" sz="1100" b="1" dirty="0"/>
              <a:t>2M</a:t>
            </a:r>
            <a:r>
              <a:rPr lang="en-US" sz="1100" dirty="0"/>
              <a:t>).</a:t>
            </a:r>
          </a:p>
          <a:p>
            <a:pPr>
              <a:buFont typeface="Arial" panose="020B0604020202020204" pitchFamily="34" charset="0"/>
              <a:buChar char="•"/>
            </a:pPr>
            <a:r>
              <a:rPr lang="en-US" sz="1100" dirty="0"/>
              <a:t>Having </a:t>
            </a:r>
            <a:r>
              <a:rPr lang="en-US" sz="1100" b="1" dirty="0"/>
              <a:t>only a pool</a:t>
            </a:r>
            <a:r>
              <a:rPr lang="en-US" sz="1100" dirty="0"/>
              <a:t> results in an average price of </a:t>
            </a:r>
            <a:r>
              <a:rPr lang="en-US" sz="1100" b="1" dirty="0"/>
              <a:t>1.02M</a:t>
            </a:r>
            <a:r>
              <a:rPr lang="en-US" sz="1100" dirty="0"/>
              <a:t>.</a:t>
            </a:r>
          </a:p>
          <a:p>
            <a:pPr>
              <a:buFont typeface="Arial" panose="020B0604020202020204" pitchFamily="34" charset="0"/>
              <a:buChar char="•"/>
            </a:pPr>
            <a:r>
              <a:rPr lang="en-US" sz="1100" dirty="0"/>
              <a:t>Having </a:t>
            </a:r>
            <a:r>
              <a:rPr lang="en-US" sz="1100" b="1" dirty="0"/>
              <a:t>only a garden</a:t>
            </a:r>
            <a:r>
              <a:rPr lang="en-US" sz="1100" dirty="0"/>
              <a:t> leads to an average price of </a:t>
            </a:r>
            <a:r>
              <a:rPr lang="en-US" sz="1100" b="1" dirty="0"/>
              <a:t>1.92M </a:t>
            </a:r>
            <a:r>
              <a:rPr lang="en-US" sz="1100" dirty="0"/>
              <a:t>.</a:t>
            </a:r>
          </a:p>
          <a:p>
            <a:pPr>
              <a:buFont typeface="Arial" panose="020B0604020202020204" pitchFamily="34" charset="0"/>
              <a:buChar char="•"/>
            </a:pPr>
            <a:r>
              <a:rPr lang="en-US" sz="1100" dirty="0"/>
              <a:t>Properties </a:t>
            </a:r>
            <a:r>
              <a:rPr lang="en-US" sz="1100" b="1" dirty="0"/>
              <a:t>without a pool or garden</a:t>
            </a:r>
            <a:r>
              <a:rPr lang="en-US" sz="1100" dirty="0"/>
              <a:t> have significantly lower prices (~565K - 591K ), showing that these features add significant value.</a:t>
            </a:r>
          </a:p>
        </p:txBody>
      </p:sp>
      <p:sp>
        <p:nvSpPr>
          <p:cNvPr id="3" name="TextBox 2">
            <a:extLst>
              <a:ext uri="{FF2B5EF4-FFF2-40B4-BE49-F238E27FC236}">
                <a16:creationId xmlns:a16="http://schemas.microsoft.com/office/drawing/2014/main" id="{3001C8BE-139D-FE13-1E88-07B9EDCBA9A8}"/>
              </a:ext>
            </a:extLst>
          </p:cNvPr>
          <p:cNvSpPr txBox="1"/>
          <p:nvPr/>
        </p:nvSpPr>
        <p:spPr>
          <a:xfrm>
            <a:off x="147600" y="43969"/>
            <a:ext cx="4572000" cy="646331"/>
          </a:xfrm>
          <a:prstGeom prst="rect">
            <a:avLst/>
          </a:prstGeom>
          <a:noFill/>
        </p:spPr>
        <p:txBody>
          <a:bodyPr wrap="square">
            <a:spAutoFit/>
          </a:bodyPr>
          <a:lstStyle/>
          <a:p>
            <a:r>
              <a:rPr lang="en-US" dirty="0"/>
              <a:t>Average Price Comparison Based on Pool and Garden Features</a:t>
            </a:r>
          </a:p>
        </p:txBody>
      </p:sp>
      <p:pic>
        <p:nvPicPr>
          <p:cNvPr id="5" name="Picture 4">
            <a:extLst>
              <a:ext uri="{FF2B5EF4-FFF2-40B4-BE49-F238E27FC236}">
                <a16:creationId xmlns:a16="http://schemas.microsoft.com/office/drawing/2014/main" id="{4C719B95-6B56-DB02-5CFE-0B0C99C054F1}"/>
              </a:ext>
            </a:extLst>
          </p:cNvPr>
          <p:cNvPicPr>
            <a:picLocks noChangeAspect="1"/>
          </p:cNvPicPr>
          <p:nvPr/>
        </p:nvPicPr>
        <p:blipFill>
          <a:blip r:embed="rId2"/>
          <a:stretch>
            <a:fillRect/>
          </a:stretch>
        </p:blipFill>
        <p:spPr>
          <a:xfrm>
            <a:off x="4095749" y="628125"/>
            <a:ext cx="4900651" cy="40910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790560" y="1514520"/>
            <a:ext cx="7162560" cy="1571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dk1"/>
                </a:solidFill>
                <a:latin typeface="Wix Madefor Display Medium"/>
                <a:ea typeface="Wix Madefor Display Medium"/>
              </a:rPr>
              <a:t>Value of features on property pricing</a:t>
            </a:r>
            <a:endParaRPr lang="fr-FR" sz="6000" b="0" strike="noStrike" spc="-1">
              <a:solidFill>
                <a:schemeClr val="dk1"/>
              </a:solidFill>
              <a:latin typeface="Arial"/>
            </a:endParaRPr>
          </a:p>
        </p:txBody>
      </p:sp>
      <p:sp>
        <p:nvSpPr>
          <p:cNvPr id="180" name="PlaceHolder 2"/>
          <p:cNvSpPr>
            <a:spLocks noGrp="1"/>
          </p:cNvSpPr>
          <p:nvPr>
            <p:ph type="subTitle"/>
          </p:nvPr>
        </p:nvSpPr>
        <p:spPr>
          <a:xfrm>
            <a:off x="790560" y="3095640"/>
            <a:ext cx="5514480" cy="961560"/>
          </a:xfrm>
          <a:prstGeom prst="rect">
            <a:avLst/>
          </a:prstGeom>
          <a:noFill/>
          <a:ln w="0">
            <a:noFill/>
          </a:ln>
        </p:spPr>
        <p:txBody>
          <a:bodyPr lIns="91440" tIns="91440" rIns="91440" bIns="91440" anchor="t">
            <a:normAutofit fontScale="73188" lnSpcReduction="20000"/>
          </a:bodyPr>
          <a:lstStyle/>
          <a:p>
            <a:pPr indent="0">
              <a:lnSpc>
                <a:spcPct val="100000"/>
              </a:lnSpc>
              <a:buNone/>
              <a:tabLst>
                <a:tab pos="0" algn="l"/>
              </a:tabLst>
            </a:pPr>
            <a:r>
              <a:rPr lang="en" sz="1600" b="0" strike="noStrike" spc="-1">
                <a:solidFill>
                  <a:schemeClr val="dk1"/>
                </a:solidFill>
                <a:latin typeface="Wix Madefor Display"/>
                <a:ea typeface="Wix Madefor Display"/>
              </a:rPr>
              <a:t>The analysis shows that both pools and gardens add considerable value to properties in Madrid. While having a pool alone results in higher pricing, the combination of both features results in the highest market value. This suggests that buyers are willing to invest more for homes that offer these desirable outdoor amenities.</a:t>
            </a:r>
            <a:endParaRPr lang="en-US" sz="1600" b="0" strike="noStrike" spc="-1">
              <a:solidFill>
                <a:srgbClr val="FFFFFF"/>
              </a:solidFill>
              <a:latin typeface="OpenSymbol"/>
            </a:endParaRPr>
          </a:p>
        </p:txBody>
      </p:sp>
      <p:grpSp>
        <p:nvGrpSpPr>
          <p:cNvPr id="181" name="Google Shape;307;p40"/>
          <p:cNvGrpSpPr/>
          <p:nvPr/>
        </p:nvGrpSpPr>
        <p:grpSpPr>
          <a:xfrm>
            <a:off x="713160" y="691560"/>
            <a:ext cx="8430840" cy="3395160"/>
            <a:chOff x="713160" y="691560"/>
            <a:chExt cx="8430840" cy="3395160"/>
          </a:xfrm>
        </p:grpSpPr>
        <p:cxnSp>
          <p:nvCxnSpPr>
            <p:cNvPr id="182" name="Google Shape;308;p40"/>
            <p:cNvCxnSpPr/>
            <p:nvPr/>
          </p:nvCxnSpPr>
          <p:spPr>
            <a:xfrm>
              <a:off x="713160" y="1866600"/>
              <a:ext cx="360" cy="2220480"/>
            </a:xfrm>
            <a:prstGeom prst="straightConnector1">
              <a:avLst/>
            </a:prstGeom>
            <a:ln w="28575">
              <a:solidFill>
                <a:srgbClr val="36CFCB"/>
              </a:solidFill>
              <a:round/>
            </a:ln>
          </p:spPr>
        </p:cxnSp>
        <p:cxnSp>
          <p:nvCxnSpPr>
            <p:cNvPr id="183" name="Google Shape;309;p40"/>
            <p:cNvCxnSpPr/>
            <p:nvPr/>
          </p:nvCxnSpPr>
          <p:spPr>
            <a:xfrm>
              <a:off x="3515760" y="691560"/>
              <a:ext cx="5628600" cy="360"/>
            </a:xfrm>
            <a:prstGeom prst="straightConnector1">
              <a:avLst/>
            </a:prstGeom>
            <a:ln w="28575">
              <a:solidFill>
                <a:srgbClr val="36CFCB"/>
              </a:solidFill>
              <a:roun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790560" y="1514520"/>
            <a:ext cx="7162560" cy="1571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dk1"/>
                </a:solidFill>
                <a:latin typeface="Wix Madefor Display Medium"/>
                <a:ea typeface="Wix Madefor Display Medium"/>
              </a:rPr>
              <a:t>Impact of external status on pricing</a:t>
            </a:r>
            <a:endParaRPr lang="fr-FR" sz="6000" b="0" strike="noStrike" spc="-1">
              <a:solidFill>
                <a:schemeClr val="dk1"/>
              </a:solidFill>
              <a:latin typeface="Arial"/>
            </a:endParaRPr>
          </a:p>
        </p:txBody>
      </p:sp>
      <p:sp>
        <p:nvSpPr>
          <p:cNvPr id="185" name="PlaceHolder 2"/>
          <p:cNvSpPr>
            <a:spLocks noGrp="1"/>
          </p:cNvSpPr>
          <p:nvPr>
            <p:ph type="subTitle"/>
          </p:nvPr>
        </p:nvSpPr>
        <p:spPr>
          <a:xfrm>
            <a:off x="790560" y="3095640"/>
            <a:ext cx="5514480" cy="961560"/>
          </a:xfrm>
          <a:prstGeom prst="rect">
            <a:avLst/>
          </a:prstGeom>
          <a:noFill/>
          <a:ln w="0">
            <a:noFill/>
          </a:ln>
        </p:spPr>
        <p:txBody>
          <a:bodyPr lIns="91440" tIns="91440" rIns="91440" bIns="91440" anchor="t">
            <a:normAutofit fontScale="74433" lnSpcReduction="20000"/>
          </a:bodyPr>
          <a:lstStyle/>
          <a:p>
            <a:pPr indent="0">
              <a:lnSpc>
                <a:spcPct val="100000"/>
              </a:lnSpc>
              <a:buNone/>
              <a:tabLst>
                <a:tab pos="0" algn="l"/>
              </a:tabLst>
            </a:pPr>
            <a:r>
              <a:rPr lang="en" sz="1600" b="0" strike="noStrike" spc="-1" dirty="0">
                <a:solidFill>
                  <a:schemeClr val="dk1"/>
                </a:solidFill>
                <a:latin typeface="Wix Madefor Display"/>
                <a:ea typeface="Wix Madefor Display"/>
              </a:rPr>
              <a:t>Analysis shows that exterior houses command an average price of 608K, significantly less than non-exterior houses which average 1.01M. This disparity indicates that while exterior features are valuable, internal features and location may influence pricing more, making non-exterior properties often more desirable despite being less visible.</a:t>
            </a:r>
            <a:endParaRPr lang="en-US" sz="1600" b="0" strike="noStrike" spc="-1" dirty="0">
              <a:solidFill>
                <a:srgbClr val="FFFFFF"/>
              </a:solidFill>
              <a:latin typeface="OpenSymbol"/>
            </a:endParaRPr>
          </a:p>
        </p:txBody>
      </p:sp>
      <p:grpSp>
        <p:nvGrpSpPr>
          <p:cNvPr id="186" name="Google Shape;307;p40"/>
          <p:cNvGrpSpPr/>
          <p:nvPr/>
        </p:nvGrpSpPr>
        <p:grpSpPr>
          <a:xfrm>
            <a:off x="713160" y="691560"/>
            <a:ext cx="8430840" cy="3395160"/>
            <a:chOff x="713160" y="691560"/>
            <a:chExt cx="8430840" cy="3395160"/>
          </a:xfrm>
        </p:grpSpPr>
        <p:cxnSp>
          <p:nvCxnSpPr>
            <p:cNvPr id="187" name="Google Shape;308;p40"/>
            <p:cNvCxnSpPr/>
            <p:nvPr/>
          </p:nvCxnSpPr>
          <p:spPr>
            <a:xfrm>
              <a:off x="713160" y="1866600"/>
              <a:ext cx="360" cy="2220480"/>
            </a:xfrm>
            <a:prstGeom prst="straightConnector1">
              <a:avLst/>
            </a:prstGeom>
            <a:ln w="28575">
              <a:solidFill>
                <a:srgbClr val="36CFCB"/>
              </a:solidFill>
              <a:round/>
            </a:ln>
          </p:spPr>
        </p:cxnSp>
        <p:cxnSp>
          <p:nvCxnSpPr>
            <p:cNvPr id="188" name="Google Shape;309;p40"/>
            <p:cNvCxnSpPr/>
            <p:nvPr/>
          </p:nvCxnSpPr>
          <p:spPr>
            <a:xfrm>
              <a:off x="3515760" y="691560"/>
              <a:ext cx="5628600" cy="360"/>
            </a:xfrm>
            <a:prstGeom prst="straightConnector1">
              <a:avLst/>
            </a:prstGeom>
            <a:ln w="28575">
              <a:solidFill>
                <a:srgbClr val="36CFCB"/>
              </a:solidFill>
              <a:roun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909763" y="76200"/>
            <a:ext cx="5972175" cy="50049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i="1" u="sng" strike="noStrike" spc="-1" dirty="0">
                <a:solidFill>
                  <a:schemeClr val="dk1"/>
                </a:solidFill>
                <a:latin typeface="Wix Madefor Display Medium"/>
                <a:ea typeface="Wix Madefor Display Medium"/>
              </a:rPr>
              <a:t>House type distribution by square meters</a:t>
            </a:r>
            <a:endParaRPr lang="fr-FR" sz="3000" b="0" i="1" u="sng" strike="noStrike" spc="-1" dirty="0">
              <a:solidFill>
                <a:schemeClr val="dk1"/>
              </a:solidFill>
              <a:latin typeface="Arial"/>
            </a:endParaRPr>
          </a:p>
        </p:txBody>
      </p:sp>
      <p:sp>
        <p:nvSpPr>
          <p:cNvPr id="197" name="PlaceHolder 2"/>
          <p:cNvSpPr>
            <a:spLocks noGrp="1"/>
          </p:cNvSpPr>
          <p:nvPr>
            <p:ph type="subTitle"/>
          </p:nvPr>
        </p:nvSpPr>
        <p:spPr>
          <a:xfrm>
            <a:off x="66673" y="576690"/>
            <a:ext cx="5299654" cy="4490610"/>
          </a:xfrm>
          <a:prstGeom prst="rect">
            <a:avLst/>
          </a:prstGeom>
          <a:noFill/>
          <a:ln w="0">
            <a:noFill/>
          </a:ln>
        </p:spPr>
        <p:txBody>
          <a:bodyPr lIns="91440" tIns="91440" rIns="91440" bIns="91440" anchor="t">
            <a:noAutofit/>
          </a:bodyPr>
          <a:lstStyle/>
          <a:p>
            <a:pPr>
              <a:buNone/>
            </a:pPr>
            <a:r>
              <a:rPr lang="en-US" sz="1400" b="1" dirty="0"/>
              <a:t>Insights from the Chart: "Avg sq Meter Price by House Type"</a:t>
            </a:r>
          </a:p>
          <a:p>
            <a:pPr>
              <a:buFont typeface="+mj-lt"/>
              <a:buAutoNum type="arabicPeriod"/>
            </a:pPr>
            <a:r>
              <a:rPr lang="en-US" sz="1200" b="1" dirty="0"/>
              <a:t>Cottages (House Type 3) have the highest average price per square meter (50.4%)</a:t>
            </a:r>
            <a:r>
              <a:rPr lang="en-US" sz="1200" dirty="0"/>
              <a:t>, indicating they are the most expensive property type.</a:t>
            </a:r>
          </a:p>
          <a:p>
            <a:pPr>
              <a:buFont typeface="+mj-lt"/>
              <a:buAutoNum type="arabicPeriod"/>
            </a:pPr>
            <a:r>
              <a:rPr lang="en-US" sz="1200" b="1" dirty="0"/>
              <a:t>Pisos (Apartments) contribute 17.01%</a:t>
            </a:r>
            <a:r>
              <a:rPr lang="en-US" sz="1200" dirty="0"/>
              <a:t>, showing that they have a relatively lower price per square meter compared to cottages.</a:t>
            </a:r>
          </a:p>
          <a:p>
            <a:pPr>
              <a:buFont typeface="+mj-lt"/>
              <a:buAutoNum type="arabicPeriod"/>
            </a:pPr>
            <a:r>
              <a:rPr lang="en-US" sz="1200" b="1" dirty="0" err="1"/>
              <a:t>Aticos</a:t>
            </a:r>
            <a:r>
              <a:rPr lang="en-US" sz="1200" b="1" dirty="0"/>
              <a:t> (16.29%) and Duplex (11.67%)</a:t>
            </a:r>
            <a:r>
              <a:rPr lang="en-US" sz="1200" dirty="0"/>
              <a:t> fall in the mid-range category in terms of price per square meter.</a:t>
            </a:r>
          </a:p>
          <a:p>
            <a:pPr>
              <a:buFont typeface="+mj-lt"/>
              <a:buAutoNum type="arabicPeriod"/>
            </a:pPr>
            <a:r>
              <a:rPr lang="en-US" sz="1200" b="1" dirty="0"/>
              <a:t>Casa o chalet houses (4.63%) have the lowest average price per square meter</a:t>
            </a:r>
            <a:r>
              <a:rPr lang="en-US" sz="1200" dirty="0"/>
              <a:t>, making them the most affordable among the given property types.</a:t>
            </a:r>
          </a:p>
          <a:p>
            <a:pPr>
              <a:buNone/>
            </a:pPr>
            <a:r>
              <a:rPr lang="en-US" sz="1200" b="1" dirty="0"/>
              <a:t>Key Takeaways:</a:t>
            </a:r>
          </a:p>
          <a:p>
            <a:pPr>
              <a:buFontTx/>
              <a:buChar char="-"/>
            </a:pPr>
            <a:r>
              <a:rPr lang="en-US" sz="1200" b="1" dirty="0"/>
              <a:t>Cottages are the most expensive per square meter</a:t>
            </a:r>
            <a:r>
              <a:rPr lang="en-US" sz="1200" dirty="0"/>
              <a:t>, likely due to location, design, or demand.</a:t>
            </a:r>
            <a:br>
              <a:rPr lang="en-US" sz="1200" dirty="0"/>
            </a:br>
            <a:r>
              <a:rPr lang="en-US" sz="1200" dirty="0"/>
              <a:t>- </a:t>
            </a:r>
            <a:r>
              <a:rPr lang="en-US" sz="1200" b="1" dirty="0"/>
              <a:t>Pisos, Duplex, and </a:t>
            </a:r>
            <a:r>
              <a:rPr lang="en-US" sz="1200" b="1" dirty="0" err="1"/>
              <a:t>Áticos</a:t>
            </a:r>
            <a:r>
              <a:rPr lang="en-US" sz="1200" b="1" dirty="0"/>
              <a:t> have moderate pricing</a:t>
            </a:r>
            <a:r>
              <a:rPr lang="en-US" sz="1200" dirty="0"/>
              <a:t>, providing options for different buyer budgets.</a:t>
            </a:r>
            <a:br>
              <a:rPr lang="en-US" sz="1200" dirty="0"/>
            </a:br>
            <a:r>
              <a:rPr lang="en-US" sz="1200" dirty="0"/>
              <a:t>- </a:t>
            </a:r>
            <a:r>
              <a:rPr lang="en-US" sz="1200" b="1" dirty="0"/>
              <a:t>Casa o Chalet houses are the most affordable per square meter</a:t>
            </a:r>
            <a:r>
              <a:rPr lang="en-US" sz="1200" dirty="0"/>
              <a:t>, which may attract budget-conscious buyers.</a:t>
            </a:r>
          </a:p>
          <a:p>
            <a:pPr marL="0" indent="0">
              <a:buNone/>
            </a:pPr>
            <a:br>
              <a:rPr lang="en-US" sz="1200" dirty="0"/>
            </a:br>
            <a:r>
              <a:rPr lang="en-US" sz="1200" dirty="0"/>
              <a:t>This analysis helps </a:t>
            </a:r>
            <a:r>
              <a:rPr lang="en-US" sz="1200" b="1" dirty="0"/>
              <a:t>homebuyers and investors</a:t>
            </a:r>
            <a:r>
              <a:rPr lang="en-US" sz="1200" dirty="0"/>
              <a:t> make informed decisions based on price trends across different house types.</a:t>
            </a:r>
          </a:p>
        </p:txBody>
      </p:sp>
      <p:pic>
        <p:nvPicPr>
          <p:cNvPr id="3" name="Picture 2">
            <a:extLst>
              <a:ext uri="{FF2B5EF4-FFF2-40B4-BE49-F238E27FC236}">
                <a16:creationId xmlns:a16="http://schemas.microsoft.com/office/drawing/2014/main" id="{BE08F5E5-34EA-CE4B-0BFD-55F66B4B6AED}"/>
              </a:ext>
            </a:extLst>
          </p:cNvPr>
          <p:cNvPicPr>
            <a:picLocks noChangeAspect="1"/>
          </p:cNvPicPr>
          <p:nvPr/>
        </p:nvPicPr>
        <p:blipFill>
          <a:blip r:embed="rId2"/>
          <a:stretch>
            <a:fillRect/>
          </a:stretch>
        </p:blipFill>
        <p:spPr>
          <a:xfrm>
            <a:off x="5438777" y="1114425"/>
            <a:ext cx="3638548" cy="3352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6D567-E5C1-937A-6B58-2FD643D6131C}"/>
            </a:ext>
          </a:extLst>
        </p:cNvPr>
        <p:cNvGrpSpPr/>
        <p:nvPr/>
      </p:nvGrpSpPr>
      <p:grpSpPr>
        <a:xfrm>
          <a:off x="0" y="0"/>
          <a:ext cx="0" cy="0"/>
          <a:chOff x="0" y="0"/>
          <a:chExt cx="0" cy="0"/>
        </a:xfrm>
      </p:grpSpPr>
      <p:sp>
        <p:nvSpPr>
          <p:cNvPr id="196" name="PlaceHolder 1">
            <a:extLst>
              <a:ext uri="{FF2B5EF4-FFF2-40B4-BE49-F238E27FC236}">
                <a16:creationId xmlns:a16="http://schemas.microsoft.com/office/drawing/2014/main" id="{0192715A-B65C-6BAA-49A3-6F4CBDDAF515}"/>
              </a:ext>
            </a:extLst>
          </p:cNvPr>
          <p:cNvSpPr>
            <a:spLocks noGrp="1"/>
          </p:cNvSpPr>
          <p:nvPr>
            <p:ph type="title"/>
          </p:nvPr>
        </p:nvSpPr>
        <p:spPr>
          <a:xfrm>
            <a:off x="1909763" y="76200"/>
            <a:ext cx="5972175" cy="500490"/>
          </a:xfrm>
          <a:prstGeom prst="rect">
            <a:avLst/>
          </a:prstGeom>
          <a:noFill/>
          <a:ln w="0">
            <a:noFill/>
          </a:ln>
        </p:spPr>
        <p:txBody>
          <a:bodyPr lIns="91440" tIns="91440" rIns="91440" bIns="91440" anchor="b">
            <a:normAutofit fontScale="90000"/>
          </a:bodyPr>
          <a:lstStyle/>
          <a:p>
            <a:pPr>
              <a:buNone/>
            </a:pPr>
            <a:r>
              <a:rPr lang="en-US" sz="3200" b="1" i="1" dirty="0" err="1"/>
              <a:t>Sq_mt_built</a:t>
            </a:r>
            <a:r>
              <a:rPr lang="en-US" sz="3200" b="1" i="1" dirty="0"/>
              <a:t> by House Type</a:t>
            </a:r>
          </a:p>
        </p:txBody>
      </p:sp>
      <p:sp>
        <p:nvSpPr>
          <p:cNvPr id="197" name="PlaceHolder 2">
            <a:extLst>
              <a:ext uri="{FF2B5EF4-FFF2-40B4-BE49-F238E27FC236}">
                <a16:creationId xmlns:a16="http://schemas.microsoft.com/office/drawing/2014/main" id="{E18B09E1-52A4-1A72-5A58-2BEC3217E1DF}"/>
              </a:ext>
            </a:extLst>
          </p:cNvPr>
          <p:cNvSpPr>
            <a:spLocks noGrp="1"/>
          </p:cNvSpPr>
          <p:nvPr>
            <p:ph type="subTitle"/>
          </p:nvPr>
        </p:nvSpPr>
        <p:spPr>
          <a:xfrm>
            <a:off x="133350" y="576690"/>
            <a:ext cx="6057900" cy="4438650"/>
          </a:xfrm>
          <a:prstGeom prst="rect">
            <a:avLst/>
          </a:prstGeom>
          <a:noFill/>
          <a:ln w="0">
            <a:noFill/>
          </a:ln>
        </p:spPr>
        <p:txBody>
          <a:bodyPr lIns="91440" tIns="91440" rIns="91440" bIns="91440" anchor="t">
            <a:noAutofit/>
          </a:bodyPr>
          <a:lstStyle/>
          <a:p>
            <a:pPr>
              <a:buNone/>
            </a:pPr>
            <a:r>
              <a:rPr lang="en-US" sz="900" b="1" dirty="0"/>
              <a:t>Insights: </a:t>
            </a:r>
          </a:p>
          <a:p>
            <a:pPr>
              <a:buFont typeface="+mj-lt"/>
              <a:buAutoNum type="arabicPeriod"/>
            </a:pPr>
            <a:r>
              <a:rPr lang="en-US" sz="900" b="1" dirty="0"/>
              <a:t>Pisos (Apartments) Dominate the Market</a:t>
            </a:r>
            <a:endParaRPr lang="en-US" sz="900" dirty="0"/>
          </a:p>
          <a:p>
            <a:pPr marL="742950" lvl="1" indent="-285750">
              <a:buFont typeface="+mj-lt"/>
              <a:buAutoNum type="arabicPeriod"/>
            </a:pPr>
            <a:r>
              <a:rPr lang="en-US" sz="900" b="1" dirty="0"/>
              <a:t>1.86 million square meters</a:t>
            </a:r>
            <a:r>
              <a:rPr lang="en-US" sz="900" dirty="0"/>
              <a:t> of total built area belongs to </a:t>
            </a:r>
            <a:r>
              <a:rPr lang="en-US" sz="900" b="1" dirty="0"/>
              <a:t>Pisos (apartments)</a:t>
            </a:r>
            <a:r>
              <a:rPr lang="en-US" sz="900" dirty="0"/>
              <a:t>, making them the </a:t>
            </a:r>
            <a:r>
              <a:rPr lang="en-US" sz="900" b="1" dirty="0"/>
              <a:t>most common property type</a:t>
            </a:r>
            <a:r>
              <a:rPr lang="en-US" sz="900" dirty="0"/>
              <a:t> in Madrid.</a:t>
            </a:r>
          </a:p>
          <a:p>
            <a:pPr marL="742950" lvl="1" indent="-285750">
              <a:buFont typeface="+mj-lt"/>
              <a:buAutoNum type="arabicPeriod"/>
            </a:pPr>
            <a:r>
              <a:rPr lang="en-US" sz="900" dirty="0"/>
              <a:t>This aligns with urban living preferences, where </a:t>
            </a:r>
            <a:r>
              <a:rPr lang="en-US" sz="900" b="1" dirty="0"/>
              <a:t>apartments offer affordability and availability</a:t>
            </a:r>
            <a:r>
              <a:rPr lang="en-US" sz="900" dirty="0"/>
              <a:t>.</a:t>
            </a:r>
          </a:p>
          <a:p>
            <a:pPr>
              <a:buFont typeface="+mj-lt"/>
              <a:buAutoNum type="arabicPeriod"/>
            </a:pPr>
            <a:r>
              <a:rPr lang="en-US" sz="900" b="1" dirty="0"/>
              <a:t>Casa o Chalet (Houses) Hold a Significant Share</a:t>
            </a:r>
            <a:endParaRPr lang="en-US" sz="900" dirty="0"/>
          </a:p>
          <a:p>
            <a:pPr marL="742950" lvl="1" indent="-285750">
              <a:buFont typeface="+mj-lt"/>
              <a:buAutoNum type="arabicPeriod"/>
            </a:pPr>
            <a:r>
              <a:rPr lang="en-US" sz="900" b="1" dirty="0"/>
              <a:t>787K square meters</a:t>
            </a:r>
            <a:r>
              <a:rPr lang="en-US" sz="900" dirty="0"/>
              <a:t> are occupied by </a:t>
            </a:r>
            <a:r>
              <a:rPr lang="en-US" sz="900" b="1" dirty="0"/>
              <a:t>Casa o Chalet properties</a:t>
            </a:r>
            <a:r>
              <a:rPr lang="en-US" sz="900" dirty="0"/>
              <a:t>, which suggests a </a:t>
            </a:r>
            <a:r>
              <a:rPr lang="en-US" sz="900" b="1" dirty="0"/>
              <a:t>substantial market for individual houses</a:t>
            </a:r>
            <a:r>
              <a:rPr lang="en-US" sz="900" dirty="0"/>
              <a:t> despite apartments being dominant.</a:t>
            </a:r>
          </a:p>
          <a:p>
            <a:pPr>
              <a:buFont typeface="+mj-lt"/>
              <a:buAutoNum type="arabicPeriod"/>
            </a:pPr>
            <a:r>
              <a:rPr lang="en-US" sz="900" b="1" dirty="0"/>
              <a:t>Premium Property Types Have Lower Availability</a:t>
            </a:r>
            <a:endParaRPr lang="en-US" sz="900" dirty="0"/>
          </a:p>
          <a:p>
            <a:pPr marL="742950" lvl="1" indent="-285750">
              <a:buFont typeface="+mj-lt"/>
              <a:buAutoNum type="arabicPeriod"/>
            </a:pPr>
            <a:r>
              <a:rPr lang="en-US" sz="900" b="1" dirty="0" err="1"/>
              <a:t>Áticos</a:t>
            </a:r>
            <a:r>
              <a:rPr lang="en-US" sz="900" b="1" dirty="0"/>
              <a:t> (Penthouses) cover 162K square meters</a:t>
            </a:r>
            <a:r>
              <a:rPr lang="en-US" sz="900" dirty="0"/>
              <a:t>, and </a:t>
            </a:r>
            <a:r>
              <a:rPr lang="en-US" sz="900" b="1" dirty="0" err="1"/>
              <a:t>Dúplex</a:t>
            </a:r>
            <a:r>
              <a:rPr lang="en-US" sz="900" b="1" dirty="0"/>
              <a:t> properties cover 97K square meters</a:t>
            </a:r>
            <a:r>
              <a:rPr lang="en-US" sz="900" dirty="0"/>
              <a:t>, making them relatively scarce.</a:t>
            </a:r>
          </a:p>
          <a:p>
            <a:pPr marL="742950" lvl="1" indent="-285750">
              <a:buFont typeface="+mj-lt"/>
              <a:buAutoNum type="arabicPeriod"/>
            </a:pPr>
            <a:r>
              <a:rPr lang="en-US" sz="900" dirty="0"/>
              <a:t>These properties are typically considered </a:t>
            </a:r>
            <a:r>
              <a:rPr lang="en-US" sz="900" b="1" dirty="0"/>
              <a:t>luxury options</a:t>
            </a:r>
            <a:r>
              <a:rPr lang="en-US" sz="900" dirty="0"/>
              <a:t>, which explains their </a:t>
            </a:r>
            <a:r>
              <a:rPr lang="en-US" sz="900" b="1" dirty="0"/>
              <a:t>limited built area</a:t>
            </a:r>
            <a:r>
              <a:rPr lang="en-US" sz="900" dirty="0"/>
              <a:t>.</a:t>
            </a:r>
          </a:p>
          <a:p>
            <a:pPr>
              <a:buFont typeface="+mj-lt"/>
              <a:buAutoNum type="arabicPeriod"/>
            </a:pPr>
            <a:r>
              <a:rPr lang="en-US" sz="900" b="1" dirty="0"/>
              <a:t>Cottages Are Extremely Rare</a:t>
            </a:r>
            <a:endParaRPr lang="en-US" sz="900" dirty="0"/>
          </a:p>
          <a:p>
            <a:pPr marL="742950" lvl="1" indent="-285750">
              <a:buFont typeface="+mj-lt"/>
              <a:buAutoNum type="arabicPeriod"/>
            </a:pPr>
            <a:r>
              <a:rPr lang="en-US" sz="900" b="1" dirty="0"/>
              <a:t>Only 12K square meters</a:t>
            </a:r>
            <a:r>
              <a:rPr lang="en-US" sz="900" dirty="0"/>
              <a:t> are dedicated to </a:t>
            </a:r>
            <a:r>
              <a:rPr lang="en-US" sz="900" b="1" dirty="0"/>
              <a:t>Cottages</a:t>
            </a:r>
            <a:r>
              <a:rPr lang="en-US" sz="900" dirty="0"/>
              <a:t>, confirming that they are a </a:t>
            </a:r>
            <a:r>
              <a:rPr lang="en-US" sz="900" b="1" dirty="0"/>
              <a:t>niche market segment</a:t>
            </a:r>
            <a:r>
              <a:rPr lang="en-US" sz="900" dirty="0"/>
              <a:t>.</a:t>
            </a:r>
          </a:p>
          <a:p>
            <a:pPr marL="742950" lvl="1" indent="-285750">
              <a:buFont typeface="+mj-lt"/>
              <a:buAutoNum type="arabicPeriod"/>
            </a:pPr>
            <a:r>
              <a:rPr lang="en-US" sz="900" dirty="0"/>
              <a:t>Cottages may be found in </a:t>
            </a:r>
            <a:r>
              <a:rPr lang="en-US" sz="900" b="1" dirty="0"/>
              <a:t>rural areas or exclusive zones</a:t>
            </a:r>
            <a:r>
              <a:rPr lang="en-US" sz="900" dirty="0"/>
              <a:t>, catering to a </a:t>
            </a:r>
            <a:r>
              <a:rPr lang="en-US" sz="900" b="1" dirty="0"/>
              <a:t>very specific buyer group</a:t>
            </a:r>
            <a:r>
              <a:rPr lang="en-US" sz="900" dirty="0"/>
              <a:t>.</a:t>
            </a:r>
          </a:p>
          <a:p>
            <a:pPr>
              <a:buNone/>
            </a:pPr>
            <a:r>
              <a:rPr lang="en-US" sz="900" b="1" dirty="0"/>
              <a:t>Key Takeaways for Investment:</a:t>
            </a:r>
          </a:p>
          <a:p>
            <a:pPr>
              <a:buFont typeface="Arial" panose="020B0604020202020204" pitchFamily="34" charset="0"/>
              <a:buChar char="•"/>
            </a:pPr>
            <a:r>
              <a:rPr lang="en-US" sz="900" b="1" dirty="0"/>
              <a:t>Apartments are the safest and most scalable investment choice</a:t>
            </a:r>
            <a:r>
              <a:rPr lang="en-US" sz="900" dirty="0"/>
              <a:t> due to their widespread availability.</a:t>
            </a:r>
          </a:p>
          <a:p>
            <a:pPr>
              <a:buFont typeface="Arial" panose="020B0604020202020204" pitchFamily="34" charset="0"/>
              <a:buChar char="•"/>
            </a:pPr>
            <a:r>
              <a:rPr lang="en-US" sz="900" b="1" dirty="0"/>
              <a:t>Investing in Chalets offers strong potential</a:t>
            </a:r>
            <a:r>
              <a:rPr lang="en-US" sz="900" dirty="0"/>
              <a:t>, given their significant presence in the market.</a:t>
            </a:r>
          </a:p>
          <a:p>
            <a:pPr>
              <a:buFont typeface="Arial" panose="020B0604020202020204" pitchFamily="34" charset="0"/>
              <a:buChar char="•"/>
            </a:pPr>
            <a:r>
              <a:rPr lang="en-US" sz="900" b="1" dirty="0"/>
              <a:t>Luxury properties like Penthouses and Duplexes may yield high returns</a:t>
            </a:r>
            <a:r>
              <a:rPr lang="en-US" sz="900" dirty="0"/>
              <a:t> but have </a:t>
            </a:r>
            <a:r>
              <a:rPr lang="en-US" sz="900" b="1" dirty="0"/>
              <a:t>limited availability</a:t>
            </a:r>
            <a:r>
              <a:rPr lang="en-US" sz="900" dirty="0"/>
              <a:t>.</a:t>
            </a:r>
          </a:p>
          <a:p>
            <a:pPr>
              <a:buFont typeface="Arial" panose="020B0604020202020204" pitchFamily="34" charset="0"/>
              <a:buChar char="•"/>
            </a:pPr>
            <a:r>
              <a:rPr lang="en-US" sz="900" b="1" dirty="0"/>
              <a:t>Cottages are rare and may cater to a niche market</a:t>
            </a:r>
            <a:r>
              <a:rPr lang="en-US" sz="900" dirty="0"/>
              <a:t>, making them a </a:t>
            </a:r>
            <a:r>
              <a:rPr lang="en-US" sz="900" b="1" dirty="0"/>
              <a:t>risky but unique investment</a:t>
            </a:r>
            <a:r>
              <a:rPr lang="en-US" sz="900" dirty="0"/>
              <a:t> option.</a:t>
            </a:r>
          </a:p>
        </p:txBody>
      </p:sp>
      <p:pic>
        <p:nvPicPr>
          <p:cNvPr id="4" name="Picture 3">
            <a:extLst>
              <a:ext uri="{FF2B5EF4-FFF2-40B4-BE49-F238E27FC236}">
                <a16:creationId xmlns:a16="http://schemas.microsoft.com/office/drawing/2014/main" id="{EE2E283B-70B1-B877-AE33-8AFBAD84C40F}"/>
              </a:ext>
            </a:extLst>
          </p:cNvPr>
          <p:cNvPicPr>
            <a:picLocks noChangeAspect="1"/>
          </p:cNvPicPr>
          <p:nvPr/>
        </p:nvPicPr>
        <p:blipFill>
          <a:blip r:embed="rId2"/>
          <a:stretch>
            <a:fillRect/>
          </a:stretch>
        </p:blipFill>
        <p:spPr>
          <a:xfrm>
            <a:off x="6191250" y="1257299"/>
            <a:ext cx="2886075" cy="2905125"/>
          </a:xfrm>
          <a:prstGeom prst="rect">
            <a:avLst/>
          </a:prstGeom>
        </p:spPr>
      </p:pic>
    </p:spTree>
    <p:extLst>
      <p:ext uri="{BB962C8B-B14F-4D97-AF65-F5344CB8AC3E}">
        <p14:creationId xmlns:p14="http://schemas.microsoft.com/office/powerpoint/2010/main" val="294209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7984B-C1BB-C9F4-F911-8CAFF1C1EFFA}"/>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A34E2B89-BDD0-D804-F6CA-DA48625BA519}"/>
              </a:ext>
            </a:extLst>
          </p:cNvPr>
          <p:cNvSpPr txBox="1"/>
          <p:nvPr/>
        </p:nvSpPr>
        <p:spPr>
          <a:xfrm>
            <a:off x="161925" y="212700"/>
            <a:ext cx="4410075" cy="2205732"/>
          </a:xfrm>
          <a:prstGeom prst="rect">
            <a:avLst/>
          </a:prstGeom>
          <a:noFill/>
        </p:spPr>
        <p:txBody>
          <a:bodyPr wrap="square">
            <a:spAutoFit/>
          </a:bodyPr>
          <a:lstStyle/>
          <a:p>
            <a:pPr rtl="0">
              <a:spcBef>
                <a:spcPts val="1400"/>
              </a:spcBef>
              <a:spcAft>
                <a:spcPts val="400"/>
              </a:spcAft>
              <a:buNone/>
            </a:pPr>
            <a:r>
              <a:rPr lang="en-US" sz="1200" b="1" i="1" u="sng" strike="noStrike" dirty="0">
                <a:effectLst/>
                <a:latin typeface="Arial" panose="020B0604020202020204" pitchFamily="34" charset="0"/>
              </a:rPr>
              <a:t>Combined Insights from Both Charts: Property Distribution &amp; Built Area</a:t>
            </a:r>
            <a:endParaRPr lang="en-US" sz="1200" b="1" i="1" u="sng" dirty="0">
              <a:effectLst/>
            </a:endParaRPr>
          </a:p>
          <a:p>
            <a:pPr rtl="0" fontAlgn="base">
              <a:spcBef>
                <a:spcPts val="1200"/>
              </a:spcBef>
              <a:buFont typeface="+mj-lt"/>
              <a:buAutoNum type="arabicPeriod"/>
            </a:pPr>
            <a:r>
              <a:rPr lang="en-US" sz="900" b="1" i="0" u="none" strike="noStrike" dirty="0">
                <a:effectLst/>
                <a:latin typeface="Arial" panose="020B0604020202020204" pitchFamily="34" charset="0"/>
              </a:rPr>
              <a:t>Apartments (Pisos) Dominate Both in Size and Volume</a:t>
            </a:r>
            <a:br>
              <a:rPr lang="en-US" sz="900" b="1" i="0" u="none" strike="noStrike" dirty="0">
                <a:effectLst/>
                <a:latin typeface="Arial" panose="020B0604020202020204" pitchFamily="34" charset="0"/>
              </a:rPr>
            </a:br>
            <a:br>
              <a:rPr lang="en-US" sz="900" b="1" i="0" u="none" strike="noStrike" dirty="0">
                <a:effectLst/>
                <a:latin typeface="Arial" panose="020B0604020202020204" pitchFamily="34" charset="0"/>
              </a:rPr>
            </a:br>
            <a:endParaRPr lang="en-US" sz="900" b="0" i="0" u="none" strike="noStrike" dirty="0">
              <a:effectLst/>
              <a:latin typeface="Arial" panose="020B0604020202020204" pitchFamily="34" charset="0"/>
            </a:endParaRPr>
          </a:p>
          <a:p>
            <a:pPr marL="742950" lvl="1" indent="-285750" rtl="0" fontAlgn="base">
              <a:buFont typeface="Arial" panose="020B0604020202020204" pitchFamily="34" charset="0"/>
              <a:buChar char="•"/>
            </a:pPr>
            <a:r>
              <a:rPr lang="en-US" sz="900" b="1" i="0" u="none" strike="noStrike" dirty="0">
                <a:effectLst/>
                <a:latin typeface="Arial" panose="020B0604020202020204" pitchFamily="34" charset="0"/>
              </a:rPr>
              <a:t>50.4% of the total built area belongs to apartments</a:t>
            </a:r>
            <a:r>
              <a:rPr lang="en-US" sz="900" b="0" i="0" u="none" strike="noStrike" dirty="0">
                <a:effectLst/>
                <a:latin typeface="Arial" panose="020B0604020202020204" pitchFamily="34" charset="0"/>
              </a:rPr>
              <a:t>, making them the most common property type in Madrid.</a:t>
            </a:r>
          </a:p>
          <a:p>
            <a:pPr marL="742950" lvl="1" indent="-285750" rtl="0" fontAlgn="base">
              <a:spcAft>
                <a:spcPts val="1200"/>
              </a:spcAft>
              <a:buFont typeface="Arial" panose="020B0604020202020204" pitchFamily="34" charset="0"/>
              <a:buChar char="•"/>
            </a:pPr>
            <a:r>
              <a:rPr lang="en-US" sz="900" b="0" i="0" u="none" strike="noStrike" dirty="0">
                <a:effectLst/>
                <a:latin typeface="Arial" panose="020B0604020202020204" pitchFamily="34" charset="0"/>
              </a:rPr>
              <a:t>With </a:t>
            </a:r>
            <a:r>
              <a:rPr lang="en-US" sz="900" b="1" i="0" u="none" strike="noStrike" dirty="0">
                <a:effectLst/>
                <a:latin typeface="Arial" panose="020B0604020202020204" pitchFamily="34" charset="0"/>
              </a:rPr>
              <a:t>1.86 million sq. meters built</a:t>
            </a:r>
            <a:r>
              <a:rPr lang="en-US" sz="900" b="0" i="0" u="none" strike="noStrike" dirty="0">
                <a:effectLst/>
                <a:latin typeface="Arial" panose="020B0604020202020204" pitchFamily="34" charset="0"/>
              </a:rPr>
              <a:t>, they significantly surpass other house types, reinforcing their popularity in urban settings.</a:t>
            </a:r>
          </a:p>
          <a:p>
            <a:pPr>
              <a:buNone/>
            </a:pPr>
            <a:br>
              <a:rPr lang="en-US" sz="900" b="1" i="0" u="none" strike="noStrike" dirty="0">
                <a:effectLst/>
                <a:latin typeface="Arial" panose="020B0604020202020204" pitchFamily="34" charset="0"/>
              </a:rPr>
            </a:br>
            <a:endParaRPr lang="en-US" dirty="0"/>
          </a:p>
        </p:txBody>
      </p:sp>
      <p:sp>
        <p:nvSpPr>
          <p:cNvPr id="17" name="TextBox 16">
            <a:extLst>
              <a:ext uri="{FF2B5EF4-FFF2-40B4-BE49-F238E27FC236}">
                <a16:creationId xmlns:a16="http://schemas.microsoft.com/office/drawing/2014/main" id="{6A8D81A0-F764-0D58-1087-4CA0F78E3101}"/>
              </a:ext>
            </a:extLst>
          </p:cNvPr>
          <p:cNvSpPr txBox="1"/>
          <p:nvPr/>
        </p:nvSpPr>
        <p:spPr>
          <a:xfrm>
            <a:off x="80962" y="1915304"/>
            <a:ext cx="4572000" cy="3139321"/>
          </a:xfrm>
          <a:prstGeom prst="rect">
            <a:avLst/>
          </a:prstGeom>
          <a:noFill/>
        </p:spPr>
        <p:txBody>
          <a:bodyPr wrap="square">
            <a:spAutoFit/>
          </a:bodyPr>
          <a:lstStyle/>
          <a:p>
            <a:pPr rtl="0" fontAlgn="base">
              <a:spcBef>
                <a:spcPts val="1200"/>
              </a:spcBef>
            </a:pPr>
            <a:r>
              <a:rPr lang="en-US" sz="900" b="1" i="0" u="none" strike="noStrike" dirty="0">
                <a:effectLst/>
                <a:latin typeface="Arial" panose="020B0604020202020204" pitchFamily="34" charset="0"/>
              </a:rPr>
              <a:t>2.Casa o Chalet (Independent Houses) Hold a Strong Market Share</a:t>
            </a:r>
            <a:br>
              <a:rPr lang="en-US" sz="900" b="1" i="0" u="none" strike="noStrike" dirty="0">
                <a:effectLst/>
                <a:latin typeface="Arial" panose="020B0604020202020204" pitchFamily="34" charset="0"/>
              </a:rPr>
            </a:br>
            <a:br>
              <a:rPr lang="en-US" sz="900" b="1" i="0" u="none" strike="noStrike" dirty="0">
                <a:effectLst/>
                <a:latin typeface="Arial" panose="020B0604020202020204" pitchFamily="34" charset="0"/>
              </a:rPr>
            </a:br>
            <a:endParaRPr lang="en-US" sz="900" b="0" i="0" u="none" strike="noStrike" dirty="0">
              <a:effectLst/>
              <a:latin typeface="Arial" panose="020B0604020202020204" pitchFamily="34" charset="0"/>
            </a:endParaRPr>
          </a:p>
          <a:p>
            <a:pPr marL="742950" lvl="1" indent="-285750" rtl="0" fontAlgn="base">
              <a:buFont typeface="Arial" panose="020B0604020202020204" pitchFamily="34" charset="0"/>
              <a:buChar char="•"/>
            </a:pPr>
            <a:r>
              <a:rPr lang="en-US" sz="900" b="0" i="0" u="none" strike="noStrike" dirty="0">
                <a:effectLst/>
                <a:latin typeface="Arial" panose="020B0604020202020204" pitchFamily="34" charset="0"/>
              </a:rPr>
              <a:t>Representing </a:t>
            </a:r>
            <a:r>
              <a:rPr lang="en-US" sz="900" b="1" i="0" u="none" strike="noStrike" dirty="0">
                <a:effectLst/>
                <a:latin typeface="Arial" panose="020B0604020202020204" pitchFamily="34" charset="0"/>
              </a:rPr>
              <a:t>16.29% of the built area</a:t>
            </a:r>
            <a:r>
              <a:rPr lang="en-US" sz="900" b="0" i="0" u="none" strike="noStrike" dirty="0">
                <a:effectLst/>
                <a:latin typeface="Arial" panose="020B0604020202020204" pitchFamily="34" charset="0"/>
              </a:rPr>
              <a:t>, Chalets cover </a:t>
            </a:r>
            <a:r>
              <a:rPr lang="en-US" sz="900" b="1" i="0" u="none" strike="noStrike" dirty="0">
                <a:effectLst/>
                <a:latin typeface="Arial" panose="020B0604020202020204" pitchFamily="34" charset="0"/>
              </a:rPr>
              <a:t>787K sq. meters</a:t>
            </a:r>
            <a:r>
              <a:rPr lang="en-US" sz="900" b="0" i="0" u="none" strike="noStrike" dirty="0">
                <a:effectLst/>
                <a:latin typeface="Arial" panose="020B0604020202020204" pitchFamily="34" charset="0"/>
              </a:rPr>
              <a:t>, making them a major investment segment.</a:t>
            </a:r>
          </a:p>
          <a:p>
            <a:pPr marL="742950" lvl="1" indent="-285750" rtl="0" fontAlgn="base">
              <a:buFont typeface="Arial" panose="020B0604020202020204" pitchFamily="34" charset="0"/>
              <a:buChar char="•"/>
            </a:pPr>
            <a:r>
              <a:rPr lang="en-US" sz="900" b="0" i="0" u="none" strike="noStrike" dirty="0">
                <a:effectLst/>
                <a:latin typeface="Arial" panose="020B0604020202020204" pitchFamily="34" charset="0"/>
              </a:rPr>
              <a:t>These houses offer more space compared to apartments, attracting families and long-term homeowners.</a:t>
            </a:r>
          </a:p>
          <a:p>
            <a:pPr rtl="0" fontAlgn="base"/>
            <a:r>
              <a:rPr lang="en-US" sz="900" b="1" i="0" u="none" strike="noStrike" dirty="0">
                <a:effectLst/>
                <a:latin typeface="Arial" panose="020B0604020202020204" pitchFamily="34" charset="0"/>
              </a:rPr>
              <a:t>3.Luxury Properties Have Limited Availability</a:t>
            </a:r>
            <a:br>
              <a:rPr lang="en-US" sz="900" b="1" i="0" u="none" strike="noStrike" dirty="0">
                <a:effectLst/>
                <a:latin typeface="Arial" panose="020B0604020202020204" pitchFamily="34" charset="0"/>
              </a:rPr>
            </a:br>
            <a:br>
              <a:rPr lang="en-US" sz="900" b="1" i="0" u="none" strike="noStrike" dirty="0">
                <a:effectLst/>
                <a:latin typeface="Arial" panose="020B0604020202020204" pitchFamily="34" charset="0"/>
              </a:rPr>
            </a:br>
            <a:endParaRPr lang="en-US" sz="900" b="0" i="0" u="none" strike="noStrike" dirty="0">
              <a:effectLst/>
              <a:latin typeface="Arial" panose="020B0604020202020204" pitchFamily="34" charset="0"/>
            </a:endParaRPr>
          </a:p>
          <a:p>
            <a:pPr marL="742950" lvl="1" indent="-285750" rtl="0" fontAlgn="base">
              <a:buFont typeface="Arial" panose="020B0604020202020204" pitchFamily="34" charset="0"/>
              <a:buChar char="•"/>
            </a:pPr>
            <a:r>
              <a:rPr lang="en-US" sz="900" b="1" i="0" u="none" strike="noStrike" dirty="0" err="1">
                <a:effectLst/>
                <a:latin typeface="Arial" panose="020B0604020202020204" pitchFamily="34" charset="0"/>
              </a:rPr>
              <a:t>Áticos</a:t>
            </a:r>
            <a:r>
              <a:rPr lang="en-US" sz="900" b="1" i="0" u="none" strike="noStrike" dirty="0">
                <a:effectLst/>
                <a:latin typeface="Arial" panose="020B0604020202020204" pitchFamily="34" charset="0"/>
              </a:rPr>
              <a:t> (Penthouses) and </a:t>
            </a:r>
            <a:r>
              <a:rPr lang="en-US" sz="900" b="1" i="0" u="none" strike="noStrike" dirty="0" err="1">
                <a:effectLst/>
                <a:latin typeface="Arial" panose="020B0604020202020204" pitchFamily="34" charset="0"/>
              </a:rPr>
              <a:t>Dúplex</a:t>
            </a:r>
            <a:r>
              <a:rPr lang="en-US" sz="900" b="1" i="0" u="none" strike="noStrike" dirty="0">
                <a:effectLst/>
                <a:latin typeface="Arial" panose="020B0604020202020204" pitchFamily="34" charset="0"/>
              </a:rPr>
              <a:t> properties</a:t>
            </a:r>
            <a:r>
              <a:rPr lang="en-US" sz="900" b="0" i="0" u="none" strike="noStrike" dirty="0">
                <a:effectLst/>
                <a:latin typeface="Arial" panose="020B0604020202020204" pitchFamily="34" charset="0"/>
              </a:rPr>
              <a:t> together account for </a:t>
            </a:r>
            <a:r>
              <a:rPr lang="en-US" sz="900" b="1" i="0" u="none" strike="noStrike" dirty="0">
                <a:effectLst/>
                <a:latin typeface="Arial" panose="020B0604020202020204" pitchFamily="34" charset="0"/>
              </a:rPr>
              <a:t>less than 30% of the market</a:t>
            </a:r>
            <a:r>
              <a:rPr lang="en-US" sz="900" b="0" i="0" u="none" strike="noStrike" dirty="0">
                <a:effectLst/>
                <a:latin typeface="Arial" panose="020B0604020202020204" pitchFamily="34" charset="0"/>
              </a:rPr>
              <a:t>, with only </a:t>
            </a:r>
            <a:r>
              <a:rPr lang="en-US" sz="900" b="1" i="0" u="none" strike="noStrike" dirty="0">
                <a:effectLst/>
                <a:latin typeface="Arial" panose="020B0604020202020204" pitchFamily="34" charset="0"/>
              </a:rPr>
              <a:t>162K and 97K sq. meters built, respectively</a:t>
            </a:r>
            <a:r>
              <a:rPr lang="en-US" sz="900" b="0" i="0" u="none" strike="noStrike" dirty="0">
                <a:effectLst/>
                <a:latin typeface="Arial" panose="020B0604020202020204" pitchFamily="34" charset="0"/>
              </a:rPr>
              <a:t>.</a:t>
            </a:r>
          </a:p>
          <a:p>
            <a:pPr marL="742950" lvl="1" indent="-285750" rtl="0" fontAlgn="base">
              <a:buFont typeface="Arial" panose="020B0604020202020204" pitchFamily="34" charset="0"/>
              <a:buChar char="•"/>
            </a:pPr>
            <a:r>
              <a:rPr lang="en-US" sz="900" b="0" i="0" u="none" strike="noStrike" dirty="0">
                <a:effectLst/>
                <a:latin typeface="Arial" panose="020B0604020202020204" pitchFamily="34" charset="0"/>
              </a:rPr>
              <a:t>These property types cater to </a:t>
            </a:r>
            <a:r>
              <a:rPr lang="en-US" sz="900" b="1" i="0" u="none" strike="noStrike" dirty="0">
                <a:effectLst/>
                <a:latin typeface="Arial" panose="020B0604020202020204" pitchFamily="34" charset="0"/>
              </a:rPr>
              <a:t>high-end buyers</a:t>
            </a:r>
            <a:r>
              <a:rPr lang="en-US" sz="900" b="0" i="0" u="none" strike="noStrike" dirty="0">
                <a:effectLst/>
                <a:latin typeface="Arial" panose="020B0604020202020204" pitchFamily="34" charset="0"/>
              </a:rPr>
              <a:t>, making them premium investment opportunities with potentially high returns.</a:t>
            </a:r>
          </a:p>
          <a:p>
            <a:pPr rtl="0" fontAlgn="base"/>
            <a:r>
              <a:rPr lang="en-US" sz="900" b="1" i="0" u="none" strike="noStrike" dirty="0">
                <a:effectLst/>
                <a:latin typeface="Arial" panose="020B0604020202020204" pitchFamily="34" charset="0"/>
              </a:rPr>
              <a:t>4.Cottages Are the Rarest Property Type</a:t>
            </a:r>
            <a:br>
              <a:rPr lang="en-US" sz="900" b="1" i="0" u="none" strike="noStrike" dirty="0">
                <a:effectLst/>
                <a:latin typeface="Arial" panose="020B0604020202020204" pitchFamily="34" charset="0"/>
              </a:rPr>
            </a:br>
            <a:br>
              <a:rPr lang="en-US" sz="900" b="1" i="0" u="none" strike="noStrike" dirty="0">
                <a:effectLst/>
                <a:latin typeface="Arial" panose="020B0604020202020204" pitchFamily="34" charset="0"/>
              </a:rPr>
            </a:br>
            <a:endParaRPr lang="en-US" sz="900" b="0" i="0" u="none" strike="noStrike" dirty="0">
              <a:effectLst/>
              <a:latin typeface="Arial" panose="020B0604020202020204" pitchFamily="34" charset="0"/>
            </a:endParaRPr>
          </a:p>
          <a:p>
            <a:pPr marL="742950" lvl="1" indent="-285750" rtl="0" fontAlgn="base">
              <a:buFont typeface="Arial" panose="020B0604020202020204" pitchFamily="34" charset="0"/>
              <a:buChar char="•"/>
            </a:pPr>
            <a:r>
              <a:rPr lang="en-US" sz="900" b="0" i="0" u="none" strike="noStrike" dirty="0">
                <a:effectLst/>
                <a:latin typeface="Arial" panose="020B0604020202020204" pitchFamily="34" charset="0"/>
              </a:rPr>
              <a:t>With only </a:t>
            </a:r>
            <a:r>
              <a:rPr lang="en-US" sz="900" b="1" i="0" u="none" strike="noStrike" dirty="0">
                <a:effectLst/>
                <a:latin typeface="Arial" panose="020B0604020202020204" pitchFamily="34" charset="0"/>
              </a:rPr>
              <a:t>4.63% of the total market share</a:t>
            </a:r>
            <a:r>
              <a:rPr lang="en-US" sz="900" b="0" i="0" u="none" strike="noStrike" dirty="0">
                <a:effectLst/>
                <a:latin typeface="Arial" panose="020B0604020202020204" pitchFamily="34" charset="0"/>
              </a:rPr>
              <a:t> and </a:t>
            </a:r>
            <a:r>
              <a:rPr lang="en-US" sz="900" b="1" i="0" u="none" strike="noStrike" dirty="0">
                <a:effectLst/>
                <a:latin typeface="Arial" panose="020B0604020202020204" pitchFamily="34" charset="0"/>
              </a:rPr>
              <a:t>just 12K sq. meters built</a:t>
            </a:r>
            <a:r>
              <a:rPr lang="en-US" sz="900" b="0" i="0" u="none" strike="noStrike" dirty="0">
                <a:effectLst/>
                <a:latin typeface="Arial" panose="020B0604020202020204" pitchFamily="34" charset="0"/>
              </a:rPr>
              <a:t>, Cottages are </a:t>
            </a:r>
            <a:r>
              <a:rPr lang="en-US" sz="900" b="1" i="0" u="none" strike="noStrike" dirty="0">
                <a:effectLst/>
                <a:latin typeface="Arial" panose="020B0604020202020204" pitchFamily="34" charset="0"/>
              </a:rPr>
              <a:t>extremely limited</a:t>
            </a:r>
            <a:r>
              <a:rPr lang="en-US" sz="900" b="0" i="0" u="none" strike="noStrike" dirty="0">
                <a:effectLst/>
                <a:latin typeface="Arial" panose="020B0604020202020204" pitchFamily="34" charset="0"/>
              </a:rPr>
              <a:t> in availability.</a:t>
            </a:r>
          </a:p>
          <a:p>
            <a:pPr marL="742950" lvl="1" indent="-285750" rtl="0" fontAlgn="base">
              <a:spcAft>
                <a:spcPts val="1200"/>
              </a:spcAft>
              <a:buFont typeface="Arial" panose="020B0604020202020204" pitchFamily="34" charset="0"/>
              <a:buChar char="•"/>
            </a:pPr>
            <a:r>
              <a:rPr lang="en-US" sz="900" b="0" i="0" u="none" strike="noStrike" dirty="0">
                <a:effectLst/>
                <a:latin typeface="Arial" panose="020B0604020202020204" pitchFamily="34" charset="0"/>
              </a:rPr>
              <a:t>They likely serve a </a:t>
            </a:r>
            <a:r>
              <a:rPr lang="en-US" sz="900" b="1" i="0" u="none" strike="noStrike" dirty="0">
                <a:effectLst/>
                <a:latin typeface="Arial" panose="020B0604020202020204" pitchFamily="34" charset="0"/>
              </a:rPr>
              <a:t>niche audience</a:t>
            </a:r>
            <a:r>
              <a:rPr lang="en-US" sz="900" b="0" i="0" u="none" strike="noStrike" dirty="0">
                <a:effectLst/>
                <a:latin typeface="Arial" panose="020B0604020202020204" pitchFamily="34" charset="0"/>
              </a:rPr>
              <a:t>, mostly in rural or exclusive areas, making them a specialized investment.</a:t>
            </a:r>
          </a:p>
        </p:txBody>
      </p:sp>
      <p:sp>
        <p:nvSpPr>
          <p:cNvPr id="19" name="TextBox 18">
            <a:extLst>
              <a:ext uri="{FF2B5EF4-FFF2-40B4-BE49-F238E27FC236}">
                <a16:creationId xmlns:a16="http://schemas.microsoft.com/office/drawing/2014/main" id="{3A4319F9-F7D5-CB46-F453-7E4DF49A682F}"/>
              </a:ext>
            </a:extLst>
          </p:cNvPr>
          <p:cNvSpPr txBox="1"/>
          <p:nvPr/>
        </p:nvSpPr>
        <p:spPr>
          <a:xfrm>
            <a:off x="4652962" y="196885"/>
            <a:ext cx="4410075" cy="3436838"/>
          </a:xfrm>
          <a:prstGeom prst="rect">
            <a:avLst/>
          </a:prstGeom>
          <a:noFill/>
        </p:spPr>
        <p:txBody>
          <a:bodyPr wrap="square">
            <a:spAutoFit/>
          </a:bodyPr>
          <a:lstStyle/>
          <a:p>
            <a:pPr rtl="0">
              <a:spcBef>
                <a:spcPts val="1400"/>
              </a:spcBef>
              <a:spcAft>
                <a:spcPts val="400"/>
              </a:spcAft>
              <a:buNone/>
            </a:pPr>
            <a:r>
              <a:rPr lang="en-US" sz="1200" b="1" i="1" u="sng" strike="noStrike" dirty="0">
                <a:effectLst/>
                <a:latin typeface="Arial" panose="020B0604020202020204" pitchFamily="34" charset="0"/>
              </a:rPr>
              <a:t>Key Takeaways for Investment:</a:t>
            </a:r>
            <a:endParaRPr lang="en-US" sz="1200" b="1" i="1" u="sng" dirty="0">
              <a:effectLst/>
            </a:endParaRPr>
          </a:p>
          <a:p>
            <a:pPr rtl="0">
              <a:spcBef>
                <a:spcPts val="1200"/>
              </a:spcBef>
              <a:spcAft>
                <a:spcPts val="1200"/>
              </a:spcAft>
              <a:buNone/>
            </a:pPr>
            <a:r>
              <a:rPr lang="en-US" sz="1000" b="1" i="0" u="none" strike="noStrike" dirty="0">
                <a:effectLst/>
                <a:latin typeface="Arial" panose="020B0604020202020204" pitchFamily="34" charset="0"/>
              </a:rPr>
              <a:t>Apartments (Pisos) are the safest and most liquid investment</a:t>
            </a:r>
            <a:r>
              <a:rPr lang="en-US" sz="1000" b="0" i="0" u="none" strike="noStrike" dirty="0">
                <a:effectLst/>
                <a:latin typeface="Arial" panose="020B0604020202020204" pitchFamily="34" charset="0"/>
              </a:rPr>
              <a:t>, given their dominant presence in both area and market share.</a:t>
            </a:r>
            <a:endParaRPr lang="en-US" sz="1000" b="0" dirty="0">
              <a:effectLst/>
            </a:endParaRPr>
          </a:p>
          <a:p>
            <a:pPr rtl="0">
              <a:spcBef>
                <a:spcPts val="1200"/>
              </a:spcBef>
              <a:spcAft>
                <a:spcPts val="1200"/>
              </a:spcAft>
              <a:buNone/>
            </a:pPr>
            <a:r>
              <a:rPr lang="en-US" sz="1000" b="1" i="0" u="none" strike="noStrike" dirty="0">
                <a:effectLst/>
                <a:latin typeface="Arial" panose="020B0604020202020204" pitchFamily="34" charset="0"/>
              </a:rPr>
              <a:t>Chalets offer significant investment potential</a:t>
            </a:r>
            <a:r>
              <a:rPr lang="en-US" sz="1000" b="0" i="0" u="none" strike="noStrike" dirty="0">
                <a:effectLst/>
                <a:latin typeface="Arial" panose="020B0604020202020204" pitchFamily="34" charset="0"/>
              </a:rPr>
              <a:t>, balancing affordability with space, making them appealing for families.</a:t>
            </a:r>
            <a:endParaRPr lang="en-US" sz="1000" b="0" dirty="0">
              <a:effectLst/>
            </a:endParaRPr>
          </a:p>
          <a:p>
            <a:pPr rtl="0">
              <a:spcBef>
                <a:spcPts val="1200"/>
              </a:spcBef>
              <a:spcAft>
                <a:spcPts val="1200"/>
              </a:spcAft>
              <a:buNone/>
            </a:pPr>
            <a:r>
              <a:rPr lang="en-US" sz="1000" b="1" i="0" u="none" strike="noStrike" dirty="0">
                <a:effectLst/>
                <a:latin typeface="Arial" panose="020B0604020202020204" pitchFamily="34" charset="0"/>
              </a:rPr>
              <a:t>Luxury properties (Penthouses &amp; Duplexes) may provide high returns but are limited in supply</a:t>
            </a:r>
            <a:r>
              <a:rPr lang="en-US" sz="1000" b="0" i="0" u="none" strike="noStrike" dirty="0">
                <a:effectLst/>
                <a:latin typeface="Arial" panose="020B0604020202020204" pitchFamily="34" charset="0"/>
              </a:rPr>
              <a:t>, requiring strategic investments.</a:t>
            </a:r>
            <a:endParaRPr lang="en-US" sz="1000" b="0" dirty="0">
              <a:effectLst/>
            </a:endParaRPr>
          </a:p>
          <a:p>
            <a:pPr rtl="0">
              <a:spcBef>
                <a:spcPts val="1200"/>
              </a:spcBef>
              <a:spcAft>
                <a:spcPts val="1200"/>
              </a:spcAft>
              <a:buNone/>
            </a:pPr>
            <a:r>
              <a:rPr lang="en-US" sz="1000" b="1" i="0" u="none" strike="noStrike" dirty="0">
                <a:effectLst/>
                <a:latin typeface="Arial" panose="020B0604020202020204" pitchFamily="34" charset="0"/>
              </a:rPr>
              <a:t>Cottages are highly exclusive and cater to a niche market</a:t>
            </a:r>
            <a:r>
              <a:rPr lang="en-US" sz="1000" b="0" i="0" u="none" strike="noStrike" dirty="0">
                <a:effectLst/>
                <a:latin typeface="Arial" panose="020B0604020202020204" pitchFamily="34" charset="0"/>
              </a:rPr>
              <a:t>, making them </a:t>
            </a:r>
            <a:r>
              <a:rPr lang="en-US" sz="1000" b="1" i="0" u="none" strike="noStrike" dirty="0">
                <a:effectLst/>
                <a:latin typeface="Arial" panose="020B0604020202020204" pitchFamily="34" charset="0"/>
              </a:rPr>
              <a:t>risky but unique investment opportunities</a:t>
            </a:r>
            <a:r>
              <a:rPr lang="en-US" sz="1000" b="0" i="0" u="none" strike="noStrike" dirty="0">
                <a:effectLst/>
                <a:latin typeface="Arial" panose="020B0604020202020204" pitchFamily="34" charset="0"/>
              </a:rPr>
              <a:t>.</a:t>
            </a:r>
            <a:endParaRPr lang="en-US" sz="1000" b="0" dirty="0">
              <a:effectLst/>
            </a:endParaRPr>
          </a:p>
          <a:p>
            <a:pPr>
              <a:buNone/>
            </a:pPr>
            <a:br>
              <a:rPr lang="en-US" dirty="0"/>
            </a:br>
            <a:endParaRPr lang="en-US" dirty="0"/>
          </a:p>
        </p:txBody>
      </p:sp>
    </p:spTree>
    <p:extLst>
      <p:ext uri="{BB962C8B-B14F-4D97-AF65-F5344CB8AC3E}">
        <p14:creationId xmlns:p14="http://schemas.microsoft.com/office/powerpoint/2010/main" val="421224526"/>
      </p:ext>
    </p:extLst>
  </p:cSld>
  <p:clrMapOvr>
    <a:masterClrMapping/>
  </p:clrMapOvr>
</p:sld>
</file>

<file path=ppt/theme/theme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TotalTime>
  <Words>1667</Words>
  <Application>Microsoft Office PowerPoint</Application>
  <PresentationFormat>On-screen Show (16:9)</PresentationFormat>
  <Paragraphs>104</Paragraphs>
  <Slides>15</Slides>
  <Notes>0</Notes>
  <HiddenSlides>0</HiddenSlides>
  <MMClips>0</MMClips>
  <ScaleCrop>false</ScaleCrop>
  <HeadingPairs>
    <vt:vector size="6" baseType="variant">
      <vt:variant>
        <vt:lpstr>Fonts Used</vt:lpstr>
      </vt:variant>
      <vt:variant>
        <vt:i4>6</vt:i4>
      </vt:variant>
      <vt:variant>
        <vt:lpstr>Theme</vt:lpstr>
      </vt:variant>
      <vt:variant>
        <vt:i4>31</vt:i4>
      </vt:variant>
      <vt:variant>
        <vt:lpstr>Slide Titles</vt:lpstr>
      </vt:variant>
      <vt:variant>
        <vt:i4>15</vt:i4>
      </vt:variant>
    </vt:vector>
  </HeadingPairs>
  <TitlesOfParts>
    <vt:vector size="52" baseType="lpstr">
      <vt:lpstr>Arial</vt:lpstr>
      <vt:lpstr>OpenSymbol</vt:lpstr>
      <vt:lpstr>Symbol</vt:lpstr>
      <vt:lpstr>Wingdings</vt:lpstr>
      <vt:lpstr>Wix Madefor Display</vt:lpstr>
      <vt:lpstr>Wix Madefor Display Medium</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Slidesgo Final Pages</vt:lpstr>
      <vt:lpstr>Slidesgo Final Pages</vt:lpstr>
      <vt:lpstr>Madrid Real Estate</vt:lpstr>
      <vt:lpstr>Introduction</vt:lpstr>
      <vt:lpstr>Objective</vt:lpstr>
      <vt:lpstr>Comparison of average prices with pool and garden</vt:lpstr>
      <vt:lpstr>Value of features on property pricing</vt:lpstr>
      <vt:lpstr>Impact of external status on pricing</vt:lpstr>
      <vt:lpstr>House type distribution by square meters</vt:lpstr>
      <vt:lpstr>Sq_mt_built by House Type</vt:lpstr>
      <vt:lpstr>PowerPoint Presentation</vt:lpstr>
      <vt:lpstr>PowerPoint Presentation</vt:lpstr>
      <vt:lpstr>PowerPoint Presentation</vt:lpstr>
      <vt:lpstr>PowerPoint Presentation</vt:lpstr>
      <vt:lpstr>PowerPoint Presentation</vt:lpstr>
      <vt:lpstr>Conclusions</vt:lpstr>
      <vt:lpstr>Link for the video: https://www.youtube.com/watch?v=R3Cc62-eH9k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Md Nawab</cp:lastModifiedBy>
  <cp:revision>8</cp:revision>
  <dcterms:modified xsi:type="dcterms:W3CDTF">2025-03-16T11:12:37Z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2025-03-16T00:23:32Z</dcterms:created>
  <dc:creator>Unknown Creator</dc:creator>
  <dc:description/>
  <dc:language>en-US</dc:language>
  <cp:lastModifiedBy>Unknown Creator</cp:lastModifiedBy>
  <dcterms:modified xsi:type="dcterms:W3CDTF">2025-03-16T00:23:32Z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