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57F8-4A14-1363-A44C-98D8C66AA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C3B3-B62A-59F5-20CD-61584507D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5C16-5787-67DB-AA0F-36E3D6F0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3EC46-C8DA-381F-ED35-0502F8BD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03C17-E682-AA1C-A856-0BE0CEB5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1A82-64F3-7E83-506C-22E42E31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8A4FD-955B-FB61-47D2-4287CB5AB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F40B-7DFE-8437-B5E6-E1442E132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5721-2319-71AE-B1EA-0D6E8D96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C921B-ECB5-433D-09B2-22871A19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C9257-9272-DB4F-77C6-AC85AA341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B48AB-D898-FA0B-023A-098A4BB5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6971-1D6D-E0DF-92CB-3A48FE46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716C9-0FE3-B4A8-E432-13E188A1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E77D-7EFF-D2D7-05CF-1983067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9A5F-941E-A789-BA86-5656AC58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9B722-FD94-6F05-87D3-BD3A8C756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1340-8EEA-9BF7-87DC-EA2B548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CE3A-A5DC-303B-BF5C-7066B17E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DE29-0CB8-2930-8EE4-3D25E0D6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29E0-5CCD-8D5B-41A4-2F2F54D77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4ACEA-CB0B-3F45-7D7F-162064995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5CB9-919C-C339-AAC8-EC0F5F56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E3E9D-BC39-A83E-7FEB-D49BAD27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A3761-E686-EC7A-D1EB-13527C18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9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F058-5E30-A811-621B-A5CB9C77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B359-42F2-A820-F232-682786F4A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DC015-0BA8-D914-D454-F7E33C99D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AC00-BBF1-3A04-F124-C8416A0A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698B-0B58-5411-0DC4-F4AA23C3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5486-EADA-850C-2D1D-CA461C75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BD6A-C551-7480-9EE1-6DEA42FF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16B8-8118-FD89-F645-201A98B6A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2B9EE1-BA16-2161-DB18-FA4A11F89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E4FC9-6F29-FF19-DAE1-9F28CD72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E5687-7A31-7BD2-48E1-6A0F931C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098BF-D28D-C303-B87F-178C31B3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E4B1C-C405-8CD2-4F7E-83AE7D96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A3E55-54E2-FF99-0DA7-F30457C8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6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F110-3D04-DD78-E3D8-FC89223D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714B8-2F06-1A7A-3AA9-E95A5769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C14D3-C4AD-C55F-2DF1-16F9170F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8FB31-DB90-4A25-DE6D-7F74ABF2A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7F3B0-501B-32CD-360A-0AB66FAB1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97E8D-8ECD-AA72-F1EC-A48AB5DFD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47AD9-E5EB-BA35-7B40-B5F49606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35E23-B4CF-0251-3203-0A51F8C0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14C9B-BD63-0479-5FA0-1CB454FF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76EA4-5480-57CC-A482-35884582F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A98FC-B38A-A215-E217-503419F0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2F3D-F52D-3B4E-A7E0-185FFC51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CDC99-C462-28EE-133D-212FD19D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8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9FCA-DF0D-472F-2019-E259D6AA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7BF2B-8F81-533C-8DA5-6C1159652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E9758-D95F-B680-00DF-58894FCBD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EC131-4807-E264-C9FF-184CD812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5FC61-E6DD-ED90-2BA5-D5FD79DFC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BE506-B23C-4C6A-09DE-3C6CD2BC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6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35C9F-66A1-62AB-835E-83925EEF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2245A-A8EB-0AA3-4E1A-2D3FCDBE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E1170-19E0-58DA-C287-BA47705D2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A9414-B497-944D-8D66-31635BAF74EB}" type="datetimeFigureOut">
              <a:rPr lang="en-US" smtClean="0"/>
              <a:t>03-Feb-24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CA41-99D2-84B0-642E-B5EC5E56D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4FD3-6CF0-B2EC-2EDE-A790D5DAD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FB8D7-9852-A043-B49B-31A2A78B3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D7AF3-13D3-F025-EC26-6E8317EC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GHG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F56981-C3EA-D791-B5FB-B8F0C841882E}"/>
              </a:ext>
            </a:extLst>
          </p:cNvPr>
          <p:cNvSpPr>
            <a:spLocks/>
          </p:cNvSpPr>
          <p:nvPr/>
        </p:nvSpPr>
        <p:spPr>
          <a:xfrm>
            <a:off x="4654296" y="2000626"/>
            <a:ext cx="6903720" cy="2856748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Statement</a:t>
            </a:r>
          </a:p>
          <a:p>
            <a:pPr defTabSz="594360">
              <a:spcAft>
                <a:spcPts val="600"/>
              </a:spcAft>
            </a:pPr>
            <a:endParaRPr lang="en-US" sz="117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F703-38A4-1686-9A4D-3564306FCC9C}"/>
              </a:ext>
            </a:extLst>
          </p:cNvPr>
          <p:cNvSpPr>
            <a:spLocks/>
          </p:cNvSpPr>
          <p:nvPr/>
        </p:nvSpPr>
        <p:spPr>
          <a:xfrm>
            <a:off x="4654296" y="2376349"/>
            <a:ext cx="6903720" cy="870261"/>
          </a:xfrm>
          <a:prstGeom prst="rect">
            <a:avLst/>
          </a:prstGeom>
        </p:spPr>
        <p:txBody>
          <a:bodyPr/>
          <a:lstStyle/>
          <a:p>
            <a:pPr defTabSz="594360">
              <a:spcAft>
                <a:spcPts val="390"/>
              </a:spcAft>
            </a:pPr>
            <a:r>
              <a:rPr lang="en-US" sz="117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Project will analyze energy usage and greenhouse gas (GHG) emissions of Ontario's Broader Public Sector (BPS) organizations, leveraging a comprehensive database of reported data. We aim to identify trends, assess conservation effectiveness, and pinpoint areas for improvement, informing data-driven strategies to achieve climate change mitigation goals within the BPS.</a:t>
            </a:r>
          </a:p>
          <a:p>
            <a:pPr defTabSz="594360">
              <a:spcAft>
                <a:spcPts val="390"/>
              </a:spcAft>
            </a:pPr>
            <a:endParaRPr lang="en-US" sz="1170" kern="12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594360">
              <a:spcAft>
                <a:spcPts val="390"/>
              </a:spcAft>
            </a:pPr>
            <a:r>
              <a:rPr lang="en-US" sz="182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Tools Used</a:t>
            </a:r>
          </a:p>
          <a:p>
            <a:pPr defTabSz="594360"/>
            <a:r>
              <a:rPr lang="en-US" sz="117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</a:t>
            </a:r>
          </a:p>
          <a:p>
            <a:pPr defTabSz="594360"/>
            <a:r>
              <a:rPr lang="en-US" sz="117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Pandas</a:t>
            </a:r>
          </a:p>
          <a:p>
            <a:pPr defTabSz="594360"/>
            <a:r>
              <a:rPr lang="en-US" sz="117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endParaRPr lang="en-US" sz="117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594360"/>
            <a:r>
              <a:rPr lang="en-US" sz="117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PowerBI</a:t>
            </a:r>
            <a:endParaRPr lang="en-US" sz="117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B54CCFE8-E1D5-F9BE-FA87-82C3557FF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89" r="3895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3B22D-F16B-83A4-C8C5-C3A288D4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D9702-B21F-6E8A-AC23-6F037DBD2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Dataset Preprocessing and Cleansing</a:t>
            </a:r>
          </a:p>
          <a:p>
            <a:pPr lvl="1"/>
            <a:r>
              <a:rPr lang="en-US" sz="2000"/>
              <a:t>Cleaning of the features of Data.</a:t>
            </a:r>
          </a:p>
          <a:p>
            <a:pPr lvl="1"/>
            <a:r>
              <a:rPr lang="en-US" sz="2000"/>
              <a:t>Handled the missing values.</a:t>
            </a:r>
          </a:p>
          <a:p>
            <a:pPr lvl="1"/>
            <a:r>
              <a:rPr lang="en-US" sz="2000"/>
              <a:t>Deriving relevant features</a:t>
            </a:r>
          </a:p>
          <a:p>
            <a:pPr lvl="1"/>
            <a:r>
              <a:rPr lang="en-US" sz="2000"/>
              <a:t>Segment the data by relevant factors </a:t>
            </a:r>
            <a:r>
              <a:rPr lang="en-US" sz="2000" b="1" i="0" u="none" strike="noStrike">
                <a:effectLst/>
                <a:latin typeface="Arial" panose="020B0604020202020204" pitchFamily="34" charset="0"/>
              </a:rPr>
              <a:t>Year, Sector, Organi</a:t>
            </a:r>
            <a:r>
              <a:rPr lang="en-US" sz="2000" b="1">
                <a:latin typeface="Arial" panose="020B0604020202020204" pitchFamily="34" charset="0"/>
              </a:rPr>
              <a:t>zation, City</a:t>
            </a:r>
            <a:endParaRPr lang="en-US" sz="2000"/>
          </a:p>
          <a:p>
            <a:pPr lvl="1"/>
            <a:r>
              <a:rPr lang="en-US" sz="2000"/>
              <a:t>Dropped the features with 96-99% of null data.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41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3DD2-A380-99DF-E3C8-41C87F4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Insights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869BAA-25F2-54EF-6E1C-1389B065D819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2000"/>
              <a:t>Year 2013 being the highest year with more GHG Emission, with which North Bay being a 48% of contributor in an overall emission of this year</a:t>
            </a:r>
          </a:p>
          <a:p>
            <a:pPr marL="0"/>
            <a:endParaRPr lang="en-US" sz="2000"/>
          </a:p>
          <a:p>
            <a:pPr marL="0"/>
            <a:r>
              <a:rPr lang="en-US" sz="2000"/>
              <a:t>Toronto being the highest GHG emission city during other years</a:t>
            </a:r>
          </a:p>
          <a:p>
            <a:endParaRPr lang="en-US" sz="2000"/>
          </a:p>
          <a:p>
            <a:endParaRPr lang="en-US" sz="2000"/>
          </a:p>
          <a:p>
            <a:pPr marL="0"/>
            <a:endParaRPr lang="en-US" sz="2000"/>
          </a:p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7FFF6-DB03-0AD4-6A78-B271EDCA1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709737"/>
            <a:ext cx="6155141" cy="346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3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3DD2-A380-99DF-E3C8-41C87F4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EDA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6269-8043-F9FD-4D41-92248D98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000"/>
              <a:t>In overall data NorthBay is the highest contributor of emission data and it is specifically high in the School sector</a:t>
            </a:r>
          </a:p>
          <a:p>
            <a:pPr marL="0"/>
            <a:endParaRPr lang="en-US" sz="2000"/>
          </a:p>
          <a:p>
            <a:pPr marL="0"/>
            <a:r>
              <a:rPr lang="en-US" sz="2000"/>
              <a:t>Toronto is the highest GHG emission city in public sector</a:t>
            </a:r>
          </a:p>
          <a:p>
            <a:endParaRPr lang="en-US" sz="2000"/>
          </a:p>
          <a:p>
            <a:endParaRPr lang="en-US" sz="2000"/>
          </a:p>
          <a:p>
            <a:pPr marL="0"/>
            <a:endParaRPr lang="en-US" sz="2000"/>
          </a:p>
          <a:p>
            <a:endParaRPr lang="en-US" sz="20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125EE-2C34-8533-424E-F790FE9C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55817"/>
            <a:ext cx="6155141" cy="417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9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A3DD2-A380-99DF-E3C8-41C87F41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EDA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16269-8043-F9FD-4D41-92248D98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r>
              <a:rPr lang="en-US" sz="2000" dirty="0"/>
              <a:t>On an average public hospital sector being highest in </a:t>
            </a:r>
            <a:r>
              <a:rPr lang="en-US" sz="2000" dirty="0" err="1"/>
              <a:t>Bellevile</a:t>
            </a:r>
            <a:r>
              <a:rPr lang="en-US" sz="2000" dirty="0"/>
              <a:t> city</a:t>
            </a:r>
          </a:p>
          <a:p>
            <a:pPr marL="0"/>
            <a:r>
              <a:rPr lang="en-US" sz="2000" dirty="0"/>
              <a:t>Hospital being the highest in Brampton city</a:t>
            </a:r>
          </a:p>
          <a:p>
            <a:pPr marL="0"/>
            <a:r>
              <a:rPr lang="en-US" sz="2000" dirty="0"/>
              <a:t>School board being the highest in Cannington city</a:t>
            </a:r>
          </a:p>
          <a:p>
            <a:pPr marL="0"/>
            <a:r>
              <a:rPr lang="en-US" sz="2000" dirty="0"/>
              <a:t>Temiskaming shores being the highest in average GHG emitting city in overall data and school board being in the top of average compared to other sectors</a:t>
            </a:r>
          </a:p>
          <a:p>
            <a:endParaRPr lang="en-US" sz="2000" dirty="0"/>
          </a:p>
          <a:p>
            <a:endParaRPr lang="en-US" sz="2000" dirty="0"/>
          </a:p>
          <a:p>
            <a:pPr marL="0"/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CE25E-DC65-C813-7BBB-D4B0BF63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7" y="1438790"/>
            <a:ext cx="7747428" cy="44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3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4DC7D-18A8-A09D-EE58-76E2F466D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26" r="3989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277D-CE01-D1CA-7382-C64AFC86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  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5220-C81C-D745-0638-7A13E140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Top Cities of GHG Emission</a:t>
            </a:r>
          </a:p>
          <a:p>
            <a:pPr lvl="1"/>
            <a:r>
              <a:rPr lang="en-US" sz="1700" dirty="0"/>
              <a:t>Temiskaming shores</a:t>
            </a:r>
          </a:p>
          <a:p>
            <a:pPr lvl="1"/>
            <a:r>
              <a:rPr lang="en-US" sz="1700" dirty="0"/>
              <a:t>North Bay</a:t>
            </a:r>
          </a:p>
          <a:p>
            <a:pPr lvl="1"/>
            <a:r>
              <a:rPr lang="en-US" sz="1700" dirty="0"/>
              <a:t>Toronto</a:t>
            </a:r>
          </a:p>
          <a:p>
            <a:r>
              <a:rPr lang="en-US" sz="1700" dirty="0"/>
              <a:t>Top Sectors of GHG Emission</a:t>
            </a:r>
          </a:p>
          <a:p>
            <a:pPr lvl="1"/>
            <a:r>
              <a:rPr lang="en-US" sz="1700" dirty="0"/>
              <a:t>School Board</a:t>
            </a:r>
          </a:p>
          <a:p>
            <a:pPr lvl="1"/>
            <a:r>
              <a:rPr lang="en-US" sz="1700" dirty="0"/>
              <a:t>Public Hospital</a:t>
            </a:r>
          </a:p>
          <a:p>
            <a:pPr lvl="1"/>
            <a:r>
              <a:rPr lang="en-US" sz="1700" dirty="0"/>
              <a:t>Hospital</a:t>
            </a:r>
          </a:p>
          <a:p>
            <a:r>
              <a:rPr lang="en-US" sz="1700" dirty="0"/>
              <a:t>Considering the insights these cities and sectors should incline towards alternate sources of energy to eliminate the GHG emissions.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F9106-4DC3-8ECA-DBC4-FA45B91F33E7}"/>
              </a:ext>
            </a:extLst>
          </p:cNvPr>
          <p:cNvSpPr txBox="1"/>
          <p:nvPr/>
        </p:nvSpPr>
        <p:spPr>
          <a:xfrm>
            <a:off x="4254500" y="424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5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280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GHG Analysis</vt:lpstr>
      <vt:lpstr>Approaches</vt:lpstr>
      <vt:lpstr>EDA Insights</vt:lpstr>
      <vt:lpstr>EDA Insights</vt:lpstr>
      <vt:lpstr>EDA Insights</vt:lpstr>
      <vt:lpstr>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GHG Emission Analysis</dc:title>
  <dc:creator>Dr. Xavier Savarimuthu SJ</dc:creator>
  <cp:lastModifiedBy>Mohamed Aarif</cp:lastModifiedBy>
  <cp:revision>3</cp:revision>
  <dcterms:created xsi:type="dcterms:W3CDTF">2024-02-03T09:58:43Z</dcterms:created>
  <dcterms:modified xsi:type="dcterms:W3CDTF">2024-02-03T17:47:30Z</dcterms:modified>
</cp:coreProperties>
</file>