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8" r:id="rId3"/>
    <p:sldId id="259" r:id="rId4"/>
    <p:sldId id="257" r:id="rId5"/>
    <p:sldId id="260" r:id="rId6"/>
    <p:sldId id="263" r:id="rId7"/>
    <p:sldId id="261" r:id="rId8"/>
    <p:sldId id="262" r:id="rId9"/>
    <p:sldId id="264" r:id="rId10"/>
    <p:sldId id="265" r:id="rId11"/>
    <p:sldId id="267" r:id="rId12"/>
    <p:sldId id="268" r:id="rId13"/>
    <p:sldId id="269" r:id="rId14"/>
    <p:sldId id="271"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snapToGrid="0">
      <p:cViewPr varScale="1">
        <p:scale>
          <a:sx n="69" d="100"/>
          <a:sy n="69"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7/31/2024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497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8001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133569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9073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7942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5965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32132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8069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4693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223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5948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73626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1037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5470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6826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5034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6722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7/31/2024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05315022"/>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025EE-F0E0-7EE5-F40B-9F91A61BB2F6}"/>
              </a:ext>
            </a:extLst>
          </p:cNvPr>
          <p:cNvSpPr>
            <a:spLocks noGrp="1"/>
          </p:cNvSpPr>
          <p:nvPr>
            <p:ph type="ctrTitle"/>
          </p:nvPr>
        </p:nvSpPr>
        <p:spPr>
          <a:xfrm>
            <a:off x="1876425" y="517452"/>
            <a:ext cx="8791575" cy="2387600"/>
          </a:xfrm>
        </p:spPr>
        <p:txBody>
          <a:bodyPr/>
          <a:lstStyle/>
          <a:p>
            <a:r>
              <a:rPr lang="en-IN" dirty="0"/>
              <a:t>CYBER </a:t>
            </a:r>
            <a:r>
              <a:rPr lang="en-IN" dirty="0" err="1"/>
              <a:t>SECuRiTY</a:t>
            </a:r>
            <a:r>
              <a:rPr lang="en-IN" dirty="0"/>
              <a:t> BASICS</a:t>
            </a:r>
            <a:endParaRPr lang="en-US" dirty="0"/>
          </a:p>
        </p:txBody>
      </p:sp>
      <p:sp>
        <p:nvSpPr>
          <p:cNvPr id="3" name="Subtitle 2">
            <a:extLst>
              <a:ext uri="{FF2B5EF4-FFF2-40B4-BE49-F238E27FC236}">
                <a16:creationId xmlns:a16="http://schemas.microsoft.com/office/drawing/2014/main" id="{500FECDE-E4E6-BB54-5F82-F045854A0EF3}"/>
              </a:ext>
            </a:extLst>
          </p:cNvPr>
          <p:cNvSpPr>
            <a:spLocks noGrp="1"/>
          </p:cNvSpPr>
          <p:nvPr>
            <p:ph type="subTitle" idx="1"/>
          </p:nvPr>
        </p:nvSpPr>
        <p:spPr>
          <a:xfrm>
            <a:off x="2222695" y="3643531"/>
            <a:ext cx="8445305" cy="1178169"/>
          </a:xfrm>
        </p:spPr>
        <p:txBody>
          <a:bodyPr>
            <a:normAutofit lnSpcReduction="10000"/>
          </a:bodyPr>
          <a:lstStyle/>
          <a:p>
            <a:r>
              <a:rPr lang="en-IN" dirty="0"/>
              <a:t>             </a:t>
            </a:r>
            <a:r>
              <a:rPr lang="en-IN" sz="3200" dirty="0"/>
              <a:t>basics in cyber security and cyber attacks </a:t>
            </a:r>
            <a:r>
              <a:rPr lang="en-IN" dirty="0"/>
              <a:t>    </a:t>
            </a:r>
            <a:endParaRPr lang="en-US" dirty="0"/>
          </a:p>
        </p:txBody>
      </p:sp>
    </p:spTree>
    <p:extLst>
      <p:ext uri="{BB962C8B-B14F-4D97-AF65-F5344CB8AC3E}">
        <p14:creationId xmlns:p14="http://schemas.microsoft.com/office/powerpoint/2010/main" val="504169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0E5D-A50F-77FF-C69C-BF81198474A4}"/>
              </a:ext>
            </a:extLst>
          </p:cNvPr>
          <p:cNvSpPr>
            <a:spLocks noGrp="1"/>
          </p:cNvSpPr>
          <p:nvPr>
            <p:ph type="title"/>
          </p:nvPr>
        </p:nvSpPr>
        <p:spPr>
          <a:xfrm>
            <a:off x="1141411" y="636904"/>
            <a:ext cx="9906000" cy="994948"/>
          </a:xfrm>
        </p:spPr>
        <p:txBody>
          <a:bodyPr>
            <a:normAutofit/>
          </a:bodyPr>
          <a:lstStyle/>
          <a:p>
            <a:r>
              <a:rPr lang="en-IN" sz="6000" dirty="0"/>
              <a:t>hashing</a:t>
            </a:r>
            <a:endParaRPr lang="en-US" sz="6000" dirty="0"/>
          </a:p>
        </p:txBody>
      </p:sp>
      <p:sp>
        <p:nvSpPr>
          <p:cNvPr id="3" name="Text Placeholder 2">
            <a:extLst>
              <a:ext uri="{FF2B5EF4-FFF2-40B4-BE49-F238E27FC236}">
                <a16:creationId xmlns:a16="http://schemas.microsoft.com/office/drawing/2014/main" id="{3AB7E069-F584-396D-E2EA-0AE7618AB34D}"/>
              </a:ext>
            </a:extLst>
          </p:cNvPr>
          <p:cNvSpPr>
            <a:spLocks noGrp="1"/>
          </p:cNvSpPr>
          <p:nvPr>
            <p:ph type="body" idx="1"/>
          </p:nvPr>
        </p:nvSpPr>
        <p:spPr>
          <a:xfrm>
            <a:off x="1603717" y="2067951"/>
            <a:ext cx="9594166" cy="3981157"/>
          </a:xfrm>
        </p:spPr>
        <p:txBody>
          <a:bodyPr>
            <a:normAutofit/>
          </a:bodyPr>
          <a:lstStyle/>
          <a:p>
            <a:r>
              <a:rPr lang="en-IN" sz="3200" dirty="0"/>
              <a:t>              Hashing is the process of generating the </a:t>
            </a:r>
            <a:r>
              <a:rPr lang="en-US" sz="3200" dirty="0"/>
              <a:t>fixed-size string of characters from an input variable using the hash function.</a:t>
            </a:r>
          </a:p>
          <a:p>
            <a:r>
              <a:rPr lang="en-US" sz="3200" dirty="0"/>
              <a:t>EG:-    key value=&gt; “good”</a:t>
            </a:r>
          </a:p>
          <a:p>
            <a:r>
              <a:rPr lang="en-US" sz="3200" dirty="0"/>
              <a:t>          hash value=&gt;”0094ss6”</a:t>
            </a:r>
          </a:p>
        </p:txBody>
      </p:sp>
    </p:spTree>
    <p:extLst>
      <p:ext uri="{BB962C8B-B14F-4D97-AF65-F5344CB8AC3E}">
        <p14:creationId xmlns:p14="http://schemas.microsoft.com/office/powerpoint/2010/main" val="376021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46025-406E-EC3D-7634-2539376CE069}"/>
              </a:ext>
            </a:extLst>
          </p:cNvPr>
          <p:cNvSpPr>
            <a:spLocks noGrp="1"/>
          </p:cNvSpPr>
          <p:nvPr>
            <p:ph type="title"/>
          </p:nvPr>
        </p:nvSpPr>
        <p:spPr>
          <a:xfrm>
            <a:off x="1141456" y="609600"/>
            <a:ext cx="9905955" cy="1036320"/>
          </a:xfrm>
        </p:spPr>
        <p:txBody>
          <a:bodyPr>
            <a:normAutofit/>
          </a:bodyPr>
          <a:lstStyle/>
          <a:p>
            <a:r>
              <a:rPr lang="en-IN" sz="6000" dirty="0"/>
              <a:t>Attacks in digital age</a:t>
            </a:r>
            <a:endParaRPr lang="en-US" sz="6000" dirty="0"/>
          </a:p>
        </p:txBody>
      </p:sp>
      <p:sp>
        <p:nvSpPr>
          <p:cNvPr id="3" name="Text Placeholder 2">
            <a:extLst>
              <a:ext uri="{FF2B5EF4-FFF2-40B4-BE49-F238E27FC236}">
                <a16:creationId xmlns:a16="http://schemas.microsoft.com/office/drawing/2014/main" id="{4C88AD81-E122-CA00-8892-3BC6E7CD90CF}"/>
              </a:ext>
            </a:extLst>
          </p:cNvPr>
          <p:cNvSpPr>
            <a:spLocks noGrp="1"/>
          </p:cNvSpPr>
          <p:nvPr>
            <p:ph type="body" sz="half" idx="2"/>
          </p:nvPr>
        </p:nvSpPr>
        <p:spPr>
          <a:xfrm>
            <a:off x="1127342" y="1645920"/>
            <a:ext cx="9904459" cy="5212080"/>
          </a:xfrm>
        </p:spPr>
        <p:txBody>
          <a:bodyPr>
            <a:normAutofit fontScale="85000" lnSpcReduction="10000"/>
          </a:bodyPr>
          <a:lstStyle/>
          <a:p>
            <a:r>
              <a:rPr lang="en-IN" sz="3600" dirty="0"/>
              <a:t>Love letter attack:</a:t>
            </a:r>
          </a:p>
          <a:p>
            <a:r>
              <a:rPr lang="en-US" sz="3600" dirty="0"/>
              <a:t>           It referred to as the Love Bug or </a:t>
            </a:r>
            <a:r>
              <a:rPr lang="en-US" sz="3600" dirty="0" err="1"/>
              <a:t>Loveletter</a:t>
            </a:r>
            <a:r>
              <a:rPr lang="en-US" sz="3600" dirty="0"/>
              <a:t>, was a computer worm that infected over ten million Windows personal computers on and after 5 May 2000. It started spreading as an email message with the subject line "ILOVEYOU" and the attachment "LOVE-LETTER-FOR-YOU.TXT.vbs". VB is the “visual basic script” people thought that was just text file. They used to open it and fall in attack.</a:t>
            </a:r>
            <a:endParaRPr lang="en-IN" sz="3600" dirty="0"/>
          </a:p>
          <a:p>
            <a:r>
              <a:rPr lang="en-IN" sz="3600" dirty="0"/>
              <a:t>            </a:t>
            </a:r>
            <a:endParaRPr lang="en-US" sz="3600" dirty="0"/>
          </a:p>
        </p:txBody>
      </p:sp>
    </p:spTree>
    <p:extLst>
      <p:ext uri="{BB962C8B-B14F-4D97-AF65-F5344CB8AC3E}">
        <p14:creationId xmlns:p14="http://schemas.microsoft.com/office/powerpoint/2010/main" val="2061521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59E7D-5CAA-9A50-FAA1-7A91FBC12435}"/>
              </a:ext>
            </a:extLst>
          </p:cNvPr>
          <p:cNvSpPr>
            <a:spLocks noGrp="1"/>
          </p:cNvSpPr>
          <p:nvPr>
            <p:ph type="title"/>
          </p:nvPr>
        </p:nvSpPr>
        <p:spPr>
          <a:xfrm>
            <a:off x="972644" y="1139484"/>
            <a:ext cx="9905955" cy="900331"/>
          </a:xfrm>
        </p:spPr>
        <p:txBody>
          <a:bodyPr/>
          <a:lstStyle/>
          <a:p>
            <a:r>
              <a:rPr lang="en-IN" dirty="0"/>
              <a:t>Equifax attack</a:t>
            </a:r>
            <a:endParaRPr lang="en-US" dirty="0"/>
          </a:p>
        </p:txBody>
      </p:sp>
      <p:sp>
        <p:nvSpPr>
          <p:cNvPr id="3" name="Text Placeholder 2">
            <a:extLst>
              <a:ext uri="{FF2B5EF4-FFF2-40B4-BE49-F238E27FC236}">
                <a16:creationId xmlns:a16="http://schemas.microsoft.com/office/drawing/2014/main" id="{1D58BFFF-9BC4-3EDC-C8AD-BC3F8AE9CB10}"/>
              </a:ext>
            </a:extLst>
          </p:cNvPr>
          <p:cNvSpPr>
            <a:spLocks noGrp="1"/>
          </p:cNvSpPr>
          <p:nvPr>
            <p:ph type="body" sz="half" idx="2"/>
          </p:nvPr>
        </p:nvSpPr>
        <p:spPr>
          <a:xfrm>
            <a:off x="1141410" y="1280160"/>
            <a:ext cx="9904459" cy="5198011"/>
          </a:xfrm>
        </p:spPr>
        <p:txBody>
          <a:bodyPr>
            <a:noAutofit/>
          </a:bodyPr>
          <a:lstStyle/>
          <a:p>
            <a:r>
              <a:rPr lang="en-US" sz="2500" dirty="0"/>
              <a:t>       The Equifax data breach occurred between May and July 2017 at the America. Private records of 147.9 million Americans along with 15.2 million British citizens and about 19,000 Canadian citizens were compromised in the breach, making it one of the largest cybercrimes related to identity theft. Equifax discovered the breach end of July, but didn't disclose it to the public until September 2017. </a:t>
            </a:r>
          </a:p>
        </p:txBody>
      </p:sp>
    </p:spTree>
    <p:extLst>
      <p:ext uri="{BB962C8B-B14F-4D97-AF65-F5344CB8AC3E}">
        <p14:creationId xmlns:p14="http://schemas.microsoft.com/office/powerpoint/2010/main" val="26824635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C374-3157-D509-39C4-A24C48E9B427}"/>
              </a:ext>
            </a:extLst>
          </p:cNvPr>
          <p:cNvSpPr>
            <a:spLocks noGrp="1"/>
          </p:cNvSpPr>
          <p:nvPr>
            <p:ph type="title"/>
          </p:nvPr>
        </p:nvSpPr>
        <p:spPr>
          <a:xfrm>
            <a:off x="1141456" y="609601"/>
            <a:ext cx="9905955" cy="965982"/>
          </a:xfrm>
        </p:spPr>
        <p:txBody>
          <a:bodyPr/>
          <a:lstStyle/>
          <a:p>
            <a:r>
              <a:rPr lang="en-IN" dirty="0"/>
              <a:t>Birthday attack</a:t>
            </a:r>
            <a:endParaRPr lang="en-US" dirty="0"/>
          </a:p>
        </p:txBody>
      </p:sp>
      <p:sp>
        <p:nvSpPr>
          <p:cNvPr id="3" name="Text Placeholder 2">
            <a:extLst>
              <a:ext uri="{FF2B5EF4-FFF2-40B4-BE49-F238E27FC236}">
                <a16:creationId xmlns:a16="http://schemas.microsoft.com/office/drawing/2014/main" id="{127EAAE6-3C14-398E-1D13-E239AD345880}"/>
              </a:ext>
            </a:extLst>
          </p:cNvPr>
          <p:cNvSpPr>
            <a:spLocks noGrp="1"/>
          </p:cNvSpPr>
          <p:nvPr>
            <p:ph type="body" sz="half" idx="2"/>
          </p:nvPr>
        </p:nvSpPr>
        <p:spPr>
          <a:xfrm>
            <a:off x="1141456" y="1575583"/>
            <a:ext cx="10213903" cy="4672816"/>
          </a:xfrm>
        </p:spPr>
        <p:txBody>
          <a:bodyPr>
            <a:normAutofit/>
          </a:bodyPr>
          <a:lstStyle/>
          <a:p>
            <a:r>
              <a:rPr lang="en-US" sz="3000" dirty="0"/>
              <a:t>           Birthday attack is a type of cryptographic attack that belongs to a class of brute force attacks. It exploits the mathematics behind the birthday problem in probability theory. The success of this attack largely depends upon the higher likelihood of collisions found between random attack attempts and a fixed degree of permutations, as described in the “</a:t>
            </a:r>
            <a:r>
              <a:rPr lang="en-US" sz="3000" u="sng" dirty="0"/>
              <a:t>Birthday paradox problem”. </a:t>
            </a:r>
          </a:p>
        </p:txBody>
      </p:sp>
    </p:spTree>
    <p:extLst>
      <p:ext uri="{BB962C8B-B14F-4D97-AF65-F5344CB8AC3E}">
        <p14:creationId xmlns:p14="http://schemas.microsoft.com/office/powerpoint/2010/main" val="16107612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25796F-FCC0-4DEC-BD75-EBD03AEB414A}"/>
              </a:ext>
            </a:extLst>
          </p:cNvPr>
          <p:cNvSpPr txBox="1"/>
          <p:nvPr/>
        </p:nvSpPr>
        <p:spPr>
          <a:xfrm>
            <a:off x="1083211" y="239150"/>
            <a:ext cx="9777046" cy="707886"/>
          </a:xfrm>
          <a:prstGeom prst="rect">
            <a:avLst/>
          </a:prstGeom>
          <a:noFill/>
        </p:spPr>
        <p:txBody>
          <a:bodyPr wrap="square">
            <a:spAutoFit/>
          </a:bodyPr>
          <a:lstStyle/>
          <a:p>
            <a:r>
              <a:rPr lang="en-IN" sz="4000" dirty="0"/>
              <a:t>Birthday paradox</a:t>
            </a:r>
            <a:endParaRPr lang="en-US" sz="4000" dirty="0"/>
          </a:p>
        </p:txBody>
      </p:sp>
      <p:sp>
        <p:nvSpPr>
          <p:cNvPr id="5" name="TextBox 4">
            <a:extLst>
              <a:ext uri="{FF2B5EF4-FFF2-40B4-BE49-F238E27FC236}">
                <a16:creationId xmlns:a16="http://schemas.microsoft.com/office/drawing/2014/main" id="{BF4FADE4-7716-F2D8-13E3-F5C2F5493612}"/>
              </a:ext>
            </a:extLst>
          </p:cNvPr>
          <p:cNvSpPr txBox="1"/>
          <p:nvPr/>
        </p:nvSpPr>
        <p:spPr>
          <a:xfrm>
            <a:off x="1554479" y="1208036"/>
            <a:ext cx="8834510" cy="553998"/>
          </a:xfrm>
          <a:prstGeom prst="rect">
            <a:avLst/>
          </a:prstGeom>
          <a:noFill/>
        </p:spPr>
        <p:txBody>
          <a:bodyPr wrap="square">
            <a:spAutoFit/>
          </a:bodyPr>
          <a:lstStyle/>
          <a:p>
            <a:r>
              <a:rPr lang="en-IN" sz="3000" dirty="0"/>
              <a:t>IF  People(n)=23                      Then    probability=50%</a:t>
            </a:r>
            <a:endParaRPr lang="en-US" sz="3000" dirty="0"/>
          </a:p>
        </p:txBody>
      </p:sp>
      <p:sp>
        <p:nvSpPr>
          <p:cNvPr id="7" name="TextBox 6">
            <a:extLst>
              <a:ext uri="{FF2B5EF4-FFF2-40B4-BE49-F238E27FC236}">
                <a16:creationId xmlns:a16="http://schemas.microsoft.com/office/drawing/2014/main" id="{3820984F-91A2-5108-1FA1-3569FDCD0C92}"/>
              </a:ext>
            </a:extLst>
          </p:cNvPr>
          <p:cNvSpPr txBox="1"/>
          <p:nvPr/>
        </p:nvSpPr>
        <p:spPr>
          <a:xfrm>
            <a:off x="745588" y="2122436"/>
            <a:ext cx="10663310" cy="3554819"/>
          </a:xfrm>
          <a:prstGeom prst="rect">
            <a:avLst/>
          </a:prstGeom>
          <a:noFill/>
        </p:spPr>
        <p:txBody>
          <a:bodyPr wrap="square">
            <a:spAutoFit/>
          </a:bodyPr>
          <a:lstStyle/>
          <a:p>
            <a:r>
              <a:rPr lang="en-IN" sz="2500" dirty="0"/>
              <a:t>=365/365 X 364/365 X 363/365 X 362/365 X 361/365 X 360/365 X 359/365 X 358/365 X 357/365 X 356/365 X 355/365 X 354/365 X 353/365 X 352/365 X 351/365 X 350/365 X 349/365 X 348/365 X</a:t>
            </a:r>
          </a:p>
          <a:p>
            <a:r>
              <a:rPr lang="en-IN" sz="2500" dirty="0"/>
              <a:t>347/365 X 346/365 X 345/365 X 344/365 X 343/365</a:t>
            </a:r>
          </a:p>
          <a:p>
            <a:endParaRPr lang="en-IN" sz="2500" dirty="0"/>
          </a:p>
          <a:p>
            <a:r>
              <a:rPr lang="en-IN" sz="2500" dirty="0"/>
              <a:t>=364!/(342! X 365^22)   = 0.492703   =&gt;   1-0.492703  =&gt; 0.507297</a:t>
            </a:r>
          </a:p>
          <a:p>
            <a:r>
              <a:rPr lang="en-IN" sz="2500" dirty="0"/>
              <a:t> </a:t>
            </a:r>
          </a:p>
          <a:p>
            <a:r>
              <a:rPr lang="en-IN" sz="2500" dirty="0"/>
              <a:t>=50%    (  </a:t>
            </a:r>
            <a:r>
              <a:rPr lang="en-IN" sz="2500" u="sng" dirty="0"/>
              <a:t>“Therefore nearly 50% probability to two of the people share their </a:t>
            </a:r>
          </a:p>
          <a:p>
            <a:r>
              <a:rPr lang="en-US" sz="2500" u="sng" dirty="0"/>
              <a:t>Birthdays”</a:t>
            </a:r>
            <a:r>
              <a:rPr lang="en-US" sz="2500" dirty="0"/>
              <a:t> )</a:t>
            </a:r>
          </a:p>
        </p:txBody>
      </p:sp>
    </p:spTree>
    <p:extLst>
      <p:ext uri="{BB962C8B-B14F-4D97-AF65-F5344CB8AC3E}">
        <p14:creationId xmlns:p14="http://schemas.microsoft.com/office/powerpoint/2010/main" val="37995563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FBB4E4-1F7C-40C0-6172-14D40F051822}"/>
              </a:ext>
            </a:extLst>
          </p:cNvPr>
          <p:cNvSpPr txBox="1"/>
          <p:nvPr/>
        </p:nvSpPr>
        <p:spPr>
          <a:xfrm>
            <a:off x="1434905" y="998807"/>
            <a:ext cx="7315199" cy="1754326"/>
          </a:xfrm>
          <a:prstGeom prst="rect">
            <a:avLst/>
          </a:prstGeom>
          <a:noFill/>
        </p:spPr>
        <p:txBody>
          <a:bodyPr wrap="square">
            <a:spAutoFit/>
          </a:bodyPr>
          <a:lstStyle/>
          <a:p>
            <a:r>
              <a:rPr lang="en-IN" sz="3600" dirty="0"/>
              <a:t>By using formula</a:t>
            </a:r>
          </a:p>
          <a:p>
            <a:endParaRPr lang="en-IN" sz="3600" dirty="0"/>
          </a:p>
          <a:p>
            <a:r>
              <a:rPr lang="en-IN" sz="3600" dirty="0"/>
              <a:t>           364!/(365-n)! X 365^n-1</a:t>
            </a:r>
            <a:endParaRPr lang="en-US" sz="3600" dirty="0"/>
          </a:p>
        </p:txBody>
      </p:sp>
      <p:sp>
        <p:nvSpPr>
          <p:cNvPr id="5" name="TextBox 4">
            <a:extLst>
              <a:ext uri="{FF2B5EF4-FFF2-40B4-BE49-F238E27FC236}">
                <a16:creationId xmlns:a16="http://schemas.microsoft.com/office/drawing/2014/main" id="{C92E1B1C-8ABD-0DE5-6FBD-BD607FFD005C}"/>
              </a:ext>
            </a:extLst>
          </p:cNvPr>
          <p:cNvSpPr txBox="1"/>
          <p:nvPr/>
        </p:nvSpPr>
        <p:spPr>
          <a:xfrm>
            <a:off x="928469" y="3244334"/>
            <a:ext cx="10170940" cy="646331"/>
          </a:xfrm>
          <a:prstGeom prst="rect">
            <a:avLst/>
          </a:prstGeom>
          <a:noFill/>
        </p:spPr>
        <p:txBody>
          <a:bodyPr wrap="square">
            <a:spAutoFit/>
          </a:bodyPr>
          <a:lstStyle/>
          <a:p>
            <a:r>
              <a:rPr lang="en-IN" sz="3600" dirty="0"/>
              <a:t>If n=100                       then probability =99.9997%</a:t>
            </a:r>
            <a:endParaRPr lang="en-US" sz="3600" dirty="0"/>
          </a:p>
        </p:txBody>
      </p:sp>
      <p:sp>
        <p:nvSpPr>
          <p:cNvPr id="7" name="TextBox 6">
            <a:extLst>
              <a:ext uri="{FF2B5EF4-FFF2-40B4-BE49-F238E27FC236}">
                <a16:creationId xmlns:a16="http://schemas.microsoft.com/office/drawing/2014/main" id="{4D792933-1173-F3A0-853B-AF9D93702180}"/>
              </a:ext>
            </a:extLst>
          </p:cNvPr>
          <p:cNvSpPr txBox="1"/>
          <p:nvPr/>
        </p:nvSpPr>
        <p:spPr>
          <a:xfrm>
            <a:off x="928469" y="4430883"/>
            <a:ext cx="10930597" cy="1015663"/>
          </a:xfrm>
          <a:prstGeom prst="rect">
            <a:avLst/>
          </a:prstGeom>
          <a:noFill/>
        </p:spPr>
        <p:txBody>
          <a:bodyPr wrap="square">
            <a:spAutoFit/>
          </a:bodyPr>
          <a:lstStyle/>
          <a:p>
            <a:r>
              <a:rPr lang="en-IN" sz="3000" u="sng" dirty="0"/>
              <a:t>“Therefore nearly 100% probability for two of the people share their </a:t>
            </a:r>
          </a:p>
          <a:p>
            <a:r>
              <a:rPr lang="en-US" sz="3000" u="sng" dirty="0"/>
              <a:t>Birthdays”</a:t>
            </a:r>
            <a:r>
              <a:rPr lang="en-US" sz="3000" dirty="0"/>
              <a:t> </a:t>
            </a:r>
          </a:p>
        </p:txBody>
      </p:sp>
    </p:spTree>
    <p:extLst>
      <p:ext uri="{BB962C8B-B14F-4D97-AF65-F5344CB8AC3E}">
        <p14:creationId xmlns:p14="http://schemas.microsoft.com/office/powerpoint/2010/main" val="1848593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20FED-D2F6-3903-1C65-ED3AA111E3CA}"/>
              </a:ext>
            </a:extLst>
          </p:cNvPr>
          <p:cNvSpPr>
            <a:spLocks noGrp="1"/>
          </p:cNvSpPr>
          <p:nvPr>
            <p:ph type="title"/>
          </p:nvPr>
        </p:nvSpPr>
        <p:spPr>
          <a:xfrm>
            <a:off x="3420380" y="2461386"/>
            <a:ext cx="9905998" cy="1478570"/>
          </a:xfrm>
        </p:spPr>
        <p:txBody>
          <a:bodyPr>
            <a:normAutofit/>
          </a:bodyPr>
          <a:lstStyle/>
          <a:p>
            <a:r>
              <a:rPr lang="en-IN" sz="6000" dirty="0"/>
              <a:t>Thank you..</a:t>
            </a:r>
            <a:endParaRPr lang="en-US" sz="6000" dirty="0"/>
          </a:p>
        </p:txBody>
      </p:sp>
    </p:spTree>
    <p:extLst>
      <p:ext uri="{BB962C8B-B14F-4D97-AF65-F5344CB8AC3E}">
        <p14:creationId xmlns:p14="http://schemas.microsoft.com/office/powerpoint/2010/main" val="1587837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6F3D1-07D9-CC9F-4877-96E7C5FBCB24}"/>
              </a:ext>
            </a:extLst>
          </p:cNvPr>
          <p:cNvSpPr>
            <a:spLocks noGrp="1"/>
          </p:cNvSpPr>
          <p:nvPr>
            <p:ph type="title"/>
          </p:nvPr>
        </p:nvSpPr>
        <p:spPr>
          <a:xfrm>
            <a:off x="975590" y="1059701"/>
            <a:ext cx="9906001" cy="1140644"/>
          </a:xfrm>
        </p:spPr>
        <p:txBody>
          <a:bodyPr>
            <a:normAutofit fontScale="90000"/>
          </a:bodyPr>
          <a:lstStyle/>
          <a:p>
            <a:r>
              <a:rPr lang="en-IN" sz="6000" dirty="0"/>
              <a:t>Personally identifiable information (</a:t>
            </a:r>
            <a:r>
              <a:rPr lang="en-IN" sz="6000" dirty="0" err="1"/>
              <a:t>pii</a:t>
            </a:r>
            <a:r>
              <a:rPr lang="en-IN" sz="6000" dirty="0"/>
              <a:t>)</a:t>
            </a:r>
            <a:endParaRPr lang="en-US" sz="6000" dirty="0"/>
          </a:p>
        </p:txBody>
      </p:sp>
      <p:sp>
        <p:nvSpPr>
          <p:cNvPr id="3" name="Text Placeholder 2">
            <a:extLst>
              <a:ext uri="{FF2B5EF4-FFF2-40B4-BE49-F238E27FC236}">
                <a16:creationId xmlns:a16="http://schemas.microsoft.com/office/drawing/2014/main" id="{703ABB53-67E0-A534-5422-7FC3D424C5F8}"/>
              </a:ext>
            </a:extLst>
          </p:cNvPr>
          <p:cNvSpPr>
            <a:spLocks noGrp="1"/>
          </p:cNvSpPr>
          <p:nvPr>
            <p:ph type="body" sz="half" idx="2"/>
          </p:nvPr>
        </p:nvSpPr>
        <p:spPr>
          <a:xfrm>
            <a:off x="1448972" y="2700996"/>
            <a:ext cx="9596897" cy="3685735"/>
          </a:xfrm>
        </p:spPr>
        <p:txBody>
          <a:bodyPr>
            <a:normAutofit fontScale="85000" lnSpcReduction="10000"/>
          </a:bodyPr>
          <a:lstStyle/>
          <a:p>
            <a:r>
              <a:rPr lang="en-IN" sz="3600" dirty="0"/>
              <a:t>        It </a:t>
            </a:r>
            <a:r>
              <a:rPr lang="en-US" sz="3600" dirty="0"/>
              <a:t>refers to any data that could potentially identify a specific individual. Protecting PII is a crucial aspect of cybersecurity due to the sensitive nature of this information. Unauthorized access to PII can lead to privacy breaches, identity theft, financial loss, and other serious consequences.</a:t>
            </a:r>
          </a:p>
          <a:p>
            <a:r>
              <a:rPr lang="en-US" sz="3600" dirty="0" err="1"/>
              <a:t>Eg</a:t>
            </a:r>
            <a:r>
              <a:rPr lang="en-US" sz="3600" dirty="0"/>
              <a:t>:-  name, address, </a:t>
            </a:r>
            <a:r>
              <a:rPr lang="en-US" sz="3600" dirty="0" err="1"/>
              <a:t>ph</a:t>
            </a:r>
            <a:r>
              <a:rPr lang="en-US" sz="3600" dirty="0"/>
              <a:t> no.</a:t>
            </a:r>
          </a:p>
        </p:txBody>
      </p:sp>
    </p:spTree>
    <p:extLst>
      <p:ext uri="{BB962C8B-B14F-4D97-AF65-F5344CB8AC3E}">
        <p14:creationId xmlns:p14="http://schemas.microsoft.com/office/powerpoint/2010/main" val="2779747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E3C13-CE80-9044-B4A1-123C622FBB56}"/>
              </a:ext>
            </a:extLst>
          </p:cNvPr>
          <p:cNvSpPr>
            <a:spLocks noGrp="1"/>
          </p:cNvSpPr>
          <p:nvPr>
            <p:ph type="title"/>
          </p:nvPr>
        </p:nvSpPr>
        <p:spPr>
          <a:xfrm>
            <a:off x="889687" y="201960"/>
            <a:ext cx="9904505" cy="2273954"/>
          </a:xfrm>
        </p:spPr>
        <p:txBody>
          <a:bodyPr>
            <a:normAutofit fontScale="90000"/>
          </a:bodyPr>
          <a:lstStyle/>
          <a:p>
            <a:r>
              <a:rPr lang="en-IN" sz="6000" dirty="0"/>
              <a:t>Sensitive personally identifiable information (</a:t>
            </a:r>
            <a:r>
              <a:rPr lang="en-IN" sz="6000" dirty="0" err="1"/>
              <a:t>spii</a:t>
            </a:r>
            <a:r>
              <a:rPr lang="en-IN" sz="6000" dirty="0"/>
              <a:t>)</a:t>
            </a:r>
            <a:br>
              <a:rPr lang="en-IN" sz="6000" dirty="0"/>
            </a:br>
            <a:endParaRPr lang="en-US" sz="6000" dirty="0"/>
          </a:p>
        </p:txBody>
      </p:sp>
      <p:sp>
        <p:nvSpPr>
          <p:cNvPr id="3" name="Text Placeholder 2">
            <a:extLst>
              <a:ext uri="{FF2B5EF4-FFF2-40B4-BE49-F238E27FC236}">
                <a16:creationId xmlns:a16="http://schemas.microsoft.com/office/drawing/2014/main" id="{9A9B4F6D-BAB5-F0F3-DDA0-21CCEEB15225}"/>
              </a:ext>
            </a:extLst>
          </p:cNvPr>
          <p:cNvSpPr>
            <a:spLocks noGrp="1"/>
          </p:cNvSpPr>
          <p:nvPr>
            <p:ph type="body" sz="half" idx="2"/>
          </p:nvPr>
        </p:nvSpPr>
        <p:spPr>
          <a:xfrm>
            <a:off x="1397808" y="2110154"/>
            <a:ext cx="9793844" cy="4276578"/>
          </a:xfrm>
        </p:spPr>
        <p:txBody>
          <a:bodyPr>
            <a:normAutofit lnSpcReduction="10000"/>
          </a:bodyPr>
          <a:lstStyle/>
          <a:p>
            <a:r>
              <a:rPr lang="en-US" sz="3200" dirty="0"/>
              <a:t>        It refers to a subset of Personally Identifiable Information (PII) that is more sensitive and thus requires additional protection due to the potential harm that could result from its exposure. SPII typically includes information that, if disclosed, could lead to identity theft, financial loss, or significant personal harm.</a:t>
            </a:r>
          </a:p>
          <a:p>
            <a:r>
              <a:rPr lang="en-US" sz="3200" dirty="0" err="1"/>
              <a:t>Eg</a:t>
            </a:r>
            <a:r>
              <a:rPr lang="en-US" sz="3200" dirty="0"/>
              <a:t>:-  Aadhaar no., ATM card no.</a:t>
            </a:r>
          </a:p>
          <a:p>
            <a:endParaRPr lang="en-US" sz="3200" dirty="0"/>
          </a:p>
        </p:txBody>
      </p:sp>
    </p:spTree>
    <p:extLst>
      <p:ext uri="{BB962C8B-B14F-4D97-AF65-F5344CB8AC3E}">
        <p14:creationId xmlns:p14="http://schemas.microsoft.com/office/powerpoint/2010/main" val="731770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A5294-CECB-90EB-499D-CE9442BEA5F8}"/>
              </a:ext>
            </a:extLst>
          </p:cNvPr>
          <p:cNvSpPr>
            <a:spLocks noGrp="1"/>
          </p:cNvSpPr>
          <p:nvPr>
            <p:ph type="title"/>
          </p:nvPr>
        </p:nvSpPr>
        <p:spPr>
          <a:xfrm>
            <a:off x="1143022" y="915571"/>
            <a:ext cx="9905955" cy="1371599"/>
          </a:xfrm>
        </p:spPr>
        <p:txBody>
          <a:bodyPr>
            <a:normAutofit/>
          </a:bodyPr>
          <a:lstStyle/>
          <a:p>
            <a:r>
              <a:rPr lang="en-IN" sz="6000" dirty="0"/>
              <a:t>phishing</a:t>
            </a:r>
            <a:endParaRPr lang="en-US" sz="6000" dirty="0"/>
          </a:p>
        </p:txBody>
      </p:sp>
      <p:sp>
        <p:nvSpPr>
          <p:cNvPr id="3" name="Text Placeholder 2">
            <a:extLst>
              <a:ext uri="{FF2B5EF4-FFF2-40B4-BE49-F238E27FC236}">
                <a16:creationId xmlns:a16="http://schemas.microsoft.com/office/drawing/2014/main" id="{2D8CFE71-A2E1-B794-2E11-0EA719D6BEE8}"/>
              </a:ext>
            </a:extLst>
          </p:cNvPr>
          <p:cNvSpPr>
            <a:spLocks noGrp="1"/>
          </p:cNvSpPr>
          <p:nvPr>
            <p:ph type="body" sz="half" idx="2"/>
          </p:nvPr>
        </p:nvSpPr>
        <p:spPr>
          <a:xfrm>
            <a:off x="1477108" y="1806527"/>
            <a:ext cx="9941169" cy="4135902"/>
          </a:xfrm>
        </p:spPr>
        <p:txBody>
          <a:bodyPr>
            <a:normAutofit/>
          </a:bodyPr>
          <a:lstStyle/>
          <a:p>
            <a:r>
              <a:rPr lang="en-US" sz="3600" dirty="0"/>
              <a:t>                A method of trying to gather personal information using deceptive e-mails and websites.</a:t>
            </a:r>
          </a:p>
          <a:p>
            <a:r>
              <a:rPr lang="en-US" sz="3600" dirty="0" err="1"/>
              <a:t>Eg</a:t>
            </a:r>
            <a:r>
              <a:rPr lang="en-US" sz="3600" dirty="0"/>
              <a:t>:-Email phishing (Trying to steal the data by sending the fake emails)</a:t>
            </a:r>
          </a:p>
        </p:txBody>
      </p:sp>
    </p:spTree>
    <p:extLst>
      <p:ext uri="{BB962C8B-B14F-4D97-AF65-F5344CB8AC3E}">
        <p14:creationId xmlns:p14="http://schemas.microsoft.com/office/powerpoint/2010/main" val="3442061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DEAD-18D9-6214-C39B-8FCB632148FE}"/>
              </a:ext>
            </a:extLst>
          </p:cNvPr>
          <p:cNvSpPr>
            <a:spLocks noGrp="1"/>
          </p:cNvSpPr>
          <p:nvPr>
            <p:ph type="title"/>
          </p:nvPr>
        </p:nvSpPr>
        <p:spPr>
          <a:xfrm>
            <a:off x="1139914" y="107852"/>
            <a:ext cx="9905955" cy="1205132"/>
          </a:xfrm>
        </p:spPr>
        <p:txBody>
          <a:bodyPr>
            <a:normAutofit/>
          </a:bodyPr>
          <a:lstStyle/>
          <a:p>
            <a:r>
              <a:rPr lang="en-IN" sz="6000" dirty="0" err="1"/>
              <a:t>Deniel</a:t>
            </a:r>
            <a:r>
              <a:rPr lang="en-IN" sz="6000" dirty="0"/>
              <a:t> of services (dos)</a:t>
            </a:r>
            <a:endParaRPr lang="en-US" sz="6000" dirty="0"/>
          </a:p>
        </p:txBody>
      </p:sp>
      <p:sp>
        <p:nvSpPr>
          <p:cNvPr id="3" name="Text Placeholder 2">
            <a:extLst>
              <a:ext uri="{FF2B5EF4-FFF2-40B4-BE49-F238E27FC236}">
                <a16:creationId xmlns:a16="http://schemas.microsoft.com/office/drawing/2014/main" id="{49CABAF9-0C4E-3904-F54C-86CA178288F5}"/>
              </a:ext>
            </a:extLst>
          </p:cNvPr>
          <p:cNvSpPr>
            <a:spLocks noGrp="1"/>
          </p:cNvSpPr>
          <p:nvPr>
            <p:ph type="body" sz="half" idx="2"/>
          </p:nvPr>
        </p:nvSpPr>
        <p:spPr>
          <a:xfrm>
            <a:off x="1631852" y="1561515"/>
            <a:ext cx="9596897" cy="4712676"/>
          </a:xfrm>
        </p:spPr>
        <p:txBody>
          <a:bodyPr>
            <a:normAutofit/>
          </a:bodyPr>
          <a:lstStyle/>
          <a:p>
            <a:r>
              <a:rPr lang="en-US" sz="3200" dirty="0"/>
              <a:t>         It is a type of cyber attack where the attacker seeks to make a machine, network resource, or service by overwhelming the target with a flood of illegitimate requests, thereby disrupting normal operations. This can result in significant downtime and loss of business operations.</a:t>
            </a:r>
          </a:p>
          <a:p>
            <a:endParaRPr lang="en-US" sz="3200" dirty="0"/>
          </a:p>
        </p:txBody>
      </p:sp>
    </p:spTree>
    <p:extLst>
      <p:ext uri="{BB962C8B-B14F-4D97-AF65-F5344CB8AC3E}">
        <p14:creationId xmlns:p14="http://schemas.microsoft.com/office/powerpoint/2010/main" val="24395433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C525-ED97-62AA-ED90-FD2EA4F8ACCB}"/>
              </a:ext>
            </a:extLst>
          </p:cNvPr>
          <p:cNvSpPr>
            <a:spLocks noGrp="1"/>
          </p:cNvSpPr>
          <p:nvPr>
            <p:ph type="title"/>
          </p:nvPr>
        </p:nvSpPr>
        <p:spPr>
          <a:xfrm>
            <a:off x="1014802" y="815927"/>
            <a:ext cx="9906000" cy="1050461"/>
          </a:xfrm>
        </p:spPr>
        <p:txBody>
          <a:bodyPr>
            <a:normAutofit/>
          </a:bodyPr>
          <a:lstStyle/>
          <a:p>
            <a:r>
              <a:rPr lang="en-IN" sz="6000" dirty="0"/>
              <a:t>malware</a:t>
            </a:r>
            <a:endParaRPr lang="en-US" sz="6000" dirty="0"/>
          </a:p>
        </p:txBody>
      </p:sp>
      <p:sp>
        <p:nvSpPr>
          <p:cNvPr id="3" name="Text Placeholder 2">
            <a:extLst>
              <a:ext uri="{FF2B5EF4-FFF2-40B4-BE49-F238E27FC236}">
                <a16:creationId xmlns:a16="http://schemas.microsoft.com/office/drawing/2014/main" id="{8B547240-F938-2119-CAFC-4AF7742CD7F1}"/>
              </a:ext>
            </a:extLst>
          </p:cNvPr>
          <p:cNvSpPr>
            <a:spLocks noGrp="1"/>
          </p:cNvSpPr>
          <p:nvPr>
            <p:ph type="body" idx="1"/>
          </p:nvPr>
        </p:nvSpPr>
        <p:spPr>
          <a:xfrm>
            <a:off x="1336431" y="2166425"/>
            <a:ext cx="9710980" cy="3875648"/>
          </a:xfrm>
        </p:spPr>
        <p:txBody>
          <a:bodyPr>
            <a:normAutofit/>
          </a:bodyPr>
          <a:lstStyle/>
          <a:p>
            <a:r>
              <a:rPr lang="en-US" sz="3200" dirty="0"/>
              <a:t>          Malware, short for malicious software, refers to any software intentionally designed to cause damage to a computer, server, client, or computer network. It is used by the cyber criminals to steal data.</a:t>
            </a:r>
          </a:p>
        </p:txBody>
      </p:sp>
    </p:spTree>
    <p:extLst>
      <p:ext uri="{BB962C8B-B14F-4D97-AF65-F5344CB8AC3E}">
        <p14:creationId xmlns:p14="http://schemas.microsoft.com/office/powerpoint/2010/main" val="3133728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1CA7A-A9AA-A95A-9D46-9C504C00AD0A}"/>
              </a:ext>
            </a:extLst>
          </p:cNvPr>
          <p:cNvSpPr>
            <a:spLocks noGrp="1"/>
          </p:cNvSpPr>
          <p:nvPr>
            <p:ph type="title"/>
          </p:nvPr>
        </p:nvSpPr>
        <p:spPr>
          <a:xfrm>
            <a:off x="1141456" y="609601"/>
            <a:ext cx="9905955" cy="1036320"/>
          </a:xfrm>
        </p:spPr>
        <p:txBody>
          <a:bodyPr>
            <a:normAutofit/>
          </a:bodyPr>
          <a:lstStyle/>
          <a:p>
            <a:r>
              <a:rPr lang="en-IN" sz="6000" dirty="0"/>
              <a:t>firewall</a:t>
            </a:r>
            <a:endParaRPr lang="en-US" sz="6000" dirty="0"/>
          </a:p>
        </p:txBody>
      </p:sp>
      <p:sp>
        <p:nvSpPr>
          <p:cNvPr id="3" name="Text Placeholder 2">
            <a:extLst>
              <a:ext uri="{FF2B5EF4-FFF2-40B4-BE49-F238E27FC236}">
                <a16:creationId xmlns:a16="http://schemas.microsoft.com/office/drawing/2014/main" id="{4E16BDAF-856B-0CCD-DE04-61AFE3457F70}"/>
              </a:ext>
            </a:extLst>
          </p:cNvPr>
          <p:cNvSpPr>
            <a:spLocks noGrp="1"/>
          </p:cNvSpPr>
          <p:nvPr>
            <p:ph type="body" sz="half" idx="2"/>
          </p:nvPr>
        </p:nvSpPr>
        <p:spPr>
          <a:xfrm>
            <a:off x="1505243" y="2180493"/>
            <a:ext cx="9540626" cy="3610706"/>
          </a:xfrm>
        </p:spPr>
        <p:txBody>
          <a:bodyPr>
            <a:normAutofit/>
          </a:bodyPr>
          <a:lstStyle/>
          <a:p>
            <a:r>
              <a:rPr lang="en-US" sz="3200" dirty="0"/>
              <a:t>        A firewall is a network security device or software designed to monitor and control incoming and outgoing network traffic based on predetermined security rules.</a:t>
            </a:r>
          </a:p>
          <a:p>
            <a:r>
              <a:rPr lang="en-US" sz="3200" dirty="0"/>
              <a:t> It will protect the network or device from attack.</a:t>
            </a:r>
          </a:p>
        </p:txBody>
      </p:sp>
    </p:spTree>
    <p:extLst>
      <p:ext uri="{BB962C8B-B14F-4D97-AF65-F5344CB8AC3E}">
        <p14:creationId xmlns:p14="http://schemas.microsoft.com/office/powerpoint/2010/main" val="28573062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08DDC-8CB3-C9FB-AF9F-31BBD2946298}"/>
              </a:ext>
            </a:extLst>
          </p:cNvPr>
          <p:cNvSpPr>
            <a:spLocks noGrp="1"/>
          </p:cNvSpPr>
          <p:nvPr>
            <p:ph type="title"/>
          </p:nvPr>
        </p:nvSpPr>
        <p:spPr>
          <a:xfrm>
            <a:off x="1141456" y="609600"/>
            <a:ext cx="9905955" cy="1148862"/>
          </a:xfrm>
        </p:spPr>
        <p:txBody>
          <a:bodyPr>
            <a:normAutofit fontScale="90000"/>
          </a:bodyPr>
          <a:lstStyle/>
          <a:p>
            <a:r>
              <a:rPr lang="en-IN" sz="6000" dirty="0" err="1"/>
              <a:t>Intrussion</a:t>
            </a:r>
            <a:r>
              <a:rPr lang="en-IN" sz="6000" dirty="0"/>
              <a:t> detection system (ids)</a:t>
            </a:r>
            <a:endParaRPr lang="en-US" sz="6000" dirty="0"/>
          </a:p>
        </p:txBody>
      </p:sp>
      <p:sp>
        <p:nvSpPr>
          <p:cNvPr id="3" name="Text Placeholder 2">
            <a:extLst>
              <a:ext uri="{FF2B5EF4-FFF2-40B4-BE49-F238E27FC236}">
                <a16:creationId xmlns:a16="http://schemas.microsoft.com/office/drawing/2014/main" id="{EE2A3D3A-F337-C05D-1578-952FCE832D20}"/>
              </a:ext>
            </a:extLst>
          </p:cNvPr>
          <p:cNvSpPr>
            <a:spLocks noGrp="1"/>
          </p:cNvSpPr>
          <p:nvPr>
            <p:ph type="body" sz="half" idx="2"/>
          </p:nvPr>
        </p:nvSpPr>
        <p:spPr>
          <a:xfrm>
            <a:off x="1702190" y="1899138"/>
            <a:ext cx="9512491" cy="3885027"/>
          </a:xfrm>
        </p:spPr>
        <p:txBody>
          <a:bodyPr>
            <a:normAutofit/>
          </a:bodyPr>
          <a:lstStyle/>
          <a:p>
            <a:r>
              <a:rPr lang="en-US" sz="3200" dirty="0"/>
              <a:t>      It is to designed to detect unauthorized access, misuse, or attacks on a network or system. IDS can monitor network traffic or system activities to identify suspicious patterns that may indicate a security incident.</a:t>
            </a:r>
          </a:p>
        </p:txBody>
      </p:sp>
    </p:spTree>
    <p:extLst>
      <p:ext uri="{BB962C8B-B14F-4D97-AF65-F5344CB8AC3E}">
        <p14:creationId xmlns:p14="http://schemas.microsoft.com/office/powerpoint/2010/main" val="161325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4950-41FE-BA89-C2C6-6FC4CA9480E1}"/>
              </a:ext>
            </a:extLst>
          </p:cNvPr>
          <p:cNvSpPr>
            <a:spLocks noGrp="1"/>
          </p:cNvSpPr>
          <p:nvPr>
            <p:ph type="title"/>
          </p:nvPr>
        </p:nvSpPr>
        <p:spPr>
          <a:xfrm>
            <a:off x="1141456" y="609600"/>
            <a:ext cx="9905955" cy="1120726"/>
          </a:xfrm>
        </p:spPr>
        <p:txBody>
          <a:bodyPr>
            <a:normAutofit/>
          </a:bodyPr>
          <a:lstStyle/>
          <a:p>
            <a:r>
              <a:rPr lang="en-IN" sz="6000" dirty="0"/>
              <a:t>sniffing</a:t>
            </a:r>
            <a:endParaRPr lang="en-US" sz="6000" dirty="0"/>
          </a:p>
        </p:txBody>
      </p:sp>
      <p:sp>
        <p:nvSpPr>
          <p:cNvPr id="3" name="Text Placeholder 2">
            <a:extLst>
              <a:ext uri="{FF2B5EF4-FFF2-40B4-BE49-F238E27FC236}">
                <a16:creationId xmlns:a16="http://schemas.microsoft.com/office/drawing/2014/main" id="{0B9A145B-D7E4-2DBF-F1B0-7F9842588DA5}"/>
              </a:ext>
            </a:extLst>
          </p:cNvPr>
          <p:cNvSpPr>
            <a:spLocks noGrp="1"/>
          </p:cNvSpPr>
          <p:nvPr>
            <p:ph type="body" sz="half" idx="2"/>
          </p:nvPr>
        </p:nvSpPr>
        <p:spPr>
          <a:xfrm>
            <a:off x="1519311" y="1730326"/>
            <a:ext cx="9526558" cy="4403187"/>
          </a:xfrm>
        </p:spPr>
        <p:txBody>
          <a:bodyPr>
            <a:normAutofit/>
          </a:bodyPr>
          <a:lstStyle/>
          <a:p>
            <a:r>
              <a:rPr lang="en-US" sz="3200" dirty="0"/>
              <a:t>        Sniffing, refers to the process of intercepting and capturing data packets as they travel across a network.</a:t>
            </a:r>
          </a:p>
          <a:p>
            <a:r>
              <a:rPr lang="en-US" sz="3200" dirty="0"/>
              <a:t>This is also a technique to steal the sensitive information.</a:t>
            </a:r>
          </a:p>
          <a:p>
            <a:endParaRPr lang="en-US" sz="3200" dirty="0"/>
          </a:p>
        </p:txBody>
      </p:sp>
    </p:spTree>
    <p:extLst>
      <p:ext uri="{BB962C8B-B14F-4D97-AF65-F5344CB8AC3E}">
        <p14:creationId xmlns:p14="http://schemas.microsoft.com/office/powerpoint/2010/main" val="26106316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Template>
  <TotalTime>1808</TotalTime>
  <Words>779</Words>
  <Application>Microsoft Office PowerPoint</Application>
  <PresentationFormat>Widescreen</PresentationFormat>
  <Paragraphs>51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Tw Cen MT</vt:lpstr>
      <vt:lpstr>Circuit</vt:lpstr>
      <vt:lpstr>CYBER SECuRiTY BASICS</vt:lpstr>
      <vt:lpstr>Personally identifiable information (pii)</vt:lpstr>
      <vt:lpstr>Sensitive personally identifiable information (spii) </vt:lpstr>
      <vt:lpstr>phishing</vt:lpstr>
      <vt:lpstr>Deniel of services (dos)</vt:lpstr>
      <vt:lpstr>malware</vt:lpstr>
      <vt:lpstr>firewall</vt:lpstr>
      <vt:lpstr>Intrussion detection system (ids)</vt:lpstr>
      <vt:lpstr>sniffing</vt:lpstr>
      <vt:lpstr>hashing</vt:lpstr>
      <vt:lpstr>Attacks in digital age</vt:lpstr>
      <vt:lpstr>Equifax attack</vt:lpstr>
      <vt:lpstr>Birthday attack</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CYBERSECRUTY BASICS</dc:title>
  <dc:creator>Vidya K</dc:creator>
  <cp:lastModifiedBy>ADMIN</cp:lastModifiedBy>
  <cp:revision>4</cp:revision>
  <dcterms:created xsi:type="dcterms:W3CDTF">2024-07-14T10:39:57Z</dcterms:created>
  <dcterms:modified xsi:type="dcterms:W3CDTF">2024-07-31T13:24:03Z</dcterms:modified>
</cp:coreProperties>
</file>