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481" r:id="rId2"/>
    <p:sldId id="492" r:id="rId3"/>
    <p:sldId id="482" r:id="rId4"/>
    <p:sldId id="494" r:id="rId5"/>
    <p:sldId id="495" r:id="rId6"/>
    <p:sldId id="485" r:id="rId7"/>
    <p:sldId id="496" r:id="rId8"/>
    <p:sldId id="497" r:id="rId9"/>
    <p:sldId id="498" r:id="rId10"/>
    <p:sldId id="487" r:id="rId11"/>
    <p:sldId id="488" r:id="rId12"/>
    <p:sldId id="500" r:id="rId13"/>
    <p:sldId id="501" r:id="rId14"/>
    <p:sldId id="491" r:id="rId15"/>
    <p:sldId id="502" r:id="rId16"/>
    <p:sldId id="490" r:id="rId17"/>
    <p:sldId id="503" r:id="rId18"/>
    <p:sldId id="489" r:id="rId19"/>
    <p:sldId id="493"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hivo Light" panose="020B0604020202020204" charset="0"/>
      <p:regular r:id="rId26"/>
      <p:italic r:id="rId27"/>
    </p:embeddedFont>
    <p:embeddedFont>
      <p:font typeface="Oswald Medium" panose="00000600000000000000" pitchFamily="2" charset="0"/>
      <p:regular r:id="rId28"/>
    </p:embeddedFont>
    <p:embeddedFont>
      <p:font typeface="Oswald SemiBold" panose="00000700000000000000" pitchFamily="2" charset="0"/>
      <p:regular r:id="rId29"/>
      <p:bold r:id="rId30"/>
    </p:embeddedFont>
    <p:embeddedFont>
      <p:font typeface="Roboto Light" panose="02000000000000000000" pitchFamily="2"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6" userDrawn="1">
          <p15:clr>
            <a:srgbClr val="A4A3A4"/>
          </p15:clr>
        </p15:guide>
        <p15:guide id="2" pos="6264" userDrawn="1">
          <p15:clr>
            <a:srgbClr val="A4A3A4"/>
          </p15:clr>
        </p15:guide>
        <p15:guide id="3" orient="horz" pos="20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8E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344"/>
  </p:normalViewPr>
  <p:slideViewPr>
    <p:cSldViewPr snapToGrid="0" snapToObjects="1">
      <p:cViewPr varScale="1">
        <p:scale>
          <a:sx n="85" d="100"/>
          <a:sy n="85" d="100"/>
        </p:scale>
        <p:origin x="590" y="67"/>
      </p:cViewPr>
      <p:guideLst>
        <p:guide orient="horz" pos="1896"/>
        <p:guide pos="6264"/>
        <p:guide orient="horz" pos="201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swald Medium"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swald Medium" pitchFamily="2" charset="77"/>
              </a:defRPr>
            </a:lvl1pPr>
          </a:lstStyle>
          <a:p>
            <a:fld id="{EB692D35-10FD-6545-8C02-813A60B2B96E}" type="datetimeFigureOut">
              <a:rPr lang="en-US" smtClean="0"/>
              <a:pPr/>
              <a:t>11/17/2023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swald Medium"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swald Medium" pitchFamily="2" charset="77"/>
              </a:defRPr>
            </a:lvl1pPr>
          </a:lstStyle>
          <a:p>
            <a:fld id="{1CDBF76F-1338-7C4E-90E8-75B397557568}" type="slidenum">
              <a:rPr lang="en-US" smtClean="0"/>
              <a:pPr/>
              <a:t>‹#›</a:t>
            </a:fld>
            <a:endParaRPr lang="en-US" dirty="0"/>
          </a:p>
        </p:txBody>
      </p:sp>
    </p:spTree>
    <p:extLst>
      <p:ext uri="{BB962C8B-B14F-4D97-AF65-F5344CB8AC3E}">
        <p14:creationId xmlns:p14="http://schemas.microsoft.com/office/powerpoint/2010/main" val="86946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swald Medium" pitchFamily="2" charset="77"/>
        <a:ea typeface="+mn-ea"/>
        <a:cs typeface="+mn-cs"/>
      </a:defRPr>
    </a:lvl1pPr>
    <a:lvl2pPr marL="457200" algn="l" defTabSz="914400" rtl="0" eaLnBrk="1" latinLnBrk="0" hangingPunct="1">
      <a:defRPr sz="1200" b="0" i="0" kern="1200">
        <a:solidFill>
          <a:schemeClr val="tx1"/>
        </a:solidFill>
        <a:latin typeface="Oswald Medium" pitchFamily="2" charset="77"/>
        <a:ea typeface="+mn-ea"/>
        <a:cs typeface="+mn-cs"/>
      </a:defRPr>
    </a:lvl2pPr>
    <a:lvl3pPr marL="914400" algn="l" defTabSz="914400" rtl="0" eaLnBrk="1" latinLnBrk="0" hangingPunct="1">
      <a:defRPr sz="1200" b="0" i="0" kern="1200">
        <a:solidFill>
          <a:schemeClr val="tx1"/>
        </a:solidFill>
        <a:latin typeface="Oswald Medium" pitchFamily="2" charset="77"/>
        <a:ea typeface="+mn-ea"/>
        <a:cs typeface="+mn-cs"/>
      </a:defRPr>
    </a:lvl3pPr>
    <a:lvl4pPr marL="1371600" algn="l" defTabSz="914400" rtl="0" eaLnBrk="1" latinLnBrk="0" hangingPunct="1">
      <a:defRPr sz="1200" b="0" i="0" kern="1200">
        <a:solidFill>
          <a:schemeClr val="tx1"/>
        </a:solidFill>
        <a:latin typeface="Oswald Medium" pitchFamily="2" charset="77"/>
        <a:ea typeface="+mn-ea"/>
        <a:cs typeface="+mn-cs"/>
      </a:defRPr>
    </a:lvl4pPr>
    <a:lvl5pPr marL="1828800" algn="l" defTabSz="914400" rtl="0" eaLnBrk="1" latinLnBrk="0" hangingPunct="1">
      <a:defRPr sz="1200" b="0" i="0" kern="1200">
        <a:solidFill>
          <a:schemeClr val="tx1"/>
        </a:solidFill>
        <a:latin typeface="Oswald Medium"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BF76F-1338-7C4E-90E8-75B397557568}" type="slidenum">
              <a:rPr lang="en-US" smtClean="0"/>
              <a:pPr/>
              <a:t>4</a:t>
            </a:fld>
            <a:endParaRPr lang="en-US" dirty="0"/>
          </a:p>
        </p:txBody>
      </p:sp>
    </p:spTree>
    <p:extLst>
      <p:ext uri="{BB962C8B-B14F-4D97-AF65-F5344CB8AC3E}">
        <p14:creationId xmlns:p14="http://schemas.microsoft.com/office/powerpoint/2010/main" val="330522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BF76F-1338-7C4E-90E8-75B397557568}" type="slidenum">
              <a:rPr lang="en-US" smtClean="0"/>
              <a:pPr/>
              <a:t>8</a:t>
            </a:fld>
            <a:endParaRPr lang="en-US" dirty="0"/>
          </a:p>
        </p:txBody>
      </p:sp>
    </p:spTree>
    <p:extLst>
      <p:ext uri="{BB962C8B-B14F-4D97-AF65-F5344CB8AC3E}">
        <p14:creationId xmlns:p14="http://schemas.microsoft.com/office/powerpoint/2010/main" val="331985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11/17/2023</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1524000" y="3602038"/>
            <a:ext cx="9144000" cy="1655762"/>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tx1"/>
                </a:solidFill>
                <a:latin typeface="Roboto Light" panose="02000000000000000000" pitchFamily="2" charset="0"/>
                <a:ea typeface="Roboto Light" panose="02000000000000000000" pitchFamily="2" charset="0"/>
              </a:rPr>
              <a:t>No </a:t>
            </a:r>
            <a:r>
              <a:rPr lang="en-US" dirty="0" err="1">
                <a:solidFill>
                  <a:schemeClr val="tx1"/>
                </a:solidFill>
                <a:latin typeface="Roboto Light" panose="02000000000000000000" pitchFamily="2" charset="0"/>
                <a:ea typeface="Roboto Light" panose="02000000000000000000" pitchFamily="2" charset="0"/>
              </a:rPr>
              <a:t>ceteros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verterem</a:t>
            </a:r>
            <a:r>
              <a:rPr lang="en-US" dirty="0">
                <a:solidFill>
                  <a:schemeClr val="tx1"/>
                </a:solidFill>
                <a:latin typeface="Roboto Light" panose="02000000000000000000" pitchFamily="2" charset="0"/>
                <a:ea typeface="Roboto Light" panose="02000000000000000000" pitchFamily="2" charset="0"/>
              </a:rPr>
              <a:t> his, sea </a:t>
            </a:r>
            <a:r>
              <a:rPr lang="en-US" dirty="0" err="1">
                <a:solidFill>
                  <a:schemeClr val="tx1"/>
                </a:solidFill>
                <a:latin typeface="Roboto Light" panose="02000000000000000000" pitchFamily="2" charset="0"/>
                <a:ea typeface="Roboto Light" panose="02000000000000000000" pitchFamily="2" charset="0"/>
              </a:rPr>
              <a:t>eius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iisque</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eu</a:t>
            </a:r>
            <a:r>
              <a:rPr lang="en-US" dirty="0">
                <a:solidFill>
                  <a:schemeClr val="tx1"/>
                </a:solidFill>
                <a:latin typeface="Roboto Light" panose="02000000000000000000" pitchFamily="2" charset="0"/>
                <a:ea typeface="Roboto Light" panose="02000000000000000000" pitchFamily="2" charset="0"/>
              </a:rPr>
              <a:t>. Et vis stet </a:t>
            </a:r>
            <a:r>
              <a:rPr lang="en-US" dirty="0" err="1">
                <a:solidFill>
                  <a:schemeClr val="tx1"/>
                </a:solidFill>
                <a:latin typeface="Roboto Light" panose="02000000000000000000" pitchFamily="2" charset="0"/>
                <a:ea typeface="Roboto Light" panose="02000000000000000000" pitchFamily="2" charset="0"/>
              </a:rPr>
              <a:t>dolorem</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perpetua</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usu</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ea</a:t>
            </a:r>
            <a:r>
              <a:rPr lang="en-US" dirty="0">
                <a:solidFill>
                  <a:schemeClr val="tx1"/>
                </a:solidFill>
                <a:latin typeface="Roboto Light" panose="02000000000000000000" pitchFamily="2" charset="0"/>
                <a:ea typeface="Roboto Light" panose="02000000000000000000" pitchFamily="2" charset="0"/>
              </a:rPr>
              <a:t> diam </a:t>
            </a:r>
            <a:r>
              <a:rPr lang="en-US" dirty="0" err="1">
                <a:solidFill>
                  <a:schemeClr val="tx1"/>
                </a:solidFill>
                <a:latin typeface="Roboto Light" panose="02000000000000000000" pitchFamily="2" charset="0"/>
                <a:ea typeface="Roboto Light" panose="02000000000000000000" pitchFamily="2" charset="0"/>
              </a:rPr>
              <a:t>affert</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labores</a:t>
            </a:r>
            <a:r>
              <a:rPr lang="en-US" dirty="0">
                <a:solidFill>
                  <a:schemeClr val="tx1"/>
                </a:solidFill>
                <a:latin typeface="Roboto Light" panose="02000000000000000000" pitchFamily="2" charset="0"/>
                <a:ea typeface="Roboto Light" panose="02000000000000000000" pitchFamily="2" charset="0"/>
              </a:rPr>
              <a:t>.</a:t>
            </a:r>
            <a:r>
              <a:rPr lang="en-US" dirty="0"/>
              <a:t> </a:t>
            </a:r>
          </a:p>
        </p:txBody>
      </p:sp>
    </p:spTree>
    <p:extLst>
      <p:ext uri="{BB962C8B-B14F-4D97-AF65-F5344CB8AC3E}">
        <p14:creationId xmlns:p14="http://schemas.microsoft.com/office/powerpoint/2010/main" val="329796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hasCustomPrompt="1"/>
          </p:nvPr>
        </p:nvSpPr>
        <p:spPr>
          <a:xfrm>
            <a:off x="374145" y="497475"/>
            <a:ext cx="11443710" cy="1200872"/>
          </a:xfrm>
        </p:spPr>
        <p:txBody>
          <a:bodyPr>
            <a:normAutofit/>
          </a:bodyPr>
          <a:lstStyle>
            <a:lvl1pPr algn="ctr">
              <a:defRPr sz="5400"/>
            </a:lvl1pPr>
          </a:lstStyle>
          <a:p>
            <a:r>
              <a:rPr lang="en-US" dirty="0"/>
              <a:t>circle background</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42090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Autofit/>
          </a:bodyPr>
          <a:lstStyle>
            <a:lvl1pPr algn="ctr">
              <a:defRPr sz="6600">
                <a:solidFill>
                  <a:schemeClr val="accent1">
                    <a:lumMod val="10000"/>
                    <a:lumOff val="9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403642"/>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40364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40364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3145719"/>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314571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314571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5F725F5F-29EC-7A46-867A-CB9D50B0EE00}"/>
              </a:ext>
            </a:extLst>
          </p:cNvPr>
          <p:cNvSpPr>
            <a:spLocks noGrp="1"/>
          </p:cNvSpPr>
          <p:nvPr>
            <p:ph type="body" sz="quarter" idx="21"/>
          </p:nvPr>
        </p:nvSpPr>
        <p:spPr>
          <a:xfrm>
            <a:off x="374143" y="470478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9B1D89C0-DF86-9545-9067-BA2DAC653A4C}"/>
              </a:ext>
            </a:extLst>
          </p:cNvPr>
          <p:cNvSpPr>
            <a:spLocks noGrp="1"/>
          </p:cNvSpPr>
          <p:nvPr>
            <p:ph type="body" sz="quarter" idx="22"/>
          </p:nvPr>
        </p:nvSpPr>
        <p:spPr>
          <a:xfrm>
            <a:off x="4270627" y="470478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44CABBFD-2B5D-444F-B158-905AE8E47C75}"/>
              </a:ext>
            </a:extLst>
          </p:cNvPr>
          <p:cNvSpPr>
            <a:spLocks noGrp="1"/>
          </p:cNvSpPr>
          <p:nvPr>
            <p:ph type="body" sz="quarter" idx="23"/>
          </p:nvPr>
        </p:nvSpPr>
        <p:spPr>
          <a:xfrm>
            <a:off x="8167110" y="4704779"/>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C54232E4-32B2-BD43-9691-9BBD9351E4EB}"/>
              </a:ext>
            </a:extLst>
          </p:cNvPr>
          <p:cNvSpPr>
            <a:spLocks noGrp="1"/>
          </p:cNvSpPr>
          <p:nvPr>
            <p:ph type="body" sz="quarter" idx="24"/>
          </p:nvPr>
        </p:nvSpPr>
        <p:spPr>
          <a:xfrm>
            <a:off x="374141" y="544685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8" name="Text Placeholder 6">
            <a:extLst>
              <a:ext uri="{FF2B5EF4-FFF2-40B4-BE49-F238E27FC236}">
                <a16:creationId xmlns:a16="http://schemas.microsoft.com/office/drawing/2014/main" id="{8C0A11A7-0907-614C-8968-1586880AB596}"/>
              </a:ext>
            </a:extLst>
          </p:cNvPr>
          <p:cNvSpPr>
            <a:spLocks noGrp="1"/>
          </p:cNvSpPr>
          <p:nvPr>
            <p:ph type="body" sz="quarter" idx="25"/>
          </p:nvPr>
        </p:nvSpPr>
        <p:spPr>
          <a:xfrm>
            <a:off x="4270625" y="544685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9" name="Text Placeholder 6">
            <a:extLst>
              <a:ext uri="{FF2B5EF4-FFF2-40B4-BE49-F238E27FC236}">
                <a16:creationId xmlns:a16="http://schemas.microsoft.com/office/drawing/2014/main" id="{682C0728-65EA-464F-9DD9-96CB9AFFB3C8}"/>
              </a:ext>
            </a:extLst>
          </p:cNvPr>
          <p:cNvSpPr>
            <a:spLocks noGrp="1"/>
          </p:cNvSpPr>
          <p:nvPr>
            <p:ph type="body" sz="quarter" idx="26"/>
          </p:nvPr>
        </p:nvSpPr>
        <p:spPr>
          <a:xfrm>
            <a:off x="8167108" y="5446856"/>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71177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609277" y="4774196"/>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505761" y="4774195"/>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402244" y="4774194"/>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609276" y="1947278"/>
            <a:ext cx="3186687"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505760" y="1947278"/>
            <a:ext cx="3186687"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402243" y="1947277"/>
            <a:ext cx="3186687"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hasCustomPrompt="1"/>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lorem ipsum</a:t>
            </a:r>
          </a:p>
        </p:txBody>
      </p:sp>
    </p:spTree>
    <p:extLst>
      <p:ext uri="{BB962C8B-B14F-4D97-AF65-F5344CB8AC3E}">
        <p14:creationId xmlns:p14="http://schemas.microsoft.com/office/powerpoint/2010/main" val="167046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3429000"/>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635213"/>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92736" y="4061401"/>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3316680" y="4061400"/>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6240624" y="4061399"/>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9164567" y="4061398"/>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890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415398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6328476" y="5039833"/>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039832"/>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6328476" y="4469219"/>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4469218"/>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43959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1"/>
            <a:ext cx="12192000" cy="3428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4314662" y="5613991"/>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4314662" y="5043377"/>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7" name="Text Placeholder 6">
            <a:extLst>
              <a:ext uri="{FF2B5EF4-FFF2-40B4-BE49-F238E27FC236}">
                <a16:creationId xmlns:a16="http://schemas.microsoft.com/office/drawing/2014/main" id="{44D47342-243E-EA42-8B1C-33FAC522BAAE}"/>
              </a:ext>
            </a:extLst>
          </p:cNvPr>
          <p:cNvSpPr>
            <a:spLocks noGrp="1"/>
          </p:cNvSpPr>
          <p:nvPr>
            <p:ph type="body" sz="quarter" idx="22"/>
          </p:nvPr>
        </p:nvSpPr>
        <p:spPr>
          <a:xfrm>
            <a:off x="8236587"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111C4EF7-2E45-A142-A612-2BF9D714DF9E}"/>
              </a:ext>
            </a:extLst>
          </p:cNvPr>
          <p:cNvSpPr>
            <a:spLocks noGrp="1"/>
          </p:cNvSpPr>
          <p:nvPr>
            <p:ph type="body" sz="quarter" idx="23"/>
          </p:nvPr>
        </p:nvSpPr>
        <p:spPr>
          <a:xfrm>
            <a:off x="8236587"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97974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4935770" y="2322193"/>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8429846" y="2322192"/>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a:extLst>
              <a:ext uri="{FF2B5EF4-FFF2-40B4-BE49-F238E27FC236}">
                <a16:creationId xmlns:a16="http://schemas.microsoft.com/office/drawing/2014/main" id="{82EC3778-6871-3F46-8EE3-A1C813759D1B}"/>
              </a:ext>
            </a:extLst>
          </p:cNvPr>
          <p:cNvSpPr>
            <a:spLocks noGrp="1"/>
          </p:cNvSpPr>
          <p:nvPr>
            <p:ph type="body" sz="quarter" idx="20"/>
          </p:nvPr>
        </p:nvSpPr>
        <p:spPr>
          <a:xfrm>
            <a:off x="8429846" y="4376147"/>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324060"/>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solidFill>
            <a:schemeClr val="accent1">
              <a:lumMod val="10000"/>
              <a:lumOff val="90000"/>
            </a:schemeClr>
          </a:solidFill>
        </p:spPr>
        <p:txBody>
          <a:bodyPr>
            <a:normAutofit/>
          </a:bodyPr>
          <a:lstStyle>
            <a:lvl1pPr algn="ctr">
              <a:defRPr sz="3600">
                <a:solidFill>
                  <a:schemeClr val="bg2"/>
                </a:solidFill>
              </a:defRPr>
            </a:lvl1pPr>
          </a:lstStyle>
          <a:p>
            <a:r>
              <a:rPr lang="en-US"/>
              <a:t>Click to edit Master title style</a:t>
            </a:r>
          </a:p>
        </p:txBody>
      </p:sp>
    </p:spTree>
    <p:extLst>
      <p:ext uri="{BB962C8B-B14F-4D97-AF65-F5344CB8AC3E}">
        <p14:creationId xmlns:p14="http://schemas.microsoft.com/office/powerpoint/2010/main" val="132404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1231034"/>
            <a:ext cx="3207255" cy="2197966"/>
          </a:xfrm>
        </p:spPr>
        <p:txBody>
          <a:bodyPr anchor="b">
            <a:noAutofit/>
          </a:bodyPr>
          <a:lstStyle>
            <a:lvl1pP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8289588"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384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6418030"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noFill/>
        </p:spPr>
        <p:txBody>
          <a:bodyPr>
            <a:normAutofit/>
          </a:bodyPr>
          <a:lstStyle>
            <a:lvl1pPr algn="ctr">
              <a:defRPr sz="3600">
                <a:solidFill>
                  <a:schemeClr val="accent1">
                    <a:lumMod val="10000"/>
                    <a:lumOff val="90000"/>
                  </a:schemeClr>
                </a:solidFill>
              </a:defRPr>
            </a:lvl1pPr>
          </a:lstStyle>
          <a:p>
            <a:r>
              <a:rPr lang="en-US"/>
              <a:t>Click to edit Master title style</a:t>
            </a:r>
          </a:p>
        </p:txBody>
      </p:sp>
      <p:sp>
        <p:nvSpPr>
          <p:cNvPr id="12" name="Text Placeholder 6">
            <a:extLst>
              <a:ext uri="{FF2B5EF4-FFF2-40B4-BE49-F238E27FC236}">
                <a16:creationId xmlns:a16="http://schemas.microsoft.com/office/drawing/2014/main" id="{1AA4EDCC-12FD-2F4B-8085-FA396D744024}"/>
              </a:ext>
            </a:extLst>
          </p:cNvPr>
          <p:cNvSpPr>
            <a:spLocks noGrp="1"/>
          </p:cNvSpPr>
          <p:nvPr>
            <p:ph type="body" sz="quarter" idx="24"/>
          </p:nvPr>
        </p:nvSpPr>
        <p:spPr>
          <a:xfrm>
            <a:off x="4484782"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18B7584C-4C1C-894B-9823-E37B760A35B6}"/>
              </a:ext>
            </a:extLst>
          </p:cNvPr>
          <p:cNvSpPr>
            <a:spLocks noGrp="1"/>
          </p:cNvSpPr>
          <p:nvPr>
            <p:ph type="body" sz="quarter" idx="25"/>
          </p:nvPr>
        </p:nvSpPr>
        <p:spPr>
          <a:xfrm>
            <a:off x="8317494"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628604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5786F8-1EBE-A34F-8FF0-691916AD4E77}"/>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695951" y="517848"/>
            <a:ext cx="8800097" cy="988579"/>
          </a:xfrm>
        </p:spPr>
        <p:txBody>
          <a:bodyPr anchor="b">
            <a:noAutofit/>
          </a:bodyPr>
          <a:lstStyle>
            <a:lvl1pPr algn="ctr">
              <a:defRPr sz="48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1" y="3429000"/>
            <a:ext cx="4059936" cy="3429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7">
            <a:extLst>
              <a:ext uri="{FF2B5EF4-FFF2-40B4-BE49-F238E27FC236}">
                <a16:creationId xmlns:a16="http://schemas.microsoft.com/office/drawing/2014/main" id="{EC53FD0C-B1DC-E141-90F0-958953CFC698}"/>
              </a:ext>
            </a:extLst>
          </p:cNvPr>
          <p:cNvSpPr>
            <a:spLocks noGrp="1"/>
          </p:cNvSpPr>
          <p:nvPr>
            <p:ph type="pic" sz="quarter" idx="17"/>
          </p:nvPr>
        </p:nvSpPr>
        <p:spPr>
          <a:xfrm>
            <a:off x="8132064" y="3429000"/>
            <a:ext cx="4059936" cy="3429000"/>
          </a:xfrm>
          <a:solidFill>
            <a:schemeClr val="bg1"/>
          </a:solidFill>
        </p:spPr>
        <p:txBody>
          <a:bodyPr/>
          <a:lstStyle>
            <a:lvl1pPr>
              <a:defRPr b="0" i="0"/>
            </a:lvl1pPr>
          </a:lstStyle>
          <a:p>
            <a:endParaRPr lang="en-US" dirty="0"/>
          </a:p>
        </p:txBody>
      </p:sp>
      <p:sp>
        <p:nvSpPr>
          <p:cNvPr id="12" name="Text Placeholder 6">
            <a:extLst>
              <a:ext uri="{FF2B5EF4-FFF2-40B4-BE49-F238E27FC236}">
                <a16:creationId xmlns:a16="http://schemas.microsoft.com/office/drawing/2014/main" id="{23F5F0BC-E255-C841-9FB2-D5898ADF3311}"/>
              </a:ext>
            </a:extLst>
          </p:cNvPr>
          <p:cNvSpPr>
            <a:spLocks noGrp="1"/>
          </p:cNvSpPr>
          <p:nvPr>
            <p:ph type="body" sz="quarter" idx="19"/>
          </p:nvPr>
        </p:nvSpPr>
        <p:spPr>
          <a:xfrm>
            <a:off x="1695951" y="1699219"/>
            <a:ext cx="8800096" cy="795787"/>
          </a:xfrm>
        </p:spPr>
        <p:txBody>
          <a:bodyPr anchor="t">
            <a:noAutofit/>
          </a:bodyPr>
          <a:lstStyle>
            <a:lvl1pPr marL="0" indent="0" algn="ctr">
              <a:buNone/>
              <a:defRPr sz="1600" b="0" i="0"/>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43C10868-D381-D148-A04D-51D793729E77}"/>
              </a:ext>
            </a:extLst>
          </p:cNvPr>
          <p:cNvSpPr>
            <a:spLocks noGrp="1"/>
          </p:cNvSpPr>
          <p:nvPr>
            <p:ph type="body" sz="quarter" idx="20"/>
          </p:nvPr>
        </p:nvSpPr>
        <p:spPr>
          <a:xfrm>
            <a:off x="4577847" y="4719762"/>
            <a:ext cx="3036306" cy="1620389"/>
          </a:xfrm>
        </p:spPr>
        <p:txBody>
          <a:bodyPr anchor="t">
            <a:noAutofit/>
          </a:bodyPr>
          <a:lstStyle>
            <a:lvl1pPr marL="0" indent="0" algn="ctr">
              <a:buNone/>
              <a:defRPr sz="1600" b="0" i="0">
                <a:solidFill>
                  <a:schemeClr val="bg2"/>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F56925B-FE49-864C-BCE2-2C4BDFAA0099}"/>
              </a:ext>
            </a:extLst>
          </p:cNvPr>
          <p:cNvSpPr>
            <a:spLocks noGrp="1"/>
          </p:cNvSpPr>
          <p:nvPr>
            <p:ph type="body" sz="quarter" idx="23"/>
          </p:nvPr>
        </p:nvSpPr>
        <p:spPr>
          <a:xfrm>
            <a:off x="4577847" y="3793503"/>
            <a:ext cx="3036305" cy="926259"/>
          </a:xfrm>
        </p:spPr>
        <p:txBody>
          <a:bodyPr anchor="b">
            <a:noAutofit/>
          </a:bodyPr>
          <a:lstStyle>
            <a:lvl1pPr marL="0" indent="0" algn="ctr">
              <a:buNone/>
              <a:defRPr sz="2000" b="1" i="0" cap="all" baseline="0">
                <a:solidFill>
                  <a:schemeClr val="bg2"/>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84191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E5B5204-28C8-E44F-A86F-32B498F4E908}"/>
              </a:ext>
            </a:extLst>
          </p:cNvPr>
          <p:cNvSpPr>
            <a:spLocks noGrp="1"/>
          </p:cNvSpPr>
          <p:nvPr>
            <p:ph type="pic" sz="quarter" idx="13"/>
          </p:nvPr>
        </p:nvSpPr>
        <p:spPr>
          <a:xfrm>
            <a:off x="0" y="0"/>
            <a:ext cx="12192000" cy="6858000"/>
          </a:xfrm>
          <a:custGeom>
            <a:avLst/>
            <a:gdLst>
              <a:gd name="connsiteX0" fmla="*/ 915131 w 12192000"/>
              <a:gd name="connsiteY0" fmla="*/ 838931 h 6858000"/>
              <a:gd name="connsiteX1" fmla="*/ 11276869 w 12192000"/>
              <a:gd name="connsiteY1" fmla="*/ 838931 h 6858000"/>
              <a:gd name="connsiteX2" fmla="*/ 11276869 w 12192000"/>
              <a:gd name="connsiteY2" fmla="*/ 5893657 h 6858000"/>
              <a:gd name="connsiteX3" fmla="*/ 915131 w 12192000"/>
              <a:gd name="connsiteY3" fmla="*/ 5893657 h 6858000"/>
              <a:gd name="connsiteX4" fmla="*/ 838200 w 12192000"/>
              <a:gd name="connsiteY4" fmla="*/ 762000 h 6858000"/>
              <a:gd name="connsiteX5" fmla="*/ 838200 w 12192000"/>
              <a:gd name="connsiteY5" fmla="*/ 5970588 h 6858000"/>
              <a:gd name="connsiteX6" fmla="*/ 11353800 w 12192000"/>
              <a:gd name="connsiteY6" fmla="*/ 5970588 h 6858000"/>
              <a:gd name="connsiteX7" fmla="*/ 11353800 w 12192000"/>
              <a:gd name="connsiteY7" fmla="*/ 7620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tx2"/>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11/17/2023</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10" name="Text Placeholder 9">
            <a:extLst>
              <a:ext uri="{FF2B5EF4-FFF2-40B4-BE49-F238E27FC236}">
                <a16:creationId xmlns:a16="http://schemas.microsoft.com/office/drawing/2014/main" id="{204BB6CA-D6FD-4640-9A59-A33350DBE535}"/>
              </a:ext>
            </a:extLst>
          </p:cNvPr>
          <p:cNvSpPr>
            <a:spLocks noGrp="1"/>
          </p:cNvSpPr>
          <p:nvPr>
            <p:ph type="body" sz="quarter" idx="15"/>
          </p:nvPr>
        </p:nvSpPr>
        <p:spPr>
          <a:xfrm>
            <a:off x="838200" y="3602038"/>
            <a:ext cx="10515600"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437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154956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342900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583035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6833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6833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057197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09600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37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37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516595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0" y="4774193"/>
            <a:ext cx="407213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072130" y="4774195"/>
            <a:ext cx="408127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53400" y="4774194"/>
            <a:ext cx="403860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0" y="1947278"/>
            <a:ext cx="4059936"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072130" y="1947278"/>
            <a:ext cx="4059936"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153400" y="1947277"/>
            <a:ext cx="4038600"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2831642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lstStyle>
            <a:lvl1pPr algn="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8236454"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503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7398254"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023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Title and Content">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341477" y="1231034"/>
            <a:ext cx="4431771" cy="2197966"/>
          </a:xfrm>
        </p:spPr>
        <p:txBody>
          <a:bodyPr anchor="b">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418753" y="0"/>
            <a:ext cx="5131981"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1341477" y="3429000"/>
            <a:ext cx="4431771"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3312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42017" y="1231034"/>
            <a:ext cx="3506969" cy="4553078"/>
          </a:xfrm>
        </p:spPr>
        <p:txBody>
          <a:bodyPr anchor="ctr">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880114" y="0"/>
            <a:ext cx="4431772"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343014" y="1231034"/>
            <a:ext cx="3506969" cy="4553078"/>
          </a:xfrm>
        </p:spPr>
        <p:txBody>
          <a:bodyPr anchor="ctr">
            <a:noAutofit/>
          </a:bodyPr>
          <a:lstStyle>
            <a:lvl1pPr marL="0" indent="0" algn="l">
              <a:buNone/>
              <a:defRPr sz="1800" b="0" i="0"/>
            </a:lvl1pPr>
            <a:lvl2pPr marL="457200" indent="0" algn="l">
              <a:buNone/>
              <a:defRPr sz="1600" b="0" i="0"/>
            </a:lvl2pPr>
            <a:lvl3pPr marL="914400" indent="0" algn="l">
              <a:buNone/>
              <a:defRPr sz="1400" b="0" i="0"/>
            </a:lvl3pPr>
            <a:lvl4pPr marL="1371600" indent="0" algn="l">
              <a:buNone/>
              <a:defRPr sz="1200" b="0" i="0"/>
            </a:lvl4pPr>
            <a:lvl5pPr marL="1828800" indent="0" algn="l">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340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967784"/>
            <a:ext cx="7323826" cy="895478"/>
          </a:xfrm>
        </p:spPr>
        <p:txBody>
          <a:bodyPr anchor="ctr">
            <a:noAutofit/>
          </a:bodyPr>
          <a:lstStyle>
            <a:lvl1pP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374146" y="1998921"/>
            <a:ext cx="7323826" cy="4221770"/>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293629" y="2459614"/>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47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1339056"/>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11/17/2023</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838200" y="2664619"/>
            <a:ext cx="10515600" cy="2651660"/>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Tree>
    <p:extLst>
      <p:ext uri="{BB962C8B-B14F-4D97-AF65-F5344CB8AC3E}">
        <p14:creationId xmlns:p14="http://schemas.microsoft.com/office/powerpoint/2010/main" val="18073877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2968489" y="224003"/>
            <a:ext cx="7323826" cy="895478"/>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0" y="2681398"/>
            <a:ext cx="10292316" cy="3201044"/>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2968490" y="1119482"/>
            <a:ext cx="7323826" cy="1540652"/>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39870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875829"/>
            <a:ext cx="11443710" cy="766691"/>
          </a:xfrm>
        </p:spPr>
        <p:txBody>
          <a:bodyPr/>
          <a:lstStyle>
            <a:lvl1pPr algn="ct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348231"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6322316" y="3845646"/>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9296402" y="3845646"/>
            <a:ext cx="2521454" cy="2197966"/>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400E4FC5-3C29-A34A-9ED0-9BB0AABEE51D}"/>
              </a:ext>
            </a:extLst>
          </p:cNvPr>
          <p:cNvSpPr>
            <a:spLocks noGrp="1"/>
          </p:cNvSpPr>
          <p:nvPr>
            <p:ph type="body" sz="quarter" idx="17"/>
          </p:nvPr>
        </p:nvSpPr>
        <p:spPr>
          <a:xfrm>
            <a:off x="6322316" y="365125"/>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AA2362EC-5402-4541-ADB3-E692FB79A2F5}"/>
              </a:ext>
            </a:extLst>
          </p:cNvPr>
          <p:cNvSpPr>
            <a:spLocks noGrp="1"/>
          </p:cNvSpPr>
          <p:nvPr>
            <p:ph type="body" sz="quarter" idx="18"/>
          </p:nvPr>
        </p:nvSpPr>
        <p:spPr>
          <a:xfrm>
            <a:off x="374146" y="3845646"/>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205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365125"/>
            <a:ext cx="3207255" cy="2197966"/>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071140"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5768134" y="365125"/>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74146" y="2766219"/>
            <a:ext cx="7915442" cy="3454472"/>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BDCB00E-E181-034A-B4E2-2FB1C9C17883}"/>
              </a:ext>
            </a:extLst>
          </p:cNvPr>
          <p:cNvSpPr>
            <a:spLocks noGrp="1"/>
          </p:cNvSpPr>
          <p:nvPr>
            <p:ph type="body" sz="quarter" idx="17"/>
          </p:nvPr>
        </p:nvSpPr>
        <p:spPr>
          <a:xfrm>
            <a:off x="8610599" y="2766219"/>
            <a:ext cx="3207255" cy="3454472"/>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0434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697634"/>
            <a:ext cx="2553805" cy="251662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223540" y="697634"/>
            <a:ext cx="2553805" cy="2516620"/>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374145" y="3532908"/>
            <a:ext cx="2553805" cy="2516620"/>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223540" y="3532908"/>
            <a:ext cx="2553805" cy="2516620"/>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A98DFC60-50BC-894B-8B80-24E61B8F5646}"/>
              </a:ext>
            </a:extLst>
          </p:cNvPr>
          <p:cNvSpPr>
            <a:spLocks noGrp="1"/>
          </p:cNvSpPr>
          <p:nvPr>
            <p:ph type="title"/>
          </p:nvPr>
        </p:nvSpPr>
        <p:spPr>
          <a:xfrm>
            <a:off x="6072934" y="1888691"/>
            <a:ext cx="5280866" cy="1325563"/>
          </a:xfrm>
        </p:spPr>
        <p:txBody>
          <a:bodyPr/>
          <a:lstStyle/>
          <a:p>
            <a:r>
              <a:rPr lang="en-US"/>
              <a:t>Click to edit Master title style</a:t>
            </a:r>
          </a:p>
        </p:txBody>
      </p:sp>
      <p:sp>
        <p:nvSpPr>
          <p:cNvPr id="11" name="Text Placeholder 6">
            <a:extLst>
              <a:ext uri="{FF2B5EF4-FFF2-40B4-BE49-F238E27FC236}">
                <a16:creationId xmlns:a16="http://schemas.microsoft.com/office/drawing/2014/main" id="{6A80F8A3-B225-6547-B2D1-86354B64A79A}"/>
              </a:ext>
            </a:extLst>
          </p:cNvPr>
          <p:cNvSpPr>
            <a:spLocks noGrp="1"/>
          </p:cNvSpPr>
          <p:nvPr>
            <p:ph type="body" sz="quarter" idx="17"/>
          </p:nvPr>
        </p:nvSpPr>
        <p:spPr>
          <a:xfrm>
            <a:off x="6096000" y="3435925"/>
            <a:ext cx="5257800"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103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Custom Layout">
    <p:bg>
      <p:bgPr>
        <a:solidFill>
          <a:srgbClr val="F88E38"/>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CBB8533-D7B6-644D-BD33-D13D8516B8D5}"/>
              </a:ext>
            </a:extLst>
          </p:cNvPr>
          <p:cNvSpPr>
            <a:spLocks noGrp="1"/>
          </p:cNvSpPr>
          <p:nvPr>
            <p:ph type="body" sz="quarter" idx="14" hasCustomPrompt="1"/>
          </p:nvPr>
        </p:nvSpPr>
        <p:spPr>
          <a:xfrm>
            <a:off x="838200" y="762000"/>
            <a:ext cx="10515600" cy="5208588"/>
          </a:xfrm>
          <a:solidFill>
            <a:schemeClr val="bg1">
              <a:alpha val="34000"/>
            </a:schemeClr>
          </a:solidFill>
        </p:spPr>
        <p:txBody>
          <a:bodyPr anchor="ctr"/>
          <a:lstStyle>
            <a:lvl1pPr marL="0" indent="0" algn="ctr">
              <a:buNone/>
              <a:defRPr b="0" i="0"/>
            </a:lvl1pPr>
          </a:lstStyle>
          <a:p>
            <a:pPr lvl="0"/>
            <a:r>
              <a:rPr lang="en-US" dirty="0"/>
              <a:t>  </a:t>
            </a:r>
          </a:p>
        </p:txBody>
      </p:sp>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1617921" y="2276475"/>
            <a:ext cx="4478079" cy="1325563"/>
          </a:xfrm>
        </p:spPr>
        <p:txBody>
          <a:bodyPr anchor="b">
            <a:normAutofit/>
          </a:bodyPr>
          <a:lstStyle>
            <a:lvl1pPr algn="ctr">
              <a:defRPr sz="5400"/>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11/17/2023</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9" name="Text Placeholder 9">
            <a:extLst>
              <a:ext uri="{FF2B5EF4-FFF2-40B4-BE49-F238E27FC236}">
                <a16:creationId xmlns:a16="http://schemas.microsoft.com/office/drawing/2014/main" id="{A60B1C4F-631A-2841-BCDB-E21EE524FABB}"/>
              </a:ext>
            </a:extLst>
          </p:cNvPr>
          <p:cNvSpPr>
            <a:spLocks noGrp="1"/>
          </p:cNvSpPr>
          <p:nvPr>
            <p:ph type="body" sz="quarter" idx="15"/>
          </p:nvPr>
        </p:nvSpPr>
        <p:spPr>
          <a:xfrm>
            <a:off x="1617921" y="3602038"/>
            <a:ext cx="4478079"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7382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893344" y="0"/>
            <a:ext cx="4405312" cy="685800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9" name="Text Placeholder 6">
            <a:extLst>
              <a:ext uri="{FF2B5EF4-FFF2-40B4-BE49-F238E27FC236}">
                <a16:creationId xmlns:a16="http://schemas.microsoft.com/office/drawing/2014/main" id="{75660800-BC7C-3D4D-BB4D-D14309B627E2}"/>
              </a:ext>
            </a:extLst>
          </p:cNvPr>
          <p:cNvSpPr>
            <a:spLocks noGrp="1"/>
          </p:cNvSpPr>
          <p:nvPr>
            <p:ph type="body" sz="quarter" idx="14"/>
          </p:nvPr>
        </p:nvSpPr>
        <p:spPr>
          <a:xfrm>
            <a:off x="284772"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8BB0B1F9-E45E-7246-93FB-0390711AB993}"/>
              </a:ext>
            </a:extLst>
          </p:cNvPr>
          <p:cNvSpPr>
            <a:spLocks noGrp="1"/>
          </p:cNvSpPr>
          <p:nvPr>
            <p:ph type="body" sz="quarter" idx="15"/>
          </p:nvPr>
        </p:nvSpPr>
        <p:spPr>
          <a:xfrm>
            <a:off x="284772"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0C7732C0-67A9-5747-8D6C-C098C12ACAEA}"/>
              </a:ext>
            </a:extLst>
          </p:cNvPr>
          <p:cNvSpPr>
            <a:spLocks noGrp="1"/>
          </p:cNvSpPr>
          <p:nvPr>
            <p:ph type="body" sz="quarter" idx="16"/>
          </p:nvPr>
        </p:nvSpPr>
        <p:spPr>
          <a:xfrm>
            <a:off x="8580474"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F5FCAB5F-601E-724F-A4FC-9B65024475D0}"/>
              </a:ext>
            </a:extLst>
          </p:cNvPr>
          <p:cNvSpPr>
            <a:spLocks noGrp="1"/>
          </p:cNvSpPr>
          <p:nvPr>
            <p:ph type="body" sz="quarter" idx="17"/>
          </p:nvPr>
        </p:nvSpPr>
        <p:spPr>
          <a:xfrm>
            <a:off x="8580474"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418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6525491" y="365126"/>
            <a:ext cx="5181600" cy="2669454"/>
          </a:xfrm>
        </p:spPr>
        <p:txBody>
          <a:bodyPr anchor="b">
            <a:normAutofit/>
          </a:bodyPr>
          <a:lstStyle>
            <a:lvl1pPr>
              <a:defRPr sz="5400"/>
            </a:lvl1pPr>
          </a:lstStyle>
          <a:p>
            <a:r>
              <a:rPr lang="en-US"/>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6095999"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6526213" y="3214688"/>
            <a:ext cx="5181600" cy="3141661"/>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59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4A015D-571F-1F4B-974B-CBD2C44674A0}"/>
              </a:ext>
            </a:extLst>
          </p:cNvPr>
          <p:cNvSpPr/>
          <p:nvPr userDrawn="1"/>
        </p:nvSpPr>
        <p:spPr>
          <a:xfrm>
            <a:off x="3687412" y="0"/>
            <a:ext cx="4677631"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a:xfrm>
            <a:off x="3968827"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9175" y="0"/>
            <a:ext cx="3678237"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4069634" y="1496290"/>
            <a:ext cx="3913187" cy="4723536"/>
          </a:xfrm>
        </p:spPr>
        <p:txBody>
          <a:bodyPr/>
          <a:lstStyle>
            <a:lvl1pPr marL="0" indent="0">
              <a:buNone/>
              <a:defRPr b="0" i="0"/>
            </a:lvl1pPr>
            <a:lvl2pPr marL="457200" indent="0">
              <a:buNone/>
              <a:defRPr b="0" i="0"/>
            </a:lvl2pPr>
            <a:lvl3pPr marL="914400" indent="0">
              <a:buNone/>
              <a:defRPr b="0" i="0"/>
            </a:lvl3pPr>
            <a:lvl4pPr marL="1371600" indent="0">
              <a:buNone/>
              <a:defRPr b="0" i="0"/>
            </a:lvl4pPr>
            <a:lvl5pPr marL="1828800" indent="0">
              <a:buNone/>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4077968" y="401781"/>
            <a:ext cx="3896519" cy="1094509"/>
          </a:xfrm>
        </p:spPr>
        <p:txBody>
          <a:bodyPr anchor="b">
            <a:normAutofit/>
          </a:bodyPr>
          <a:lstStyle>
            <a:lvl1pPr>
              <a:defRPr sz="3200"/>
            </a:lvl1pPr>
          </a:lstStyle>
          <a:p>
            <a:r>
              <a:rPr lang="en-US"/>
              <a:t>Click to edit Master title style</a:t>
            </a:r>
          </a:p>
        </p:txBody>
      </p:sp>
      <p:sp>
        <p:nvSpPr>
          <p:cNvPr id="9" name="Text Placeholder 6">
            <a:extLst>
              <a:ext uri="{FF2B5EF4-FFF2-40B4-BE49-F238E27FC236}">
                <a16:creationId xmlns:a16="http://schemas.microsoft.com/office/drawing/2014/main" id="{4CDEBD39-CAFB-764B-A906-1F6F43175C3A}"/>
              </a:ext>
            </a:extLst>
          </p:cNvPr>
          <p:cNvSpPr>
            <a:spLocks noGrp="1"/>
          </p:cNvSpPr>
          <p:nvPr>
            <p:ph type="body" sz="quarter" idx="15"/>
          </p:nvPr>
        </p:nvSpPr>
        <p:spPr>
          <a:xfrm>
            <a:off x="8471055" y="4281054"/>
            <a:ext cx="3328194"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C18EBCA8-64DD-DE4F-8610-06030AD6F5B2}"/>
              </a:ext>
            </a:extLst>
          </p:cNvPr>
          <p:cNvSpPr>
            <a:spLocks noGrp="1"/>
          </p:cNvSpPr>
          <p:nvPr>
            <p:ph type="body" sz="quarter" idx="16"/>
          </p:nvPr>
        </p:nvSpPr>
        <p:spPr>
          <a:xfrm>
            <a:off x="8465849" y="1732683"/>
            <a:ext cx="3333400" cy="2548371"/>
          </a:xfrm>
        </p:spPr>
        <p:txBody>
          <a:bodyPr anchor="b"/>
          <a:lstStyle>
            <a:lvl1pPr marL="0" indent="0">
              <a:buNone/>
              <a:defRPr b="1" i="0" cap="all" baseline="0">
                <a:latin typeface="Oswald SemiBold" pitchFamily="2" charset="77"/>
              </a:defRPr>
            </a:lvl1pPr>
            <a:lvl2pPr marL="457200" indent="0">
              <a:buNone/>
              <a:defRPr b="1" i="0" cap="all" baseline="0">
                <a:latin typeface="Oswald SemiBold" pitchFamily="2" charset="77"/>
              </a:defRPr>
            </a:lvl2pPr>
            <a:lvl3pPr marL="914400" indent="0">
              <a:buNone/>
              <a:defRPr b="1" i="0" cap="all" baseline="0">
                <a:latin typeface="Oswald SemiBold" pitchFamily="2" charset="77"/>
              </a:defRPr>
            </a:lvl3pPr>
            <a:lvl4pPr marL="1371600" indent="0">
              <a:buNone/>
              <a:defRPr b="1" i="0" cap="all" baseline="0">
                <a:latin typeface="Oswald SemiBold" pitchFamily="2" charset="77"/>
              </a:defRPr>
            </a:lvl4pPr>
            <a:lvl5pPr marL="1828800" indent="0">
              <a:buNone/>
              <a:defRPr b="1" i="0" cap="all" baseline="0">
                <a:latin typeface="Oswald SemiBold" pitchFamily="2" charset="77"/>
              </a:defRPr>
            </a:lvl5pPr>
          </a:lstStyle>
          <a:p>
            <a:pPr lvl="0"/>
            <a:r>
              <a:rPr lang="en-US" dirty="0"/>
              <a:t>Click to edit Master text styles</a:t>
            </a:r>
          </a:p>
        </p:txBody>
      </p:sp>
    </p:spTree>
    <p:extLst>
      <p:ext uri="{BB962C8B-B14F-4D97-AF65-F5344CB8AC3E}">
        <p14:creationId xmlns:p14="http://schemas.microsoft.com/office/powerpoint/2010/main" val="126222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6" y="2228131"/>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362956" y="2228130"/>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351766" y="2228129"/>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4" y="3429002"/>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362956" y="3429001"/>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351764" y="3429000"/>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96202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3905253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B6463-B070-BB45-90E2-9C1C867AA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AD6BF2F-F7D7-2B45-880A-9B98D91F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A661682-1BF7-EE41-9243-D95AF59C9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b="0" i="0">
                <a:solidFill>
                  <a:schemeClr val="bg2">
                    <a:lumMod val="25000"/>
                  </a:schemeClr>
                </a:solidFill>
                <a:latin typeface="Oswald Medium" pitchFamily="2" charset="77"/>
              </a:defRPr>
            </a:lvl1pPr>
          </a:lstStyle>
          <a:p>
            <a:fld id="{CC488FE3-79BF-DB4F-B648-6A8349C22FAF}" type="datetimeFigureOut">
              <a:rPr lang="en-US" smtClean="0"/>
              <a:pPr/>
              <a:t>11/17/2023</a:t>
            </a:fld>
            <a:endParaRPr lang="en-US" dirty="0"/>
          </a:p>
        </p:txBody>
      </p:sp>
      <p:sp>
        <p:nvSpPr>
          <p:cNvPr id="5" name="Footer Placeholder 4">
            <a:extLst>
              <a:ext uri="{FF2B5EF4-FFF2-40B4-BE49-F238E27FC236}">
                <a16:creationId xmlns:a16="http://schemas.microsoft.com/office/drawing/2014/main" id="{251642CB-2366-3F4E-9D73-1789D4B06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0" i="0">
                <a:solidFill>
                  <a:schemeClr val="bg2">
                    <a:lumMod val="25000"/>
                  </a:schemeClr>
                </a:solidFill>
                <a:latin typeface="Oswald Medium" pitchFamily="2" charset="77"/>
              </a:defRPr>
            </a:lvl1pPr>
          </a:lstStyle>
          <a:p>
            <a:endParaRPr lang="en-US" dirty="0"/>
          </a:p>
        </p:txBody>
      </p:sp>
      <p:sp>
        <p:nvSpPr>
          <p:cNvPr id="6" name="Slide Number Placeholder 5">
            <a:extLst>
              <a:ext uri="{FF2B5EF4-FFF2-40B4-BE49-F238E27FC236}">
                <a16:creationId xmlns:a16="http://schemas.microsoft.com/office/drawing/2014/main" id="{866B88C8-E345-D145-89E4-13B882F99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b="0" i="0">
                <a:solidFill>
                  <a:schemeClr val="bg2">
                    <a:lumMod val="25000"/>
                  </a:schemeClr>
                </a:solidFill>
                <a:latin typeface="Oswald Medium" pitchFamily="2" charset="77"/>
              </a:defRPr>
            </a:lvl1pPr>
          </a:lstStyle>
          <a:p>
            <a:fld id="{7E324480-4799-EE47-8D39-A19AEB828813}" type="slidenum">
              <a:rPr lang="en-US" smtClean="0"/>
              <a:pPr/>
              <a:t>‹#›</a:t>
            </a:fld>
            <a:endParaRPr lang="en-US" dirty="0"/>
          </a:p>
        </p:txBody>
      </p:sp>
    </p:spTree>
    <p:extLst>
      <p:ext uri="{BB962C8B-B14F-4D97-AF65-F5344CB8AC3E}">
        <p14:creationId xmlns:p14="http://schemas.microsoft.com/office/powerpoint/2010/main" val="1806011476"/>
      </p:ext>
    </p:extLst>
  </p:cSld>
  <p:clrMap bg1="lt1" tx1="dk1" bg2="lt2" tx2="dk2" accent1="accent1" accent2="accent2" accent3="accent3" accent4="accent4" accent5="accent5" accent6="accent6" hlink="hlink" folHlink="folHlink"/>
  <p:sldLayoutIdLst>
    <p:sldLayoutId id="2147483660" r:id="rId1"/>
    <p:sldLayoutId id="2147483674" r:id="rId2"/>
    <p:sldLayoutId id="2147483756" r:id="rId3"/>
    <p:sldLayoutId id="2147483675" r:id="rId4"/>
    <p:sldLayoutId id="2147483650" r:id="rId5"/>
    <p:sldLayoutId id="2147483676" r:id="rId6"/>
    <p:sldLayoutId id="2147483677" r:id="rId7"/>
    <p:sldLayoutId id="2147483670" r:id="rId8"/>
    <p:sldLayoutId id="2147483759" r:id="rId9"/>
    <p:sldLayoutId id="2147483760" r:id="rId10"/>
    <p:sldLayoutId id="2147483758" r:id="rId11"/>
    <p:sldLayoutId id="2147483687" r:id="rId12"/>
    <p:sldLayoutId id="2147483680" r:id="rId13"/>
    <p:sldLayoutId id="2147483686" r:id="rId14"/>
    <p:sldLayoutId id="2147483761" r:id="rId15"/>
    <p:sldLayoutId id="2147483762" r:id="rId16"/>
    <p:sldLayoutId id="2147483678" r:id="rId17"/>
    <p:sldLayoutId id="2147483763" r:id="rId18"/>
    <p:sldLayoutId id="2147483688" r:id="rId19"/>
    <p:sldLayoutId id="2147483689" r:id="rId20"/>
    <p:sldLayoutId id="2147483764" r:id="rId21"/>
    <p:sldLayoutId id="2147483765" r:id="rId22"/>
    <p:sldLayoutId id="2147483766" r:id="rId23"/>
    <p:sldLayoutId id="2147483767" r:id="rId24"/>
    <p:sldLayoutId id="2147483679" r:id="rId25"/>
    <p:sldLayoutId id="2147483681" r:id="rId26"/>
    <p:sldLayoutId id="2147483682" r:id="rId27"/>
    <p:sldLayoutId id="2147483684" r:id="rId28"/>
    <p:sldLayoutId id="2147483683" r:id="rId29"/>
    <p:sldLayoutId id="2147483685" r:id="rId30"/>
    <p:sldLayoutId id="2147483671" r:id="rId31"/>
    <p:sldLayoutId id="2147483673" r:id="rId32"/>
    <p:sldLayoutId id="2147483672" r:id="rId33"/>
  </p:sldLayoutIdLst>
  <p:txStyles>
    <p:titleStyle>
      <a:lvl1pPr algn="l" defTabSz="914400" rtl="0" eaLnBrk="1" latinLnBrk="0" hangingPunct="1">
        <a:lnSpc>
          <a:spcPct val="90000"/>
        </a:lnSpc>
        <a:spcBef>
          <a:spcPct val="0"/>
        </a:spcBef>
        <a:buNone/>
        <a:defRPr sz="4400" b="0" i="0" kern="1200" cap="all" baseline="0">
          <a:solidFill>
            <a:schemeClr val="accent1"/>
          </a:solidFill>
          <a:latin typeface="Oswald Medium"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hivo Light" pitchFamily="2" charset="77"/>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hivo Light" pitchFamily="2" charset="77"/>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hivo Light" pitchFamily="2" charset="77"/>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0096"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p:txBody>
          <a:bodyPr/>
          <a:lstStyle/>
          <a:p>
            <a:r>
              <a:rPr lang="en-US" dirty="0">
                <a:solidFill>
                  <a:schemeClr val="accent1"/>
                </a:solidFill>
              </a:rPr>
              <a:t>Movie Statistics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p:txBody>
          <a:bodyPr>
            <a:normAutofit fontScale="85000" lnSpcReduction="20000"/>
          </a:bodyPr>
          <a:lstStyle/>
          <a:p>
            <a:pPr algn="l"/>
            <a:r>
              <a:rPr lang="en-US" dirty="0"/>
              <a:t>                                     </a:t>
            </a:r>
            <a:r>
              <a:rPr lang="en-US" sz="2000" dirty="0"/>
              <a:t>NAME : MOHAMMED AASIF</a:t>
            </a:r>
          </a:p>
          <a:p>
            <a:pPr algn="l"/>
            <a:r>
              <a:rPr lang="en-US" sz="2000" dirty="0"/>
              <a:t>                                                    ROLL NO </a:t>
            </a:r>
            <a:r>
              <a:rPr lang="en-US" sz="2000"/>
              <a:t>:RK21UTB51</a:t>
            </a:r>
            <a:endParaRPr lang="en-US" sz="2000" dirty="0"/>
          </a:p>
          <a:p>
            <a:pPr algn="l"/>
            <a:r>
              <a:rPr lang="en-US" sz="2000" dirty="0"/>
              <a:t>                                                    REG NO :12108310</a:t>
            </a:r>
          </a:p>
          <a:p>
            <a:pPr algn="l"/>
            <a:r>
              <a:rPr lang="en-US" sz="2000" dirty="0"/>
              <a:t>                                                    SECTION :K21UT</a:t>
            </a:r>
          </a:p>
          <a:p>
            <a:pPr algn="l"/>
            <a:r>
              <a:rPr lang="en-US" sz="2000" dirty="0"/>
              <a:t>                                                    COURSE NAME : INT 353 (EDA PROJECT )</a:t>
            </a:r>
          </a:p>
        </p:txBody>
      </p:sp>
      <p:pic>
        <p:nvPicPr>
          <p:cNvPr id="3" name="Picture 2">
            <a:extLst>
              <a:ext uri="{FF2B5EF4-FFF2-40B4-BE49-F238E27FC236}">
                <a16:creationId xmlns:a16="http://schemas.microsoft.com/office/drawing/2014/main" id="{0B622F75-E70F-48DE-A95A-5A789849BA12}"/>
              </a:ext>
            </a:extLst>
          </p:cNvPr>
          <p:cNvPicPr>
            <a:picLocks noChangeAspect="1"/>
          </p:cNvPicPr>
          <p:nvPr/>
        </p:nvPicPr>
        <p:blipFill>
          <a:blip r:embed="rId4"/>
          <a:stretch>
            <a:fillRect/>
          </a:stretch>
        </p:blipFill>
        <p:spPr>
          <a:xfrm>
            <a:off x="4924425" y="1241424"/>
            <a:ext cx="2343150" cy="1438275"/>
          </a:xfrm>
          <a:prstGeom prst="rect">
            <a:avLst/>
          </a:prstGeom>
        </p:spPr>
      </p:pic>
    </p:spTree>
    <p:extLst>
      <p:ext uri="{BB962C8B-B14F-4D97-AF65-F5344CB8AC3E}">
        <p14:creationId xmlns:p14="http://schemas.microsoft.com/office/powerpoint/2010/main" val="126104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6"/>
            <a:ext cx="10515600" cy="1122708"/>
          </a:xfrm>
        </p:spPr>
        <p:txBody>
          <a:bodyPr>
            <a:normAutofit/>
          </a:bodyPr>
          <a:lstStyle/>
          <a:p>
            <a:r>
              <a:rPr lang="en-US" sz="2400" dirty="0" err="1">
                <a:solidFill>
                  <a:schemeClr val="accent1"/>
                </a:solidFill>
              </a:rPr>
              <a:t>dAta</a:t>
            </a:r>
            <a:r>
              <a:rPr lang="en-US" sz="2400" dirty="0">
                <a:solidFill>
                  <a:schemeClr val="accent1"/>
                </a:solidFill>
              </a:rPr>
              <a:t> collection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832359"/>
            <a:ext cx="10515600" cy="4021789"/>
          </a:xfrm>
        </p:spPr>
        <p:txBody>
          <a:bodyPr>
            <a:noAutofit/>
          </a:bodyPr>
          <a:lstStyle/>
          <a:p>
            <a:pPr algn="l">
              <a:lnSpc>
                <a:spcPct val="150000"/>
              </a:lnSpc>
            </a:pPr>
            <a:r>
              <a:rPr lang="en-US" sz="1400" b="0" i="0" dirty="0">
                <a:solidFill>
                  <a:schemeClr val="tx1"/>
                </a:solidFill>
                <a:effectLst/>
                <a:latin typeface="Chivo Light" panose="020B0604020202020204" charset="0"/>
              </a:rPr>
              <a:t>Data collection is a crucial step in any project involving Exploratory Data Analysis (EDA), including a movie statistics project. Collecting relevant and high-quality data is essential to ensure the success and reliability of your analysis.</a:t>
            </a:r>
          </a:p>
          <a:p>
            <a:pPr algn="l">
              <a:lnSpc>
                <a:spcPct val="150000"/>
              </a:lnSpc>
            </a:pPr>
            <a:r>
              <a:rPr lang="en-US" sz="1400" b="0" i="0" dirty="0">
                <a:solidFill>
                  <a:schemeClr val="tx1"/>
                </a:solidFill>
                <a:effectLst/>
                <a:latin typeface="Chivo Light" panose="020B0604020202020204" charset="0"/>
              </a:rPr>
              <a:t>Data Source Selection</a:t>
            </a:r>
          </a:p>
          <a:p>
            <a:pPr algn="l">
              <a:lnSpc>
                <a:spcPct val="150000"/>
              </a:lnSpc>
            </a:pPr>
            <a:r>
              <a:rPr lang="en-US" sz="1400" b="0" i="0" dirty="0">
                <a:solidFill>
                  <a:schemeClr val="tx1"/>
                </a:solidFill>
                <a:effectLst/>
                <a:latin typeface="Chivo Light" panose="020B0604020202020204" charset="0"/>
              </a:rPr>
              <a:t>Data Access</a:t>
            </a:r>
          </a:p>
          <a:p>
            <a:pPr algn="l">
              <a:lnSpc>
                <a:spcPct val="150000"/>
              </a:lnSpc>
            </a:pPr>
            <a:r>
              <a:rPr lang="en-US" sz="1400" b="0" i="0" dirty="0">
                <a:solidFill>
                  <a:schemeClr val="tx1"/>
                </a:solidFill>
                <a:effectLst/>
                <a:latin typeface="Chivo Light" panose="020B0604020202020204" charset="0"/>
              </a:rPr>
              <a:t>Data Sampling</a:t>
            </a:r>
          </a:p>
          <a:p>
            <a:pPr algn="l">
              <a:lnSpc>
                <a:spcPct val="150000"/>
              </a:lnSpc>
            </a:pPr>
            <a:r>
              <a:rPr lang="en-US" sz="1400" b="0" i="0" dirty="0">
                <a:solidFill>
                  <a:schemeClr val="tx1"/>
                </a:solidFill>
                <a:effectLst/>
                <a:latin typeface="Chivo Light" panose="020B0604020202020204" charset="0"/>
              </a:rPr>
              <a:t>Data Cleaning</a:t>
            </a:r>
          </a:p>
          <a:p>
            <a:pPr algn="l">
              <a:lnSpc>
                <a:spcPct val="150000"/>
              </a:lnSpc>
            </a:pPr>
            <a:r>
              <a:rPr lang="en-US" sz="1400" b="0" i="0" dirty="0">
                <a:solidFill>
                  <a:schemeClr val="tx1"/>
                </a:solidFill>
                <a:effectLst/>
                <a:latin typeface="Chivo Light" panose="020B0604020202020204" charset="0"/>
              </a:rPr>
              <a:t>Feature Selection</a:t>
            </a:r>
          </a:p>
          <a:p>
            <a:pPr algn="l">
              <a:lnSpc>
                <a:spcPct val="150000"/>
              </a:lnSpc>
            </a:pPr>
            <a:r>
              <a:rPr lang="en-US" sz="1400" b="0" i="0" dirty="0">
                <a:solidFill>
                  <a:schemeClr val="tx1"/>
                </a:solidFill>
                <a:effectLst/>
                <a:latin typeface="Chivo Light" panose="020B0604020202020204" charset="0"/>
              </a:rPr>
              <a:t>Data Integration</a:t>
            </a:r>
          </a:p>
          <a:p>
            <a:pPr algn="l">
              <a:lnSpc>
                <a:spcPct val="150000"/>
              </a:lnSpc>
            </a:pPr>
            <a:r>
              <a:rPr lang="en-US" sz="1400" b="0" i="0" dirty="0">
                <a:solidFill>
                  <a:schemeClr val="tx1"/>
                </a:solidFill>
                <a:effectLst/>
                <a:latin typeface="Chivo Light" panose="020B0604020202020204" charset="0"/>
              </a:rPr>
              <a:t>Data Preprocessing</a:t>
            </a:r>
          </a:p>
          <a:p>
            <a:pPr algn="l">
              <a:lnSpc>
                <a:spcPct val="150000"/>
              </a:lnSpc>
            </a:pPr>
            <a:endParaRPr lang="en-US" sz="1400" b="0" i="0" dirty="0">
              <a:solidFill>
                <a:schemeClr val="tx1"/>
              </a:solidFill>
              <a:effectLst/>
              <a:latin typeface="Chivo Light" panose="020B0604020202020204" charset="0"/>
            </a:endParaRPr>
          </a:p>
          <a:p>
            <a:pPr algn="l">
              <a:lnSpc>
                <a:spcPct val="150000"/>
              </a:lnSpc>
            </a:pPr>
            <a:endParaRPr lang="en-US" sz="1400" b="0" i="0" dirty="0">
              <a:solidFill>
                <a:schemeClr val="tx1"/>
              </a:solidFill>
              <a:effectLst/>
              <a:latin typeface="Chivo Light" panose="020B0604020202020204" charset="0"/>
            </a:endParaRPr>
          </a:p>
          <a:p>
            <a:pPr algn="l">
              <a:lnSpc>
                <a:spcPct val="150000"/>
              </a:lnSpc>
            </a:pPr>
            <a:endParaRPr lang="en-US" sz="1400" dirty="0">
              <a:solidFill>
                <a:schemeClr val="tx1"/>
              </a:solidFill>
              <a:latin typeface="Chivo Light" panose="020B0604020202020204" charset="0"/>
            </a:endParaRP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51407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013377"/>
          </a:xfrm>
        </p:spPr>
        <p:txBody>
          <a:bodyPr>
            <a:normAutofit/>
          </a:bodyPr>
          <a:lstStyle/>
          <a:p>
            <a:r>
              <a:rPr lang="en-US" sz="2400" dirty="0" err="1">
                <a:solidFill>
                  <a:schemeClr val="accent1"/>
                </a:solidFill>
              </a:rPr>
              <a:t>dAta</a:t>
            </a:r>
            <a:r>
              <a:rPr lang="en-US" sz="2400" dirty="0">
                <a:solidFill>
                  <a:schemeClr val="accent1"/>
                </a:solidFill>
              </a:rPr>
              <a:t> analysis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723027"/>
            <a:ext cx="10515600" cy="4250390"/>
          </a:xfrm>
        </p:spPr>
        <p:txBody>
          <a:bodyPr>
            <a:normAutofit/>
          </a:bodyPr>
          <a:lstStyle/>
          <a:p>
            <a:pPr algn="l"/>
            <a:r>
              <a:rPr lang="en-US" sz="1400" dirty="0"/>
              <a:t>					      </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pic>
        <p:nvPicPr>
          <p:cNvPr id="10" name="Picture 9">
            <a:extLst>
              <a:ext uri="{FF2B5EF4-FFF2-40B4-BE49-F238E27FC236}">
                <a16:creationId xmlns:a16="http://schemas.microsoft.com/office/drawing/2014/main" id="{F86BCA99-54DA-25F9-A27F-D45673CDFC9C}"/>
              </a:ext>
            </a:extLst>
          </p:cNvPr>
          <p:cNvPicPr>
            <a:picLocks noChangeAspect="1"/>
          </p:cNvPicPr>
          <p:nvPr/>
        </p:nvPicPr>
        <p:blipFill>
          <a:blip r:embed="rId5"/>
          <a:stretch>
            <a:fillRect/>
          </a:stretch>
        </p:blipFill>
        <p:spPr>
          <a:xfrm>
            <a:off x="6297570" y="1812831"/>
            <a:ext cx="4579119" cy="3940974"/>
          </a:xfrm>
          <a:prstGeom prst="rect">
            <a:avLst/>
          </a:prstGeom>
        </p:spPr>
      </p:pic>
      <p:pic>
        <p:nvPicPr>
          <p:cNvPr id="14" name="Picture 13">
            <a:extLst>
              <a:ext uri="{FF2B5EF4-FFF2-40B4-BE49-F238E27FC236}">
                <a16:creationId xmlns:a16="http://schemas.microsoft.com/office/drawing/2014/main" id="{5075784F-CF25-4055-C5EC-9BF26A2A0948}"/>
              </a:ext>
            </a:extLst>
          </p:cNvPr>
          <p:cNvPicPr>
            <a:picLocks noChangeAspect="1"/>
          </p:cNvPicPr>
          <p:nvPr/>
        </p:nvPicPr>
        <p:blipFill>
          <a:blip r:embed="rId6"/>
          <a:stretch>
            <a:fillRect/>
          </a:stretch>
        </p:blipFill>
        <p:spPr>
          <a:xfrm>
            <a:off x="1011427" y="1812831"/>
            <a:ext cx="4883005" cy="3940974"/>
          </a:xfrm>
          <a:prstGeom prst="rect">
            <a:avLst/>
          </a:prstGeom>
        </p:spPr>
      </p:pic>
    </p:spTree>
    <p:extLst>
      <p:ext uri="{BB962C8B-B14F-4D97-AF65-F5344CB8AC3E}">
        <p14:creationId xmlns:p14="http://schemas.microsoft.com/office/powerpoint/2010/main" val="295222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27769"/>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013377"/>
          </a:xfrm>
        </p:spPr>
        <p:txBody>
          <a:bodyPr>
            <a:normAutofit/>
          </a:bodyPr>
          <a:lstStyle/>
          <a:p>
            <a:r>
              <a:rPr lang="en-US" sz="2400" dirty="0" err="1">
                <a:solidFill>
                  <a:schemeClr val="accent1"/>
                </a:solidFill>
              </a:rPr>
              <a:t>dAta</a:t>
            </a:r>
            <a:r>
              <a:rPr lang="en-US" sz="2400" dirty="0">
                <a:solidFill>
                  <a:schemeClr val="accent1"/>
                </a:solidFill>
              </a:rPr>
              <a:t> analysis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723027"/>
            <a:ext cx="10515600" cy="4250390"/>
          </a:xfrm>
        </p:spPr>
        <p:txBody>
          <a:bodyPr>
            <a:normAutofit/>
          </a:bodyPr>
          <a:lstStyle/>
          <a:p>
            <a:pPr algn="l"/>
            <a:r>
              <a:rPr lang="en-US" sz="1400" dirty="0"/>
              <a:t>					      </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TextBox 1">
            <a:extLst>
              <a:ext uri="{FF2B5EF4-FFF2-40B4-BE49-F238E27FC236}">
                <a16:creationId xmlns:a16="http://schemas.microsoft.com/office/drawing/2014/main" id="{3FA8FFC2-84BC-C25F-3A43-BCA3E4143388}"/>
              </a:ext>
            </a:extLst>
          </p:cNvPr>
          <p:cNvSpPr txBox="1"/>
          <p:nvPr/>
        </p:nvSpPr>
        <p:spPr>
          <a:xfrm>
            <a:off x="1093304" y="1918252"/>
            <a:ext cx="10038522" cy="3717235"/>
          </a:xfrm>
          <a:prstGeom prst="rect">
            <a:avLst/>
          </a:prstGeom>
          <a:no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id="{848D5716-416C-9108-57D6-10DFBC2AF8B9}"/>
              </a:ext>
            </a:extLst>
          </p:cNvPr>
          <p:cNvPicPr>
            <a:picLocks noChangeAspect="1"/>
          </p:cNvPicPr>
          <p:nvPr/>
        </p:nvPicPr>
        <p:blipFill>
          <a:blip r:embed="rId5"/>
          <a:stretch>
            <a:fillRect/>
          </a:stretch>
        </p:blipFill>
        <p:spPr>
          <a:xfrm>
            <a:off x="6885083" y="1664712"/>
            <a:ext cx="4201001" cy="4051786"/>
          </a:xfrm>
          <a:prstGeom prst="rect">
            <a:avLst/>
          </a:prstGeom>
        </p:spPr>
      </p:pic>
      <p:pic>
        <p:nvPicPr>
          <p:cNvPr id="9" name="Picture 8">
            <a:extLst>
              <a:ext uri="{FF2B5EF4-FFF2-40B4-BE49-F238E27FC236}">
                <a16:creationId xmlns:a16="http://schemas.microsoft.com/office/drawing/2014/main" id="{60B3BE6E-3217-10B8-72C4-4459DF2DA3EB}"/>
              </a:ext>
            </a:extLst>
          </p:cNvPr>
          <p:cNvPicPr>
            <a:picLocks noChangeAspect="1"/>
          </p:cNvPicPr>
          <p:nvPr/>
        </p:nvPicPr>
        <p:blipFill>
          <a:blip r:embed="rId6"/>
          <a:stretch>
            <a:fillRect/>
          </a:stretch>
        </p:blipFill>
        <p:spPr>
          <a:xfrm>
            <a:off x="977153" y="1664712"/>
            <a:ext cx="5844988" cy="4051786"/>
          </a:xfrm>
          <a:prstGeom prst="rect">
            <a:avLst/>
          </a:prstGeom>
        </p:spPr>
      </p:pic>
    </p:spTree>
    <p:extLst>
      <p:ext uri="{BB962C8B-B14F-4D97-AF65-F5344CB8AC3E}">
        <p14:creationId xmlns:p14="http://schemas.microsoft.com/office/powerpoint/2010/main" val="236578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9939"/>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013377"/>
          </a:xfrm>
        </p:spPr>
        <p:txBody>
          <a:bodyPr>
            <a:normAutofit/>
          </a:bodyPr>
          <a:lstStyle/>
          <a:p>
            <a:r>
              <a:rPr lang="en-US" sz="2400" dirty="0" err="1">
                <a:solidFill>
                  <a:schemeClr val="accent1"/>
                </a:solidFill>
              </a:rPr>
              <a:t>dAta</a:t>
            </a:r>
            <a:r>
              <a:rPr lang="en-US" sz="2400" dirty="0">
                <a:solidFill>
                  <a:schemeClr val="accent1"/>
                </a:solidFill>
              </a:rPr>
              <a:t> analysis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723027"/>
            <a:ext cx="10515600" cy="4250390"/>
          </a:xfrm>
        </p:spPr>
        <p:txBody>
          <a:bodyPr>
            <a:normAutofit/>
          </a:bodyPr>
          <a:lstStyle/>
          <a:p>
            <a:pPr algn="l"/>
            <a:r>
              <a:rPr lang="en-US" sz="1400" dirty="0"/>
              <a:t>					      </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TextBox 1">
            <a:extLst>
              <a:ext uri="{FF2B5EF4-FFF2-40B4-BE49-F238E27FC236}">
                <a16:creationId xmlns:a16="http://schemas.microsoft.com/office/drawing/2014/main" id="{3FA8FFC2-84BC-C25F-3A43-BCA3E4143388}"/>
              </a:ext>
            </a:extLst>
          </p:cNvPr>
          <p:cNvSpPr txBox="1"/>
          <p:nvPr/>
        </p:nvSpPr>
        <p:spPr>
          <a:xfrm>
            <a:off x="1093304" y="1918252"/>
            <a:ext cx="10038522" cy="369332"/>
          </a:xfrm>
          <a:prstGeom prst="rect">
            <a:avLst/>
          </a:prstGeom>
          <a:noFill/>
          <a:ln>
            <a:solidFill>
              <a:schemeClr val="bg1"/>
            </a:solidFill>
          </a:ln>
        </p:spPr>
        <p:txBody>
          <a:bodyPr wrap="square" rtlCol="0">
            <a:spAutoFit/>
          </a:bodyPr>
          <a:lstStyle/>
          <a:p>
            <a:r>
              <a:rPr lang="en-IN" dirty="0"/>
              <a:t>						</a:t>
            </a:r>
          </a:p>
        </p:txBody>
      </p:sp>
      <p:pic>
        <p:nvPicPr>
          <p:cNvPr id="8" name="Picture 7">
            <a:extLst>
              <a:ext uri="{FF2B5EF4-FFF2-40B4-BE49-F238E27FC236}">
                <a16:creationId xmlns:a16="http://schemas.microsoft.com/office/drawing/2014/main" id="{CE933CD0-C535-4224-BD38-46B68F8E5654}"/>
              </a:ext>
            </a:extLst>
          </p:cNvPr>
          <p:cNvPicPr>
            <a:picLocks noChangeAspect="1"/>
          </p:cNvPicPr>
          <p:nvPr/>
        </p:nvPicPr>
        <p:blipFill>
          <a:blip r:embed="rId5"/>
          <a:stretch>
            <a:fillRect/>
          </a:stretch>
        </p:blipFill>
        <p:spPr>
          <a:xfrm>
            <a:off x="1060175" y="1723028"/>
            <a:ext cx="4791202" cy="3870392"/>
          </a:xfrm>
          <a:prstGeom prst="rect">
            <a:avLst/>
          </a:prstGeom>
        </p:spPr>
      </p:pic>
      <p:pic>
        <p:nvPicPr>
          <p:cNvPr id="11" name="Picture 10">
            <a:extLst>
              <a:ext uri="{FF2B5EF4-FFF2-40B4-BE49-F238E27FC236}">
                <a16:creationId xmlns:a16="http://schemas.microsoft.com/office/drawing/2014/main" id="{3450AE42-7465-7E59-5E8C-5F39E03FDCA5}"/>
              </a:ext>
            </a:extLst>
          </p:cNvPr>
          <p:cNvPicPr>
            <a:picLocks noChangeAspect="1"/>
          </p:cNvPicPr>
          <p:nvPr/>
        </p:nvPicPr>
        <p:blipFill>
          <a:blip r:embed="rId6"/>
          <a:stretch>
            <a:fillRect/>
          </a:stretch>
        </p:blipFill>
        <p:spPr>
          <a:xfrm>
            <a:off x="6007790" y="1713088"/>
            <a:ext cx="5157166" cy="3880331"/>
          </a:xfrm>
          <a:prstGeom prst="rect">
            <a:avLst/>
          </a:prstGeom>
        </p:spPr>
      </p:pic>
    </p:spTree>
    <p:extLst>
      <p:ext uri="{BB962C8B-B14F-4D97-AF65-F5344CB8AC3E}">
        <p14:creationId xmlns:p14="http://schemas.microsoft.com/office/powerpoint/2010/main" val="64665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04863" y="338139"/>
            <a:ext cx="10515600" cy="1112768"/>
          </a:xfrm>
        </p:spPr>
        <p:txBody>
          <a:bodyPr>
            <a:normAutofit/>
          </a:bodyPr>
          <a:lstStyle/>
          <a:p>
            <a:r>
              <a:rPr lang="en-US" sz="2400" dirty="0">
                <a:solidFill>
                  <a:schemeClr val="accent1"/>
                </a:solidFill>
              </a:rPr>
              <a:t>insights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989029" y="1530108"/>
            <a:ext cx="10515600" cy="3975652"/>
          </a:xfrm>
        </p:spPr>
        <p:txBody>
          <a:bodyPr>
            <a:noAutofit/>
          </a:bodyPr>
          <a:lstStyle/>
          <a:p>
            <a:pPr marR="876935" algn="just">
              <a:lnSpc>
                <a:spcPct val="106000"/>
              </a:lnSpc>
              <a:tabLst>
                <a:tab pos="721360" algn="l"/>
              </a:tabLst>
            </a:pPr>
            <a:r>
              <a:rPr lang="en-US" sz="1400" dirty="0">
                <a:effectLst/>
                <a:latin typeface="Chivo Light" panose="020B0604020202020204" charset="0"/>
                <a:ea typeface="Calibri" panose="020F0502020204030204" pitchFamily="34" charset="0"/>
              </a:rPr>
              <a:t>In this dataset, several interesting insights have been uncovered. First, it was found that the most common movie genres are Action, Comedy, Drama, and Adventure, indicating their popularity among filmmakers. Second, genres such as Film-Noir, Music, Biography, Romance, and Crime tend to have the highest average ratings, suggesting that movies in these genres are generally well received by viewers. Additionally, genres like Biography, Crime, Drama, Mystery, and Action have longer average runtimes compared to others.</a:t>
            </a:r>
            <a:endParaRPr lang="en-IN" sz="1400" dirty="0">
              <a:latin typeface="Chivo Light" panose="020B0604020202020204" charset="0"/>
              <a:ea typeface="Calibri" panose="020F0502020204030204" pitchFamily="34" charset="0"/>
            </a:endParaRPr>
          </a:p>
          <a:p>
            <a:pPr marR="876935" algn="just">
              <a:lnSpc>
                <a:spcPct val="106000"/>
              </a:lnSpc>
              <a:tabLst>
                <a:tab pos="721360" algn="l"/>
              </a:tabLst>
            </a:pPr>
            <a:endParaRPr lang="en-US" sz="1400" dirty="0">
              <a:effectLst/>
              <a:latin typeface="Chivo Light" panose="020B0604020202020204" charset="0"/>
              <a:ea typeface="Calibri" panose="020F0502020204030204" pitchFamily="34" charset="0"/>
            </a:endParaRPr>
          </a:p>
          <a:p>
            <a:pPr marR="876935" algn="just">
              <a:lnSpc>
                <a:spcPct val="106000"/>
              </a:lnSpc>
              <a:tabLst>
                <a:tab pos="721360" algn="l"/>
              </a:tabLst>
            </a:pPr>
            <a:r>
              <a:rPr lang="en-US" sz="1400" dirty="0">
                <a:effectLst/>
                <a:latin typeface="Chivo Light" panose="020B0604020202020204" charset="0"/>
                <a:ea typeface="Calibri" panose="020F0502020204030204" pitchFamily="34" charset="0"/>
              </a:rPr>
              <a:t>When it </a:t>
            </a:r>
            <a:r>
              <a:rPr lang="en-US" sz="1400" dirty="0">
                <a:solidFill>
                  <a:schemeClr val="tx1"/>
                </a:solidFill>
                <a:effectLst/>
                <a:latin typeface="Chivo Light" panose="020B0604020202020204" charset="0"/>
                <a:ea typeface="Calibri" panose="020F0502020204030204" pitchFamily="34" charset="0"/>
              </a:rPr>
              <a:t>comes to financial performance, it was discovered that approximately 72% of the movies in the dataset show profits, while the remaining 28% show losses.</a:t>
            </a:r>
            <a:r>
              <a:rPr lang="en-US" sz="1400" dirty="0">
                <a:solidFill>
                  <a:schemeClr val="tx1"/>
                </a:solidFill>
                <a:latin typeface="Chivo Light" panose="020B0604020202020204" charset="0"/>
                <a:ea typeface="Source Sans Pro" pitchFamily="34" charset="-122"/>
                <a:cs typeface="Source Sans Pro" pitchFamily="34" charset="-120"/>
              </a:rPr>
              <a:t> the success of a movie cannot be determined solely by its profits or average rating. Some movies may have high profits but low ratings, while others may have high ratings but low profits. To accurately measure a movie's success rate, both high profits and high ratings need to be taken into consideration.</a:t>
            </a:r>
            <a:r>
              <a:rPr lang="en-US" sz="1400" dirty="0">
                <a:solidFill>
                  <a:schemeClr val="tx1"/>
                </a:solidFill>
                <a:effectLst/>
                <a:latin typeface="Chivo Light" panose="020B0604020202020204" charset="0"/>
                <a:ea typeface="Calibri" panose="020F0502020204030204" pitchFamily="34" charset="0"/>
              </a:rPr>
              <a:t> The Adventure genre stands out as the most profitable, followed by Fantasy, Action, and Animation genres.</a:t>
            </a:r>
            <a:endParaRPr lang="en-IN" sz="1400" dirty="0">
              <a:solidFill>
                <a:schemeClr val="tx1"/>
              </a:solidFill>
              <a:latin typeface="Chivo Light" panose="020B0604020202020204" charset="0"/>
              <a:ea typeface="Calibri" panose="020F0502020204030204" pitchFamily="34" charset="0"/>
            </a:endParaRPr>
          </a:p>
          <a:p>
            <a:pPr marR="876935" algn="just">
              <a:lnSpc>
                <a:spcPct val="106000"/>
              </a:lnSpc>
              <a:tabLst>
                <a:tab pos="721360" algn="l"/>
              </a:tabLst>
            </a:pPr>
            <a:endParaRPr lang="en-US" sz="1400" dirty="0">
              <a:solidFill>
                <a:schemeClr val="tx1"/>
              </a:solidFill>
              <a:effectLst/>
              <a:latin typeface="Chivo Light" panose="020B0604020202020204" charset="0"/>
              <a:ea typeface="Calibri" panose="020F0502020204030204" pitchFamily="34" charset="0"/>
            </a:endParaRPr>
          </a:p>
          <a:p>
            <a:pPr marR="876935" algn="just">
              <a:lnSpc>
                <a:spcPct val="106000"/>
              </a:lnSpc>
              <a:tabLst>
                <a:tab pos="721360" algn="l"/>
              </a:tabLst>
            </a:pPr>
            <a:r>
              <a:rPr lang="en-US" sz="1400" dirty="0">
                <a:solidFill>
                  <a:schemeClr val="tx1"/>
                </a:solidFill>
                <a:effectLst/>
                <a:latin typeface="Chivo Light" panose="020B0604020202020204" charset="0"/>
                <a:ea typeface="Calibri" panose="020F0502020204030204" pitchFamily="34" charset="0"/>
              </a:rPr>
              <a:t>Directors such as Steve </a:t>
            </a:r>
            <a:r>
              <a:rPr lang="en-US" sz="1400" dirty="0" err="1">
                <a:solidFill>
                  <a:schemeClr val="tx1"/>
                </a:solidFill>
                <a:effectLst/>
                <a:latin typeface="Chivo Light" panose="020B0604020202020204" charset="0"/>
                <a:ea typeface="Calibri" panose="020F0502020204030204" pitchFamily="34" charset="0"/>
              </a:rPr>
              <a:t>Kopera</a:t>
            </a:r>
            <a:r>
              <a:rPr lang="en-US" sz="1400" dirty="0">
                <a:solidFill>
                  <a:schemeClr val="tx1"/>
                </a:solidFill>
                <a:effectLst/>
                <a:latin typeface="Chivo Light" panose="020B0604020202020204" charset="0"/>
                <a:ea typeface="Calibri" panose="020F0502020204030204" pitchFamily="34" charset="0"/>
              </a:rPr>
              <a:t>, Tim Martin Crouse, and Kiran </a:t>
            </a:r>
            <a:r>
              <a:rPr lang="en-US" sz="1400" dirty="0" err="1">
                <a:solidFill>
                  <a:schemeClr val="tx1"/>
                </a:solidFill>
                <a:effectLst/>
                <a:latin typeface="Chivo Light" panose="020B0604020202020204" charset="0"/>
                <a:ea typeface="Calibri" panose="020F0502020204030204" pitchFamily="34" charset="0"/>
              </a:rPr>
              <a:t>Natki</a:t>
            </a:r>
            <a:r>
              <a:rPr lang="en-US" sz="1400" dirty="0">
                <a:solidFill>
                  <a:schemeClr val="tx1"/>
                </a:solidFill>
                <a:effectLst/>
                <a:latin typeface="Chivo Light" panose="020B0604020202020204" charset="0"/>
                <a:ea typeface="Calibri" panose="020F0502020204030204" pitchFamily="34" charset="0"/>
              </a:rPr>
              <a:t> have received the highest ratings for their movies, reflecting their success in delivering well-received films. Furthermore, genres like Biography, Crime, Drama, and Documentary have the highest success rates based on ratings</a:t>
            </a:r>
            <a:r>
              <a:rPr lang="en-US" sz="1400" dirty="0">
                <a:effectLst/>
                <a:latin typeface="Chivo Light" panose="020B0604020202020204" charset="0"/>
                <a:ea typeface="Calibri" panose="020F0502020204030204" pitchFamily="34" charset="0"/>
              </a:rPr>
              <a:t>.</a:t>
            </a:r>
            <a:endParaRPr lang="en-IN" sz="1400" dirty="0">
              <a:effectLst/>
              <a:latin typeface="Chivo Light" panose="020B0604020202020204" charset="0"/>
              <a:ea typeface="Calibri" panose="020F0502020204030204" pitchFamily="34" charset="0"/>
            </a:endParaRPr>
          </a:p>
          <a:p>
            <a:pPr algn="just">
              <a:lnSpc>
                <a:spcPct val="170000"/>
              </a:lnSpc>
              <a:spcAft>
                <a:spcPts val="800"/>
              </a:spcAft>
            </a:pPr>
            <a:endPar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372927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04863" y="338139"/>
            <a:ext cx="10515600" cy="1112768"/>
          </a:xfrm>
        </p:spPr>
        <p:txBody>
          <a:bodyPr>
            <a:normAutofit/>
          </a:bodyPr>
          <a:lstStyle/>
          <a:p>
            <a:r>
              <a:rPr lang="en-US" sz="2400" dirty="0">
                <a:solidFill>
                  <a:schemeClr val="accent1"/>
                </a:solidFill>
              </a:rPr>
              <a:t>insights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923042" y="1530108"/>
            <a:ext cx="10515600" cy="3975652"/>
          </a:xfrm>
        </p:spPr>
        <p:txBody>
          <a:bodyPr>
            <a:noAutofit/>
          </a:bodyPr>
          <a:lstStyle/>
          <a:p>
            <a:pPr marR="876935" algn="just">
              <a:lnSpc>
                <a:spcPct val="106000"/>
              </a:lnSpc>
              <a:tabLst>
                <a:tab pos="721360" algn="l"/>
              </a:tabLst>
            </a:pPr>
            <a:r>
              <a:rPr lang="en-US" sz="1400" dirty="0">
                <a:effectLst/>
                <a:latin typeface="Chivo Light" panose="020B0604020202020204" charset="0"/>
                <a:ea typeface="Calibri" panose="020F0502020204030204" pitchFamily="34" charset="0"/>
              </a:rPr>
              <a:t>Interestingly, there is a strong correlation between the number of votes a movie receives and its approval index, implying that movies with more votes tend to have higher approval ratings. However, only a small percentage (7.49%) of movies in the dataset have an approval index above 7, indicating that achieving high approval is relatively rare.</a:t>
            </a:r>
            <a:endParaRPr lang="en-IN" sz="1400" dirty="0">
              <a:latin typeface="Chivo Light" panose="020B0604020202020204" charset="0"/>
              <a:ea typeface="Calibri" panose="020F0502020204030204" pitchFamily="34" charset="0"/>
            </a:endParaRPr>
          </a:p>
          <a:p>
            <a:pPr marR="876935" algn="just">
              <a:lnSpc>
                <a:spcPct val="106000"/>
              </a:lnSpc>
              <a:tabLst>
                <a:tab pos="721360" algn="l"/>
              </a:tabLst>
            </a:pPr>
            <a:endParaRPr lang="en-US" sz="1400" dirty="0">
              <a:effectLst/>
              <a:latin typeface="Chivo Light" panose="020B0604020202020204" charset="0"/>
              <a:ea typeface="Calibri" panose="020F0502020204030204" pitchFamily="34" charset="0"/>
            </a:endParaRPr>
          </a:p>
          <a:p>
            <a:pPr marR="876935" algn="just">
              <a:lnSpc>
                <a:spcPct val="106000"/>
              </a:lnSpc>
              <a:tabLst>
                <a:tab pos="721360" algn="l"/>
              </a:tabLst>
            </a:pPr>
            <a:r>
              <a:rPr lang="en-US" sz="1400" dirty="0">
                <a:effectLst/>
                <a:latin typeface="Chivo Light" panose="020B0604020202020204" charset="0"/>
                <a:ea typeface="Calibri" panose="020F0502020204030204" pitchFamily="34" charset="0"/>
              </a:rPr>
              <a:t>When it comes to movie runtime, it was observed that longer movies tend to have higher approval indices, suggesting that viewers appreciate longer films. Additionally, higher movie ratings correlate with higher box office collections, indicating that well-rated movies tend to perform better financially. Finally, the dataset includes the top 10 highest-grossing movies of all time, including titles like "Avatar," "Avengers: Endgame," "Titanic," and "Spiderman: No Way Home.“</a:t>
            </a:r>
            <a:endParaRPr lang="en-IN" sz="1400" dirty="0">
              <a:latin typeface="Chivo Light" panose="020B0604020202020204" charset="0"/>
              <a:ea typeface="Calibri" panose="020F0502020204030204" pitchFamily="34" charset="0"/>
            </a:endParaRPr>
          </a:p>
          <a:p>
            <a:pPr marR="876935" algn="just">
              <a:lnSpc>
                <a:spcPct val="106000"/>
              </a:lnSpc>
              <a:tabLst>
                <a:tab pos="721360" algn="l"/>
              </a:tabLst>
            </a:pPr>
            <a:endParaRPr lang="en-US" sz="1400" dirty="0">
              <a:effectLst/>
              <a:latin typeface="Chivo Light" panose="020B0604020202020204" charset="0"/>
              <a:ea typeface="Calibri" panose="020F0502020204030204" pitchFamily="34" charset="0"/>
            </a:endParaRPr>
          </a:p>
          <a:p>
            <a:pPr marR="876935" algn="just">
              <a:lnSpc>
                <a:spcPct val="106000"/>
              </a:lnSpc>
              <a:tabLst>
                <a:tab pos="721360" algn="l"/>
              </a:tabLst>
            </a:pPr>
            <a:r>
              <a:rPr lang="en-US" sz="1400" dirty="0">
                <a:effectLst/>
                <a:latin typeface="Chivo Light" panose="020B0604020202020204" charset="0"/>
                <a:ea typeface="Calibri" panose="020F0502020204030204" pitchFamily="34" charset="0"/>
              </a:rPr>
              <a:t>In terms of temporal trends, the average runtime of movies has decreased over the years, with older movies generally having longer runtimes than more recent ones. Interestingly, there is a weak correlation between runtimes and budgets, indicating that the length of a movie does not strongly dictate its production budget. Finally, directors in the dataset often have primary professions beyond directing, including producing, acting, cinematography etc.</a:t>
            </a:r>
            <a:endParaRPr lang="en-IN" sz="1400" dirty="0">
              <a:effectLst/>
              <a:latin typeface="Chivo Light" panose="020B0604020202020204" charset="0"/>
              <a:ea typeface="Calibri" panose="020F0502020204030204" pitchFamily="34" charset="0"/>
            </a:endParaRPr>
          </a:p>
          <a:p>
            <a:pPr algn="just">
              <a:lnSpc>
                <a:spcPct val="150000"/>
              </a:lnSpc>
              <a:spcAft>
                <a:spcPts val="800"/>
              </a:spcAft>
            </a:pPr>
            <a:endPar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74628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9427"/>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102829"/>
          </a:xfrm>
        </p:spPr>
        <p:txBody>
          <a:bodyPr>
            <a:normAutofit/>
          </a:bodyPr>
          <a:lstStyle/>
          <a:p>
            <a:r>
              <a:rPr lang="en-US" sz="2400" dirty="0">
                <a:solidFill>
                  <a:schemeClr val="accent1"/>
                </a:solidFill>
              </a:rPr>
              <a:t>Limitations and recommendations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908313"/>
            <a:ext cx="10515600" cy="3975652"/>
          </a:xfrm>
        </p:spPr>
        <p:txBody>
          <a:bodyPr>
            <a:normAutofit/>
          </a:bodyPr>
          <a:lstStyle/>
          <a:p>
            <a:pPr algn="l">
              <a:lnSpc>
                <a:spcPct val="150000"/>
              </a:lnSpc>
            </a:pPr>
            <a:r>
              <a:rPr lang="en-US" sz="1400" dirty="0">
                <a:solidFill>
                  <a:schemeClr val="tx1"/>
                </a:solidFill>
                <a:latin typeface="Chivo Light" panose="020B0604020202020204" charset="0"/>
              </a:rPr>
              <a:t>Limitations</a:t>
            </a:r>
          </a:p>
          <a:p>
            <a:pPr algn="just"/>
            <a:r>
              <a:rPr lang="en-US" sz="1400" dirty="0">
                <a:effectLst/>
                <a:latin typeface="Chivo Light" panose="020B0604020202020204" charset="0"/>
                <a:ea typeface="Calibri" panose="020F0502020204030204" pitchFamily="34" charset="0"/>
              </a:rPr>
              <a:t>Sampling Bias:</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The dataset might be biased towards certain genres, directors, or time periods, leading to an incomplete representation of the diversity in the film industry.</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 </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Data Completeness:</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Missing values in any of the columns can limit the comprehensiveness of the dataset. For example, incomplete data on director birth or death years might affect analyses involving director-related trends.</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 </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Quality of User Ratings:</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The movie ratings and number of votes are based on user-generated content, which may be subject to manipulation or biased opinions. Ratings might not accurately reflect the true quality of a movie.</a:t>
            </a:r>
            <a:endParaRPr lang="en-IN" sz="1400" dirty="0">
              <a:effectLst/>
              <a:latin typeface="Chivo Light" panose="020B0604020202020204" charset="0"/>
              <a:ea typeface="Calibri" panose="020F0502020204030204" pitchFamily="34" charset="0"/>
            </a:endParaRPr>
          </a:p>
          <a:p>
            <a:pPr algn="l">
              <a:lnSpc>
                <a:spcPct val="150000"/>
              </a:lnSpc>
            </a:pPr>
            <a:endParaRPr lang="en-US" sz="1400" dirty="0">
              <a:solidFill>
                <a:schemeClr val="tx1"/>
              </a:solidFill>
              <a:latin typeface="Chivo Light" panose="020B0604020202020204" charset="0"/>
            </a:endParaRPr>
          </a:p>
          <a:p>
            <a:pPr algn="l">
              <a:lnSpc>
                <a:spcPct val="150000"/>
              </a:lnSpc>
            </a:pPr>
            <a:endParaRPr lang="en-US" sz="1400" dirty="0">
              <a:solidFill>
                <a:schemeClr val="tx1"/>
              </a:solidFill>
              <a:latin typeface="Chivo Light" panose="020B0604020202020204" charset="0"/>
            </a:endParaRPr>
          </a:p>
          <a:p>
            <a:pPr algn="l">
              <a:lnSpc>
                <a:spcPct val="150000"/>
              </a:lnSpc>
            </a:pPr>
            <a:endParaRPr lang="en-US" sz="1400" dirty="0">
              <a:solidFill>
                <a:schemeClr val="tx1"/>
              </a:solidFill>
              <a:latin typeface="Chivo Light" panose="020B0604020202020204" charset="0"/>
            </a:endParaRP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63265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6"/>
            <a:ext cx="10515600" cy="1092890"/>
          </a:xfrm>
        </p:spPr>
        <p:txBody>
          <a:bodyPr>
            <a:normAutofit/>
          </a:bodyPr>
          <a:lstStyle/>
          <a:p>
            <a:r>
              <a:rPr lang="en-US" sz="2400" dirty="0">
                <a:solidFill>
                  <a:schemeClr val="accent1"/>
                </a:solidFill>
              </a:rPr>
              <a:t>Limitations and recommendations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908313"/>
            <a:ext cx="10515600" cy="3955774"/>
          </a:xfrm>
        </p:spPr>
        <p:txBody>
          <a:bodyPr>
            <a:normAutofit/>
          </a:bodyPr>
          <a:lstStyle/>
          <a:p>
            <a:pPr algn="just">
              <a:lnSpc>
                <a:spcPct val="150000"/>
              </a:lnSpc>
            </a:pPr>
            <a:endParaRPr lang="en-IN" sz="1400" kern="100" dirty="0">
              <a:effectLst/>
              <a:latin typeface="Chivo Light" panose="020B0604020202020204" charset="0"/>
              <a:ea typeface="Calibri" panose="020F0502020204030204" pitchFamily="34" charset="0"/>
              <a:cs typeface="Times New Roman" panose="02020603050405020304" pitchFamily="18" charset="0"/>
            </a:endParaRPr>
          </a:p>
          <a:p>
            <a:pPr algn="just">
              <a:lnSpc>
                <a:spcPct val="150000"/>
              </a:lnSpc>
            </a:pPr>
            <a:endParaRPr lang="en-IN" sz="1400" kern="100" dirty="0">
              <a:effectLst/>
              <a:latin typeface="Chivo Light" panose="020B0604020202020204" charset="0"/>
              <a:ea typeface="Calibri" panose="020F0502020204030204" pitchFamily="34" charset="0"/>
              <a:cs typeface="Times New Roman" panose="02020603050405020304" pitchFamily="18" charset="0"/>
            </a:endParaRPr>
          </a:p>
          <a:p>
            <a:pPr algn="just">
              <a:lnSpc>
                <a:spcPct val="150000"/>
              </a:lnSpc>
            </a:pPr>
            <a:endParaRPr lang="en-US" sz="1400" dirty="0">
              <a:latin typeface="Chivo Light" panose="020B0604020202020204" charset="0"/>
            </a:endParaRP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6" name="TextBox 5">
            <a:extLst>
              <a:ext uri="{FF2B5EF4-FFF2-40B4-BE49-F238E27FC236}">
                <a16:creationId xmlns:a16="http://schemas.microsoft.com/office/drawing/2014/main" id="{1210C1FA-B3F6-8875-3C9F-4539F6A966FE}"/>
              </a:ext>
            </a:extLst>
          </p:cNvPr>
          <p:cNvSpPr txBox="1"/>
          <p:nvPr/>
        </p:nvSpPr>
        <p:spPr>
          <a:xfrm>
            <a:off x="1000812" y="2039540"/>
            <a:ext cx="10190375" cy="3323987"/>
          </a:xfrm>
          <a:prstGeom prst="rect">
            <a:avLst/>
          </a:prstGeom>
          <a:noFill/>
        </p:spPr>
        <p:txBody>
          <a:bodyPr wrap="square">
            <a:spAutoFit/>
          </a:bodyPr>
          <a:lstStyle/>
          <a:p>
            <a:pPr algn="just"/>
            <a:r>
              <a:rPr lang="en-US" sz="1400" dirty="0">
                <a:effectLst/>
                <a:latin typeface="Chivo Light" panose="020B0604020202020204" charset="0"/>
                <a:ea typeface="Calibri" panose="020F0502020204030204" pitchFamily="34" charset="0"/>
              </a:rPr>
              <a:t>Genre-Specific Strategies:</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Identify the most successful genres in terms of approval index, average rating, and revenue. Consider developing or investing in movies within those genres. Similarly, evaluate underperforming genres to understand potential areas for improvement or niche opportunities.</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 </a:t>
            </a:r>
            <a:endParaRPr lang="en-IN" sz="1400" dirty="0">
              <a:effectLst/>
              <a:latin typeface="Chivo Light" panose="020B0604020202020204" charset="0"/>
              <a:ea typeface="Calibri" panose="020F0502020204030204" pitchFamily="34" charset="0"/>
            </a:endParaRPr>
          </a:p>
          <a:p>
            <a:pPr algn="just"/>
            <a:endParaRPr lang="en-US"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Director Collaboration:</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Collaborate with directors who consistently produce successful movies. Consider the primary professions of directors to understand if specific backgrounds contribute to higher success rates. This information can be valuable for strategic partnerships.</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 </a:t>
            </a:r>
            <a:endParaRPr lang="en-IN" sz="1400" dirty="0">
              <a:effectLst/>
              <a:latin typeface="Chivo Light" panose="020B0604020202020204" charset="0"/>
              <a:ea typeface="Calibri" panose="020F0502020204030204" pitchFamily="34" charset="0"/>
            </a:endParaRPr>
          </a:p>
          <a:p>
            <a:pPr algn="just"/>
            <a:endParaRPr lang="en-US"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Budget Optimization:</a:t>
            </a:r>
            <a:endParaRPr lang="en-IN" sz="1400" dirty="0">
              <a:effectLst/>
              <a:latin typeface="Chivo Light" panose="020B0604020202020204" charset="0"/>
              <a:ea typeface="Calibri" panose="020F0502020204030204" pitchFamily="34" charset="0"/>
            </a:endParaRPr>
          </a:p>
          <a:p>
            <a:pPr algn="just"/>
            <a:r>
              <a:rPr lang="en-US" sz="1400" dirty="0">
                <a:effectLst/>
                <a:latin typeface="Chivo Light" panose="020B0604020202020204" charset="0"/>
                <a:ea typeface="Calibri" panose="020F0502020204030204" pitchFamily="34" charset="0"/>
              </a:rPr>
              <a:t>Analyze the relationship between production budgets and revenue. Identify budget ranges that maximize profitability. This information can guide budget allocation for future movie productions.</a:t>
            </a:r>
            <a:endParaRPr lang="en-IN" sz="1400" dirty="0">
              <a:effectLst/>
              <a:latin typeface="Chivo Light" panose="020B0604020202020204" charset="0"/>
              <a:ea typeface="Calibri" panose="020F0502020204030204" pitchFamily="34" charset="0"/>
            </a:endParaRPr>
          </a:p>
        </p:txBody>
      </p:sp>
    </p:spTree>
    <p:extLst>
      <p:ext uri="{BB962C8B-B14F-4D97-AF65-F5344CB8AC3E}">
        <p14:creationId xmlns:p14="http://schemas.microsoft.com/office/powerpoint/2010/main" val="130581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6"/>
            <a:ext cx="10515600" cy="1053133"/>
          </a:xfrm>
        </p:spPr>
        <p:txBody>
          <a:bodyPr>
            <a:normAutofit/>
          </a:bodyPr>
          <a:lstStyle/>
          <a:p>
            <a:r>
              <a:rPr lang="en-US" sz="2400" dirty="0">
                <a:solidFill>
                  <a:schemeClr val="accent1"/>
                </a:solidFill>
              </a:rPr>
              <a:t>conclusion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891993"/>
            <a:ext cx="10515600" cy="3823007"/>
          </a:xfrm>
        </p:spPr>
        <p:txBody>
          <a:bodyPr>
            <a:normAutofit lnSpcReduction="10000"/>
          </a:bodyPr>
          <a:lstStyle/>
          <a:p>
            <a:pPr algn="l">
              <a:lnSpc>
                <a:spcPct val="150000"/>
              </a:lnSpc>
            </a:pP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Key Takeaways from </a:t>
            </a:r>
            <a:r>
              <a:rPr lang="en-IN" sz="1400" kern="100" dirty="0">
                <a:solidFill>
                  <a:schemeClr val="tx1"/>
                </a:solidFill>
                <a:latin typeface="Chivo Light" panose="020B0604020202020204" charset="0"/>
                <a:ea typeface="Calibri" panose="020F0502020204030204" pitchFamily="34" charset="0"/>
                <a:cs typeface="Times New Roman" panose="02020603050405020304" pitchFamily="18" charset="0"/>
              </a:rPr>
              <a:t>Movie statistics</a:t>
            </a: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 EDA</a:t>
            </a:r>
          </a:p>
          <a:p>
            <a:pPr algn="l"/>
            <a:r>
              <a:rPr lang="en-US" sz="1600" dirty="0"/>
              <a:t>Viewers and movie enthusiasts can identify the most common movie genres and genres with the highest average ratings. This knowledge can help them choose movies that align with their preferences and expectations.</a:t>
            </a:r>
          </a:p>
          <a:p>
            <a:pPr algn="l"/>
            <a:endParaRPr lang="en-US" sz="1600" dirty="0"/>
          </a:p>
          <a:p>
            <a:pPr algn="l"/>
            <a:r>
              <a:rPr lang="en-US" sz="1600" dirty="0"/>
              <a:t>Aspiring filmmakers and film enthusiasts can identify directors who have received high ratings for their work. This may influence their choices when selecting movies to watch or filmmakers to follow.</a:t>
            </a:r>
          </a:p>
          <a:p>
            <a:pPr algn="l"/>
            <a:endParaRPr lang="en-US" sz="1600" dirty="0"/>
          </a:p>
          <a:p>
            <a:pPr algn="l"/>
            <a:r>
              <a:rPr lang="en-US" sz="1600" dirty="0"/>
              <a:t>The strong correlation between the number of votes and the approval index highlights the importance of viewer engagement in determining a movie's success and popularity.</a:t>
            </a:r>
          </a:p>
          <a:p>
            <a:pPr algn="l"/>
            <a:endParaRPr lang="en-US" sz="1600" dirty="0"/>
          </a:p>
          <a:p>
            <a:pPr algn="l"/>
            <a:r>
              <a:rPr lang="en-US" sz="1600" dirty="0"/>
              <a:t>The insights into the relationship between runtime, budget, and box office revenue can inform discussions about resource allocation and production decisions.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221529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2122487"/>
            <a:ext cx="10515600" cy="1325563"/>
          </a:xfrm>
        </p:spPr>
        <p:txBody>
          <a:bodyPr>
            <a:normAutofit/>
          </a:bodyPr>
          <a:lstStyle/>
          <a:p>
            <a:r>
              <a:rPr lang="en-US" sz="3600" dirty="0">
                <a:solidFill>
                  <a:schemeClr val="accent1"/>
                </a:solidFill>
              </a:rPr>
              <a:t>thank you</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72746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30144"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102421"/>
          </a:xfrm>
        </p:spPr>
        <p:txBody>
          <a:bodyPr>
            <a:normAutofit/>
          </a:bodyPr>
          <a:lstStyle/>
          <a:p>
            <a:r>
              <a:rPr lang="en-US" sz="2400" dirty="0">
                <a:solidFill>
                  <a:schemeClr val="accent1"/>
                </a:solidFill>
              </a:rPr>
              <a:t>introduction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798008" y="1600199"/>
            <a:ext cx="10515600" cy="4261981"/>
          </a:xfrm>
        </p:spPr>
        <p:txBody>
          <a:bodyPr>
            <a:normAutofit fontScale="92500" lnSpcReduction="20000"/>
          </a:bodyPr>
          <a:lstStyle/>
          <a:p>
            <a:pPr algn="just">
              <a:lnSpc>
                <a:spcPct val="150000"/>
              </a:lnSpc>
            </a:pPr>
            <a:endParaRPr lang="en-US" sz="1400" dirty="0">
              <a:solidFill>
                <a:schemeClr val="tx1"/>
              </a:solidFill>
              <a:latin typeface="Chivo Light" panose="020B0604020202020204" charset="0"/>
            </a:endParaRPr>
          </a:p>
          <a:p>
            <a:pPr algn="just">
              <a:lnSpc>
                <a:spcPct val="150000"/>
              </a:lnSpc>
            </a:pPr>
            <a:r>
              <a:rPr lang="en-US" sz="1500" b="0" i="0" dirty="0">
                <a:solidFill>
                  <a:schemeClr val="tx1"/>
                </a:solidFill>
                <a:effectLst/>
                <a:latin typeface="Chivo Light" panose="020B0604020202020204" charset="0"/>
                <a:cs typeface="Times New Roman" panose="02020603050405020304" pitchFamily="18" charset="0"/>
              </a:rPr>
              <a:t>Welcome to an exciting journey into the heart of the film industry! Today, we embark on a thrilling exploration of the Movie Dataset, unraveling the intricate threads that weave together to define the success of a movie. In a world where cinematic landscapes are constantly evolving, understanding the key factors that contribute to a film's triumph is more crucial than ever.</a:t>
            </a:r>
          </a:p>
          <a:p>
            <a:pPr algn="just">
              <a:lnSpc>
                <a:spcPct val="150000"/>
              </a:lnSpc>
            </a:pPr>
            <a:r>
              <a:rPr lang="en-US" sz="1500" dirty="0">
                <a:solidFill>
                  <a:schemeClr val="tx1"/>
                </a:solidFill>
                <a:latin typeface="Chivo Light" panose="020B0604020202020204" charset="0"/>
                <a:cs typeface="Times New Roman" panose="02020603050405020304" pitchFamily="18" charset="0"/>
              </a:rPr>
              <a:t>The Movie Dataset we present is a comprehensive collection of film-related information, encompassing diverse genres, time periods, and production scales. This dataset acts as a treasure trove of insights, allowing us to dissect the anatomy of success in the film industry. From box office numbers and critical reviews to audience reactions and production budgets, we aim to decode the complex tapestry that determines a movie's triumph.</a:t>
            </a:r>
          </a:p>
          <a:p>
            <a:pPr algn="just">
              <a:lnSpc>
                <a:spcPct val="150000"/>
              </a:lnSpc>
            </a:pPr>
            <a:r>
              <a:rPr lang="en-US" sz="1500" dirty="0">
                <a:solidFill>
                  <a:schemeClr val="tx1"/>
                </a:solidFill>
                <a:latin typeface="Chivo Light" panose="020B0604020202020204" charset="0"/>
                <a:cs typeface="Times New Roman" panose="02020603050405020304" pitchFamily="18" charset="0"/>
              </a:rPr>
              <a:t>As we delve into the data, we will uncover patterns, trends, and correlations that shed light on what makes a movie resonate with audiences and stand the test of time. Whether you're a filmmaker, industry enthusiast, or simply curious about the magic behind blockbuster hits, this presentation promises to provide valuable insights into the fascinating world of movie success.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01918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002213"/>
          </a:xfrm>
        </p:spPr>
        <p:txBody>
          <a:bodyPr>
            <a:normAutofit/>
          </a:bodyPr>
          <a:lstStyle/>
          <a:p>
            <a:r>
              <a:rPr lang="en-US" sz="2400" dirty="0">
                <a:solidFill>
                  <a:schemeClr val="accent1"/>
                </a:solidFill>
              </a:rPr>
              <a:t>ABOUT THE PROJECT</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828801"/>
            <a:ext cx="10515600" cy="3958224"/>
          </a:xfrm>
        </p:spPr>
        <p:txBody>
          <a:bodyPr>
            <a:noAutofit/>
          </a:bodyPr>
          <a:lstStyle/>
          <a:p>
            <a:pPr algn="just">
              <a:lnSpc>
                <a:spcPct val="150000"/>
              </a:lnSpc>
            </a:pPr>
            <a:r>
              <a:rPr lang="en-US" sz="1400" b="0" i="0" u="none" strike="noStrike" baseline="0" dirty="0">
                <a:solidFill>
                  <a:schemeClr val="tx1"/>
                </a:solidFill>
                <a:latin typeface="Chivo Light" panose="020B0604020202020204" charset="0"/>
              </a:rPr>
              <a:t>Objectives of </a:t>
            </a:r>
            <a:r>
              <a:rPr lang="en-US" sz="1400" dirty="0">
                <a:solidFill>
                  <a:schemeClr val="tx1"/>
                </a:solidFill>
                <a:latin typeface="Chivo Light" panose="020B0604020202020204" charset="0"/>
              </a:rPr>
              <a:t>Movie Statistics</a:t>
            </a:r>
            <a:r>
              <a:rPr lang="en-US" sz="1400" b="0" i="0" u="none" strike="noStrike" baseline="0" dirty="0">
                <a:solidFill>
                  <a:schemeClr val="tx1"/>
                </a:solidFill>
                <a:latin typeface="Chivo Light" panose="020B0604020202020204" charset="0"/>
              </a:rPr>
              <a:t> Project: </a:t>
            </a:r>
          </a:p>
          <a:p>
            <a:pPr marL="285750" indent="-285750" algn="just">
              <a:lnSpc>
                <a:spcPct val="150000"/>
              </a:lnSpc>
              <a:buFont typeface="Wingdings" panose="05000000000000000000" pitchFamily="2" charset="2"/>
              <a:buChar char="q"/>
            </a:pPr>
            <a:r>
              <a:rPr lang="en-US" sz="1400" dirty="0">
                <a:solidFill>
                  <a:schemeClr val="tx1"/>
                </a:solidFill>
                <a:latin typeface="Chivo Light" panose="020B0604020202020204" charset="0"/>
              </a:rPr>
              <a:t>Box Office Analysis: Explore and analyze the box office performance of movies in the dataset. Identify trends in box office revenue based on genres, release dates, and production budgets.</a:t>
            </a:r>
          </a:p>
          <a:p>
            <a:pPr marL="285750" indent="-285750" algn="just">
              <a:lnSpc>
                <a:spcPct val="150000"/>
              </a:lnSpc>
              <a:buFont typeface="Wingdings" panose="05000000000000000000" pitchFamily="2" charset="2"/>
              <a:buChar char="q"/>
            </a:pPr>
            <a:r>
              <a:rPr lang="en-US" sz="1400" dirty="0">
                <a:solidFill>
                  <a:schemeClr val="tx1"/>
                </a:solidFill>
                <a:latin typeface="Chivo Light" panose="020B0604020202020204" charset="0"/>
              </a:rPr>
              <a:t>Genre Trends: Identify popular and emerging genres over different time periods. Analyze the success factors associated with specific genres.</a:t>
            </a:r>
          </a:p>
          <a:p>
            <a:pPr marL="285750" indent="-285750" algn="just">
              <a:lnSpc>
                <a:spcPct val="150000"/>
              </a:lnSpc>
              <a:buFont typeface="Wingdings" panose="05000000000000000000" pitchFamily="2" charset="2"/>
              <a:buChar char="q"/>
            </a:pPr>
            <a:r>
              <a:rPr lang="en-US" sz="1400" dirty="0">
                <a:solidFill>
                  <a:schemeClr val="tx1"/>
                </a:solidFill>
                <a:latin typeface="Chivo Light" panose="020B0604020202020204" charset="0"/>
              </a:rPr>
              <a:t>Budget vs. Revenue: Examine the relationship between production budgets and box office revenue. Identify the budget range that maximizes return on investment.</a:t>
            </a:r>
          </a:p>
          <a:p>
            <a:pPr marL="285750" indent="-285750" algn="just">
              <a:lnSpc>
                <a:spcPct val="150000"/>
              </a:lnSpc>
              <a:buFont typeface="Wingdings" panose="05000000000000000000" pitchFamily="2" charset="2"/>
              <a:buChar char="q"/>
            </a:pPr>
            <a:r>
              <a:rPr lang="en-US" sz="1400" dirty="0">
                <a:solidFill>
                  <a:schemeClr val="tx1"/>
                </a:solidFill>
                <a:latin typeface="Chivo Light" panose="020B0604020202020204" charset="0"/>
              </a:rPr>
              <a:t>Directorial Impact: Analyze the impact of directors on the success of a movie. Identify directors with consistent success and patterns in their filmmaking styles.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06147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3">
            <a:alphaModFix amt="19000"/>
            <a:extLst>
              <a:ext uri="{BEBA8EAE-BF5A-486C-A8C5-ECC9F3942E4B}">
                <a14:imgProps xmlns:a14="http://schemas.microsoft.com/office/drawing/2010/main">
                  <a14:imgLayer r:embed="rId4">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002213"/>
          </a:xfrm>
        </p:spPr>
        <p:txBody>
          <a:bodyPr>
            <a:normAutofit/>
          </a:bodyPr>
          <a:lstStyle/>
          <a:p>
            <a:r>
              <a:rPr lang="en-US" sz="2400" dirty="0">
                <a:solidFill>
                  <a:schemeClr val="accent1"/>
                </a:solidFill>
              </a:rPr>
              <a:t>ABOUT THE PROJECT</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828801"/>
            <a:ext cx="10515600" cy="3958224"/>
          </a:xfrm>
        </p:spPr>
        <p:txBody>
          <a:bodyPr>
            <a:noAutofit/>
          </a:bodyPr>
          <a:lstStyle/>
          <a:p>
            <a:pPr algn="just">
              <a:lnSpc>
                <a:spcPct val="150000"/>
              </a:lnSpc>
            </a:pPr>
            <a:r>
              <a:rPr lang="en-IN" sz="1400" b="1" i="0" u="none" strike="noStrike" baseline="0" dirty="0">
                <a:solidFill>
                  <a:schemeClr val="tx1"/>
                </a:solidFill>
                <a:latin typeface="Chivo Light" panose="020B0604020202020204" charset="0"/>
              </a:rPr>
              <a:t>DOMAIN KNOWLEDGE</a:t>
            </a:r>
          </a:p>
          <a:p>
            <a:pPr algn="just">
              <a:lnSpc>
                <a:spcPct val="150000"/>
              </a:lnSpc>
            </a:pPr>
            <a:r>
              <a:rPr lang="en-US" sz="1400" i="0" u="none" strike="noStrike" baseline="0" dirty="0">
                <a:solidFill>
                  <a:schemeClr val="tx1"/>
                </a:solidFill>
                <a:latin typeface="Chivo Light" panose="020B0604020202020204" charset="0"/>
              </a:rPr>
              <a:t>Movie titles serve as unique identifiers, contributing to the initial impression on audiences. Production dates allow for the exploration of cinematic trends over time, unveiling shifts in genres and audience preferences. Genres categorize films into distinct styles, influencing production and marketing strategies. The runtime of a movie is a crucial factor, impacting viewer engagement and exhibition logistics. Directors play a pivotal role, with their reputation and style influencing audience expectations. The director's primary profession further delineates their creative contribution. Birth and death years provide historical context, while audience feedback, measured through average ratings and the number of votes, gauges a movie's reception. The Approval Index offers a normalized measure of popularity, balancing critical acclaim and broad audience appeal. Financial metrics, including production budget, domestic gross, and worldwide gross, are vital for evaluating a movie's commercial success. The interplay of these factors forms a comprehensive understanding of the intricate dynamics shaping movie success in the film industry.</a:t>
            </a:r>
            <a:r>
              <a:rPr lang="en-IN" sz="1400" i="0" u="none" strike="noStrike" baseline="0" dirty="0">
                <a:solidFill>
                  <a:schemeClr val="tx1"/>
                </a:solidFill>
                <a:latin typeface="Chivo Light" panose="020B0604020202020204" charset="0"/>
              </a:rPr>
              <a:t> </a:t>
            </a:r>
          </a:p>
          <a:p>
            <a:pPr algn="just">
              <a:lnSpc>
                <a:spcPct val="150000"/>
              </a:lnSpc>
            </a:pPr>
            <a:endParaRPr lang="en-US" sz="1400" dirty="0">
              <a:solidFill>
                <a:schemeClr val="tx1"/>
              </a:solidFill>
              <a:latin typeface="Chivo Light" panose="020B0604020202020204" charset="0"/>
            </a:endParaRP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5"/>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298280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002213"/>
          </a:xfrm>
        </p:spPr>
        <p:txBody>
          <a:bodyPr>
            <a:normAutofit/>
          </a:bodyPr>
          <a:lstStyle/>
          <a:p>
            <a:r>
              <a:rPr lang="en-US" sz="2400" dirty="0">
                <a:solidFill>
                  <a:schemeClr val="accent1"/>
                </a:solidFill>
              </a:rPr>
              <a:t>ABOUT THE PROJECT</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828801"/>
            <a:ext cx="10515600" cy="3958224"/>
          </a:xfrm>
        </p:spPr>
        <p:txBody>
          <a:bodyPr>
            <a:noAutofit/>
          </a:bodyPr>
          <a:lstStyle/>
          <a:p>
            <a:pPr algn="just">
              <a:lnSpc>
                <a:spcPct val="150000"/>
              </a:lnSpc>
            </a:pPr>
            <a:r>
              <a:rPr lang="en-US" sz="1400" b="1" i="0" u="none" strike="noStrike" baseline="0" dirty="0">
                <a:solidFill>
                  <a:schemeClr val="tx1"/>
                </a:solidFill>
                <a:latin typeface="Chivo Light" panose="020B0604020202020204" charset="0"/>
              </a:rPr>
              <a:t>WHY YOU CHOOSE THIS DATASET ?</a:t>
            </a:r>
          </a:p>
          <a:p>
            <a:pPr marL="285750" indent="-285750" algn="just">
              <a:lnSpc>
                <a:spcPct val="150000"/>
              </a:lnSpc>
              <a:buFont typeface="Wingdings" panose="05000000000000000000" pitchFamily="2" charset="2"/>
              <a:buChar char="§"/>
            </a:pPr>
            <a:r>
              <a:rPr lang="en-US" sz="1400" dirty="0">
                <a:solidFill>
                  <a:schemeClr val="tx1"/>
                </a:solidFill>
                <a:latin typeface="Chivo Light" panose="020B0604020202020204" charset="0"/>
              </a:rPr>
              <a:t>Diversity of Attributes: Encompasses a wide range of movie-related details, financial metrics, and audience indicators.</a:t>
            </a:r>
          </a:p>
          <a:p>
            <a:pPr marL="285750" indent="-285750" algn="just">
              <a:lnSpc>
                <a:spcPct val="150000"/>
              </a:lnSpc>
              <a:buFont typeface="Wingdings" panose="05000000000000000000" pitchFamily="2" charset="2"/>
              <a:buChar char="§"/>
            </a:pPr>
            <a:r>
              <a:rPr lang="en-US" sz="1400" dirty="0">
                <a:solidFill>
                  <a:schemeClr val="tx1"/>
                </a:solidFill>
                <a:latin typeface="Chivo Light" panose="020B0604020202020204" charset="0"/>
              </a:rPr>
              <a:t>Relevance to Industry: Pertains to the dynamic and significant entertainment industry, offering insights into trends and success factors.</a:t>
            </a:r>
          </a:p>
          <a:p>
            <a:pPr marL="285750" indent="-285750" algn="just">
              <a:lnSpc>
                <a:spcPct val="150000"/>
              </a:lnSpc>
              <a:buFont typeface="Wingdings" panose="05000000000000000000" pitchFamily="2" charset="2"/>
              <a:buChar char="§"/>
            </a:pPr>
            <a:r>
              <a:rPr lang="en-US" sz="1400" dirty="0">
                <a:solidFill>
                  <a:schemeClr val="tx1"/>
                </a:solidFill>
                <a:latin typeface="Chivo Light" panose="020B0604020202020204" charset="0"/>
              </a:rPr>
              <a:t>Real-world Application: Provides practical applications for marketing strategies, production decisions, and understanding audience preferences.</a:t>
            </a:r>
          </a:p>
          <a:p>
            <a:pPr marL="285750" indent="-285750" algn="just">
              <a:lnSpc>
                <a:spcPct val="150000"/>
              </a:lnSpc>
              <a:buFont typeface="Wingdings" panose="05000000000000000000" pitchFamily="2" charset="2"/>
              <a:buChar char="§"/>
            </a:pPr>
            <a:r>
              <a:rPr lang="en-US" sz="1400" dirty="0">
                <a:solidFill>
                  <a:schemeClr val="tx1"/>
                </a:solidFill>
                <a:latin typeface="Chivo Light" panose="020B0604020202020204" charset="0"/>
              </a:rPr>
              <a:t>Availability and Size: A sufficiently large dataset enhances the accuracy of analyses and machine learning models.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306028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8965"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479252"/>
            <a:ext cx="10515600" cy="1052316"/>
          </a:xfrm>
        </p:spPr>
        <p:txBody>
          <a:bodyPr>
            <a:normAutofit/>
          </a:bodyPr>
          <a:lstStyle/>
          <a:p>
            <a:r>
              <a:rPr lang="en-US" sz="2400" dirty="0">
                <a:solidFill>
                  <a:schemeClr val="accent1"/>
                </a:solidFill>
              </a:rPr>
              <a:t>STEPS OF EDA </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728591"/>
            <a:ext cx="10410173" cy="4215009"/>
          </a:xfrm>
        </p:spPr>
        <p:txBody>
          <a:bodyPr>
            <a:normAutofit/>
          </a:bodyPr>
          <a:lstStyle/>
          <a:p>
            <a:pPr algn="just">
              <a:lnSpc>
                <a:spcPct val="150000"/>
              </a:lnSpc>
              <a:spcAft>
                <a:spcPts val="800"/>
              </a:spcAft>
            </a:pP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1. Data Import:</a:t>
            </a:r>
          </a:p>
          <a:p>
            <a:pPr algn="just">
              <a:lnSpc>
                <a:spcPct val="150000"/>
              </a:lnSpc>
              <a:spcAft>
                <a:spcPts val="800"/>
              </a:spcAft>
            </a:pP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   - Purpose: Data import involves bringing the raw movie data into your analysis environment (e.g., Python, R). This data can be collected from various datasets.</a:t>
            </a:r>
          </a:p>
          <a:p>
            <a:pPr algn="just">
              <a:lnSpc>
                <a:spcPct val="150000"/>
              </a:lnSpc>
              <a:spcAft>
                <a:spcPts val="800"/>
              </a:spcAft>
            </a:pP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2. Data Preprocessing:</a:t>
            </a:r>
          </a:p>
          <a:p>
            <a:pPr algn="just">
              <a:lnSpc>
                <a:spcPct val="150000"/>
              </a:lnSpc>
              <a:spcAft>
                <a:spcPts val="800"/>
              </a:spcAft>
            </a:pP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   - Purpose: Data preprocessing is the process of cleaning and organizing the raw data to make it suitable for analysis. It ensures that the data is consistent, complete, and in the right format.</a:t>
            </a:r>
          </a:p>
          <a:p>
            <a:pPr algn="just">
              <a:lnSpc>
                <a:spcPct val="150000"/>
              </a:lnSpc>
              <a:spcAft>
                <a:spcPts val="800"/>
              </a:spcAft>
            </a:pPr>
            <a:r>
              <a:rPr lang="en-IN" sz="1400" kern="100" dirty="0">
                <a:effectLst/>
                <a:latin typeface="Chivo Light" panose="020B0604020202020204" charset="0"/>
                <a:ea typeface="Calibri" panose="020F0502020204030204" pitchFamily="34" charset="0"/>
                <a:cs typeface="Times New Roman" panose="02020603050405020304" pitchFamily="18" charset="0"/>
              </a:rPr>
              <a:t>3. Data Manipulation:</a:t>
            </a:r>
          </a:p>
          <a:p>
            <a:pPr algn="just">
              <a:lnSpc>
                <a:spcPct val="150000"/>
              </a:lnSpc>
              <a:spcAft>
                <a:spcPts val="800"/>
              </a:spcAft>
            </a:pPr>
            <a:r>
              <a:rPr lang="en-IN" sz="1400" kern="100" dirty="0">
                <a:effectLst/>
                <a:latin typeface="Chivo Light" panose="020B0604020202020204" charset="0"/>
                <a:ea typeface="Calibri" panose="020F0502020204030204" pitchFamily="34" charset="0"/>
                <a:cs typeface="Times New Roman" panose="02020603050405020304" pitchFamily="18" charset="0"/>
              </a:rPr>
              <a:t>   - Purpose: Data manipulation involves transforming and structuring the data to extract meaningful insights. It often</a:t>
            </a:r>
            <a:endParaRPr lang="en-US" sz="1400" dirty="0">
              <a:solidFill>
                <a:schemeClr val="tx1"/>
              </a:solidFill>
              <a:latin typeface="Chivo Light" panose="020B0604020202020204" charset="0"/>
            </a:endParaRP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299542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462"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014739"/>
          </a:xfrm>
        </p:spPr>
        <p:txBody>
          <a:bodyPr>
            <a:normAutofit/>
          </a:bodyPr>
          <a:lstStyle/>
          <a:p>
            <a:r>
              <a:rPr lang="en-US" sz="2400" dirty="0">
                <a:solidFill>
                  <a:schemeClr val="accent1"/>
                </a:solidFill>
              </a:rPr>
              <a:t>STEPS OF EDA </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778697"/>
            <a:ext cx="10515600" cy="4183692"/>
          </a:xfrm>
        </p:spPr>
        <p:txBody>
          <a:bodyPr>
            <a:normAutofit fontScale="92500" lnSpcReduction="10000"/>
          </a:bodyPr>
          <a:lstStyle/>
          <a:p>
            <a:pPr algn="l">
              <a:lnSpc>
                <a:spcPct val="150000"/>
              </a:lnSpc>
            </a:pPr>
            <a:r>
              <a:rPr lang="en-IN" sz="1500" kern="100" dirty="0">
                <a:effectLst/>
                <a:latin typeface="Chivo Light" panose="020B0604020202020204" charset="0"/>
                <a:ea typeface="Calibri" panose="020F0502020204030204" pitchFamily="34" charset="0"/>
                <a:cs typeface="Times New Roman" panose="02020603050405020304" pitchFamily="18" charset="0"/>
              </a:rPr>
              <a:t>includes aggregating, merging, or reshaping the data.</a:t>
            </a:r>
          </a:p>
          <a:p>
            <a:pPr algn="just">
              <a:lnSpc>
                <a:spcPct val="150000"/>
              </a:lnSpc>
              <a:spcAft>
                <a:spcPts val="800"/>
              </a:spcAft>
            </a:pPr>
            <a:r>
              <a:rPr lang="en-IN" sz="1500" kern="100" dirty="0">
                <a:effectLst/>
                <a:latin typeface="Chivo Light" panose="020B0604020202020204" charset="0"/>
                <a:ea typeface="Calibri" panose="020F0502020204030204" pitchFamily="34" charset="0"/>
                <a:cs typeface="Times New Roman" panose="02020603050405020304" pitchFamily="18" charset="0"/>
              </a:rPr>
              <a:t>4. Data Visualization:</a:t>
            </a:r>
          </a:p>
          <a:p>
            <a:pPr algn="just">
              <a:lnSpc>
                <a:spcPct val="150000"/>
              </a:lnSpc>
              <a:spcAft>
                <a:spcPts val="800"/>
              </a:spcAft>
            </a:pPr>
            <a:r>
              <a:rPr lang="en-IN" sz="1500" kern="100" dirty="0">
                <a:effectLst/>
                <a:latin typeface="Chivo Light" panose="020B0604020202020204" charset="0"/>
                <a:ea typeface="Calibri" panose="020F0502020204030204" pitchFamily="34" charset="0"/>
                <a:cs typeface="Times New Roman" panose="02020603050405020304" pitchFamily="18" charset="0"/>
              </a:rPr>
              <a:t>   - Purpose: Data visualization is a critical step to gain insights from the data and communicate those insights effectively to stakeholders.</a:t>
            </a:r>
          </a:p>
          <a:p>
            <a:pPr algn="just">
              <a:lnSpc>
                <a:spcPct val="150000"/>
              </a:lnSpc>
              <a:spcAft>
                <a:spcPts val="800"/>
              </a:spcAft>
            </a:pPr>
            <a:r>
              <a:rPr lang="en-IN" sz="1500" kern="100" dirty="0">
                <a:latin typeface="Chivo Light" panose="020B0604020202020204" charset="0"/>
                <a:ea typeface="Calibri" panose="020F0502020204030204" pitchFamily="34" charset="0"/>
                <a:cs typeface="Times New Roman" panose="02020603050405020304" pitchFamily="18" charset="0"/>
              </a:rPr>
              <a:t>Univariate Analysis</a:t>
            </a:r>
          </a:p>
          <a:p>
            <a:pPr algn="just">
              <a:lnSpc>
                <a:spcPct val="150000"/>
              </a:lnSpc>
              <a:spcAft>
                <a:spcPts val="800"/>
              </a:spcAft>
            </a:pPr>
            <a:r>
              <a:rPr lang="en-IN" sz="1500" kern="100" dirty="0">
                <a:effectLst/>
                <a:latin typeface="Chivo Light" panose="020B0604020202020204" charset="0"/>
                <a:ea typeface="Calibri" panose="020F0502020204030204" pitchFamily="34" charset="0"/>
                <a:cs typeface="Times New Roman" panose="02020603050405020304" pitchFamily="18" charset="0"/>
              </a:rPr>
              <a:t>The univariate analysis of each column provides a foundational understanding of the dataset, enabling the identification of trends, patterns, and potential areas of interest for further exploration in the </a:t>
            </a:r>
            <a:r>
              <a:rPr lang="en-IN" sz="1500" kern="100" dirty="0">
                <a:latin typeface="Chivo Light" panose="020B0604020202020204" charset="0"/>
                <a:ea typeface="Calibri" panose="020F0502020204030204" pitchFamily="34" charset="0"/>
                <a:cs typeface="Times New Roman" panose="02020603050405020304" pitchFamily="18" charset="0"/>
              </a:rPr>
              <a:t>movie statistics </a:t>
            </a:r>
            <a:r>
              <a:rPr lang="en-IN" sz="1500" kern="100" dirty="0">
                <a:effectLst/>
                <a:latin typeface="Chivo Light" panose="020B0604020202020204" charset="0"/>
                <a:ea typeface="Calibri" panose="020F0502020204030204" pitchFamily="34" charset="0"/>
                <a:cs typeface="Times New Roman" panose="02020603050405020304" pitchFamily="18" charset="0"/>
              </a:rPr>
              <a:t>project EDA.</a:t>
            </a:r>
          </a:p>
          <a:p>
            <a:pPr algn="just">
              <a:lnSpc>
                <a:spcPct val="150000"/>
              </a:lnSpc>
              <a:spcAft>
                <a:spcPts val="800"/>
              </a:spcAft>
            </a:pPr>
            <a:r>
              <a:rPr lang="en-IN" sz="1500" kern="100" dirty="0">
                <a:latin typeface="Chivo Light" panose="020B0604020202020204" charset="0"/>
                <a:ea typeface="Calibri" panose="020F0502020204030204" pitchFamily="34" charset="0"/>
                <a:cs typeface="Times New Roman" panose="02020603050405020304" pitchFamily="18" charset="0"/>
              </a:rPr>
              <a:t>Bivariate Analysis</a:t>
            </a:r>
          </a:p>
          <a:p>
            <a:pPr algn="just">
              <a:lnSpc>
                <a:spcPct val="150000"/>
              </a:lnSpc>
              <a:spcAft>
                <a:spcPts val="800"/>
              </a:spcAft>
            </a:pPr>
            <a:r>
              <a:rPr lang="en-IN" sz="1500" dirty="0">
                <a:effectLst/>
                <a:latin typeface="Chivo Light" panose="020B0604020202020204" charset="0"/>
                <a:ea typeface="Calibri" panose="020F0502020204030204" pitchFamily="34" charset="0"/>
              </a:rPr>
              <a:t>Bivariate analysis provides deeper insights into relationships between pairs of variables, contributing to a more</a:t>
            </a:r>
            <a:endParaRPr lang="en-IN" sz="1500" kern="100" dirty="0">
              <a:latin typeface="Chivo Light"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400" kern="100" dirty="0">
              <a:effectLst/>
              <a:latin typeface="Chivo Light"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400" kern="100" dirty="0">
              <a:effectLst/>
              <a:latin typeface="Chivo Light"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400" kern="100" dirty="0">
              <a:effectLst/>
              <a:latin typeface="Chivo Light" panose="020B0604020202020204" charset="0"/>
              <a:ea typeface="Calibri" panose="020F0502020204030204" pitchFamily="34" charset="0"/>
              <a:cs typeface="Times New Roman" panose="02020603050405020304" pitchFamily="18" charset="0"/>
            </a:endParaRPr>
          </a:p>
          <a:p>
            <a:pPr algn="l"/>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356573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3">
            <a:alphaModFix amt="19000"/>
            <a:extLst>
              <a:ext uri="{BEBA8EAE-BF5A-486C-A8C5-ECC9F3942E4B}">
                <a14:imgProps xmlns:a14="http://schemas.microsoft.com/office/drawing/2010/main">
                  <a14:imgLayer r:embed="rId4">
                    <a14:imgEffect>
                      <a14:brightnessContrast contrast="-3000"/>
                    </a14:imgEffect>
                  </a14:imgLayer>
                </a14:imgProps>
              </a:ext>
            </a:extLst>
          </a:blip>
          <a:srcRect t="7845" b="7845"/>
          <a:stretch>
            <a:fillRect/>
          </a:stretch>
        </p:blipFill>
        <p:spPr>
          <a:xfrm>
            <a:off x="0" y="9939"/>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089895"/>
          </a:xfrm>
        </p:spPr>
        <p:txBody>
          <a:bodyPr>
            <a:normAutofit/>
          </a:bodyPr>
          <a:lstStyle/>
          <a:p>
            <a:r>
              <a:rPr lang="en-US" sz="2400" dirty="0">
                <a:solidFill>
                  <a:schemeClr val="accent1"/>
                </a:solidFill>
              </a:rPr>
              <a:t>STEPS OF EDA </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966585"/>
            <a:ext cx="10515600" cy="3983277"/>
          </a:xfrm>
        </p:spPr>
        <p:txBody>
          <a:bodyPr>
            <a:normAutofit/>
          </a:bodyPr>
          <a:lstStyle/>
          <a:p>
            <a:pPr algn="l">
              <a:lnSpc>
                <a:spcPct val="150000"/>
              </a:lnSpc>
            </a:pP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comprehensive understanding of the dynamics within the cuisine reviews dataset. By examining these relationships, you can uncover patterns and trends that may inform further analyses or business decisions. </a:t>
            </a:r>
            <a:r>
              <a:rPr lang="en-IN" sz="1400" dirty="0">
                <a:solidFill>
                  <a:schemeClr val="tx1"/>
                </a:solidFill>
                <a:effectLst/>
                <a:latin typeface="Chivo Light" panose="020B0604020202020204" charset="0"/>
                <a:ea typeface="Calibri" panose="020F0502020204030204" pitchFamily="34" charset="0"/>
              </a:rPr>
              <a:t>In bivariate analysis for a movie statistics project, various visualization techniques can be employed to explore relationships between pairs of variables</a:t>
            </a:r>
          </a:p>
          <a:p>
            <a:pPr algn="l">
              <a:lnSpc>
                <a:spcPct val="150000"/>
              </a:lnSpc>
            </a:pPr>
            <a:r>
              <a:rPr lang="en-IN" sz="1400" dirty="0">
                <a:solidFill>
                  <a:schemeClr val="tx1"/>
                </a:solidFill>
                <a:latin typeface="Chivo Light" panose="020B0604020202020204" charset="0"/>
                <a:ea typeface="Calibri" panose="020F0502020204030204" pitchFamily="34" charset="0"/>
              </a:rPr>
              <a:t>Multivariate Analysis</a:t>
            </a:r>
          </a:p>
          <a:p>
            <a:pPr algn="l">
              <a:lnSpc>
                <a:spcPct val="150000"/>
              </a:lnSpc>
            </a:pP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Multivariate analysis provides a holistic view of interactions and correlations among multiple variables in the </a:t>
            </a:r>
            <a:r>
              <a:rPr lang="en-IN" sz="1400" kern="100" dirty="0">
                <a:solidFill>
                  <a:schemeClr val="tx1"/>
                </a:solidFill>
                <a:latin typeface="Chivo Light" panose="020B0604020202020204" charset="0"/>
                <a:ea typeface="Calibri" panose="020F0502020204030204" pitchFamily="34" charset="0"/>
                <a:cs typeface="Times New Roman" panose="02020603050405020304" pitchFamily="18" charset="0"/>
              </a:rPr>
              <a:t>movie statistic</a:t>
            </a: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 dataset. By employing these techniques, you can uncover complex patterns and relationships, leading to a more nuanced understanding of the factors influencing customer reviews.</a:t>
            </a:r>
          </a:p>
          <a:p>
            <a:pPr algn="l">
              <a:lnSpc>
                <a:spcPct val="150000"/>
              </a:lnSpc>
            </a:pPr>
            <a:r>
              <a:rPr lang="en-IN" sz="1400" b="1" dirty="0">
                <a:solidFill>
                  <a:schemeClr val="tx1"/>
                </a:solidFill>
                <a:effectLst/>
                <a:latin typeface="Chivo Light" panose="020B0604020202020204" charset="0"/>
                <a:ea typeface="Calibri" panose="020F0502020204030204" pitchFamily="34" charset="0"/>
              </a:rPr>
              <a:t>DISTRIBUTIONS</a:t>
            </a:r>
          </a:p>
          <a:p>
            <a:pPr algn="l">
              <a:lnSpc>
                <a:spcPct val="150000"/>
              </a:lnSpc>
            </a:pPr>
            <a:r>
              <a:rPr lang="en-IN" sz="1400" kern="100" dirty="0">
                <a:solidFill>
                  <a:schemeClr val="tx1"/>
                </a:solidFill>
                <a:effectLst/>
                <a:latin typeface="Chivo Light" panose="020B0604020202020204" charset="0"/>
                <a:ea typeface="Calibri" panose="020F0502020204030204" pitchFamily="34" charset="0"/>
                <a:cs typeface="Times New Roman" panose="02020603050405020304" pitchFamily="18" charset="0"/>
              </a:rPr>
              <a:t>- PCA helps visualize relationships between multiple numerical variables by projecting them onto a lower-dimensional space.</a:t>
            </a:r>
          </a:p>
          <a:p>
            <a:pPr algn="l">
              <a:lnSpc>
                <a:spcPct val="150000"/>
              </a:lnSpc>
            </a:pPr>
            <a:endParaRPr lang="en-US" sz="1400" dirty="0">
              <a:solidFill>
                <a:schemeClr val="tx1"/>
              </a:solidFill>
              <a:latin typeface="Chivo Light" panose="020B0604020202020204" charset="0"/>
            </a:endParaRP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5"/>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396441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102829"/>
          </a:xfrm>
        </p:spPr>
        <p:txBody>
          <a:bodyPr>
            <a:normAutofit/>
          </a:bodyPr>
          <a:lstStyle/>
          <a:p>
            <a:r>
              <a:rPr lang="en-US" sz="2400" dirty="0">
                <a:solidFill>
                  <a:schemeClr val="accent1"/>
                </a:solidFill>
              </a:rPr>
              <a:t>STEPS OF EDA </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1948069"/>
            <a:ext cx="10515600" cy="3955773"/>
          </a:xfrm>
        </p:spPr>
        <p:txBody>
          <a:bodyPr>
            <a:normAutofit/>
          </a:bodyPr>
          <a:lstStyle/>
          <a:p>
            <a:pPr algn="just">
              <a:lnSpc>
                <a:spcPct val="150000"/>
              </a:lnSpc>
              <a:spcAft>
                <a:spcPts val="800"/>
              </a:spcAft>
            </a:pPr>
            <a:r>
              <a:rPr lang="en-IN" sz="1400" kern="100" dirty="0">
                <a:effectLst/>
                <a:latin typeface="Chivo Light" panose="020B0604020202020204" charset="0"/>
                <a:ea typeface="Calibri" panose="020F0502020204030204" pitchFamily="34" charset="0"/>
                <a:cs typeface="Times New Roman" panose="02020603050405020304" pitchFamily="18" charset="0"/>
              </a:rPr>
              <a:t>- Parallel Coordinates Plot allows for the simultaneous comparison of multiple numerical variables across different cuisines.</a:t>
            </a:r>
          </a:p>
          <a:p>
            <a:pPr algn="just">
              <a:lnSpc>
                <a:spcPct val="150000"/>
              </a:lnSpc>
              <a:spcAft>
                <a:spcPts val="800"/>
              </a:spcAft>
            </a:pPr>
            <a:r>
              <a:rPr lang="en-IN" sz="1400" kern="100" dirty="0">
                <a:effectLst/>
                <a:latin typeface="Chivo Light" panose="020B0604020202020204" charset="0"/>
                <a:ea typeface="Calibri" panose="020F0502020204030204" pitchFamily="34" charset="0"/>
                <a:cs typeface="Times New Roman" panose="02020603050405020304" pitchFamily="18" charset="0"/>
              </a:rPr>
              <a:t>- Pair Plot with Hue extends the traditional pair plot to include the variable as a hue, facilitating a multivariate exploration of relationships.</a:t>
            </a:r>
          </a:p>
          <a:p>
            <a:pPr algn="just">
              <a:lnSpc>
                <a:spcPct val="150000"/>
              </a:lnSpc>
              <a:spcAft>
                <a:spcPts val="800"/>
              </a:spcAft>
            </a:pPr>
            <a:r>
              <a:rPr lang="en-IN" sz="1400" b="1" kern="100" dirty="0">
                <a:effectLst/>
                <a:latin typeface="Chivo Light" panose="020B0604020202020204" charset="0"/>
                <a:ea typeface="Calibri" panose="020F0502020204030204" pitchFamily="34" charset="0"/>
                <a:cs typeface="Times New Roman" panose="02020603050405020304" pitchFamily="18" charset="0"/>
              </a:rPr>
              <a:t>Hypothesis Testing</a:t>
            </a:r>
          </a:p>
          <a:p>
            <a:pPr algn="just">
              <a:lnSpc>
                <a:spcPct val="150000"/>
              </a:lnSpc>
              <a:spcAft>
                <a:spcPts val="800"/>
              </a:spcAft>
            </a:pPr>
            <a:r>
              <a:rPr lang="en-IN" sz="1400" dirty="0">
                <a:effectLst/>
                <a:latin typeface="Chivo Light" panose="020B0604020202020204" charset="0"/>
                <a:ea typeface="Calibri" panose="020F0502020204030204" pitchFamily="34" charset="0"/>
              </a:rPr>
              <a:t>To conduct hypothesis tests in an EDA for </a:t>
            </a:r>
            <a:r>
              <a:rPr lang="en-IN" sz="1400" dirty="0">
                <a:latin typeface="Chivo Light" panose="020B0604020202020204" charset="0"/>
                <a:ea typeface="Calibri" panose="020F0502020204030204" pitchFamily="34" charset="0"/>
              </a:rPr>
              <a:t>movie statistics</a:t>
            </a:r>
            <a:r>
              <a:rPr lang="en-IN" sz="1400" dirty="0">
                <a:effectLst/>
                <a:latin typeface="Chivo Light" panose="020B0604020202020204" charset="0"/>
                <a:ea typeface="Calibri" panose="020F0502020204030204" pitchFamily="34" charset="0"/>
              </a:rPr>
              <a:t>, specific hypotheses need to be formulated based on the questions or objectives of your analysis. Hypothesis tests help you assess whether certain assumptions or claims about the data are supported by evidence</a:t>
            </a:r>
            <a:endParaRPr lang="en-IN" sz="1400" kern="100" dirty="0">
              <a:effectLst/>
              <a:latin typeface="Chivo Light"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3754428482"/>
      </p:ext>
    </p:extLst>
  </p:cSld>
  <p:clrMapOvr>
    <a:masterClrMapping/>
  </p:clrMapOvr>
</p:sld>
</file>

<file path=ppt/theme/theme1.xml><?xml version="1.0" encoding="utf-8"?>
<a:theme xmlns:a="http://schemas.openxmlformats.org/drawingml/2006/main" name="Office Theme">
  <a:themeElements>
    <a:clrScheme name="2020 Templates - Orange Mono">
      <a:dk1>
        <a:srgbClr val="000000"/>
      </a:dk1>
      <a:lt1>
        <a:srgbClr val="FFFFFF"/>
      </a:lt1>
      <a:dk2>
        <a:srgbClr val="44546A"/>
      </a:dk2>
      <a:lt2>
        <a:srgbClr val="E7E6E6"/>
      </a:lt2>
      <a:accent1>
        <a:srgbClr val="F58423"/>
      </a:accent1>
      <a:accent2>
        <a:srgbClr val="DA741E"/>
      </a:accent2>
      <a:accent3>
        <a:srgbClr val="C96D1A"/>
      </a:accent3>
      <a:accent4>
        <a:srgbClr val="C16819"/>
      </a:accent4>
      <a:accent5>
        <a:srgbClr val="B66218"/>
      </a:accent5>
      <a:accent6>
        <a:srgbClr val="AD5D17"/>
      </a:accent6>
      <a:hlink>
        <a:srgbClr val="F58622"/>
      </a:hlink>
      <a:folHlink>
        <a:srgbClr val="F8B77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b="0" i="0" dirty="0">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1974</Words>
  <Application>Microsoft Office PowerPoint</Application>
  <PresentationFormat>Widescreen</PresentationFormat>
  <Paragraphs>118</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Chivo Light</vt:lpstr>
      <vt:lpstr>Wingdings</vt:lpstr>
      <vt:lpstr>Roboto Light</vt:lpstr>
      <vt:lpstr>Oswald SemiBold</vt:lpstr>
      <vt:lpstr>Arial</vt:lpstr>
      <vt:lpstr>Calibri</vt:lpstr>
      <vt:lpstr>Oswald Medium</vt:lpstr>
      <vt:lpstr>Office Theme</vt:lpstr>
      <vt:lpstr>Movie Statistics</vt:lpstr>
      <vt:lpstr>introduction</vt:lpstr>
      <vt:lpstr>ABOUT THE PROJECT</vt:lpstr>
      <vt:lpstr>ABOUT THE PROJECT</vt:lpstr>
      <vt:lpstr>ABOUT THE PROJECT</vt:lpstr>
      <vt:lpstr>STEPS OF EDA </vt:lpstr>
      <vt:lpstr>STEPS OF EDA </vt:lpstr>
      <vt:lpstr>STEPS OF EDA </vt:lpstr>
      <vt:lpstr>STEPS OF EDA </vt:lpstr>
      <vt:lpstr>dAta collection</vt:lpstr>
      <vt:lpstr>dAta analysis</vt:lpstr>
      <vt:lpstr>dAta analysis</vt:lpstr>
      <vt:lpstr>dAta analysis</vt:lpstr>
      <vt:lpstr>insights</vt:lpstr>
      <vt:lpstr>insights</vt:lpstr>
      <vt:lpstr>Limitations and recommendations</vt:lpstr>
      <vt:lpstr>Limitations and 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 Johnston</dc:creator>
  <cp:lastModifiedBy>MD Shees</cp:lastModifiedBy>
  <cp:revision>105</cp:revision>
  <dcterms:created xsi:type="dcterms:W3CDTF">2020-01-31T01:07:39Z</dcterms:created>
  <dcterms:modified xsi:type="dcterms:W3CDTF">2023-11-17T18:43:09Z</dcterms:modified>
</cp:coreProperties>
</file>