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21488400" cy="32461200"/>
  <p:defaultTextStyle>
    <a:defPPr>
      <a:defRPr lang="en-US"/>
    </a:defPPr>
    <a:lvl1pPr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566863" indent="-1109663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133725" indent="-2219325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702175" indent="-3330575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269038" indent="-4440238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Rivera-Wong" initials="LR" lastIdx="1" clrIdx="0">
    <p:extLst>
      <p:ext uri="{19B8F6BF-5375-455C-9EA6-DF929625EA0E}">
        <p15:presenceInfo xmlns:p15="http://schemas.microsoft.com/office/powerpoint/2012/main" userId="S::13lerw@queensu.ca::af6d01ad-dcba-4bfc-80a1-c2eacbe3f6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6F8F1-6F76-4829-BD55-CBEDD25E10B6}" v="127" dt="2019-04-04T12:26:31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94660"/>
  </p:normalViewPr>
  <p:slideViewPr>
    <p:cSldViewPr>
      <p:cViewPr>
        <p:scale>
          <a:sx n="33" d="100"/>
          <a:sy n="33" d="100"/>
        </p:scale>
        <p:origin x="456" y="-64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ivera-Wong" userId="af6d01ad-dcba-4bfc-80a1-c2eacbe3f646" providerId="ADAL" clId="{7A66F8F1-6F76-4829-BD55-CBEDD25E10B6}"/>
    <pc:docChg chg="undo custSel modSld">
      <pc:chgData name="Luis Rivera-Wong" userId="af6d01ad-dcba-4bfc-80a1-c2eacbe3f646" providerId="ADAL" clId="{7A66F8F1-6F76-4829-BD55-CBEDD25E10B6}" dt="2019-04-04T12:28:08.898" v="2682" actId="20577"/>
      <pc:docMkLst>
        <pc:docMk/>
      </pc:docMkLst>
      <pc:sldChg chg="addSp delSp modSp mod addCm delCm">
        <pc:chgData name="Luis Rivera-Wong" userId="af6d01ad-dcba-4bfc-80a1-c2eacbe3f646" providerId="ADAL" clId="{7A66F8F1-6F76-4829-BD55-CBEDD25E10B6}" dt="2019-04-04T12:28:08.898" v="2682" actId="20577"/>
        <pc:sldMkLst>
          <pc:docMk/>
          <pc:sldMk cId="0" sldId="256"/>
        </pc:sldMkLst>
        <pc:spChg chg="add mod">
          <ac:chgData name="Luis Rivera-Wong" userId="af6d01ad-dcba-4bfc-80a1-c2eacbe3f646" providerId="ADAL" clId="{7A66F8F1-6F76-4829-BD55-CBEDD25E10B6}" dt="2019-04-04T08:41:33.768" v="2"/>
          <ac:spMkLst>
            <pc:docMk/>
            <pc:sldMk cId="0" sldId="256"/>
            <ac:spMk id="2" creationId="{F421318F-7FAC-4884-9F13-0EE2AF3304A7}"/>
          </ac:spMkLst>
        </pc:spChg>
        <pc:spChg chg="add mod">
          <ac:chgData name="Luis Rivera-Wong" userId="af6d01ad-dcba-4bfc-80a1-c2eacbe3f646" providerId="ADAL" clId="{7A66F8F1-6F76-4829-BD55-CBEDD25E10B6}" dt="2019-04-04T12:28:08.898" v="2682" actId="20577"/>
          <ac:spMkLst>
            <pc:docMk/>
            <pc:sldMk cId="0" sldId="256"/>
            <ac:spMk id="3" creationId="{3D6E38F8-53D6-43C1-BAE4-7B40136162B7}"/>
          </ac:spMkLst>
        </pc:spChg>
        <pc:spChg chg="add mod">
          <ac:chgData name="Luis Rivera-Wong" userId="af6d01ad-dcba-4bfc-80a1-c2eacbe3f646" providerId="ADAL" clId="{7A66F8F1-6F76-4829-BD55-CBEDD25E10B6}" dt="2019-04-04T09:18:48.163" v="14" actId="164"/>
          <ac:spMkLst>
            <pc:docMk/>
            <pc:sldMk cId="0" sldId="256"/>
            <ac:spMk id="6" creationId="{A1D10965-4A1F-4DBA-BBDF-B56FF931E5D1}"/>
          </ac:spMkLst>
        </pc:spChg>
        <pc:spChg chg="add mod">
          <ac:chgData name="Luis Rivera-Wong" userId="af6d01ad-dcba-4bfc-80a1-c2eacbe3f646" providerId="ADAL" clId="{7A66F8F1-6F76-4829-BD55-CBEDD25E10B6}" dt="2019-04-04T12:25:45.016" v="2672" actId="1038"/>
          <ac:spMkLst>
            <pc:docMk/>
            <pc:sldMk cId="0" sldId="256"/>
            <ac:spMk id="8" creationId="{1B3C7679-79D3-41A7-A018-9CD27C4D7CF8}"/>
          </ac:spMkLst>
        </pc:spChg>
        <pc:spChg chg="add mod">
          <ac:chgData name="Luis Rivera-Wong" userId="af6d01ad-dcba-4bfc-80a1-c2eacbe3f646" providerId="ADAL" clId="{7A66F8F1-6F76-4829-BD55-CBEDD25E10B6}" dt="2019-04-04T12:25:28.482" v="2667" actId="1038"/>
          <ac:spMkLst>
            <pc:docMk/>
            <pc:sldMk cId="0" sldId="256"/>
            <ac:spMk id="9" creationId="{91FC6237-AB21-4D92-8D92-407DF9087C2A}"/>
          </ac:spMkLst>
        </pc:spChg>
        <pc:spChg chg="add mod">
          <ac:chgData name="Luis Rivera-Wong" userId="af6d01ad-dcba-4bfc-80a1-c2eacbe3f646" providerId="ADAL" clId="{7A66F8F1-6F76-4829-BD55-CBEDD25E10B6}" dt="2019-04-04T12:06:09.449" v="2371" actId="1076"/>
          <ac:spMkLst>
            <pc:docMk/>
            <pc:sldMk cId="0" sldId="256"/>
            <ac:spMk id="10" creationId="{DB9BF6A2-FC32-498D-9369-15AB90BB3B01}"/>
          </ac:spMkLst>
        </pc:spChg>
        <pc:spChg chg="add mod">
          <ac:chgData name="Luis Rivera-Wong" userId="af6d01ad-dcba-4bfc-80a1-c2eacbe3f646" providerId="ADAL" clId="{7A66F8F1-6F76-4829-BD55-CBEDD25E10B6}" dt="2019-04-04T10:38:20.553" v="422" actId="20577"/>
          <ac:spMkLst>
            <pc:docMk/>
            <pc:sldMk cId="0" sldId="256"/>
            <ac:spMk id="13" creationId="{7444F6F5-A7DC-4851-8217-AEE07D4C313E}"/>
          </ac:spMkLst>
        </pc:spChg>
        <pc:spChg chg="add mod topLvl">
          <ac:chgData name="Luis Rivera-Wong" userId="af6d01ad-dcba-4bfc-80a1-c2eacbe3f646" providerId="ADAL" clId="{7A66F8F1-6F76-4829-BD55-CBEDD25E10B6}" dt="2019-04-04T11:42:57.050" v="2087" actId="1036"/>
          <ac:spMkLst>
            <pc:docMk/>
            <pc:sldMk cId="0" sldId="256"/>
            <ac:spMk id="15" creationId="{7545BDCA-EC76-4C72-AAD3-743789F3E091}"/>
          </ac:spMkLst>
        </pc:spChg>
        <pc:spChg chg="add mod">
          <ac:chgData name="Luis Rivera-Wong" userId="af6d01ad-dcba-4bfc-80a1-c2eacbe3f646" providerId="ADAL" clId="{7A66F8F1-6F76-4829-BD55-CBEDD25E10B6}" dt="2019-04-04T12:21:31.205" v="2654" actId="20577"/>
          <ac:spMkLst>
            <pc:docMk/>
            <pc:sldMk cId="0" sldId="256"/>
            <ac:spMk id="18" creationId="{BBE09B43-AFB0-4619-B654-07F96D5C9DAA}"/>
          </ac:spMkLst>
        </pc:spChg>
        <pc:spChg chg="add mod">
          <ac:chgData name="Luis Rivera-Wong" userId="af6d01ad-dcba-4bfc-80a1-c2eacbe3f646" providerId="ADAL" clId="{7A66F8F1-6F76-4829-BD55-CBEDD25E10B6}" dt="2019-04-04T12:27:17.400" v="2680" actId="1076"/>
          <ac:spMkLst>
            <pc:docMk/>
            <pc:sldMk cId="0" sldId="256"/>
            <ac:spMk id="19" creationId="{C766CB84-5DD5-4D9B-B7D1-678CE80FB4DD}"/>
          </ac:spMkLst>
        </pc:spChg>
        <pc:spChg chg="add del mod">
          <ac:chgData name="Luis Rivera-Wong" userId="af6d01ad-dcba-4bfc-80a1-c2eacbe3f646" providerId="ADAL" clId="{7A66F8F1-6F76-4829-BD55-CBEDD25E10B6}" dt="2019-04-04T11:46:26.442" v="2112"/>
          <ac:spMkLst>
            <pc:docMk/>
            <pc:sldMk cId="0" sldId="256"/>
            <ac:spMk id="32" creationId="{86D1665E-B62C-4476-9B21-0C770FBEB6DF}"/>
          </ac:spMkLst>
        </pc:spChg>
        <pc:spChg chg="add mod">
          <ac:chgData name="Luis Rivera-Wong" userId="af6d01ad-dcba-4bfc-80a1-c2eacbe3f646" providerId="ADAL" clId="{7A66F8F1-6F76-4829-BD55-CBEDD25E10B6}" dt="2019-04-04T12:21:35.604" v="2656" actId="20577"/>
          <ac:spMkLst>
            <pc:docMk/>
            <pc:sldMk cId="0" sldId="256"/>
            <ac:spMk id="33" creationId="{528B98AD-A6BB-4129-8FE6-A30E89680125}"/>
          </ac:spMkLst>
        </pc:spChg>
        <pc:spChg chg="add mod">
          <ac:chgData name="Luis Rivera-Wong" userId="af6d01ad-dcba-4bfc-80a1-c2eacbe3f646" providerId="ADAL" clId="{7A66F8F1-6F76-4829-BD55-CBEDD25E10B6}" dt="2019-04-04T12:21:25.600" v="2652" actId="20577"/>
          <ac:spMkLst>
            <pc:docMk/>
            <pc:sldMk cId="0" sldId="256"/>
            <ac:spMk id="35" creationId="{A810F29F-19E4-483D-963B-41F27A0581E8}"/>
          </ac:spMkLst>
        </pc:spChg>
        <pc:spChg chg="add mod">
          <ac:chgData name="Luis Rivera-Wong" userId="af6d01ad-dcba-4bfc-80a1-c2eacbe3f646" providerId="ADAL" clId="{7A66F8F1-6F76-4829-BD55-CBEDD25E10B6}" dt="2019-04-04T12:19:01.369" v="2631" actId="164"/>
          <ac:spMkLst>
            <pc:docMk/>
            <pc:sldMk cId="0" sldId="256"/>
            <ac:spMk id="39" creationId="{3C63C44B-E12E-4229-9018-DEFDB1881095}"/>
          </ac:spMkLst>
        </pc:spChg>
        <pc:grpChg chg="add mod">
          <ac:chgData name="Luis Rivera-Wong" userId="af6d01ad-dcba-4bfc-80a1-c2eacbe3f646" providerId="ADAL" clId="{7A66F8F1-6F76-4829-BD55-CBEDD25E10B6}" dt="2019-04-04T12:26:51.732" v="2679" actId="1036"/>
          <ac:grpSpMkLst>
            <pc:docMk/>
            <pc:sldMk cId="0" sldId="256"/>
            <ac:grpSpMk id="7" creationId="{8654811C-4FDF-46BF-B3A9-E15302ED0FB4}"/>
          </ac:grpSpMkLst>
        </pc:grpChg>
        <pc:grpChg chg="add mod">
          <ac:chgData name="Luis Rivera-Wong" userId="af6d01ad-dcba-4bfc-80a1-c2eacbe3f646" providerId="ADAL" clId="{7A66F8F1-6F76-4829-BD55-CBEDD25E10B6}" dt="2019-04-04T12:26:31.024" v="2676" actId="12789"/>
          <ac:grpSpMkLst>
            <pc:docMk/>
            <pc:sldMk cId="0" sldId="256"/>
            <ac:grpSpMk id="14" creationId="{2013D620-8AC8-406F-9FD9-DBFF2E734F6D}"/>
          </ac:grpSpMkLst>
        </pc:grpChg>
        <pc:grpChg chg="add del mod">
          <ac:chgData name="Luis Rivera-Wong" userId="af6d01ad-dcba-4bfc-80a1-c2eacbe3f646" providerId="ADAL" clId="{7A66F8F1-6F76-4829-BD55-CBEDD25E10B6}" dt="2019-04-04T11:40:35.265" v="2055" actId="478"/>
          <ac:grpSpMkLst>
            <pc:docMk/>
            <pc:sldMk cId="0" sldId="256"/>
            <ac:grpSpMk id="16" creationId="{FCD1F210-D4FF-4A74-B55A-223DA651C20F}"/>
          </ac:grpSpMkLst>
        </pc:grpChg>
        <pc:grpChg chg="add mod">
          <ac:chgData name="Luis Rivera-Wong" userId="af6d01ad-dcba-4bfc-80a1-c2eacbe3f646" providerId="ADAL" clId="{7A66F8F1-6F76-4829-BD55-CBEDD25E10B6}" dt="2019-04-04T12:26:31.024" v="2676" actId="12789"/>
          <ac:grpSpMkLst>
            <pc:docMk/>
            <pc:sldMk cId="0" sldId="256"/>
            <ac:grpSpMk id="31" creationId="{205211E0-D061-403F-81C5-B57A6EE978A9}"/>
          </ac:grpSpMkLst>
        </pc:grpChg>
        <pc:grpChg chg="add mod">
          <ac:chgData name="Luis Rivera-Wong" userId="af6d01ad-dcba-4bfc-80a1-c2eacbe3f646" providerId="ADAL" clId="{7A66F8F1-6F76-4829-BD55-CBEDD25E10B6}" dt="2019-04-04T12:25:28.482" v="2667" actId="1038"/>
          <ac:grpSpMkLst>
            <pc:docMk/>
            <pc:sldMk cId="0" sldId="256"/>
            <ac:grpSpMk id="34" creationId="{5331EC7C-B593-4B49-8693-4BDDAB924CED}"/>
          </ac:grpSpMkLst>
        </pc:grpChg>
        <pc:grpChg chg="add mod">
          <ac:chgData name="Luis Rivera-Wong" userId="af6d01ad-dcba-4bfc-80a1-c2eacbe3f646" providerId="ADAL" clId="{7A66F8F1-6F76-4829-BD55-CBEDD25E10B6}" dt="2019-04-04T12:25:28.482" v="2667" actId="1038"/>
          <ac:grpSpMkLst>
            <pc:docMk/>
            <pc:sldMk cId="0" sldId="256"/>
            <ac:grpSpMk id="36" creationId="{55F4DA00-F6C6-4A24-922F-D76968B294D9}"/>
          </ac:grpSpMkLst>
        </pc:grpChg>
        <pc:grpChg chg="add mod">
          <ac:chgData name="Luis Rivera-Wong" userId="af6d01ad-dcba-4bfc-80a1-c2eacbe3f646" providerId="ADAL" clId="{7A66F8F1-6F76-4829-BD55-CBEDD25E10B6}" dt="2019-04-04T12:25:45.016" v="2672" actId="1038"/>
          <ac:grpSpMkLst>
            <pc:docMk/>
            <pc:sldMk cId="0" sldId="256"/>
            <ac:grpSpMk id="40" creationId="{72644B2F-4840-4736-A39C-3EF2F80FC6DA}"/>
          </ac:grpSpMkLst>
        </pc:grpChg>
        <pc:graphicFrameChg chg="add del mod">
          <ac:chgData name="Luis Rivera-Wong" userId="af6d01ad-dcba-4bfc-80a1-c2eacbe3f646" providerId="ADAL" clId="{7A66F8F1-6F76-4829-BD55-CBEDD25E10B6}" dt="2019-04-04T11:25:06.873" v="2013" actId="478"/>
          <ac:graphicFrameMkLst>
            <pc:docMk/>
            <pc:sldMk cId="0" sldId="256"/>
            <ac:graphicFrameMk id="20" creationId="{86CE922D-E30A-4A19-88F7-15720E336CC1}"/>
          </ac:graphicFrameMkLst>
        </pc:graphicFrameChg>
        <pc:graphicFrameChg chg="add del mod">
          <ac:chgData name="Luis Rivera-Wong" userId="af6d01ad-dcba-4bfc-80a1-c2eacbe3f646" providerId="ADAL" clId="{7A66F8F1-6F76-4829-BD55-CBEDD25E10B6}" dt="2019-04-04T11:36:37.753" v="2026" actId="478"/>
          <ac:graphicFrameMkLst>
            <pc:docMk/>
            <pc:sldMk cId="0" sldId="256"/>
            <ac:graphicFrameMk id="23" creationId="{20C88F1D-882E-49D5-8862-899E9C08E664}"/>
          </ac:graphicFrameMkLst>
        </pc:graphicFrameChg>
        <pc:graphicFrameChg chg="add del mod">
          <ac:chgData name="Luis Rivera-Wong" userId="af6d01ad-dcba-4bfc-80a1-c2eacbe3f646" providerId="ADAL" clId="{7A66F8F1-6F76-4829-BD55-CBEDD25E10B6}" dt="2019-04-04T11:37:50.380" v="2040" actId="478"/>
          <ac:graphicFrameMkLst>
            <pc:docMk/>
            <pc:sldMk cId="0" sldId="256"/>
            <ac:graphicFrameMk id="24" creationId="{86CE922D-E30A-4A19-88F7-15720E336CC1}"/>
          </ac:graphicFrameMkLst>
        </pc:graphicFrameChg>
        <pc:graphicFrameChg chg="add mod">
          <ac:chgData name="Luis Rivera-Wong" userId="af6d01ad-dcba-4bfc-80a1-c2eacbe3f646" providerId="ADAL" clId="{7A66F8F1-6F76-4829-BD55-CBEDD25E10B6}" dt="2019-04-04T11:50:29.705" v="2243" actId="164"/>
          <ac:graphicFrameMkLst>
            <pc:docMk/>
            <pc:sldMk cId="0" sldId="256"/>
            <ac:graphicFrameMk id="29" creationId="{86CE922D-E30A-4A19-88F7-15720E336CC1}"/>
          </ac:graphicFrameMkLst>
        </pc:graphicFrameChg>
        <pc:graphicFrameChg chg="add mod">
          <ac:chgData name="Luis Rivera-Wong" userId="af6d01ad-dcba-4bfc-80a1-c2eacbe3f646" providerId="ADAL" clId="{7A66F8F1-6F76-4829-BD55-CBEDD25E10B6}" dt="2019-04-04T11:42:43.649" v="2082" actId="692"/>
          <ac:graphicFrameMkLst>
            <pc:docMk/>
            <pc:sldMk cId="0" sldId="256"/>
            <ac:graphicFrameMk id="30" creationId="{20C88F1D-882E-49D5-8862-899E9C08E664}"/>
          </ac:graphicFrameMkLst>
        </pc:graphicFrameChg>
        <pc:picChg chg="add mod">
          <ac:chgData name="Luis Rivera-Wong" userId="af6d01ad-dcba-4bfc-80a1-c2eacbe3f646" providerId="ADAL" clId="{7A66F8F1-6F76-4829-BD55-CBEDD25E10B6}" dt="2019-04-04T09:18:48.163" v="14" actId="164"/>
          <ac:picMkLst>
            <pc:docMk/>
            <pc:sldMk cId="0" sldId="256"/>
            <ac:picMk id="5" creationId="{A73454A1-95B5-41CC-99BC-97777D2938A3}"/>
          </ac:picMkLst>
        </pc:picChg>
        <pc:picChg chg="add del mod topLvl modCrop">
          <ac:chgData name="Luis Rivera-Wong" userId="af6d01ad-dcba-4bfc-80a1-c2eacbe3f646" providerId="ADAL" clId="{7A66F8F1-6F76-4829-BD55-CBEDD25E10B6}" dt="2019-04-04T11:40:35.265" v="2055" actId="478"/>
          <ac:picMkLst>
            <pc:docMk/>
            <pc:sldMk cId="0" sldId="256"/>
            <ac:picMk id="11" creationId="{A6F90C77-F63A-4266-843D-86D133071A14}"/>
          </ac:picMkLst>
        </pc:picChg>
        <pc:picChg chg="add mod">
          <ac:chgData name="Luis Rivera-Wong" userId="af6d01ad-dcba-4bfc-80a1-c2eacbe3f646" providerId="ADAL" clId="{7A66F8F1-6F76-4829-BD55-CBEDD25E10B6}" dt="2019-04-04T09:44:49.492" v="31" actId="207"/>
          <ac:picMkLst>
            <pc:docMk/>
            <pc:sldMk cId="0" sldId="256"/>
            <ac:picMk id="12" creationId="{71AE228B-ECCF-43D2-B199-89377306AEC0}"/>
          </ac:picMkLst>
        </pc:picChg>
        <pc:picChg chg="add del">
          <ac:chgData name="Luis Rivera-Wong" userId="af6d01ad-dcba-4bfc-80a1-c2eacbe3f646" providerId="ADAL" clId="{7A66F8F1-6F76-4829-BD55-CBEDD25E10B6}" dt="2019-04-04T10:48:47.057" v="575"/>
          <ac:picMkLst>
            <pc:docMk/>
            <pc:sldMk cId="0" sldId="256"/>
            <ac:picMk id="17" creationId="{6FBE2E86-A931-4A0C-884F-1882C43C899F}"/>
          </ac:picMkLst>
        </pc:picChg>
        <pc:picChg chg="add del mod">
          <ac:chgData name="Luis Rivera-Wong" userId="af6d01ad-dcba-4bfc-80a1-c2eacbe3f646" providerId="ADAL" clId="{7A66F8F1-6F76-4829-BD55-CBEDD25E10B6}" dt="2019-04-04T11:37:17.792" v="2034" actId="478"/>
          <ac:picMkLst>
            <pc:docMk/>
            <pc:sldMk cId="0" sldId="256"/>
            <ac:picMk id="22" creationId="{46F41DBC-98A5-4188-8767-3766ABC07E7E}"/>
          </ac:picMkLst>
        </pc:picChg>
        <pc:picChg chg="add mod">
          <ac:chgData name="Luis Rivera-Wong" userId="af6d01ad-dcba-4bfc-80a1-c2eacbe3f646" providerId="ADAL" clId="{7A66F8F1-6F76-4829-BD55-CBEDD25E10B6}" dt="2019-04-04T11:47:40.958" v="2151" actId="164"/>
          <ac:picMkLst>
            <pc:docMk/>
            <pc:sldMk cId="0" sldId="256"/>
            <ac:picMk id="26" creationId="{55895DC3-4C38-42CA-A6AB-305D06ECA586}"/>
          </ac:picMkLst>
        </pc:picChg>
        <pc:picChg chg="add del mod">
          <ac:chgData name="Luis Rivera-Wong" userId="af6d01ad-dcba-4bfc-80a1-c2eacbe3f646" providerId="ADAL" clId="{7A66F8F1-6F76-4829-BD55-CBEDD25E10B6}" dt="2019-04-04T11:40:13.582" v="2051" actId="478"/>
          <ac:picMkLst>
            <pc:docMk/>
            <pc:sldMk cId="0" sldId="256"/>
            <ac:picMk id="28" creationId="{181B024E-0297-41EF-A08D-C4D829D9422D}"/>
          </ac:picMkLst>
        </pc:picChg>
        <pc:picChg chg="add mod modCrop">
          <ac:chgData name="Luis Rivera-Wong" userId="af6d01ad-dcba-4bfc-80a1-c2eacbe3f646" providerId="ADAL" clId="{7A66F8F1-6F76-4829-BD55-CBEDD25E10B6}" dt="2019-04-04T12:19:01.369" v="2631" actId="164"/>
          <ac:picMkLst>
            <pc:docMk/>
            <pc:sldMk cId="0" sldId="256"/>
            <ac:picMk id="38" creationId="{A4D57650-98D5-4E6C-87DE-40A790698E3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queensuca-my.sharepoint.com/personal/13lerw_queensu_ca/Documents/uni-yr-05/cisc499/deep-learning-melanoma-detection/resnet50-v3-metric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queensuca-my.sharepoint.com/personal/13lerw_queensu_ca/Documents/uni-yr-05/cisc499/deep-learning-melanoma-detection/resnet50-v3-metrics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Classification</a:t>
            </a:r>
            <a:r>
              <a:rPr lang="en-US" baseline="0"/>
              <a:t> Count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NV - Melanocytic nevus</c:v>
                </c:pt>
                <c:pt idx="1">
                  <c:v>MEL - Melanoma</c:v>
                </c:pt>
                <c:pt idx="2">
                  <c:v>BKL - Benign keratosis</c:v>
                </c:pt>
                <c:pt idx="3">
                  <c:v>BCC - Basal cell carcinoma</c:v>
                </c:pt>
                <c:pt idx="4">
                  <c:v>AKIEC - Actinic keratosis / Bowen’s disease</c:v>
                </c:pt>
                <c:pt idx="5">
                  <c:v>VASC - Vascular lesion</c:v>
                </c:pt>
                <c:pt idx="6">
                  <c:v>DF - Dermatofibroma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7"/>
                <c:pt idx="0">
                  <c:v>6705</c:v>
                </c:pt>
                <c:pt idx="1">
                  <c:v>1113</c:v>
                </c:pt>
                <c:pt idx="2">
                  <c:v>1099</c:v>
                </c:pt>
                <c:pt idx="3">
                  <c:v>514</c:v>
                </c:pt>
                <c:pt idx="4">
                  <c:v>327</c:v>
                </c:pt>
                <c:pt idx="5">
                  <c:v>142</c:v>
                </c:pt>
                <c:pt idx="6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44-46EC-889E-A1C180A0B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2349824"/>
        <c:axId val="1091604784"/>
      </c:barChart>
      <c:catAx>
        <c:axId val="95234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Classification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604784"/>
        <c:crosses val="autoZero"/>
        <c:auto val="1"/>
        <c:lblAlgn val="ctr"/>
        <c:lblOffset val="100"/>
        <c:noMultiLvlLbl val="0"/>
      </c:catAx>
      <c:valAx>
        <c:axId val="109160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34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Training</a:t>
            </a:r>
            <a:r>
              <a:rPr lang="en-CA" baseline="0"/>
              <a:t> Loss vs. Validation Loss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train_loss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0.55441499999999999</c:v>
                </c:pt>
                <c:pt idx="1">
                  <c:v>0.62294499999999997</c:v>
                </c:pt>
                <c:pt idx="2">
                  <c:v>0.72684099999999996</c:v>
                </c:pt>
                <c:pt idx="3">
                  <c:v>0.743672</c:v>
                </c:pt>
                <c:pt idx="4">
                  <c:v>0.721132</c:v>
                </c:pt>
                <c:pt idx="5">
                  <c:v>0.63707499999999995</c:v>
                </c:pt>
                <c:pt idx="6">
                  <c:v>0.61622200000000005</c:v>
                </c:pt>
                <c:pt idx="7">
                  <c:v>0.66452999999999995</c:v>
                </c:pt>
                <c:pt idx="8">
                  <c:v>0.59292199999999995</c:v>
                </c:pt>
                <c:pt idx="9">
                  <c:v>0.56064400000000003</c:v>
                </c:pt>
                <c:pt idx="10">
                  <c:v>0.48765999999999998</c:v>
                </c:pt>
                <c:pt idx="11">
                  <c:v>0.449492</c:v>
                </c:pt>
                <c:pt idx="12">
                  <c:v>0.43489</c:v>
                </c:pt>
                <c:pt idx="13">
                  <c:v>0.39407399999999998</c:v>
                </c:pt>
                <c:pt idx="14">
                  <c:v>0.43505500000000003</c:v>
                </c:pt>
                <c:pt idx="15">
                  <c:v>0.39621299999999998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D1-4149-B2E1-E549FAD386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valid_loss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0.47922999999999999</c:v>
                </c:pt>
                <c:pt idx="1">
                  <c:v>0.48311799999999999</c:v>
                </c:pt>
                <c:pt idx="2">
                  <c:v>0.60358400000000001</c:v>
                </c:pt>
                <c:pt idx="3">
                  <c:v>0.572237</c:v>
                </c:pt>
                <c:pt idx="4">
                  <c:v>0.55509299999999995</c:v>
                </c:pt>
                <c:pt idx="5">
                  <c:v>0.50114099999999995</c:v>
                </c:pt>
                <c:pt idx="6">
                  <c:v>0.54897499999999999</c:v>
                </c:pt>
                <c:pt idx="7">
                  <c:v>0.50837500000000002</c:v>
                </c:pt>
                <c:pt idx="8">
                  <c:v>0.507243</c:v>
                </c:pt>
                <c:pt idx="9">
                  <c:v>0.48540699999999998</c:v>
                </c:pt>
                <c:pt idx="10">
                  <c:v>0.47320800000000002</c:v>
                </c:pt>
                <c:pt idx="11">
                  <c:v>0.48969200000000002</c:v>
                </c:pt>
                <c:pt idx="12">
                  <c:v>0.45698800000000001</c:v>
                </c:pt>
                <c:pt idx="13">
                  <c:v>0.46017400000000003</c:v>
                </c:pt>
                <c:pt idx="14">
                  <c:v>0.44158700000000001</c:v>
                </c:pt>
                <c:pt idx="15">
                  <c:v>0.43790800000000002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D1-4149-B2E1-E549FAD38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9274720"/>
        <c:axId val="1089446560"/>
      </c:scatterChart>
      <c:valAx>
        <c:axId val="10892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446560"/>
        <c:crosses val="autoZero"/>
        <c:crossBetween val="midCat"/>
      </c:valAx>
      <c:valAx>
        <c:axId val="108944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274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1F9F3-7A73-4EFC-8716-99C1526A03F3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71B25-8C4D-4BF2-A674-AA022FE20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9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E0B2F-190A-41F1-8053-F11E255FCFD2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BA146-96C1-46E6-B700-F4CD5E1BB6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8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6324600"/>
            <a:ext cx="11849100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6324600"/>
            <a:ext cx="35189160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8BB3A-1420-4F02-B2A7-F4AD53C527DD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A4779-48B9-4637-8013-01184D9D5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9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A1091-034D-4D31-AAE7-799DD3C1673F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D4129-A37C-4C7E-9C03-103C3582F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82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A4F32-39CC-4B2B-95D7-40F506F036E2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58F4D-8634-43EB-A458-13B14308D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12" y="36865560"/>
            <a:ext cx="23519129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36865560"/>
            <a:ext cx="23519131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C2FC9-71A0-4306-BF16-3549AA83754C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5FC52-2E33-4F25-B1CC-A3AF7746F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71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7897-7B32-4220-B7DD-C54DDE72DB96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31704-5377-4FB1-87FA-7A3F489B6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8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632A2-E431-4A70-970E-26B9564B6A10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1CAE1-E03C-4841-8565-9E0E29EF1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23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0ED33-2247-45E8-BE30-C3D9486951A7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952B5-0506-4E9A-83DB-F2A601B82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6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46143-C791-445C-A285-BD1078546EBB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7D2B9-988A-45AC-A3B8-58EE95FD8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B147-4884-46EB-BDEB-4CFA847479D7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B2B19-6EF1-4B43-A6D6-72B2E5F2A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77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3" y="1317625"/>
            <a:ext cx="197516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 defTabSz="3135020" fontAlgn="auto">
              <a:spcBef>
                <a:spcPts val="0"/>
              </a:spcBef>
              <a:spcAft>
                <a:spcPts val="0"/>
              </a:spcAft>
              <a:defRPr sz="41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3072B7-F89A-40F4-A13A-B100F8CF0DCE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 defTabSz="3135020" fontAlgn="auto">
              <a:spcBef>
                <a:spcPts val="0"/>
              </a:spcBef>
              <a:spcAft>
                <a:spcPts val="0"/>
              </a:spcAft>
              <a:defRPr sz="41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>
            <a:lvl1pPr algn="r">
              <a:defRPr sz="4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FC0F9E6-F1AF-46D6-BD2E-88BDAC5243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fontAlgn="base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2pPr>
      <a:lvl3pPr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3pPr>
      <a:lvl4pPr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4pPr>
      <a:lvl5pPr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174750" indent="-1174750" algn="l" defTabSz="313372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372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950" indent="-782638" algn="l" defTabSz="313372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813" indent="-782638" algn="l" defTabSz="313372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263" indent="-782638" algn="l" defTabSz="313372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21318F-7FAC-4884-9F13-0EE2AF3304A7}"/>
              </a:ext>
            </a:extLst>
          </p:cNvPr>
          <p:cNvSpPr/>
          <p:nvPr/>
        </p:nvSpPr>
        <p:spPr>
          <a:xfrm>
            <a:off x="1104900" y="304800"/>
            <a:ext cx="19735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Melanoma Detection Using Deep Learning –</a:t>
            </a:r>
          </a:p>
          <a:p>
            <a:pPr algn="ctr"/>
            <a:r>
              <a:rPr lang="en-US" sz="6000" b="1" dirty="0"/>
              <a:t> Disease Classification</a:t>
            </a:r>
          </a:p>
          <a:p>
            <a:pPr algn="ctr"/>
            <a:r>
              <a:rPr lang="en-US" sz="4000" b="1" dirty="0"/>
              <a:t>Luis </a:t>
            </a:r>
            <a:r>
              <a:rPr lang="en-US" sz="4000" b="1" dirty="0" err="1"/>
              <a:t>Estuardo</a:t>
            </a:r>
            <a:r>
              <a:rPr lang="en-US" sz="4000" b="1" dirty="0"/>
              <a:t> Rivera-Wong</a:t>
            </a:r>
          </a:p>
          <a:p>
            <a:pPr algn="ctr"/>
            <a:r>
              <a:rPr lang="en-US" sz="4000" b="1" dirty="0"/>
              <a:t>Supervisors: Professor Parvin Mousavi &amp; Professor </a:t>
            </a:r>
            <a:r>
              <a:rPr lang="en-CA" sz="4000" b="1" dirty="0"/>
              <a:t>Neil Glossop</a:t>
            </a:r>
          </a:p>
          <a:p>
            <a:pPr algn="ctr"/>
            <a:r>
              <a:rPr lang="en-CA" sz="3600" dirty="0"/>
              <a:t>School of Computing, Queen’s University, Kingston, ON, CA, K7L 3N6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6E38F8-53D6-43C1-BAE4-7B40136162B7}"/>
              </a:ext>
            </a:extLst>
          </p:cNvPr>
          <p:cNvSpPr/>
          <p:nvPr/>
        </p:nvSpPr>
        <p:spPr>
          <a:xfrm>
            <a:off x="206550" y="5410200"/>
            <a:ext cx="6830872" cy="80657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1. 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Melanoma is a type of cancer that begins in melanocytes (cells that make the pigment melanin).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High survival rate if caught early.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Although, most patients and general practitioners are not sufficiently trained to be able to </a:t>
            </a:r>
            <a:r>
              <a:rPr lang="en-US" sz="2800">
                <a:solidFill>
                  <a:schemeClr val="tx1"/>
                </a:solidFill>
              </a:rPr>
              <a:t>distinguish melanomas </a:t>
            </a:r>
            <a:r>
              <a:rPr lang="en-US" sz="2800" dirty="0">
                <a:solidFill>
                  <a:schemeClr val="tx1"/>
                </a:solidFill>
              </a:rPr>
              <a:t>from benign skin lesions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objective of this study is to use deep learning as a tool to aid in the differentiation between melanomas and other types of skin lesions. (Figure 1)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54811C-4FDF-46BF-B3A9-E15302ED0FB4}"/>
              </a:ext>
            </a:extLst>
          </p:cNvPr>
          <p:cNvGrpSpPr/>
          <p:nvPr/>
        </p:nvGrpSpPr>
        <p:grpSpPr>
          <a:xfrm>
            <a:off x="308706" y="13967438"/>
            <a:ext cx="6669313" cy="5768362"/>
            <a:chOff x="10287000" y="5529259"/>
            <a:chExt cx="6934200" cy="41382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3454A1-95B5-41CC-99BC-97777D293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3200" y="5529259"/>
              <a:ext cx="6842750" cy="35053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D10965-4A1F-4DBA-BBDF-B56FF931E5D1}"/>
                </a:ext>
              </a:extLst>
            </p:cNvPr>
            <p:cNvSpPr txBox="1"/>
            <p:nvPr/>
          </p:nvSpPr>
          <p:spPr>
            <a:xfrm>
              <a:off x="10287000" y="9220200"/>
              <a:ext cx="6934200" cy="447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+mn-lt"/>
                </a:rPr>
                <a:t>Figure 1. </a:t>
              </a:r>
              <a:r>
                <a:rPr lang="en-CA" sz="1800" dirty="0">
                  <a:latin typeface="+mn-lt"/>
                </a:rPr>
                <a:t>The 7 classifications investigated in this study.</a:t>
              </a:r>
              <a:endParaRPr lang="en-CA" sz="1800" b="1" dirty="0">
                <a:latin typeface="+mn-lt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3C7679-79D3-41A7-A018-9CD27C4D7CF8}"/>
              </a:ext>
            </a:extLst>
          </p:cNvPr>
          <p:cNvSpPr/>
          <p:nvPr/>
        </p:nvSpPr>
        <p:spPr>
          <a:xfrm>
            <a:off x="14571890" y="5410200"/>
            <a:ext cx="7066994" cy="80657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2. Methodology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Preprocessing: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Configured dataset to conform to ImageNet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Used </a:t>
            </a:r>
            <a:r>
              <a:rPr lang="en-US" sz="2800" dirty="0" err="1">
                <a:solidFill>
                  <a:schemeClr val="tx1"/>
                </a:solidFill>
              </a:rPr>
              <a:t>undersampling</a:t>
            </a:r>
            <a:r>
              <a:rPr lang="en-US" sz="2800" dirty="0">
                <a:solidFill>
                  <a:schemeClr val="tx1"/>
                </a:solidFill>
              </a:rPr>
              <a:t> to address heavily unbalanced dataset. (Figure 2)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Data Modelling: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Used a CNN (Convolutional Neural Network) to classify the images. (Figure 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Used ResNet-34 &amp; 50 as a base model for transfer learning. Transfer learning is a technique where you use a model trained on a very large dataset (ex. ImageNet) and then adapt it to your own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Selection of the learning rate was done experimentally. (Figure 4)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C6237-AB21-4D92-8D92-407DF9087C2A}"/>
              </a:ext>
            </a:extLst>
          </p:cNvPr>
          <p:cNvSpPr txBox="1"/>
          <p:nvPr/>
        </p:nvSpPr>
        <p:spPr>
          <a:xfrm>
            <a:off x="7402121" y="7162917"/>
            <a:ext cx="6923479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+mn-lt"/>
              </a:rPr>
              <a:t>Warning Signs: The ABCDEs of Melanoma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symmetry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order that is irregular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olor that is uneven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iameter: There is a change in size, usually an increase.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</a:rPr>
              <a:t>E</a:t>
            </a:r>
            <a:r>
              <a:rPr lang="en-US" sz="2800" dirty="0">
                <a:latin typeface="+mn-lt"/>
              </a:rPr>
              <a:t>volving: The mole has changed over the past few weeks or months.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BF6A2-FC32-498D-9369-15AB90BB3B01}"/>
              </a:ext>
            </a:extLst>
          </p:cNvPr>
          <p:cNvSpPr txBox="1"/>
          <p:nvPr/>
        </p:nvSpPr>
        <p:spPr>
          <a:xfrm>
            <a:off x="462175" y="31381566"/>
            <a:ext cx="21082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+mn-lt"/>
              </a:rPr>
              <a:t>Sources</a:t>
            </a:r>
          </a:p>
          <a:p>
            <a:r>
              <a:rPr lang="en-CA" sz="2000" dirty="0">
                <a:latin typeface="+mn-lt"/>
              </a:rPr>
              <a:t>Figure 1 – https://challenge2018.isic-archive.com/task3/</a:t>
            </a:r>
          </a:p>
          <a:p>
            <a:r>
              <a:rPr lang="en-CA" sz="2000" dirty="0">
                <a:latin typeface="+mn-lt"/>
              </a:rPr>
              <a:t>Figure 3 –  https://www.mathworks.com/videos/introduction-to-deep-learning-what-are-convolutional-neural-networks--1489512765771.html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13D620-8AC8-406F-9FD9-DBFF2E734F6D}"/>
              </a:ext>
            </a:extLst>
          </p:cNvPr>
          <p:cNvGrpSpPr/>
          <p:nvPr/>
        </p:nvGrpSpPr>
        <p:grpSpPr>
          <a:xfrm>
            <a:off x="14839327" y="13976128"/>
            <a:ext cx="6799556" cy="4669368"/>
            <a:chOff x="9666514" y="10874681"/>
            <a:chExt cx="5865214" cy="287121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1AE228B-ECCF-43D2-B199-89377306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6514" y="10874681"/>
              <a:ext cx="5865214" cy="26135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44F6F5-A7DC-4851-8217-AEE07D4C313E}"/>
                </a:ext>
              </a:extLst>
            </p:cNvPr>
            <p:cNvSpPr txBox="1"/>
            <p:nvPr/>
          </p:nvSpPr>
          <p:spPr>
            <a:xfrm>
              <a:off x="9692635" y="13488196"/>
              <a:ext cx="5839093" cy="25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+mn-lt"/>
                </a:rPr>
                <a:t>Figure 3.</a:t>
              </a:r>
              <a:r>
                <a:rPr lang="en-CA" sz="1800" dirty="0">
                  <a:latin typeface="+mn-lt"/>
                </a:rPr>
                <a:t> CNN Architecture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E09B43-AFB0-4619-B654-07F96D5C9DAA}"/>
              </a:ext>
            </a:extLst>
          </p:cNvPr>
          <p:cNvSpPr/>
          <p:nvPr/>
        </p:nvSpPr>
        <p:spPr>
          <a:xfrm>
            <a:off x="344713" y="20364611"/>
            <a:ext cx="6597300" cy="10550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3.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imbalance in the original dataset played a large role in the correctness of the end product.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neural network was trained 16 times as the training loss and validation loss were starting to equalize. (Figure 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input dataset was divided into an 80:20 split for training and 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best results were achieved when the dataset was augmented with transformations such as rotation and brightness adjustment.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best performance metrics of the network were:</a:t>
            </a:r>
          </a:p>
          <a:p>
            <a:pPr marL="2024063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Accuracy = 83.5%</a:t>
            </a:r>
          </a:p>
          <a:p>
            <a:pPr marL="2024063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Recall (Micro) = 82.5%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confusion matrix of the final network is shown in Figure 6.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66CB84-5DD5-4D9B-B7D1-678CE80FB4DD}"/>
              </a:ext>
            </a:extLst>
          </p:cNvPr>
          <p:cNvSpPr/>
          <p:nvPr/>
        </p:nvSpPr>
        <p:spPr>
          <a:xfrm>
            <a:off x="15025534" y="25707022"/>
            <a:ext cx="6159705" cy="5207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4. 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Certain diseases are more likely to be misclassified due to their similar characteristics.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further exploration of this study would be to make use of patient data in conjunction with image data for a more robust diagnosis system.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211E0-D061-403F-81C5-B57A6EE978A9}"/>
              </a:ext>
            </a:extLst>
          </p:cNvPr>
          <p:cNvGrpSpPr/>
          <p:nvPr/>
        </p:nvGrpSpPr>
        <p:grpSpPr>
          <a:xfrm>
            <a:off x="7449843" y="12765847"/>
            <a:ext cx="6830875" cy="7087341"/>
            <a:chOff x="8700938" y="9507281"/>
            <a:chExt cx="7852796" cy="71997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45BDCA-EC76-4C72-AAD3-743789F3E091}"/>
                </a:ext>
              </a:extLst>
            </p:cNvPr>
            <p:cNvSpPr txBox="1"/>
            <p:nvPr/>
          </p:nvSpPr>
          <p:spPr>
            <a:xfrm>
              <a:off x="8700938" y="16337734"/>
              <a:ext cx="7852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+mn-lt"/>
                </a:rPr>
                <a:t>Figure 2. </a:t>
              </a:r>
              <a:r>
                <a:rPr lang="en-US" sz="1800" dirty="0">
                  <a:latin typeface="+mn-lt"/>
                </a:rPr>
                <a:t>Imbalanced dataset</a:t>
              </a:r>
              <a:endParaRPr lang="en-CA" sz="1800" dirty="0">
                <a:latin typeface="+mn-lt"/>
              </a:endParaRPr>
            </a:p>
          </p:txBody>
        </p:sp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20C88F1D-882E-49D5-8862-899E9C08E6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64509872"/>
                </p:ext>
              </p:extLst>
            </p:nvPr>
          </p:nvGraphicFramePr>
          <p:xfrm>
            <a:off x="8700938" y="9507281"/>
            <a:ext cx="7852796" cy="66525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31EC7C-B593-4B49-8693-4BDDAB924CED}"/>
              </a:ext>
            </a:extLst>
          </p:cNvPr>
          <p:cNvGrpSpPr/>
          <p:nvPr/>
        </p:nvGrpSpPr>
        <p:grpSpPr>
          <a:xfrm>
            <a:off x="7417888" y="25661797"/>
            <a:ext cx="6694044" cy="5933481"/>
            <a:chOff x="13968844" y="23993663"/>
            <a:chExt cx="5943601" cy="662607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895DC3-4C38-42CA-A6AB-305D06EC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8844" y="23993663"/>
              <a:ext cx="5943601" cy="60017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8B98AD-A6BB-4129-8FE6-A30E89680125}"/>
                </a:ext>
              </a:extLst>
            </p:cNvPr>
            <p:cNvSpPr txBox="1"/>
            <p:nvPr/>
          </p:nvSpPr>
          <p:spPr>
            <a:xfrm>
              <a:off x="13968844" y="30207291"/>
              <a:ext cx="5943600" cy="41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+mn-lt"/>
                </a:rPr>
                <a:t>Figure 6.</a:t>
              </a:r>
              <a:r>
                <a:rPr lang="en-US" sz="1800" dirty="0">
                  <a:latin typeface="+mn-lt"/>
                </a:rPr>
                <a:t> Confusion Matrix</a:t>
              </a:r>
              <a:endParaRPr lang="en-CA" sz="1800" dirty="0">
                <a:latin typeface="+mn-l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F4DA00-F6C6-4A24-922F-D76968B294D9}"/>
              </a:ext>
            </a:extLst>
          </p:cNvPr>
          <p:cNvGrpSpPr/>
          <p:nvPr/>
        </p:nvGrpSpPr>
        <p:grpSpPr>
          <a:xfrm>
            <a:off x="7456037" y="20492868"/>
            <a:ext cx="6824681" cy="4846592"/>
            <a:chOff x="6870443" y="23035561"/>
            <a:chExt cx="6329363" cy="4369553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86CE922D-E30A-4A19-88F7-15720E336CC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98037238"/>
                </p:ext>
              </p:extLst>
            </p:nvPr>
          </p:nvGraphicFramePr>
          <p:xfrm>
            <a:off x="6870443" y="23035561"/>
            <a:ext cx="6329363" cy="3619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10F29F-19E4-483D-963B-41F27A0581E8}"/>
                </a:ext>
              </a:extLst>
            </p:cNvPr>
            <p:cNvSpPr txBox="1"/>
            <p:nvPr/>
          </p:nvSpPr>
          <p:spPr>
            <a:xfrm>
              <a:off x="6870443" y="26822400"/>
              <a:ext cx="6329363" cy="58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+mn-lt"/>
                </a:rPr>
                <a:t>Figure 5. </a:t>
              </a:r>
              <a:r>
                <a:rPr lang="en-US" sz="1800" dirty="0">
                  <a:latin typeface="+mn-lt"/>
                </a:rPr>
                <a:t>Training Loss vs. Validation Loss over different number of epochs.</a:t>
              </a:r>
              <a:endParaRPr lang="en-CA" sz="1800" dirty="0">
                <a:latin typeface="+mn-l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644B2F-4840-4736-A39C-3EF2F80FC6DA}"/>
              </a:ext>
            </a:extLst>
          </p:cNvPr>
          <p:cNvGrpSpPr/>
          <p:nvPr/>
        </p:nvGrpSpPr>
        <p:grpSpPr>
          <a:xfrm>
            <a:off x="14841243" y="19816300"/>
            <a:ext cx="6799557" cy="5459364"/>
            <a:chOff x="14801330" y="19399362"/>
            <a:chExt cx="6799557" cy="5459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4D57650-98D5-4E6C-87DE-40A79069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330" y="19399362"/>
              <a:ext cx="6799557" cy="46693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63C44B-E12E-4229-9018-DEFDB1881095}"/>
                </a:ext>
              </a:extLst>
            </p:cNvPr>
            <p:cNvSpPr txBox="1"/>
            <p:nvPr/>
          </p:nvSpPr>
          <p:spPr>
            <a:xfrm>
              <a:off x="14801330" y="24212395"/>
              <a:ext cx="6799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+mn-lt"/>
                </a:rPr>
                <a:t>Figure 4.</a:t>
              </a:r>
              <a:r>
                <a:rPr lang="en-US" sz="1800" dirty="0">
                  <a:latin typeface="+mn-lt"/>
                </a:rPr>
                <a:t> Loss vs. Learning Rate. Experimentally finding the best learning rate.</a:t>
              </a:r>
              <a:endParaRPr lang="en-CA" sz="1800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512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Linley</dc:creator>
  <cp:lastModifiedBy>Luis Rivera-Wong</cp:lastModifiedBy>
  <cp:revision>1</cp:revision>
  <cp:lastPrinted>2019-04-04T12:23:44Z</cp:lastPrinted>
  <dcterms:created xsi:type="dcterms:W3CDTF">2008-12-02T19:31:31Z</dcterms:created>
  <dcterms:modified xsi:type="dcterms:W3CDTF">2019-04-04T12:28:17Z</dcterms:modified>
</cp:coreProperties>
</file>