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>
      <p:cViewPr>
        <p:scale>
          <a:sx n="64" d="100"/>
          <a:sy n="64" d="100"/>
        </p:scale>
        <p:origin x="712" y="38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T%20LINK%20BD\Desktop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T%20LINK%20BD\Desktop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T%20LINK%20BD\Desktop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Revenue Loss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Ready-Made Garments (RMG)</c:v>
                </c:pt>
                <c:pt idx="1">
                  <c:v>Agriculture</c:v>
                </c:pt>
                <c:pt idx="2">
                  <c:v>Small &amp; Medium Enterprises</c:v>
                </c:pt>
                <c:pt idx="3">
                  <c:v>Construction</c:v>
                </c:pt>
                <c:pt idx="4">
                  <c:v>Tourism and Hospitality</c:v>
                </c:pt>
                <c:pt idx="5">
                  <c:v>Transport Sector</c:v>
                </c:pt>
                <c:pt idx="6">
                  <c:v>Remittances (Migrant Workers)</c:v>
                </c:pt>
              </c:strCache>
              <c:extLst/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0.32</c:v>
                </c:pt>
                <c:pt idx="1">
                  <c:v>0.15</c:v>
                </c:pt>
                <c:pt idx="2">
                  <c:v>0.4</c:v>
                </c:pt>
                <c:pt idx="3">
                  <c:v>0.25</c:v>
                </c:pt>
                <c:pt idx="4">
                  <c:v>0.7</c:v>
                </c:pt>
                <c:pt idx="5">
                  <c:v>0.6</c:v>
                </c:pt>
                <c:pt idx="6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3-4591-9ACA-62C148B2EEC3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Production Decline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Ready-Made Garments (RMG)</c:v>
                </c:pt>
                <c:pt idx="1">
                  <c:v>Agriculture</c:v>
                </c:pt>
                <c:pt idx="2">
                  <c:v>Small &amp; Medium Enterprises</c:v>
                </c:pt>
                <c:pt idx="3">
                  <c:v>Construction</c:v>
                </c:pt>
                <c:pt idx="4">
                  <c:v>Tourism and Hospitality</c:v>
                </c:pt>
                <c:pt idx="5">
                  <c:v>Transport Sector</c:v>
                </c:pt>
                <c:pt idx="6">
                  <c:v>Remittances (Migrant Workers)</c:v>
                </c:pt>
              </c:strCache>
              <c:extLst/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0.35</c:v>
                </c:pt>
                <c:pt idx="1">
                  <c:v>0.12</c:v>
                </c:pt>
                <c:pt idx="2">
                  <c:v>0.45</c:v>
                </c:pt>
                <c:pt idx="3">
                  <c:v>0.3</c:v>
                </c:pt>
                <c:pt idx="4">
                  <c:v>0.8</c:v>
                </c:pt>
                <c:pt idx="5">
                  <c:v>0.55000000000000004</c:v>
                </c:pt>
                <c:pt idx="6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93-4591-9ACA-62C148B2EEC3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Government Support (BDT)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Ready-Made Garments (RMG)</c:v>
                </c:pt>
                <c:pt idx="1">
                  <c:v>Agriculture</c:v>
                </c:pt>
                <c:pt idx="2">
                  <c:v>Small &amp; Medium Enterprises</c:v>
                </c:pt>
                <c:pt idx="3">
                  <c:v>Construction</c:v>
                </c:pt>
                <c:pt idx="4">
                  <c:v>Tourism and Hospitality</c:v>
                </c:pt>
                <c:pt idx="5">
                  <c:v>Transport Sector</c:v>
                </c:pt>
                <c:pt idx="6">
                  <c:v>Remittances (Migrant Workers)</c:v>
                </c:pt>
              </c:strCache>
              <c:extLst/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93-4591-9ACA-62C148B2E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4546560"/>
        <c:axId val="914545312"/>
      </c:barChart>
      <c:catAx>
        <c:axId val="91454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545312"/>
        <c:crosses val="autoZero"/>
        <c:auto val="1"/>
        <c:lblAlgn val="ctr"/>
        <c:lblOffset val="100"/>
        <c:noMultiLvlLbl val="0"/>
      </c:catAx>
      <c:valAx>
        <c:axId val="91454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54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Pre-COVID (2019)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Sheet2!$A$2:$A$12</c:f>
              <c:strCache>
                <c:ptCount val="11"/>
                <c:pt idx="0">
                  <c:v>GDP Growth Rate (%)</c:v>
                </c:pt>
                <c:pt idx="1">
                  <c:v>Contribution of RMG to GDP (%)</c:v>
                </c:pt>
                <c:pt idx="2">
                  <c:v>Contribution of Agriculture to GDP (%)</c:v>
                </c:pt>
                <c:pt idx="3">
                  <c:v>Contribution of SMEs to GDP (%)</c:v>
                </c:pt>
                <c:pt idx="4">
                  <c:v>Unemployment Rate (%)</c:v>
                </c:pt>
                <c:pt idx="5">
                  <c:v>Poverty Rate (%)</c:v>
                </c:pt>
                <c:pt idx="6">
                  <c:v>Inflation Rate (%)</c:v>
                </c:pt>
                <c:pt idx="7">
                  <c:v>Foreign Direct Investment (FDI) Inflow (USD Billion)</c:v>
                </c:pt>
                <c:pt idx="8">
                  <c:v>Remittances (USD Billion)</c:v>
                </c:pt>
                <c:pt idx="9">
                  <c:v>Government Debt to GDP (%)</c:v>
                </c:pt>
                <c:pt idx="10">
                  <c:v>Export Growth Rate (%)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1"/>
                <c:pt idx="0">
                  <c:v>8.1999999999999993</c:v>
                </c:pt>
                <c:pt idx="1">
                  <c:v>11.2</c:v>
                </c:pt>
                <c:pt idx="2">
                  <c:v>14.2</c:v>
                </c:pt>
                <c:pt idx="3">
                  <c:v>25</c:v>
                </c:pt>
                <c:pt idx="4">
                  <c:v>4.2</c:v>
                </c:pt>
                <c:pt idx="5">
                  <c:v>20.5</c:v>
                </c:pt>
                <c:pt idx="6">
                  <c:v>5.5</c:v>
                </c:pt>
                <c:pt idx="7">
                  <c:v>3.6</c:v>
                </c:pt>
                <c:pt idx="8">
                  <c:v>18.3</c:v>
                </c:pt>
                <c:pt idx="9">
                  <c:v>34.6</c:v>
                </c:pt>
                <c:pt idx="10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3-4CC0-B61A-ACB55E0CEC9F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During COVID (2020)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Sheet2!$A$2:$A$12</c:f>
              <c:strCache>
                <c:ptCount val="11"/>
                <c:pt idx="0">
                  <c:v>GDP Growth Rate (%)</c:v>
                </c:pt>
                <c:pt idx="1">
                  <c:v>Contribution of RMG to GDP (%)</c:v>
                </c:pt>
                <c:pt idx="2">
                  <c:v>Contribution of Agriculture to GDP (%)</c:v>
                </c:pt>
                <c:pt idx="3">
                  <c:v>Contribution of SMEs to GDP (%)</c:v>
                </c:pt>
                <c:pt idx="4">
                  <c:v>Unemployment Rate (%)</c:v>
                </c:pt>
                <c:pt idx="5">
                  <c:v>Poverty Rate (%)</c:v>
                </c:pt>
                <c:pt idx="6">
                  <c:v>Inflation Rate (%)</c:v>
                </c:pt>
                <c:pt idx="7">
                  <c:v>Foreign Direct Investment (FDI) Inflow (USD Billion)</c:v>
                </c:pt>
                <c:pt idx="8">
                  <c:v>Remittances (USD Billion)</c:v>
                </c:pt>
                <c:pt idx="9">
                  <c:v>Government Debt to GDP (%)</c:v>
                </c:pt>
                <c:pt idx="10">
                  <c:v>Export Growth Rate (%)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1"/>
                <c:pt idx="0">
                  <c:v>3.5</c:v>
                </c:pt>
                <c:pt idx="1">
                  <c:v>7</c:v>
                </c:pt>
                <c:pt idx="2">
                  <c:v>13</c:v>
                </c:pt>
                <c:pt idx="3">
                  <c:v>20</c:v>
                </c:pt>
                <c:pt idx="4">
                  <c:v>6.5</c:v>
                </c:pt>
                <c:pt idx="5">
                  <c:v>25.6</c:v>
                </c:pt>
                <c:pt idx="6">
                  <c:v>6.2</c:v>
                </c:pt>
                <c:pt idx="7">
                  <c:v>2.1</c:v>
                </c:pt>
                <c:pt idx="8">
                  <c:v>15.1</c:v>
                </c:pt>
                <c:pt idx="9">
                  <c:v>38</c:v>
                </c:pt>
                <c:pt idx="10">
                  <c:v>-16.899999999999999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3-4CC0-B61A-ACB55E0CEC9F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During COVID (2021)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Sheet2!$A$2:$A$12</c:f>
              <c:strCache>
                <c:ptCount val="11"/>
                <c:pt idx="0">
                  <c:v>GDP Growth Rate (%)</c:v>
                </c:pt>
                <c:pt idx="1">
                  <c:v>Contribution of RMG to GDP (%)</c:v>
                </c:pt>
                <c:pt idx="2">
                  <c:v>Contribution of Agriculture to GDP (%)</c:v>
                </c:pt>
                <c:pt idx="3">
                  <c:v>Contribution of SMEs to GDP (%)</c:v>
                </c:pt>
                <c:pt idx="4">
                  <c:v>Unemployment Rate (%)</c:v>
                </c:pt>
                <c:pt idx="5">
                  <c:v>Poverty Rate (%)</c:v>
                </c:pt>
                <c:pt idx="6">
                  <c:v>Inflation Rate (%)</c:v>
                </c:pt>
                <c:pt idx="7">
                  <c:v>Foreign Direct Investment (FDI) Inflow (USD Billion)</c:v>
                </c:pt>
                <c:pt idx="8">
                  <c:v>Remittances (USD Billion)</c:v>
                </c:pt>
                <c:pt idx="9">
                  <c:v>Government Debt to GDP (%)</c:v>
                </c:pt>
                <c:pt idx="10">
                  <c:v>Export Growth Rate (%)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1"/>
                <c:pt idx="0">
                  <c:v>5.5</c:v>
                </c:pt>
                <c:pt idx="1">
                  <c:v>8.5</c:v>
                </c:pt>
                <c:pt idx="2">
                  <c:v>13.5</c:v>
                </c:pt>
                <c:pt idx="3">
                  <c:v>22.5</c:v>
                </c:pt>
                <c:pt idx="4">
                  <c:v>5.8</c:v>
                </c:pt>
                <c:pt idx="5">
                  <c:v>24</c:v>
                </c:pt>
                <c:pt idx="6">
                  <c:v>5.8</c:v>
                </c:pt>
                <c:pt idx="7">
                  <c:v>2.7</c:v>
                </c:pt>
                <c:pt idx="8">
                  <c:v>19.8</c:v>
                </c:pt>
                <c:pt idx="9">
                  <c:v>39.5</c:v>
                </c:pt>
                <c:pt idx="10">
                  <c:v>13.4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3-4CC0-B61A-ACB55E0CEC9F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Change (%)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Sheet2!$A$2:$A$12</c:f>
              <c:strCache>
                <c:ptCount val="11"/>
                <c:pt idx="0">
                  <c:v>GDP Growth Rate (%)</c:v>
                </c:pt>
                <c:pt idx="1">
                  <c:v>Contribution of RMG to GDP (%)</c:v>
                </c:pt>
                <c:pt idx="2">
                  <c:v>Contribution of Agriculture to GDP (%)</c:v>
                </c:pt>
                <c:pt idx="3">
                  <c:v>Contribution of SMEs to GDP (%)</c:v>
                </c:pt>
                <c:pt idx="4">
                  <c:v>Unemployment Rate (%)</c:v>
                </c:pt>
                <c:pt idx="5">
                  <c:v>Poverty Rate (%)</c:v>
                </c:pt>
                <c:pt idx="6">
                  <c:v>Inflation Rate (%)</c:v>
                </c:pt>
                <c:pt idx="7">
                  <c:v>Foreign Direct Investment (FDI) Inflow (USD Billion)</c:v>
                </c:pt>
                <c:pt idx="8">
                  <c:v>Remittances (USD Billion)</c:v>
                </c:pt>
                <c:pt idx="9">
                  <c:v>Government Debt to GDP (%)</c:v>
                </c:pt>
                <c:pt idx="10">
                  <c:v>Export Growth Rate (%)</c:v>
                </c:pt>
              </c:strCache>
            </c:strRef>
          </c:cat>
          <c:val>
            <c:numRef>
              <c:f>Sheet2!$E$2:$E$12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93-4CC0-B61A-ACB55E0CE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6336976"/>
        <c:axId val="996336144"/>
      </c:barChart>
      <c:catAx>
        <c:axId val="996336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336144"/>
        <c:crosses val="autoZero"/>
        <c:auto val="1"/>
        <c:lblAlgn val="ctr"/>
        <c:lblOffset val="100"/>
        <c:noMultiLvlLbl val="0"/>
      </c:catAx>
      <c:valAx>
        <c:axId val="996336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33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Pre-COVID (2019)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Sheet3!$A$2:$A$11</c:f>
              <c:strCache>
                <c:ptCount val="10"/>
                <c:pt idx="0">
                  <c:v>GDP Growth Rate (%)</c:v>
                </c:pt>
                <c:pt idx="1">
                  <c:v>Poverty Rate (%)</c:v>
                </c:pt>
                <c:pt idx="2">
                  <c:v>Unemployment Rate (%)</c:v>
                </c:pt>
                <c:pt idx="3">
                  <c:v>Inflation Rate (%)</c:v>
                </c:pt>
                <c:pt idx="4">
                  <c:v>Remittances (USD Billion)</c:v>
                </c:pt>
                <c:pt idx="5">
                  <c:v>FDI Inflow (USD Billion)</c:v>
                </c:pt>
                <c:pt idx="6">
                  <c:v>Export Growth Rate (%)</c:v>
                </c:pt>
                <c:pt idx="7">
                  <c:v>Contribution of RMG to GDP (%)</c:v>
                </c:pt>
                <c:pt idx="8">
                  <c:v>Contribution of Agriculture to GDP (%)</c:v>
                </c:pt>
                <c:pt idx="9">
                  <c:v>Government Debt to GDP (%)</c:v>
                </c:pt>
              </c:strCache>
            </c:strRef>
          </c:cat>
          <c:val>
            <c:numRef>
              <c:f>Sheet3!$B$2:$B$11</c:f>
              <c:numCache>
                <c:formatCode>General</c:formatCode>
                <c:ptCount val="10"/>
                <c:pt idx="0">
                  <c:v>8.1999999999999993</c:v>
                </c:pt>
                <c:pt idx="1">
                  <c:v>20.5</c:v>
                </c:pt>
                <c:pt idx="2">
                  <c:v>4.2</c:v>
                </c:pt>
                <c:pt idx="3">
                  <c:v>5.5</c:v>
                </c:pt>
                <c:pt idx="4">
                  <c:v>18.3</c:v>
                </c:pt>
                <c:pt idx="5">
                  <c:v>3.6</c:v>
                </c:pt>
                <c:pt idx="6">
                  <c:v>10.1</c:v>
                </c:pt>
                <c:pt idx="7">
                  <c:v>11.2</c:v>
                </c:pt>
                <c:pt idx="8">
                  <c:v>14.2</c:v>
                </c:pt>
                <c:pt idx="9">
                  <c:v>34.6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5E-495A-BA09-7B0B0B08E852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During COVID (2020)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Sheet3!$A$2:$A$11</c:f>
              <c:strCache>
                <c:ptCount val="10"/>
                <c:pt idx="0">
                  <c:v>GDP Growth Rate (%)</c:v>
                </c:pt>
                <c:pt idx="1">
                  <c:v>Poverty Rate (%)</c:v>
                </c:pt>
                <c:pt idx="2">
                  <c:v>Unemployment Rate (%)</c:v>
                </c:pt>
                <c:pt idx="3">
                  <c:v>Inflation Rate (%)</c:v>
                </c:pt>
                <c:pt idx="4">
                  <c:v>Remittances (USD Billion)</c:v>
                </c:pt>
                <c:pt idx="5">
                  <c:v>FDI Inflow (USD Billion)</c:v>
                </c:pt>
                <c:pt idx="6">
                  <c:v>Export Growth Rate (%)</c:v>
                </c:pt>
                <c:pt idx="7">
                  <c:v>Contribution of RMG to GDP (%)</c:v>
                </c:pt>
                <c:pt idx="8">
                  <c:v>Contribution of Agriculture to GDP (%)</c:v>
                </c:pt>
                <c:pt idx="9">
                  <c:v>Government Debt to GDP (%)</c:v>
                </c:pt>
              </c:strCache>
            </c:strRef>
          </c:cat>
          <c:val>
            <c:numRef>
              <c:f>Sheet3!$C$2:$C$11</c:f>
              <c:numCache>
                <c:formatCode>General</c:formatCode>
                <c:ptCount val="10"/>
                <c:pt idx="0">
                  <c:v>3.5</c:v>
                </c:pt>
                <c:pt idx="1">
                  <c:v>25.6</c:v>
                </c:pt>
                <c:pt idx="2">
                  <c:v>6.5</c:v>
                </c:pt>
                <c:pt idx="3">
                  <c:v>6.2</c:v>
                </c:pt>
                <c:pt idx="4">
                  <c:v>15.1</c:v>
                </c:pt>
                <c:pt idx="5">
                  <c:v>2.1</c:v>
                </c:pt>
                <c:pt idx="6">
                  <c:v>-16.899999999999999</c:v>
                </c:pt>
                <c:pt idx="7">
                  <c:v>7</c:v>
                </c:pt>
                <c:pt idx="8">
                  <c:v>13</c:v>
                </c:pt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5E-495A-BA09-7B0B0B08E852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Recovery Phase (2021)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Sheet3!$A$2:$A$11</c:f>
              <c:strCache>
                <c:ptCount val="10"/>
                <c:pt idx="0">
                  <c:v>GDP Growth Rate (%)</c:v>
                </c:pt>
                <c:pt idx="1">
                  <c:v>Poverty Rate (%)</c:v>
                </c:pt>
                <c:pt idx="2">
                  <c:v>Unemployment Rate (%)</c:v>
                </c:pt>
                <c:pt idx="3">
                  <c:v>Inflation Rate (%)</c:v>
                </c:pt>
                <c:pt idx="4">
                  <c:v>Remittances (USD Billion)</c:v>
                </c:pt>
                <c:pt idx="5">
                  <c:v>FDI Inflow (USD Billion)</c:v>
                </c:pt>
                <c:pt idx="6">
                  <c:v>Export Growth Rate (%)</c:v>
                </c:pt>
                <c:pt idx="7">
                  <c:v>Contribution of RMG to GDP (%)</c:v>
                </c:pt>
                <c:pt idx="8">
                  <c:v>Contribution of Agriculture to GDP (%)</c:v>
                </c:pt>
                <c:pt idx="9">
                  <c:v>Government Debt to GDP (%)</c:v>
                </c:pt>
              </c:strCache>
            </c:strRef>
          </c:cat>
          <c:val>
            <c:numRef>
              <c:f>Sheet3!$D$2:$D$11</c:f>
              <c:numCache>
                <c:formatCode>General</c:formatCode>
                <c:ptCount val="10"/>
                <c:pt idx="0">
                  <c:v>5.5</c:v>
                </c:pt>
                <c:pt idx="1">
                  <c:v>24</c:v>
                </c:pt>
                <c:pt idx="2">
                  <c:v>5.8</c:v>
                </c:pt>
                <c:pt idx="3">
                  <c:v>5.8</c:v>
                </c:pt>
                <c:pt idx="4">
                  <c:v>19.8</c:v>
                </c:pt>
                <c:pt idx="5">
                  <c:v>2.7</c:v>
                </c:pt>
                <c:pt idx="6">
                  <c:v>13.4</c:v>
                </c:pt>
                <c:pt idx="7">
                  <c:v>8.5</c:v>
                </c:pt>
                <c:pt idx="8">
                  <c:v>13.5</c:v>
                </c:pt>
                <c:pt idx="9">
                  <c:v>39.5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5E-495A-BA09-7B0B0B08E852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Post-COVID (2022)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Sheet3!$A$2:$A$11</c:f>
              <c:strCache>
                <c:ptCount val="10"/>
                <c:pt idx="0">
                  <c:v>GDP Growth Rate (%)</c:v>
                </c:pt>
                <c:pt idx="1">
                  <c:v>Poverty Rate (%)</c:v>
                </c:pt>
                <c:pt idx="2">
                  <c:v>Unemployment Rate (%)</c:v>
                </c:pt>
                <c:pt idx="3">
                  <c:v>Inflation Rate (%)</c:v>
                </c:pt>
                <c:pt idx="4">
                  <c:v>Remittances (USD Billion)</c:v>
                </c:pt>
                <c:pt idx="5">
                  <c:v>FDI Inflow (USD Billion)</c:v>
                </c:pt>
                <c:pt idx="6">
                  <c:v>Export Growth Rate (%)</c:v>
                </c:pt>
                <c:pt idx="7">
                  <c:v>Contribution of RMG to GDP (%)</c:v>
                </c:pt>
                <c:pt idx="8">
                  <c:v>Contribution of Agriculture to GDP (%)</c:v>
                </c:pt>
                <c:pt idx="9">
                  <c:v>Government Debt to GDP (%)</c:v>
                </c:pt>
              </c:strCache>
            </c:strRef>
          </c:cat>
          <c:val>
            <c:numRef>
              <c:f>Sheet3!$E$2:$E$11</c:f>
              <c:numCache>
                <c:formatCode>General</c:formatCode>
                <c:ptCount val="10"/>
                <c:pt idx="0">
                  <c:v>6.9</c:v>
                </c:pt>
                <c:pt idx="1">
                  <c:v>22.8</c:v>
                </c:pt>
                <c:pt idx="2">
                  <c:v>4.9000000000000004</c:v>
                </c:pt>
                <c:pt idx="3">
                  <c:v>6</c:v>
                </c:pt>
                <c:pt idx="4">
                  <c:v>21.3</c:v>
                </c:pt>
                <c:pt idx="5">
                  <c:v>3.1</c:v>
                </c:pt>
                <c:pt idx="6">
                  <c:v>9.8000000000000007</c:v>
                </c:pt>
                <c:pt idx="7">
                  <c:v>9.6999999999999993</c:v>
                </c:pt>
                <c:pt idx="8">
                  <c:v>13.8</c:v>
                </c:pt>
                <c:pt idx="9">
                  <c:v>37.200000000000003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5E-495A-BA09-7B0B0B08E852}"/>
            </c:ext>
          </c:extLst>
        </c:ser>
        <c:ser>
          <c:idx val="4"/>
          <c:order val="4"/>
          <c:tx>
            <c:strRef>
              <c:f>Sheet3!$F$1</c:f>
              <c:strCache>
                <c:ptCount val="1"/>
                <c:pt idx="0">
                  <c:v>Change (2019-2022)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Sheet3!$A$2:$A$11</c:f>
              <c:strCache>
                <c:ptCount val="10"/>
                <c:pt idx="0">
                  <c:v>GDP Growth Rate (%)</c:v>
                </c:pt>
                <c:pt idx="1">
                  <c:v>Poverty Rate (%)</c:v>
                </c:pt>
                <c:pt idx="2">
                  <c:v>Unemployment Rate (%)</c:v>
                </c:pt>
                <c:pt idx="3">
                  <c:v>Inflation Rate (%)</c:v>
                </c:pt>
                <c:pt idx="4">
                  <c:v>Remittances (USD Billion)</c:v>
                </c:pt>
                <c:pt idx="5">
                  <c:v>FDI Inflow (USD Billion)</c:v>
                </c:pt>
                <c:pt idx="6">
                  <c:v>Export Growth Rate (%)</c:v>
                </c:pt>
                <c:pt idx="7">
                  <c:v>Contribution of RMG to GDP (%)</c:v>
                </c:pt>
                <c:pt idx="8">
                  <c:v>Contribution of Agriculture to GDP (%)</c:v>
                </c:pt>
                <c:pt idx="9">
                  <c:v>Government Debt to GDP (%)</c:v>
                </c:pt>
              </c:strCache>
            </c:strRef>
          </c:cat>
          <c:val>
            <c:numRef>
              <c:f>Sheet3!$F$2:$F$11</c:f>
              <c:numCache>
                <c:formatCode>0.00%</c:formatCode>
                <c:ptCount val="10"/>
                <c:pt idx="0">
                  <c:v>-0.159</c:v>
                </c:pt>
                <c:pt idx="1">
                  <c:v>0.112</c:v>
                </c:pt>
                <c:pt idx="2">
                  <c:v>0.16700000000000001</c:v>
                </c:pt>
                <c:pt idx="3">
                  <c:v>9.0999999999999998E-2</c:v>
                </c:pt>
                <c:pt idx="4">
                  <c:v>0.16400000000000001</c:v>
                </c:pt>
                <c:pt idx="5">
                  <c:v>-0.13900000000000001</c:v>
                </c:pt>
                <c:pt idx="6">
                  <c:v>-3.0000000000000001E-3</c:v>
                </c:pt>
                <c:pt idx="7">
                  <c:v>-0.13400000000000001</c:v>
                </c:pt>
                <c:pt idx="8">
                  <c:v>-2.8000000000000001E-2</c:v>
                </c:pt>
                <c:pt idx="9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5E-495A-BA09-7B0B0B08E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5764848"/>
        <c:axId val="925767344"/>
      </c:barChart>
      <c:catAx>
        <c:axId val="925764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767344"/>
        <c:crosses val="autoZero"/>
        <c:auto val="1"/>
        <c:lblAlgn val="ctr"/>
        <c:lblOffset val="100"/>
        <c:noMultiLvlLbl val="0"/>
      </c:catAx>
      <c:valAx>
        <c:axId val="92576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76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ired.it/scienza/medicina/2020/06/12/studio-coronavirus-stagionali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798" y="723568"/>
            <a:ext cx="4614192" cy="1574359"/>
          </a:xfrm>
        </p:spPr>
        <p:txBody>
          <a:bodyPr anchor="ctr"/>
          <a:lstStyle/>
          <a:p>
            <a:r>
              <a:rPr lang="en-US" dirty="0"/>
              <a:t>Welcome to my 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194D5-1273-46AC-B90F-508981C779C3}"/>
              </a:ext>
            </a:extLst>
          </p:cNvPr>
          <p:cNvSpPr txBox="1"/>
          <p:nvPr/>
        </p:nvSpPr>
        <p:spPr>
          <a:xfrm>
            <a:off x="6337189" y="2433099"/>
            <a:ext cx="2528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Md Ahad Sheakh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Roll: 01-023-01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2829BD-3A30-4EBB-A0F2-8D43F2C38ABD}"/>
              </a:ext>
            </a:extLst>
          </p:cNvPr>
          <p:cNvSpPr txBox="1"/>
          <p:nvPr/>
        </p:nvSpPr>
        <p:spPr>
          <a:xfrm>
            <a:off x="206189" y="2711394"/>
            <a:ext cx="881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Title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The Economic Impact of COVID-19: Evidence from Bangladesh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370" y="659958"/>
            <a:ext cx="4587903" cy="659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96B861A-ACC7-429E-87BC-42627DAEB6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2947" r="32947"/>
          <a:stretch>
            <a:fillRect/>
          </a:stretch>
        </p:blipFill>
        <p:spPr>
          <a:xfrm>
            <a:off x="579150" y="248882"/>
            <a:ext cx="4047154" cy="59240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1CD5D1-A138-426C-B43A-D8DB9B2D7E3A}"/>
              </a:ext>
            </a:extLst>
          </p:cNvPr>
          <p:cNvSpPr txBox="1"/>
          <p:nvPr/>
        </p:nvSpPr>
        <p:spPr>
          <a:xfrm>
            <a:off x="5001370" y="1701579"/>
            <a:ext cx="48741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COVID-19's Global Impact</a:t>
            </a:r>
            <a:r>
              <a:rPr lang="en-US" dirty="0"/>
              <a:t>: Highlight the global and regional economic challenges posed by the pandemic.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Bangladesh’s Key Sectors</a:t>
            </a:r>
            <a:r>
              <a:rPr lang="en-US" dirty="0"/>
              <a:t>: Briefly mention the key sectors impacted (RMG, Agriculture, SMEs, Tourism).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Project Focus</a:t>
            </a:r>
            <a:r>
              <a:rPr lang="en-US" dirty="0"/>
              <a:t>: Evaluating the economic impact and recovery in Bangladesh from 2020 to 2022 using quantitative data.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542" y="851902"/>
            <a:ext cx="4344695" cy="1182814"/>
          </a:xfrm>
        </p:spPr>
        <p:txBody>
          <a:bodyPr/>
          <a:lstStyle/>
          <a:p>
            <a:r>
              <a:rPr lang="en-US" dirty="0"/>
              <a:t>Objectives of the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731B3-E61C-43B5-A78B-FC85A9DA75AF}"/>
              </a:ext>
            </a:extLst>
          </p:cNvPr>
          <p:cNvSpPr txBox="1"/>
          <p:nvPr/>
        </p:nvSpPr>
        <p:spPr>
          <a:xfrm>
            <a:off x="2394668" y="2550381"/>
            <a:ext cx="46753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Assess Economic Impact</a:t>
            </a:r>
            <a:r>
              <a:rPr lang="en-US" sz="2000" dirty="0"/>
              <a:t>: Analyze sectoral and macroeconomic changes due to COVID-19.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Comparison of Economic Indicators</a:t>
            </a:r>
            <a:r>
              <a:rPr lang="en-US" sz="2000" dirty="0"/>
              <a:t>: Before, during, and post-pandemic.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Recovery Trends</a:t>
            </a:r>
            <a:r>
              <a:rPr lang="en-US" sz="2000" dirty="0"/>
              <a:t>: Identify recovery across key sectors and the role of government support.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470" y="457199"/>
            <a:ext cx="7965460" cy="1594239"/>
          </a:xfrm>
        </p:spPr>
        <p:txBody>
          <a:bodyPr/>
          <a:lstStyle/>
          <a:p>
            <a:r>
              <a:rPr lang="en-US" dirty="0"/>
              <a:t>Sectoral Impact During COVID-19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CAB697-1CBD-4209-9ED8-A6C6CA6794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9558829"/>
              </p:ext>
            </p:extLst>
          </p:nvPr>
        </p:nvGraphicFramePr>
        <p:xfrm>
          <a:off x="3379304" y="2196548"/>
          <a:ext cx="8045934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14" y="39757"/>
            <a:ext cx="7851912" cy="2305878"/>
          </a:xfrm>
        </p:spPr>
        <p:txBody>
          <a:bodyPr/>
          <a:lstStyle/>
          <a:p>
            <a:r>
              <a:rPr lang="en-US" b="1" dirty="0"/>
              <a:t>Economic Indicators Pre- and During COVID-19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74D8C0-1AF0-4C5B-B5EF-F8208BA6A7EF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398397146"/>
              </p:ext>
            </p:extLst>
          </p:nvPr>
        </p:nvGraphicFramePr>
        <p:xfrm>
          <a:off x="3737114" y="1849438"/>
          <a:ext cx="7851912" cy="433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Sectoral Recovery (2021-2022)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90F938A-AA2B-4247-9018-1238A5224B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8580389"/>
              </p:ext>
            </p:extLst>
          </p:nvPr>
        </p:nvGraphicFramePr>
        <p:xfrm>
          <a:off x="685800" y="2286000"/>
          <a:ext cx="7483475" cy="397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6043"/>
            <a:ext cx="5844209" cy="1410977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E273245-3F17-4471-ACA6-59B087BA304C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2186609" y="2306634"/>
            <a:ext cx="711641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COVID-19 caused severe sectoral and macroeconomic disruptions in Bangladesh.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Recovery Trends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recovery is underway, it's uneven across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economic resilience through sectoral diversification.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support for SMEs and informal workers.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stronger social safety nets and healthcare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Md Ahad Sheakh</a:t>
            </a:r>
          </a:p>
          <a:p>
            <a:r>
              <a:rPr lang="en-US" dirty="0"/>
              <a:t>mahadbu8@gmail.com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{4AE934D3-02A0-444F-BD58-A49CF25A5F9D}tf78438558_win32</Template>
  <TotalTime>45</TotalTime>
  <Words>210</Words>
  <Application>Microsoft Office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Wingdings</vt:lpstr>
      <vt:lpstr>Custom</vt:lpstr>
      <vt:lpstr>Welcome to my  presentation </vt:lpstr>
      <vt:lpstr>PowerPoint Presentation</vt:lpstr>
      <vt:lpstr>Introduction</vt:lpstr>
      <vt:lpstr>Objectives of the study</vt:lpstr>
      <vt:lpstr>Sectoral Impact During COVID-19</vt:lpstr>
      <vt:lpstr>Economic Indicators Pre- and During COVID-19 </vt:lpstr>
      <vt:lpstr>Sectoral Recovery (2021-2022)</vt:lpstr>
      <vt:lpstr>Conclusion and Recommendations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 presentation </dc:title>
  <dc:subject/>
  <dc:creator>MD AHAD SHEAKH</dc:creator>
  <cp:lastModifiedBy>MD AHAD SHEAKH</cp:lastModifiedBy>
  <cp:revision>1</cp:revision>
  <dcterms:created xsi:type="dcterms:W3CDTF">2024-10-07T16:11:20Z</dcterms:created>
  <dcterms:modified xsi:type="dcterms:W3CDTF">2024-10-07T16:57:09Z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