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2"/>
  </p:notesMasterIdLst>
  <p:handoutMasterIdLst>
    <p:handoutMasterId r:id="rId23"/>
  </p:handoutMasterIdLst>
  <p:sldIdLst>
    <p:sldId id="410" r:id="rId5"/>
    <p:sldId id="383" r:id="rId6"/>
    <p:sldId id="411" r:id="rId7"/>
    <p:sldId id="413" r:id="rId8"/>
    <p:sldId id="414" r:id="rId9"/>
    <p:sldId id="416" r:id="rId10"/>
    <p:sldId id="409" r:id="rId11"/>
    <p:sldId id="389" r:id="rId12"/>
    <p:sldId id="391" r:id="rId13"/>
    <p:sldId id="397" r:id="rId14"/>
    <p:sldId id="408" r:id="rId15"/>
    <p:sldId id="407" r:id="rId16"/>
    <p:sldId id="406" r:id="rId17"/>
    <p:sldId id="405" r:id="rId18"/>
    <p:sldId id="404" r:id="rId19"/>
    <p:sldId id="403" r:id="rId20"/>
    <p:sldId id="39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7D40"/>
    <a:srgbClr val="4495A2"/>
    <a:srgbClr val="F9D448"/>
    <a:srgbClr val="000000"/>
    <a:srgbClr val="7CA6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autoAdjust="0"/>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9/4/2024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9/4/2024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3727777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501160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2994759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4050233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6345968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514488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2076387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1007874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2040462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2297718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2730433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3576248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3908276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US" dirty="0"/>
              <a:t>Final Project</a:t>
            </a:r>
          </a:p>
        </p:txBody>
      </p:sp>
      <p:sp>
        <p:nvSpPr>
          <p:cNvPr id="9" name="TextBox 8">
            <a:extLst>
              <a:ext uri="{FF2B5EF4-FFF2-40B4-BE49-F238E27FC236}">
                <a16:creationId xmlns:a16="http://schemas.microsoft.com/office/drawing/2014/main" id="{2D702725-575B-15AE-BA0B-8C90182034A9}"/>
              </a:ext>
            </a:extLst>
          </p:cNvPr>
          <p:cNvSpPr txBox="1"/>
          <p:nvPr/>
        </p:nvSpPr>
        <p:spPr>
          <a:xfrm>
            <a:off x="6304020" y="4277219"/>
            <a:ext cx="3823141" cy="523220"/>
          </a:xfrm>
          <a:prstGeom prst="rect">
            <a:avLst/>
          </a:prstGeom>
          <a:noFill/>
        </p:spPr>
        <p:txBody>
          <a:bodyPr wrap="square" rtlCol="0">
            <a:spAutoFit/>
          </a:bodyPr>
          <a:lstStyle/>
          <a:p>
            <a:r>
              <a:rPr lang="en-US" sz="2800" b="1" dirty="0">
                <a:solidFill>
                  <a:srgbClr val="4495A2"/>
                </a:solidFill>
              </a:rPr>
              <a:t>Tanvir Hossain Tonmoy</a:t>
            </a:r>
          </a:p>
        </p:txBody>
      </p:sp>
      <p:sp>
        <p:nvSpPr>
          <p:cNvPr id="10" name="TextBox 9">
            <a:extLst>
              <a:ext uri="{FF2B5EF4-FFF2-40B4-BE49-F238E27FC236}">
                <a16:creationId xmlns:a16="http://schemas.microsoft.com/office/drawing/2014/main" id="{6B8267E6-489F-B572-7CCE-086BF81CF1CC}"/>
              </a:ext>
            </a:extLst>
          </p:cNvPr>
          <p:cNvSpPr txBox="1"/>
          <p:nvPr/>
        </p:nvSpPr>
        <p:spPr>
          <a:xfrm>
            <a:off x="6304020" y="5464646"/>
            <a:ext cx="5247278" cy="830997"/>
          </a:xfrm>
          <a:prstGeom prst="rect">
            <a:avLst/>
          </a:prstGeom>
          <a:noFill/>
        </p:spPr>
        <p:txBody>
          <a:bodyPr wrap="square" rtlCol="0">
            <a:spAutoFit/>
          </a:bodyPr>
          <a:lstStyle/>
          <a:p>
            <a:r>
              <a:rPr lang="en-US" sz="2400" dirty="0">
                <a:solidFill>
                  <a:schemeClr val="accent4">
                    <a:lumMod val="50000"/>
                  </a:schemeClr>
                </a:solidFill>
                <a:effectLst>
                  <a:outerShdw blurRad="38100" dist="38100" dir="2700000" algn="tl">
                    <a:srgbClr val="000000">
                      <a:alpha val="43137"/>
                    </a:srgbClr>
                  </a:outerShdw>
                </a:effectLst>
              </a:rPr>
              <a:t>Appreciate the little things and let love be your greatest gift</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309904" y="411479"/>
            <a:ext cx="5486400" cy="3291840"/>
          </a:xfrm>
        </p:spPr>
        <p:txBody>
          <a:bodyPr/>
          <a:lstStyle/>
          <a:p>
            <a:r>
              <a:rPr lang="en-US" dirty="0"/>
              <a:t>Selecting visual aids</a:t>
            </a:r>
          </a:p>
        </p:txBody>
      </p:sp>
      <p:sp>
        <p:nvSpPr>
          <p:cNvPr id="3" name="Text Placeholder 2">
            <a:extLst>
              <a:ext uri="{FF2B5EF4-FFF2-40B4-BE49-F238E27FC236}">
                <a16:creationId xmlns:a16="http://schemas.microsoft.com/office/drawing/2014/main" id="{591442CD-A26D-1761-8CE7-8BC3075BB4ED}"/>
              </a:ext>
            </a:extLst>
          </p:cNvPr>
          <p:cNvSpPr>
            <a:spLocks noGrp="1"/>
          </p:cNvSpPr>
          <p:nvPr>
            <p:ph type="body" sz="quarter" idx="11"/>
          </p:nvPr>
        </p:nvSpPr>
        <p:spPr>
          <a:xfrm>
            <a:off x="6309905" y="4549552"/>
            <a:ext cx="5486400" cy="1645920"/>
          </a:xfrm>
        </p:spPr>
        <p:txBody>
          <a:bodyPr>
            <a:normAutofit/>
          </a:bodyPr>
          <a:lstStyle/>
          <a:p>
            <a:r>
              <a:rPr lang="en-US" dirty="0"/>
              <a:t>Enhancing your presentation</a:t>
            </a:r>
          </a:p>
        </p:txBody>
      </p:sp>
    </p:spTree>
    <p:extLst>
      <p:ext uri="{BB962C8B-B14F-4D97-AF65-F5344CB8AC3E}">
        <p14:creationId xmlns:p14="http://schemas.microsoft.com/office/powerpoint/2010/main" val="2039059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Effective delivery techniques</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94360" y="2676525"/>
            <a:ext cx="4490827" cy="3597470"/>
          </a:xfrm>
        </p:spPr>
        <p:txBody>
          <a:bodyPr/>
          <a:lstStyle/>
          <a:p>
            <a:r>
              <a:rPr lang="en-US" dirty="0"/>
              <a:t>This is a powerful tool in public speaking. It involves varying pitch, tone, and volume to convey emotion, emphasize points, and maintain interest:</a:t>
            </a:r>
          </a:p>
          <a:p>
            <a:pPr lvl="1"/>
            <a:r>
              <a:rPr lang="en-US" dirty="0"/>
              <a:t>Pitch variation</a:t>
            </a:r>
          </a:p>
          <a:p>
            <a:pPr lvl="1"/>
            <a:r>
              <a:rPr lang="en-US" dirty="0"/>
              <a:t>Tone inflection</a:t>
            </a:r>
          </a:p>
          <a:p>
            <a:pPr lvl="1"/>
            <a:r>
              <a:rPr lang="en-US" dirty="0"/>
              <a:t>Volume control</a:t>
            </a:r>
          </a:p>
        </p:txBody>
      </p:sp>
      <p:sp>
        <p:nvSpPr>
          <p:cNvPr id="4" name="Content Placeholder 3">
            <a:extLst>
              <a:ext uri="{FF2B5EF4-FFF2-40B4-BE49-F238E27FC236}">
                <a16:creationId xmlns:a16="http://schemas.microsoft.com/office/drawing/2014/main" id="{41FC7B50-71A6-D8BE-C032-5EB4CF5706D5}"/>
              </a:ext>
            </a:extLst>
          </p:cNvPr>
          <p:cNvSpPr>
            <a:spLocks noGrp="1"/>
          </p:cNvSpPr>
          <p:nvPr>
            <p:ph sz="quarter" idx="16"/>
          </p:nvPr>
        </p:nvSpPr>
        <p:spPr>
          <a:xfrm>
            <a:off x="5881898" y="2676525"/>
            <a:ext cx="4490827" cy="3597470"/>
          </a:xfrm>
        </p:spPr>
        <p:txBody>
          <a:bodyPr/>
          <a:lstStyle/>
          <a:p>
            <a:r>
              <a:rPr lang="en-US" dirty="0"/>
              <a:t>Effective body language enhances your message, making it more impactful and memorable:</a:t>
            </a:r>
          </a:p>
          <a:p>
            <a:pPr lvl="1"/>
            <a:r>
              <a:rPr lang="en-US" dirty="0"/>
              <a:t>Meaningful eye contact</a:t>
            </a:r>
          </a:p>
          <a:p>
            <a:pPr lvl="1"/>
            <a:r>
              <a:rPr lang="en-US" dirty="0"/>
              <a:t>Purposeful gestures</a:t>
            </a:r>
          </a:p>
          <a:p>
            <a:pPr lvl="1"/>
            <a:r>
              <a:rPr lang="en-US" dirty="0"/>
              <a:t>Maintain good posture</a:t>
            </a:r>
          </a:p>
          <a:p>
            <a:pPr lvl="1"/>
            <a:r>
              <a:rPr lang="en-US" dirty="0"/>
              <a:t>Control your expressions</a:t>
            </a:r>
          </a:p>
        </p:txBody>
      </p:sp>
    </p:spTree>
    <p:extLst>
      <p:ext uri="{BB962C8B-B14F-4D97-AF65-F5344CB8AC3E}">
        <p14:creationId xmlns:p14="http://schemas.microsoft.com/office/powerpoint/2010/main" val="888484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6318885" y="3499667"/>
            <a:ext cx="4939666" cy="2542810"/>
          </a:xfrm>
        </p:spPr>
        <p:txBody>
          <a:bodyPr/>
          <a:lstStyle/>
          <a:p>
            <a:r>
              <a:rPr lang="en-US" dirty="0"/>
              <a:t>Navigating Q&amp;A sessions</a:t>
            </a:r>
          </a:p>
        </p:txBody>
      </p:sp>
      <p:sp>
        <p:nvSpPr>
          <p:cNvPr id="4" name="Content Placeholder 3">
            <a:extLst>
              <a:ext uri="{FF2B5EF4-FFF2-40B4-BE49-F238E27FC236}">
                <a16:creationId xmlns:a16="http://schemas.microsoft.com/office/drawing/2014/main" id="{07C3632C-2D2E-7026-33B8-EE42DA4BDB5C}"/>
              </a:ext>
            </a:extLst>
          </p:cNvPr>
          <p:cNvSpPr>
            <a:spLocks noGrp="1"/>
          </p:cNvSpPr>
          <p:nvPr>
            <p:ph sz="quarter" idx="14"/>
          </p:nvPr>
        </p:nvSpPr>
        <p:spPr>
          <a:xfrm>
            <a:off x="603885" y="457201"/>
            <a:ext cx="5198269" cy="2305050"/>
          </a:xfrm>
        </p:spPr>
        <p:txBody>
          <a:bodyPr/>
          <a:lstStyle/>
          <a:p>
            <a:r>
              <a:rPr lang="en-US" dirty="0"/>
              <a:t>Know your material in advance</a:t>
            </a:r>
          </a:p>
          <a:p>
            <a:r>
              <a:rPr lang="en-US" dirty="0"/>
              <a:t>Anticipate common questions</a:t>
            </a:r>
          </a:p>
          <a:p>
            <a:r>
              <a:rPr lang="en-US" dirty="0"/>
              <a:t>Rehearse your responses</a:t>
            </a:r>
          </a:p>
        </p:txBody>
      </p:sp>
      <p:sp>
        <p:nvSpPr>
          <p:cNvPr id="3" name="Content Placeholder 2">
            <a:extLst>
              <a:ext uri="{FF2B5EF4-FFF2-40B4-BE49-F238E27FC236}">
                <a16:creationId xmlns:a16="http://schemas.microsoft.com/office/drawing/2014/main" id="{8B599B60-BF79-A832-6AD4-6C6FC6CE4317}"/>
              </a:ext>
            </a:extLst>
          </p:cNvPr>
          <p:cNvSpPr>
            <a:spLocks noGrp="1"/>
          </p:cNvSpPr>
          <p:nvPr>
            <p:ph sz="quarter" idx="15"/>
          </p:nvPr>
        </p:nvSpPr>
        <p:spPr>
          <a:xfrm>
            <a:off x="594360" y="2810595"/>
            <a:ext cx="5198269" cy="3319513"/>
          </a:xfrm>
        </p:spPr>
        <p:txBody>
          <a:bodyPr>
            <a:normAutofit/>
          </a:bodyPr>
          <a:lstStyle/>
          <a:p>
            <a:r>
              <a:rPr lang="en-US" dirty="0"/>
              <a:t>Maintaining composure during the Q&amp;A session is essential for projecting confidence and authority. Consider the following tips for staying composed:</a:t>
            </a:r>
          </a:p>
          <a:p>
            <a:pPr lvl="1"/>
            <a:r>
              <a:rPr lang="en-US" dirty="0"/>
              <a:t>Stay calm</a:t>
            </a:r>
          </a:p>
          <a:p>
            <a:pPr lvl="1"/>
            <a:r>
              <a:rPr lang="en-US" dirty="0"/>
              <a:t>Actively listen</a:t>
            </a:r>
          </a:p>
          <a:p>
            <a:pPr lvl="1"/>
            <a:r>
              <a:rPr lang="en-US" dirty="0"/>
              <a:t>Pause and reflect</a:t>
            </a:r>
          </a:p>
          <a:p>
            <a:pPr lvl="1"/>
            <a:r>
              <a:rPr lang="en-US" dirty="0"/>
              <a:t>Maintain eye contact</a:t>
            </a:r>
          </a:p>
        </p:txBody>
      </p:sp>
    </p:spTree>
    <p:extLst>
      <p:ext uri="{BB962C8B-B14F-4D97-AF65-F5344CB8AC3E}">
        <p14:creationId xmlns:p14="http://schemas.microsoft.com/office/powerpoint/2010/main" val="3088225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575310" y="278129"/>
            <a:ext cx="5063490" cy="2354026"/>
          </a:xfrm>
        </p:spPr>
        <p:txBody>
          <a:bodyPr/>
          <a:lstStyle/>
          <a:p>
            <a:r>
              <a:rPr lang="en-US" dirty="0"/>
              <a:t>Speaking impact</a:t>
            </a:r>
          </a:p>
        </p:txBody>
      </p:sp>
      <p:sp>
        <p:nvSpPr>
          <p:cNvPr id="3" name="Content Placeholder 2">
            <a:extLst>
              <a:ext uri="{FF2B5EF4-FFF2-40B4-BE49-F238E27FC236}">
                <a16:creationId xmlns:a16="http://schemas.microsoft.com/office/drawing/2014/main" id="{34F2E863-4A4C-76FE-444A-083F93043389}"/>
              </a:ext>
            </a:extLst>
          </p:cNvPr>
          <p:cNvSpPr>
            <a:spLocks noGrp="1"/>
          </p:cNvSpPr>
          <p:nvPr>
            <p:ph sz="quarter" idx="16"/>
          </p:nvPr>
        </p:nvSpPr>
        <p:spPr>
          <a:xfrm>
            <a:off x="593725" y="3279775"/>
            <a:ext cx="5045075" cy="2994025"/>
          </a:xfrm>
        </p:spPr>
        <p:txBody>
          <a:bodyPr>
            <a:normAutofit/>
          </a:bodyPr>
          <a:lstStyle/>
          <a:p>
            <a:r>
              <a:rPr lang="en-US" dirty="0"/>
              <a:t>Your ability to communicate effectively will leave a lasting impact on your audience</a:t>
            </a:r>
          </a:p>
          <a:p>
            <a:r>
              <a:rPr lang="en-US" dirty="0"/>
              <a:t>Effectively communicating involves not only delivering a message but also resonating with the experiences, values, and emotions of those listening </a:t>
            </a:r>
          </a:p>
          <a:p>
            <a:endParaRPr lang="en-US" dirty="0"/>
          </a:p>
        </p:txBody>
      </p:sp>
      <p:pic>
        <p:nvPicPr>
          <p:cNvPr id="5" name="Picture Placeholder 52" descr="Hanging lightbulbs">
            <a:extLst>
              <a:ext uri="{FF2B5EF4-FFF2-40B4-BE49-F238E27FC236}">
                <a16:creationId xmlns:a16="http://schemas.microsoft.com/office/drawing/2014/main" id="{F2B2501C-600C-11B3-1ECD-912D988906A5}"/>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16" r="16"/>
          <a:stretch/>
        </p:blipFill>
        <p:spPr>
          <a:xfrm>
            <a:off x="6096000" y="0"/>
            <a:ext cx="6118225" cy="6858000"/>
          </a:xfrm>
        </p:spPr>
      </p:pic>
    </p:spTree>
    <p:extLst>
      <p:ext uri="{BB962C8B-B14F-4D97-AF65-F5344CB8AC3E}">
        <p14:creationId xmlns:p14="http://schemas.microsoft.com/office/powerpoint/2010/main" val="298364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A9A9A7-F1D2-237D-AC72-E21A286F0A6F}"/>
              </a:ext>
            </a:extLst>
          </p:cNvPr>
          <p:cNvSpPr>
            <a:spLocks noGrp="1"/>
          </p:cNvSpPr>
          <p:nvPr>
            <p:ph type="title"/>
          </p:nvPr>
        </p:nvSpPr>
        <p:spPr>
          <a:xfrm>
            <a:off x="3661409" y="4661717"/>
            <a:ext cx="7936230" cy="1380760"/>
          </a:xfrm>
        </p:spPr>
        <p:txBody>
          <a:bodyPr/>
          <a:lstStyle/>
          <a:p>
            <a:r>
              <a:rPr lang="en-US" dirty="0"/>
              <a:t>Dynamic delivery</a:t>
            </a:r>
          </a:p>
        </p:txBody>
      </p:sp>
      <p:sp>
        <p:nvSpPr>
          <p:cNvPr id="4" name="Content Placeholder 3">
            <a:extLst>
              <a:ext uri="{FF2B5EF4-FFF2-40B4-BE49-F238E27FC236}">
                <a16:creationId xmlns:a16="http://schemas.microsoft.com/office/drawing/2014/main" id="{CDB14AAA-1F04-769D-E7F0-4F68C8EB9283}"/>
              </a:ext>
            </a:extLst>
          </p:cNvPr>
          <p:cNvSpPr>
            <a:spLocks noGrp="1"/>
          </p:cNvSpPr>
          <p:nvPr>
            <p:ph sz="quarter" idx="14"/>
          </p:nvPr>
        </p:nvSpPr>
        <p:spPr>
          <a:xfrm>
            <a:off x="603885" y="584005"/>
            <a:ext cx="2825115" cy="3999060"/>
          </a:xfrm>
        </p:spPr>
        <p:txBody>
          <a:bodyPr/>
          <a:lstStyle/>
          <a:p>
            <a:r>
              <a:rPr lang="en-US" dirty="0"/>
              <a:t>Learn to infuse energy into your delivery to leave a lasting impression.</a:t>
            </a:r>
          </a:p>
          <a:p>
            <a:r>
              <a:rPr lang="en-US" dirty="0"/>
              <a:t>One of the goals of effective communication is to motivate your audience.</a:t>
            </a:r>
          </a:p>
        </p:txBody>
      </p:sp>
      <p:graphicFrame>
        <p:nvGraphicFramePr>
          <p:cNvPr id="8" name="Table Placeholder 2">
            <a:extLst>
              <a:ext uri="{FF2B5EF4-FFF2-40B4-BE49-F238E27FC236}">
                <a16:creationId xmlns:a16="http://schemas.microsoft.com/office/drawing/2014/main" id="{C60AA2D2-28D7-69D7-F6C5-B31DAD3332C1}"/>
              </a:ext>
            </a:extLst>
          </p:cNvPr>
          <p:cNvGraphicFramePr>
            <a:graphicFrameLocks noGrp="1"/>
          </p:cNvGraphicFramePr>
          <p:nvPr>
            <p:ph sz="quarter" idx="13"/>
            <p:extLst>
              <p:ext uri="{D42A27DB-BD31-4B8C-83A1-F6EECF244321}">
                <p14:modId xmlns:p14="http://schemas.microsoft.com/office/powerpoint/2010/main" val="598521189"/>
              </p:ext>
            </p:extLst>
          </p:nvPr>
        </p:nvGraphicFramePr>
        <p:xfrm>
          <a:off x="3670300" y="584200"/>
          <a:ext cx="7930340" cy="3964681"/>
        </p:xfrm>
        <a:graphic>
          <a:graphicData uri="http://schemas.openxmlformats.org/drawingml/2006/table">
            <a:tbl>
              <a:tblPr firstRow="1" bandRow="1">
                <a:tableStyleId>{8A107856-5554-42FB-B03E-39F5DBC370BA}</a:tableStyleId>
              </a:tblPr>
              <a:tblGrid>
                <a:gridCol w="1982585">
                  <a:extLst>
                    <a:ext uri="{9D8B030D-6E8A-4147-A177-3AD203B41FA5}">
                      <a16:colId xmlns:a16="http://schemas.microsoft.com/office/drawing/2014/main" val="127040821"/>
                    </a:ext>
                  </a:extLst>
                </a:gridCol>
                <a:gridCol w="1982585">
                  <a:extLst>
                    <a:ext uri="{9D8B030D-6E8A-4147-A177-3AD203B41FA5}">
                      <a16:colId xmlns:a16="http://schemas.microsoft.com/office/drawing/2014/main" val="149845700"/>
                    </a:ext>
                  </a:extLst>
                </a:gridCol>
                <a:gridCol w="1982585">
                  <a:extLst>
                    <a:ext uri="{9D8B030D-6E8A-4147-A177-3AD203B41FA5}">
                      <a16:colId xmlns:a16="http://schemas.microsoft.com/office/drawing/2014/main" val="3119692462"/>
                    </a:ext>
                  </a:extLst>
                </a:gridCol>
                <a:gridCol w="1982585">
                  <a:extLst>
                    <a:ext uri="{9D8B030D-6E8A-4147-A177-3AD203B41FA5}">
                      <a16:colId xmlns:a16="http://schemas.microsoft.com/office/drawing/2014/main" val="3472639139"/>
                    </a:ext>
                  </a:extLst>
                </a:gridCol>
              </a:tblGrid>
              <a:tr h="511373">
                <a:tc>
                  <a:txBody>
                    <a:bodyPr/>
                    <a:lstStyle/>
                    <a:p>
                      <a:pPr algn="ctr"/>
                      <a:r>
                        <a:rPr lang="en-US" b="0" dirty="0">
                          <a:latin typeface="+mj-lt"/>
                        </a:rPr>
                        <a:t>Metric</a:t>
                      </a:r>
                    </a:p>
                  </a:txBody>
                  <a:tcPr anchor="ctr"/>
                </a:tc>
                <a:tc>
                  <a:txBody>
                    <a:bodyPr/>
                    <a:lstStyle/>
                    <a:p>
                      <a:pPr algn="ctr"/>
                      <a:r>
                        <a:rPr lang="en-US" b="0" dirty="0">
                          <a:latin typeface="+mj-lt"/>
                        </a:rPr>
                        <a:t>Measurement</a:t>
                      </a:r>
                    </a:p>
                  </a:txBody>
                  <a:tcPr anchor="ctr"/>
                </a:tc>
                <a:tc>
                  <a:txBody>
                    <a:bodyPr/>
                    <a:lstStyle/>
                    <a:p>
                      <a:pPr algn="ctr"/>
                      <a:r>
                        <a:rPr lang="en-US" b="0" dirty="0">
                          <a:latin typeface="+mj-lt"/>
                        </a:rPr>
                        <a:t>Target</a:t>
                      </a:r>
                    </a:p>
                  </a:txBody>
                  <a:tcPr anchor="ctr"/>
                </a:tc>
                <a:tc>
                  <a:txBody>
                    <a:bodyPr/>
                    <a:lstStyle/>
                    <a:p>
                      <a:pPr algn="ctr"/>
                      <a:r>
                        <a:rPr lang="en-US" b="0" dirty="0">
                          <a:latin typeface="+mj-lt"/>
                        </a:rPr>
                        <a:t>Actual</a:t>
                      </a:r>
                    </a:p>
                  </a:txBody>
                  <a:tcPr anchor="ctr"/>
                </a:tc>
                <a:extLst>
                  <a:ext uri="{0D108BD9-81ED-4DB2-BD59-A6C34878D82A}">
                    <a16:rowId xmlns:a16="http://schemas.microsoft.com/office/drawing/2014/main" val="3298013591"/>
                  </a:ext>
                </a:extLst>
              </a:tr>
              <a:tr h="708914">
                <a:tc>
                  <a:txBody>
                    <a:bodyPr/>
                    <a:lstStyle/>
                    <a:p>
                      <a:pPr algn="ctr"/>
                      <a:r>
                        <a:rPr lang="en-US" b="0" dirty="0"/>
                        <a:t>Audience attendance</a:t>
                      </a:r>
                    </a:p>
                  </a:txBody>
                  <a:tcPr anchor="ctr"/>
                </a:tc>
                <a:tc>
                  <a:txBody>
                    <a:bodyPr/>
                    <a:lstStyle/>
                    <a:p>
                      <a:pPr algn="ctr"/>
                      <a:r>
                        <a:rPr lang="en-US" b="0" dirty="0"/>
                        <a:t># of attendees</a:t>
                      </a:r>
                    </a:p>
                  </a:txBody>
                  <a:tcPr anchor="ctr"/>
                </a:tc>
                <a:tc>
                  <a:txBody>
                    <a:bodyPr/>
                    <a:lstStyle/>
                    <a:p>
                      <a:pPr algn="ctr"/>
                      <a:r>
                        <a:rPr lang="en-US" b="0" dirty="0"/>
                        <a:t>150</a:t>
                      </a:r>
                    </a:p>
                  </a:txBody>
                  <a:tcPr anchor="ctr"/>
                </a:tc>
                <a:tc>
                  <a:txBody>
                    <a:bodyPr/>
                    <a:lstStyle/>
                    <a:p>
                      <a:pPr algn="ctr"/>
                      <a:r>
                        <a:rPr lang="en-US" b="0" dirty="0"/>
                        <a:t>120</a:t>
                      </a:r>
                    </a:p>
                  </a:txBody>
                  <a:tcPr anchor="ctr"/>
                </a:tc>
                <a:extLst>
                  <a:ext uri="{0D108BD9-81ED-4DB2-BD59-A6C34878D82A}">
                    <a16:rowId xmlns:a16="http://schemas.microsoft.com/office/drawing/2014/main" val="3873867931"/>
                  </a:ext>
                </a:extLst>
              </a:tr>
              <a:tr h="708914">
                <a:tc>
                  <a:txBody>
                    <a:bodyPr/>
                    <a:lstStyle/>
                    <a:p>
                      <a:pPr algn="ctr"/>
                      <a:r>
                        <a:rPr lang="en-US" b="0" dirty="0"/>
                        <a:t>Engagement duration</a:t>
                      </a:r>
                    </a:p>
                  </a:txBody>
                  <a:tcPr anchor="ctr"/>
                </a:tc>
                <a:tc>
                  <a:txBody>
                    <a:bodyPr/>
                    <a:lstStyle/>
                    <a:p>
                      <a:pPr algn="ctr"/>
                      <a:r>
                        <a:rPr lang="en-US" b="0" dirty="0"/>
                        <a:t>Minutes</a:t>
                      </a:r>
                    </a:p>
                  </a:txBody>
                  <a:tcPr anchor="ctr"/>
                </a:tc>
                <a:tc>
                  <a:txBody>
                    <a:bodyPr/>
                    <a:lstStyle/>
                    <a:p>
                      <a:pPr algn="ctr"/>
                      <a:r>
                        <a:rPr lang="en-US" b="0" dirty="0"/>
                        <a:t>60</a:t>
                      </a:r>
                    </a:p>
                  </a:txBody>
                  <a:tcPr anchor="ctr"/>
                </a:tc>
                <a:tc>
                  <a:txBody>
                    <a:bodyPr/>
                    <a:lstStyle/>
                    <a:p>
                      <a:pPr algn="ctr"/>
                      <a:r>
                        <a:rPr lang="en-US" b="0" dirty="0"/>
                        <a:t>75</a:t>
                      </a:r>
                    </a:p>
                  </a:txBody>
                  <a:tcPr anchor="ctr"/>
                </a:tc>
                <a:extLst>
                  <a:ext uri="{0D108BD9-81ED-4DB2-BD59-A6C34878D82A}">
                    <a16:rowId xmlns:a16="http://schemas.microsoft.com/office/drawing/2014/main" val="85209771"/>
                  </a:ext>
                </a:extLst>
              </a:tr>
              <a:tr h="511373">
                <a:tc>
                  <a:txBody>
                    <a:bodyPr/>
                    <a:lstStyle/>
                    <a:p>
                      <a:pPr algn="ctr"/>
                      <a:r>
                        <a:rPr lang="en-US" b="0" dirty="0"/>
                        <a:t>Q&amp;A interaction</a:t>
                      </a:r>
                    </a:p>
                  </a:txBody>
                  <a:tcPr anchor="ctr"/>
                </a:tc>
                <a:tc>
                  <a:txBody>
                    <a:bodyPr/>
                    <a:lstStyle/>
                    <a:p>
                      <a:pPr algn="ctr"/>
                      <a:r>
                        <a:rPr lang="en-US" b="0" dirty="0"/>
                        <a:t># of questions</a:t>
                      </a:r>
                    </a:p>
                  </a:txBody>
                  <a:tcPr anchor="ctr"/>
                </a:tc>
                <a:tc>
                  <a:txBody>
                    <a:bodyPr/>
                    <a:lstStyle/>
                    <a:p>
                      <a:pPr algn="ctr"/>
                      <a:r>
                        <a:rPr lang="en-US" b="0" dirty="0"/>
                        <a:t>10</a:t>
                      </a:r>
                    </a:p>
                  </a:txBody>
                  <a:tcPr anchor="ctr"/>
                </a:tc>
                <a:tc>
                  <a:txBody>
                    <a:bodyPr/>
                    <a:lstStyle/>
                    <a:p>
                      <a:pPr algn="ctr"/>
                      <a:r>
                        <a:rPr lang="en-US" b="0" dirty="0"/>
                        <a:t>15</a:t>
                      </a:r>
                    </a:p>
                  </a:txBody>
                  <a:tcPr anchor="ctr"/>
                </a:tc>
                <a:extLst>
                  <a:ext uri="{0D108BD9-81ED-4DB2-BD59-A6C34878D82A}">
                    <a16:rowId xmlns:a16="http://schemas.microsoft.com/office/drawing/2014/main" val="4061031278"/>
                  </a:ext>
                </a:extLst>
              </a:tr>
              <a:tr h="511373">
                <a:tc>
                  <a:txBody>
                    <a:bodyPr/>
                    <a:lstStyle/>
                    <a:p>
                      <a:pPr algn="ctr"/>
                      <a:r>
                        <a:rPr lang="en-US" b="0" dirty="0"/>
                        <a:t>Positive feedback</a:t>
                      </a:r>
                    </a:p>
                  </a:txBody>
                  <a:tcPr anchor="ctr"/>
                </a:tc>
                <a:tc>
                  <a:txBody>
                    <a:bodyPr/>
                    <a:lstStyle/>
                    <a:p>
                      <a:pPr algn="ctr"/>
                      <a:r>
                        <a:rPr lang="en-US" b="0" dirty="0"/>
                        <a:t>Percentage (%)</a:t>
                      </a:r>
                    </a:p>
                  </a:txBody>
                  <a:tcPr anchor="ctr"/>
                </a:tc>
                <a:tc>
                  <a:txBody>
                    <a:bodyPr/>
                    <a:lstStyle/>
                    <a:p>
                      <a:pPr algn="ctr"/>
                      <a:r>
                        <a:rPr lang="en-US" b="0" dirty="0"/>
                        <a:t>90</a:t>
                      </a:r>
                    </a:p>
                  </a:txBody>
                  <a:tcPr anchor="ctr"/>
                </a:tc>
                <a:tc>
                  <a:txBody>
                    <a:bodyPr/>
                    <a:lstStyle/>
                    <a:p>
                      <a:pPr algn="ctr"/>
                      <a:r>
                        <a:rPr lang="en-US" b="0" dirty="0"/>
                        <a:t>95</a:t>
                      </a:r>
                    </a:p>
                  </a:txBody>
                  <a:tcPr anchor="ctr"/>
                </a:tc>
                <a:extLst>
                  <a:ext uri="{0D108BD9-81ED-4DB2-BD59-A6C34878D82A}">
                    <a16:rowId xmlns:a16="http://schemas.microsoft.com/office/drawing/2014/main" val="3591840781"/>
                  </a:ext>
                </a:extLst>
              </a:tr>
              <a:tr h="1012734">
                <a:tc>
                  <a:txBody>
                    <a:bodyPr/>
                    <a:lstStyle/>
                    <a:p>
                      <a:pPr algn="ctr"/>
                      <a:r>
                        <a:rPr lang="en-US" b="0" dirty="0"/>
                        <a:t>Rate of information retention</a:t>
                      </a:r>
                    </a:p>
                  </a:txBody>
                  <a:tcPr anchor="ctr"/>
                </a:tc>
                <a:tc>
                  <a:txBody>
                    <a:bodyPr/>
                    <a:lstStyle/>
                    <a:p>
                      <a:pPr algn="ctr"/>
                      <a:r>
                        <a:rPr lang="en-US" b="0" dirty="0"/>
                        <a:t>Percentage (%)</a:t>
                      </a:r>
                    </a:p>
                  </a:txBody>
                  <a:tcPr anchor="ctr"/>
                </a:tc>
                <a:tc>
                  <a:txBody>
                    <a:bodyPr/>
                    <a:lstStyle/>
                    <a:p>
                      <a:pPr algn="ctr"/>
                      <a:r>
                        <a:rPr lang="en-US" b="0" dirty="0"/>
                        <a:t>80</a:t>
                      </a:r>
                    </a:p>
                  </a:txBody>
                  <a:tcPr anchor="ctr"/>
                </a:tc>
                <a:tc>
                  <a:txBody>
                    <a:bodyPr/>
                    <a:lstStyle/>
                    <a:p>
                      <a:pPr algn="ctr"/>
                      <a:r>
                        <a:rPr lang="en-US" b="0" dirty="0"/>
                        <a:t>85</a:t>
                      </a:r>
                    </a:p>
                  </a:txBody>
                  <a:tcPr anchor="ctr"/>
                </a:tc>
                <a:extLst>
                  <a:ext uri="{0D108BD9-81ED-4DB2-BD59-A6C34878D82A}">
                    <a16:rowId xmlns:a16="http://schemas.microsoft.com/office/drawing/2014/main" val="335389741"/>
                  </a:ext>
                </a:extLst>
              </a:tr>
            </a:tbl>
          </a:graphicData>
        </a:graphic>
      </p:graphicFrame>
    </p:spTree>
    <p:extLst>
      <p:ext uri="{BB962C8B-B14F-4D97-AF65-F5344CB8AC3E}">
        <p14:creationId xmlns:p14="http://schemas.microsoft.com/office/powerpoint/2010/main" val="4127695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a:t>Final tips &amp; takeaways</a:t>
            </a:r>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a:xfrm>
            <a:off x="595523" y="2676525"/>
            <a:ext cx="5746750" cy="3597470"/>
          </a:xfrm>
        </p:spPr>
        <p:txBody>
          <a:bodyPr/>
          <a:lstStyle/>
          <a:p>
            <a:r>
              <a:rPr lang="en-US" dirty="0"/>
              <a:t>Consistent rehearsal</a:t>
            </a:r>
          </a:p>
          <a:p>
            <a:pPr lvl="1"/>
            <a:r>
              <a:rPr lang="en-US" dirty="0"/>
              <a:t>Strengthen your familiarity</a:t>
            </a:r>
          </a:p>
          <a:p>
            <a:r>
              <a:rPr lang="en-US" dirty="0"/>
              <a:t>Refine delivery style</a:t>
            </a:r>
          </a:p>
          <a:p>
            <a:pPr lvl="1"/>
            <a:r>
              <a:rPr lang="en-US" dirty="0"/>
              <a:t>Pacing, tone, and emphasis</a:t>
            </a:r>
          </a:p>
          <a:p>
            <a:r>
              <a:rPr lang="en-US" dirty="0"/>
              <a:t>Timing and transitions</a:t>
            </a:r>
          </a:p>
          <a:p>
            <a:pPr lvl="1"/>
            <a:r>
              <a:rPr lang="en-US" dirty="0"/>
              <a:t>Aim for seamless, professional delivery</a:t>
            </a:r>
          </a:p>
          <a:p>
            <a:r>
              <a:rPr lang="en-US" dirty="0"/>
              <a:t>Practice audience</a:t>
            </a:r>
          </a:p>
          <a:p>
            <a:pPr lvl="1"/>
            <a:r>
              <a:rPr lang="en-US" dirty="0"/>
              <a:t>Enlist colleagues to listen &amp; provide feedback</a:t>
            </a:r>
          </a:p>
          <a:p>
            <a:pPr lvl="1"/>
            <a:endParaRPr lang="en-US" dirty="0"/>
          </a:p>
        </p:txBody>
      </p:sp>
      <p:sp>
        <p:nvSpPr>
          <p:cNvPr id="4" name="Content Placeholder 3">
            <a:extLst>
              <a:ext uri="{FF2B5EF4-FFF2-40B4-BE49-F238E27FC236}">
                <a16:creationId xmlns:a16="http://schemas.microsoft.com/office/drawing/2014/main" id="{43E198AA-251D-4446-30C4-8F2FA7F6A72C}"/>
              </a:ext>
            </a:extLst>
          </p:cNvPr>
          <p:cNvSpPr>
            <a:spLocks noGrp="1"/>
          </p:cNvSpPr>
          <p:nvPr>
            <p:ph sz="quarter" idx="14"/>
          </p:nvPr>
        </p:nvSpPr>
        <p:spPr>
          <a:xfrm>
            <a:off x="7620000" y="2676525"/>
            <a:ext cx="3947160" cy="3597470"/>
          </a:xfrm>
        </p:spPr>
        <p:txBody>
          <a:bodyPr/>
          <a:lstStyle/>
          <a:p>
            <a:r>
              <a:rPr lang="en-US" dirty="0"/>
              <a:t>Seek feedback</a:t>
            </a:r>
          </a:p>
          <a:p>
            <a:r>
              <a:rPr lang="en-US" dirty="0"/>
              <a:t>Reflect on performance</a:t>
            </a:r>
          </a:p>
          <a:p>
            <a:r>
              <a:rPr lang="en-US" dirty="0"/>
              <a:t>Explore new techniques</a:t>
            </a:r>
          </a:p>
          <a:p>
            <a:r>
              <a:rPr lang="en-US" dirty="0"/>
              <a:t>Set personal goals</a:t>
            </a:r>
          </a:p>
          <a:p>
            <a:r>
              <a:rPr lang="en-US" dirty="0"/>
              <a:t>Iterate and adapt</a:t>
            </a:r>
          </a:p>
        </p:txBody>
      </p:sp>
    </p:spTree>
    <p:extLst>
      <p:ext uri="{BB962C8B-B14F-4D97-AF65-F5344CB8AC3E}">
        <p14:creationId xmlns:p14="http://schemas.microsoft.com/office/powerpoint/2010/main" val="1850768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B9C34-2B13-E66F-1053-2BA156F89425}"/>
              </a:ext>
            </a:extLst>
          </p:cNvPr>
          <p:cNvSpPr>
            <a:spLocks noGrp="1"/>
          </p:cNvSpPr>
          <p:nvPr>
            <p:ph type="title"/>
          </p:nvPr>
        </p:nvSpPr>
        <p:spPr>
          <a:xfrm>
            <a:off x="594360" y="584005"/>
            <a:ext cx="10972800" cy="1188720"/>
          </a:xfrm>
        </p:spPr>
        <p:txBody>
          <a:bodyPr/>
          <a:lstStyle/>
          <a:p>
            <a:r>
              <a:rPr lang="en-US" dirty="0"/>
              <a:t>Speaking engagement metrics</a:t>
            </a:r>
          </a:p>
        </p:txBody>
      </p:sp>
      <p:graphicFrame>
        <p:nvGraphicFramePr>
          <p:cNvPr id="4" name="Table Placeholder 3">
            <a:extLst>
              <a:ext uri="{FF2B5EF4-FFF2-40B4-BE49-F238E27FC236}">
                <a16:creationId xmlns:a16="http://schemas.microsoft.com/office/drawing/2014/main" id="{4D1FB21E-CCFB-8E64-064C-DB8195F86847}"/>
              </a:ext>
            </a:extLst>
          </p:cNvPr>
          <p:cNvGraphicFramePr>
            <a:graphicFrameLocks noGrp="1"/>
          </p:cNvGraphicFramePr>
          <p:nvPr>
            <p:ph type="tbl" sz="quarter" idx="10"/>
            <p:extLst>
              <p:ext uri="{D42A27DB-BD31-4B8C-83A1-F6EECF244321}">
                <p14:modId xmlns:p14="http://schemas.microsoft.com/office/powerpoint/2010/main" val="145036385"/>
              </p:ext>
            </p:extLst>
          </p:nvPr>
        </p:nvGraphicFramePr>
        <p:xfrm>
          <a:off x="593725" y="2628900"/>
          <a:ext cx="10991080" cy="3613525"/>
        </p:xfrm>
        <a:graphic>
          <a:graphicData uri="http://schemas.openxmlformats.org/drawingml/2006/table">
            <a:tbl>
              <a:tblPr firstRow="1" bandRow="1">
                <a:tableStyleId>{69CF1AB2-1976-4502-BF36-3FF5EA218861}</a:tableStyleId>
              </a:tblPr>
              <a:tblGrid>
                <a:gridCol w="2747770">
                  <a:extLst>
                    <a:ext uri="{9D8B030D-6E8A-4147-A177-3AD203B41FA5}">
                      <a16:colId xmlns:a16="http://schemas.microsoft.com/office/drawing/2014/main" val="2382218087"/>
                    </a:ext>
                  </a:extLst>
                </a:gridCol>
                <a:gridCol w="2747770">
                  <a:extLst>
                    <a:ext uri="{9D8B030D-6E8A-4147-A177-3AD203B41FA5}">
                      <a16:colId xmlns:a16="http://schemas.microsoft.com/office/drawing/2014/main" val="3953468724"/>
                    </a:ext>
                  </a:extLst>
                </a:gridCol>
                <a:gridCol w="2747770">
                  <a:extLst>
                    <a:ext uri="{9D8B030D-6E8A-4147-A177-3AD203B41FA5}">
                      <a16:colId xmlns:a16="http://schemas.microsoft.com/office/drawing/2014/main" val="4277526474"/>
                    </a:ext>
                  </a:extLst>
                </a:gridCol>
                <a:gridCol w="2747770">
                  <a:extLst>
                    <a:ext uri="{9D8B030D-6E8A-4147-A177-3AD203B41FA5}">
                      <a16:colId xmlns:a16="http://schemas.microsoft.com/office/drawing/2014/main" val="2438884888"/>
                    </a:ext>
                  </a:extLst>
                </a:gridCol>
              </a:tblGrid>
              <a:tr h="594689">
                <a:tc>
                  <a:txBody>
                    <a:bodyPr/>
                    <a:lstStyle/>
                    <a:p>
                      <a:pPr algn="ctr"/>
                      <a:r>
                        <a:rPr lang="en-US" dirty="0">
                          <a:solidFill>
                            <a:schemeClr val="bg1"/>
                          </a:solidFill>
                          <a:latin typeface="+mj-lt"/>
                        </a:rPr>
                        <a:t>Impact factor</a:t>
                      </a:r>
                    </a:p>
                  </a:txBody>
                  <a:tcPr anchor="ctr"/>
                </a:tc>
                <a:tc>
                  <a:txBody>
                    <a:bodyPr/>
                    <a:lstStyle/>
                    <a:p>
                      <a:pPr algn="ctr"/>
                      <a:r>
                        <a:rPr lang="en-US" dirty="0">
                          <a:solidFill>
                            <a:schemeClr val="bg1"/>
                          </a:solidFill>
                          <a:latin typeface="+mj-lt"/>
                        </a:rPr>
                        <a:t>Measurement</a:t>
                      </a:r>
                    </a:p>
                  </a:txBody>
                  <a:tcPr anchor="ctr"/>
                </a:tc>
                <a:tc>
                  <a:txBody>
                    <a:bodyPr/>
                    <a:lstStyle/>
                    <a:p>
                      <a:pPr algn="ctr"/>
                      <a:r>
                        <a:rPr lang="en-US" dirty="0">
                          <a:solidFill>
                            <a:schemeClr val="bg1"/>
                          </a:solidFill>
                          <a:latin typeface="+mj-lt"/>
                        </a:rPr>
                        <a:t>Target</a:t>
                      </a:r>
                    </a:p>
                  </a:txBody>
                  <a:tcPr anchor="ctr"/>
                </a:tc>
                <a:tc>
                  <a:txBody>
                    <a:bodyPr/>
                    <a:lstStyle/>
                    <a:p>
                      <a:pPr algn="ctr"/>
                      <a:r>
                        <a:rPr lang="en-US" dirty="0">
                          <a:solidFill>
                            <a:schemeClr val="bg1"/>
                          </a:solidFill>
                          <a:latin typeface="+mj-lt"/>
                        </a:rPr>
                        <a:t>Achieved</a:t>
                      </a:r>
                    </a:p>
                  </a:txBody>
                  <a:tcPr anchor="ctr"/>
                </a:tc>
                <a:extLst>
                  <a:ext uri="{0D108BD9-81ED-4DB2-BD59-A6C34878D82A}">
                    <a16:rowId xmlns:a16="http://schemas.microsoft.com/office/drawing/2014/main" val="2857107962"/>
                  </a:ext>
                </a:extLst>
              </a:tr>
              <a:tr h="594689">
                <a:tc>
                  <a:txBody>
                    <a:bodyPr/>
                    <a:lstStyle/>
                    <a:p>
                      <a:pPr algn="ctr"/>
                      <a:r>
                        <a:rPr lang="en-US" dirty="0"/>
                        <a:t>Audience interaction</a:t>
                      </a:r>
                    </a:p>
                  </a:txBody>
                  <a:tcPr anchor="ctr"/>
                </a:tc>
                <a:tc>
                  <a:txBody>
                    <a:bodyPr/>
                    <a:lstStyle/>
                    <a:p>
                      <a:pPr algn="ctr"/>
                      <a:r>
                        <a:rPr lang="en-US" dirty="0"/>
                        <a:t>Percentage (%)</a:t>
                      </a:r>
                    </a:p>
                  </a:txBody>
                  <a:tcPr anchor="ctr"/>
                </a:tc>
                <a:tc>
                  <a:txBody>
                    <a:bodyPr/>
                    <a:lstStyle/>
                    <a:p>
                      <a:pPr algn="ctr"/>
                      <a:r>
                        <a:rPr lang="en-US" dirty="0"/>
                        <a:t>85</a:t>
                      </a:r>
                    </a:p>
                  </a:txBody>
                  <a:tcPr anchor="ctr"/>
                </a:tc>
                <a:tc>
                  <a:txBody>
                    <a:bodyPr/>
                    <a:lstStyle/>
                    <a:p>
                      <a:pPr algn="ctr"/>
                      <a:r>
                        <a:rPr lang="en-US" dirty="0"/>
                        <a:t>88</a:t>
                      </a:r>
                    </a:p>
                  </a:txBody>
                  <a:tcPr anchor="ctr"/>
                </a:tc>
                <a:extLst>
                  <a:ext uri="{0D108BD9-81ED-4DB2-BD59-A6C34878D82A}">
                    <a16:rowId xmlns:a16="http://schemas.microsoft.com/office/drawing/2014/main" val="1671386868"/>
                  </a:ext>
                </a:extLst>
              </a:tr>
              <a:tr h="594689">
                <a:tc>
                  <a:txBody>
                    <a:bodyPr/>
                    <a:lstStyle/>
                    <a:p>
                      <a:pPr algn="ctr"/>
                      <a:r>
                        <a:rPr lang="en-US" dirty="0"/>
                        <a:t>Knowledge retention</a:t>
                      </a:r>
                    </a:p>
                  </a:txBody>
                  <a:tcPr anchor="ctr"/>
                </a:tc>
                <a:tc>
                  <a:txBody>
                    <a:bodyPr/>
                    <a:lstStyle/>
                    <a:p>
                      <a:pPr algn="ctr"/>
                      <a:r>
                        <a:rPr lang="en-US" dirty="0"/>
                        <a:t>Percentage (%)</a:t>
                      </a:r>
                    </a:p>
                  </a:txBody>
                  <a:tcPr anchor="ctr"/>
                </a:tc>
                <a:tc>
                  <a:txBody>
                    <a:bodyPr/>
                    <a:lstStyle/>
                    <a:p>
                      <a:pPr algn="ctr"/>
                      <a:r>
                        <a:rPr lang="en-US" dirty="0"/>
                        <a:t>75</a:t>
                      </a:r>
                    </a:p>
                  </a:txBody>
                  <a:tcPr anchor="ctr"/>
                </a:tc>
                <a:tc>
                  <a:txBody>
                    <a:bodyPr/>
                    <a:lstStyle/>
                    <a:p>
                      <a:pPr algn="ctr"/>
                      <a:r>
                        <a:rPr lang="en-US" dirty="0"/>
                        <a:t>80</a:t>
                      </a:r>
                    </a:p>
                  </a:txBody>
                  <a:tcPr anchor="ctr"/>
                </a:tc>
                <a:extLst>
                  <a:ext uri="{0D108BD9-81ED-4DB2-BD59-A6C34878D82A}">
                    <a16:rowId xmlns:a16="http://schemas.microsoft.com/office/drawing/2014/main" val="380626418"/>
                  </a:ext>
                </a:extLst>
              </a:tr>
              <a:tr h="594689">
                <a:tc>
                  <a:txBody>
                    <a:bodyPr/>
                    <a:lstStyle/>
                    <a:p>
                      <a:pPr algn="ctr"/>
                      <a:r>
                        <a:rPr lang="en-US" dirty="0"/>
                        <a:t>Post-presentation surveys</a:t>
                      </a:r>
                    </a:p>
                  </a:txBody>
                  <a:tcPr anchor="ctr"/>
                </a:tc>
                <a:tc>
                  <a:txBody>
                    <a:bodyPr/>
                    <a:lstStyle/>
                    <a:p>
                      <a:pPr algn="ctr"/>
                      <a:r>
                        <a:rPr lang="en-US" dirty="0"/>
                        <a:t>Average rating</a:t>
                      </a:r>
                    </a:p>
                  </a:txBody>
                  <a:tcPr anchor="ctr"/>
                </a:tc>
                <a:tc>
                  <a:txBody>
                    <a:bodyPr/>
                    <a:lstStyle/>
                    <a:p>
                      <a:pPr algn="ctr"/>
                      <a:r>
                        <a:rPr lang="en-US" dirty="0"/>
                        <a:t>4.2</a:t>
                      </a:r>
                    </a:p>
                  </a:txBody>
                  <a:tcPr anchor="ctr"/>
                </a:tc>
                <a:tc>
                  <a:txBody>
                    <a:bodyPr/>
                    <a:lstStyle/>
                    <a:p>
                      <a:pPr algn="ctr"/>
                      <a:r>
                        <a:rPr lang="en-US" dirty="0"/>
                        <a:t>4.5</a:t>
                      </a:r>
                    </a:p>
                  </a:txBody>
                  <a:tcPr anchor="ctr"/>
                </a:tc>
                <a:extLst>
                  <a:ext uri="{0D108BD9-81ED-4DB2-BD59-A6C34878D82A}">
                    <a16:rowId xmlns:a16="http://schemas.microsoft.com/office/drawing/2014/main" val="2132482967"/>
                  </a:ext>
                </a:extLst>
              </a:tr>
              <a:tr h="594689">
                <a:tc>
                  <a:txBody>
                    <a:bodyPr/>
                    <a:lstStyle/>
                    <a:p>
                      <a:pPr algn="ctr"/>
                      <a:r>
                        <a:rPr lang="en-US" dirty="0"/>
                        <a:t>Referral rate</a:t>
                      </a:r>
                    </a:p>
                  </a:txBody>
                  <a:tcPr anchor="ctr"/>
                </a:tc>
                <a:tc>
                  <a:txBody>
                    <a:bodyPr/>
                    <a:lstStyle/>
                    <a:p>
                      <a:pPr algn="ctr"/>
                      <a:r>
                        <a:rPr lang="en-US" dirty="0"/>
                        <a:t>Percentage (%)</a:t>
                      </a:r>
                    </a:p>
                  </a:txBody>
                  <a:tcPr anchor="ctr"/>
                </a:tc>
                <a:tc>
                  <a:txBody>
                    <a:bodyPr/>
                    <a:lstStyle/>
                    <a:p>
                      <a:pPr algn="ctr"/>
                      <a:r>
                        <a:rPr lang="en-US" dirty="0"/>
                        <a:t>10</a:t>
                      </a:r>
                    </a:p>
                  </a:txBody>
                  <a:tcPr anchor="ctr"/>
                </a:tc>
                <a:tc>
                  <a:txBody>
                    <a:bodyPr/>
                    <a:lstStyle/>
                    <a:p>
                      <a:pPr algn="ctr"/>
                      <a:r>
                        <a:rPr lang="en-US" dirty="0"/>
                        <a:t>12</a:t>
                      </a:r>
                    </a:p>
                  </a:txBody>
                  <a:tcPr anchor="ctr"/>
                </a:tc>
                <a:extLst>
                  <a:ext uri="{0D108BD9-81ED-4DB2-BD59-A6C34878D82A}">
                    <a16:rowId xmlns:a16="http://schemas.microsoft.com/office/drawing/2014/main" val="3936251906"/>
                  </a:ext>
                </a:extLst>
              </a:tr>
              <a:tr h="594689">
                <a:tc>
                  <a:txBody>
                    <a:bodyPr/>
                    <a:lstStyle/>
                    <a:p>
                      <a:pPr algn="ctr"/>
                      <a:r>
                        <a:rPr lang="en-US" dirty="0"/>
                        <a:t>Collaboration opportunities</a:t>
                      </a:r>
                    </a:p>
                  </a:txBody>
                  <a:tcPr anchor="ctr"/>
                </a:tc>
                <a:tc>
                  <a:txBody>
                    <a:bodyPr/>
                    <a:lstStyle/>
                    <a:p>
                      <a:pPr algn="ctr"/>
                      <a:r>
                        <a:rPr lang="en-US" dirty="0"/>
                        <a:t># of opportunities</a:t>
                      </a:r>
                    </a:p>
                  </a:txBody>
                  <a:tcPr anchor="ctr"/>
                </a:tc>
                <a:tc>
                  <a:txBody>
                    <a:bodyPr/>
                    <a:lstStyle/>
                    <a:p>
                      <a:pPr algn="ctr"/>
                      <a:r>
                        <a:rPr lang="en-US" dirty="0"/>
                        <a:t>8</a:t>
                      </a:r>
                    </a:p>
                  </a:txBody>
                  <a:tcPr anchor="ctr"/>
                </a:tc>
                <a:tc>
                  <a:txBody>
                    <a:bodyPr/>
                    <a:lstStyle/>
                    <a:p>
                      <a:pPr algn="ctr"/>
                      <a:r>
                        <a:rPr lang="en-US" dirty="0"/>
                        <a:t>10</a:t>
                      </a:r>
                    </a:p>
                  </a:txBody>
                  <a:tcPr anchor="ctr"/>
                </a:tc>
                <a:extLst>
                  <a:ext uri="{0D108BD9-81ED-4DB2-BD59-A6C34878D82A}">
                    <a16:rowId xmlns:a16="http://schemas.microsoft.com/office/drawing/2014/main" val="568537164"/>
                  </a:ext>
                </a:extLst>
              </a:tr>
            </a:tbl>
          </a:graphicData>
        </a:graphic>
      </p:graphicFrame>
    </p:spTree>
    <p:extLst>
      <p:ext uri="{BB962C8B-B14F-4D97-AF65-F5344CB8AC3E}">
        <p14:creationId xmlns:p14="http://schemas.microsoft.com/office/powerpoint/2010/main" val="752428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r>
              <a:rPr lang="en-US" dirty="0"/>
              <a:t>Brita Tamm</a:t>
            </a:r>
          </a:p>
          <a:p>
            <a:r>
              <a:rPr lang="en-US" dirty="0"/>
              <a:t>502-555-0152</a:t>
            </a:r>
          </a:p>
          <a:p>
            <a:r>
              <a:rPr lang="en-US" dirty="0"/>
              <a:t>brita@firstupconsultants.com</a:t>
            </a:r>
          </a:p>
          <a:p>
            <a:r>
              <a:rPr lang="en-US" dirty="0"/>
              <a:t>www.firstupconsultants.com</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TH Tonmoy Portfolio</a:t>
            </a:r>
          </a:p>
        </p:txBody>
      </p:sp>
      <p:sp>
        <p:nvSpPr>
          <p:cNvPr id="6" name="TextBox 5">
            <a:extLst>
              <a:ext uri="{FF2B5EF4-FFF2-40B4-BE49-F238E27FC236}">
                <a16:creationId xmlns:a16="http://schemas.microsoft.com/office/drawing/2014/main" id="{C33EEAF2-41E0-EA17-72D8-C93DB6A5EC7D}"/>
              </a:ext>
            </a:extLst>
          </p:cNvPr>
          <p:cNvSpPr txBox="1"/>
          <p:nvPr/>
        </p:nvSpPr>
        <p:spPr>
          <a:xfrm>
            <a:off x="529045" y="2313992"/>
            <a:ext cx="5339910" cy="646331"/>
          </a:xfrm>
          <a:prstGeom prst="rect">
            <a:avLst/>
          </a:prstGeom>
          <a:noFill/>
        </p:spPr>
        <p:txBody>
          <a:bodyPr wrap="square" rtlCol="0">
            <a:spAutoFit/>
          </a:bodyPr>
          <a:lstStyle/>
          <a:p>
            <a:r>
              <a:rPr lang="en-US" dirty="0">
                <a:solidFill>
                  <a:schemeClr val="bg1"/>
                </a:solidFill>
              </a:rPr>
              <a:t>Showcasing My Journey with the portfolio that’s provide my scalable services</a:t>
            </a:r>
          </a:p>
        </p:txBody>
      </p:sp>
      <p:pic>
        <p:nvPicPr>
          <p:cNvPr id="8" name="Picture 7">
            <a:extLst>
              <a:ext uri="{FF2B5EF4-FFF2-40B4-BE49-F238E27FC236}">
                <a16:creationId xmlns:a16="http://schemas.microsoft.com/office/drawing/2014/main" id="{4D82B041-C0B5-2625-8EB7-71CDEEAE310E}"/>
              </a:ext>
            </a:extLst>
          </p:cNvPr>
          <p:cNvPicPr>
            <a:picLocks noChangeAspect="1"/>
          </p:cNvPicPr>
          <p:nvPr/>
        </p:nvPicPr>
        <p:blipFill>
          <a:blip r:embed="rId3"/>
          <a:stretch>
            <a:fillRect/>
          </a:stretch>
        </p:blipFill>
        <p:spPr>
          <a:xfrm>
            <a:off x="392081" y="3665222"/>
            <a:ext cx="3943350" cy="1409700"/>
          </a:xfrm>
          <a:prstGeom prst="rect">
            <a:avLst/>
          </a:prstGeom>
        </p:spPr>
      </p:pic>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Agenda</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4359" y="2281918"/>
            <a:ext cx="6787747" cy="3708517"/>
          </a:xfrm>
        </p:spPr>
        <p:txBody>
          <a:bodyPr tIns="457200"/>
          <a:lstStyle/>
          <a:p>
            <a:r>
              <a:rPr lang="en-US" dirty="0"/>
              <a:t>Introduction</a:t>
            </a:r>
          </a:p>
          <a:p>
            <a:r>
              <a:rPr lang="en-US" dirty="0"/>
              <a:t>About me</a:t>
            </a:r>
          </a:p>
          <a:p>
            <a:r>
              <a:rPr lang="en-US" dirty="0"/>
              <a:t>Services Offered</a:t>
            </a:r>
          </a:p>
          <a:p>
            <a:r>
              <a:rPr lang="en-US" dirty="0"/>
              <a:t>Final tips &amp; takeaways</a:t>
            </a:r>
          </a:p>
        </p:txBody>
      </p:sp>
    </p:spTree>
    <p:extLst>
      <p:ext uri="{BB962C8B-B14F-4D97-AF65-F5344CB8AC3E}">
        <p14:creationId xmlns:p14="http://schemas.microsoft.com/office/powerpoint/2010/main" val="453246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Introduction</a:t>
            </a:r>
          </a:p>
        </p:txBody>
      </p:sp>
      <p:sp>
        <p:nvSpPr>
          <p:cNvPr id="6" name="TextBox 5">
            <a:extLst>
              <a:ext uri="{FF2B5EF4-FFF2-40B4-BE49-F238E27FC236}">
                <a16:creationId xmlns:a16="http://schemas.microsoft.com/office/drawing/2014/main" id="{A32A695A-E5A1-2497-1BAF-1C0776F85416}"/>
              </a:ext>
            </a:extLst>
          </p:cNvPr>
          <p:cNvSpPr txBox="1"/>
          <p:nvPr/>
        </p:nvSpPr>
        <p:spPr>
          <a:xfrm>
            <a:off x="419857" y="3529108"/>
            <a:ext cx="3568376" cy="2609073"/>
          </a:xfrm>
          <a:prstGeom prst="rect">
            <a:avLst/>
          </a:prstGeom>
          <a:noFill/>
          <a:ln w="19050">
            <a:solidFill>
              <a:srgbClr val="5D7D40"/>
            </a:solidFill>
          </a:ln>
        </p:spPr>
        <p:txBody>
          <a:bodyPr wrap="square" rtlCol="0">
            <a:spAutoFit/>
          </a:bodyPr>
          <a:lstStyle/>
          <a:p>
            <a:r>
              <a:rPr lang="en-US" dirty="0">
                <a:solidFill>
                  <a:schemeClr val="bg2">
                    <a:lumMod val="10000"/>
                  </a:schemeClr>
                </a:solidFill>
              </a:rPr>
              <a:t>Let me take you through some of the key projects I’ve had the pleasure of working on, which reflect my expertise in graphics design, video editing, and web design. Each project was an opportunity to solve unique challenges and bring creative visions to life.</a:t>
            </a:r>
          </a:p>
        </p:txBody>
      </p:sp>
      <p:sp>
        <p:nvSpPr>
          <p:cNvPr id="7" name="TextBox 6">
            <a:extLst>
              <a:ext uri="{FF2B5EF4-FFF2-40B4-BE49-F238E27FC236}">
                <a16:creationId xmlns:a16="http://schemas.microsoft.com/office/drawing/2014/main" id="{2A09DE01-2333-9871-E939-7FED66FAFC0C}"/>
              </a:ext>
            </a:extLst>
          </p:cNvPr>
          <p:cNvSpPr txBox="1"/>
          <p:nvPr/>
        </p:nvSpPr>
        <p:spPr>
          <a:xfrm>
            <a:off x="4211196" y="3529107"/>
            <a:ext cx="3568376" cy="3139321"/>
          </a:xfrm>
          <a:prstGeom prst="rect">
            <a:avLst/>
          </a:prstGeom>
          <a:noFill/>
          <a:ln w="19050">
            <a:solidFill>
              <a:srgbClr val="5D7D40"/>
            </a:solidFill>
          </a:ln>
        </p:spPr>
        <p:txBody>
          <a:bodyPr wrap="square" rtlCol="0">
            <a:spAutoFit/>
          </a:bodyPr>
          <a:lstStyle/>
          <a:p>
            <a:r>
              <a:rPr lang="en-US" dirty="0">
                <a:solidFill>
                  <a:schemeClr val="bg2">
                    <a:lumMod val="10000"/>
                  </a:schemeClr>
                </a:solidFill>
              </a:rPr>
              <a:t>For example, one of my recent projects involved creating a complete branding package for a startup company. This included designing their logo, business cards, and promotional materials. My goal was to create a visual identity that was not only modern and eye-catching but also aligned with the company’s core values and mission.</a:t>
            </a:r>
          </a:p>
        </p:txBody>
      </p:sp>
      <p:sp>
        <p:nvSpPr>
          <p:cNvPr id="8" name="TextBox 7">
            <a:extLst>
              <a:ext uri="{FF2B5EF4-FFF2-40B4-BE49-F238E27FC236}">
                <a16:creationId xmlns:a16="http://schemas.microsoft.com/office/drawing/2014/main" id="{D24F25B6-4052-1352-FA9A-271DCD5F3379}"/>
              </a:ext>
            </a:extLst>
          </p:cNvPr>
          <p:cNvSpPr txBox="1"/>
          <p:nvPr/>
        </p:nvSpPr>
        <p:spPr>
          <a:xfrm>
            <a:off x="8155907" y="3529107"/>
            <a:ext cx="3568376" cy="2862322"/>
          </a:xfrm>
          <a:prstGeom prst="rect">
            <a:avLst/>
          </a:prstGeom>
          <a:noFill/>
          <a:ln w="19050">
            <a:solidFill>
              <a:srgbClr val="5D7D40"/>
            </a:solidFill>
          </a:ln>
        </p:spPr>
        <p:txBody>
          <a:bodyPr wrap="square" rtlCol="0">
            <a:spAutoFit/>
          </a:bodyPr>
          <a:lstStyle/>
          <a:p>
            <a:r>
              <a:rPr lang="en-US" dirty="0">
                <a:solidFill>
                  <a:schemeClr val="bg2">
                    <a:lumMod val="10000"/>
                  </a:schemeClr>
                </a:solidFill>
              </a:rPr>
              <a:t>Finally, I’ve also been involved in web design projects, where my focus has been on creating responsive and user-friendly websites. For instance, I recently designed an e-commerce platform that seamlessly blends aesthetic appeal with functionality, ensuring a smooth user experience from browsing to checkout.</a:t>
            </a:r>
          </a:p>
        </p:txBody>
      </p:sp>
      <p:sp>
        <p:nvSpPr>
          <p:cNvPr id="9" name="TextBox 8">
            <a:extLst>
              <a:ext uri="{FF2B5EF4-FFF2-40B4-BE49-F238E27FC236}">
                <a16:creationId xmlns:a16="http://schemas.microsoft.com/office/drawing/2014/main" id="{D74A0C68-16E7-DA02-43EA-FA87D1CFC687}"/>
              </a:ext>
            </a:extLst>
          </p:cNvPr>
          <p:cNvSpPr txBox="1"/>
          <p:nvPr/>
        </p:nvSpPr>
        <p:spPr>
          <a:xfrm>
            <a:off x="318504" y="3159389"/>
            <a:ext cx="2224712" cy="369332"/>
          </a:xfrm>
          <a:prstGeom prst="rect">
            <a:avLst/>
          </a:prstGeom>
          <a:noFill/>
        </p:spPr>
        <p:txBody>
          <a:bodyPr wrap="none" rtlCol="0">
            <a:spAutoFit/>
          </a:bodyPr>
          <a:lstStyle/>
          <a:p>
            <a:r>
              <a:rPr lang="en-US" b="1" dirty="0">
                <a:solidFill>
                  <a:schemeClr val="bg2">
                    <a:lumMod val="10000"/>
                  </a:schemeClr>
                </a:solidFill>
              </a:rPr>
              <a:t>Why did the project ?</a:t>
            </a:r>
          </a:p>
        </p:txBody>
      </p:sp>
      <p:sp>
        <p:nvSpPr>
          <p:cNvPr id="10" name="TextBox 9">
            <a:extLst>
              <a:ext uri="{FF2B5EF4-FFF2-40B4-BE49-F238E27FC236}">
                <a16:creationId xmlns:a16="http://schemas.microsoft.com/office/drawing/2014/main" id="{846AEDD9-6D65-F5D1-EE48-7226F7EE3634}"/>
              </a:ext>
            </a:extLst>
          </p:cNvPr>
          <p:cNvSpPr txBox="1"/>
          <p:nvPr/>
        </p:nvSpPr>
        <p:spPr>
          <a:xfrm>
            <a:off x="4211196" y="3144226"/>
            <a:ext cx="1187697" cy="369332"/>
          </a:xfrm>
          <a:prstGeom prst="rect">
            <a:avLst/>
          </a:prstGeom>
          <a:noFill/>
        </p:spPr>
        <p:txBody>
          <a:bodyPr wrap="none" rtlCol="0">
            <a:spAutoFit/>
          </a:bodyPr>
          <a:lstStyle/>
          <a:p>
            <a:r>
              <a:rPr lang="en-US" b="1" dirty="0">
                <a:solidFill>
                  <a:schemeClr val="bg2">
                    <a:lumMod val="10000"/>
                  </a:schemeClr>
                </a:solidFill>
              </a:rPr>
              <a:t>Example ?</a:t>
            </a:r>
          </a:p>
        </p:txBody>
      </p:sp>
      <p:sp>
        <p:nvSpPr>
          <p:cNvPr id="11" name="TextBox 10">
            <a:extLst>
              <a:ext uri="{FF2B5EF4-FFF2-40B4-BE49-F238E27FC236}">
                <a16:creationId xmlns:a16="http://schemas.microsoft.com/office/drawing/2014/main" id="{7739628C-E601-3CE5-B7D4-082CB8FD60DE}"/>
              </a:ext>
            </a:extLst>
          </p:cNvPr>
          <p:cNvSpPr txBox="1"/>
          <p:nvPr/>
        </p:nvSpPr>
        <p:spPr>
          <a:xfrm>
            <a:off x="8155907" y="3144226"/>
            <a:ext cx="978153" cy="369332"/>
          </a:xfrm>
          <a:prstGeom prst="rect">
            <a:avLst/>
          </a:prstGeom>
          <a:noFill/>
        </p:spPr>
        <p:txBody>
          <a:bodyPr wrap="none" rtlCol="0">
            <a:spAutoFit/>
          </a:bodyPr>
          <a:lstStyle/>
          <a:p>
            <a:r>
              <a:rPr lang="en-US" b="1" dirty="0">
                <a:solidFill>
                  <a:schemeClr val="bg2">
                    <a:lumMod val="10000"/>
                  </a:schemeClr>
                </a:solidFill>
              </a:rPr>
              <a:t>Finally ?</a:t>
            </a:r>
          </a:p>
        </p:txBody>
      </p:sp>
    </p:spTree>
    <p:extLst>
      <p:ext uri="{BB962C8B-B14F-4D97-AF65-F5344CB8AC3E}">
        <p14:creationId xmlns:p14="http://schemas.microsoft.com/office/powerpoint/2010/main" val="3489460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About me</a:t>
            </a:r>
          </a:p>
        </p:txBody>
      </p:sp>
      <p:sp>
        <p:nvSpPr>
          <p:cNvPr id="18" name="TextBox 17">
            <a:extLst>
              <a:ext uri="{FF2B5EF4-FFF2-40B4-BE49-F238E27FC236}">
                <a16:creationId xmlns:a16="http://schemas.microsoft.com/office/drawing/2014/main" id="{C4866DD2-2A5A-AA05-6CE2-65C8FF678955}"/>
              </a:ext>
            </a:extLst>
          </p:cNvPr>
          <p:cNvSpPr txBox="1"/>
          <p:nvPr/>
        </p:nvSpPr>
        <p:spPr>
          <a:xfrm>
            <a:off x="407748" y="2425959"/>
            <a:ext cx="7206032" cy="3970318"/>
          </a:xfrm>
          <a:prstGeom prst="rect">
            <a:avLst/>
          </a:prstGeom>
          <a:noFill/>
        </p:spPr>
        <p:txBody>
          <a:bodyPr wrap="square" rtlCol="0">
            <a:spAutoFit/>
          </a:bodyPr>
          <a:lstStyle/>
          <a:p>
            <a:r>
              <a:rPr lang="en-US" dirty="0">
                <a:solidFill>
                  <a:schemeClr val="bg2">
                    <a:lumMod val="10000"/>
                  </a:schemeClr>
                </a:solidFill>
              </a:rPr>
              <a:t>Hello everyone, my name is TH Tonmoy, and I'm thrilled to welcome you to my portfolio presentation. I’m a passionate </a:t>
            </a:r>
            <a:r>
              <a:rPr lang="en-US" b="1" dirty="0">
                <a:solidFill>
                  <a:schemeClr val="bg2">
                    <a:lumMod val="10000"/>
                  </a:schemeClr>
                </a:solidFill>
              </a:rPr>
              <a:t>Graphics Designer, Video Editor, and Web Designer </a:t>
            </a:r>
            <a:r>
              <a:rPr lang="en-US" dirty="0">
                <a:solidFill>
                  <a:schemeClr val="bg2">
                    <a:lumMod val="10000"/>
                  </a:schemeClr>
                </a:solidFill>
              </a:rPr>
              <a:t>with a deep love for creativity and innovation. Over the years, I’ve had the privilege of working with a diverse range of clients, helping them bring their visions to life through stunning visuals and functional designs.</a:t>
            </a:r>
          </a:p>
          <a:p>
            <a:r>
              <a:rPr lang="en-US" dirty="0">
                <a:solidFill>
                  <a:schemeClr val="bg2">
                    <a:lumMod val="10000"/>
                  </a:schemeClr>
                </a:solidFill>
              </a:rPr>
              <a:t>Whether it’s </a:t>
            </a:r>
            <a:r>
              <a:rPr lang="en-US" b="1" dirty="0">
                <a:solidFill>
                  <a:schemeClr val="bg2">
                    <a:lumMod val="10000"/>
                  </a:schemeClr>
                </a:solidFill>
              </a:rPr>
              <a:t>crafting a memorable logo, editing engaging video content, or designing a responsive website</a:t>
            </a:r>
            <a:r>
              <a:rPr lang="en-US" dirty="0">
                <a:solidFill>
                  <a:schemeClr val="bg2">
                    <a:lumMod val="10000"/>
                  </a:schemeClr>
                </a:solidFill>
              </a:rPr>
              <a:t>, I strive to deliver work that not only meets but exceeds expectations. My goal today is to take you through my journey, showcase some of the key projects I’ve worked on, and demonstrate how my skills can help you achieve your design goals.</a:t>
            </a:r>
          </a:p>
          <a:p>
            <a:r>
              <a:rPr lang="en-US" b="1" dirty="0">
                <a:solidFill>
                  <a:schemeClr val="bg2">
                    <a:lumMod val="10000"/>
                  </a:schemeClr>
                </a:solidFill>
              </a:rPr>
              <a:t>Thank you for taking the time to be here, and I look forward to sharing my work with you.</a:t>
            </a:r>
          </a:p>
          <a:p>
            <a:endParaRPr lang="en-US" dirty="0">
              <a:solidFill>
                <a:schemeClr val="bg2">
                  <a:lumMod val="10000"/>
                </a:schemeClr>
              </a:solidFill>
            </a:endParaRPr>
          </a:p>
        </p:txBody>
      </p:sp>
    </p:spTree>
    <p:extLst>
      <p:ext uri="{BB962C8B-B14F-4D97-AF65-F5344CB8AC3E}">
        <p14:creationId xmlns:p14="http://schemas.microsoft.com/office/powerpoint/2010/main" val="2525034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Services Offered</a:t>
            </a:r>
          </a:p>
        </p:txBody>
      </p:sp>
      <p:cxnSp>
        <p:nvCxnSpPr>
          <p:cNvPr id="7" name="Straight Arrow Connector 6">
            <a:extLst>
              <a:ext uri="{FF2B5EF4-FFF2-40B4-BE49-F238E27FC236}">
                <a16:creationId xmlns:a16="http://schemas.microsoft.com/office/drawing/2014/main" id="{F782B498-D176-4E28-B5BF-892AADF3C641}"/>
              </a:ext>
            </a:extLst>
          </p:cNvPr>
          <p:cNvCxnSpPr>
            <a:cxnSpLocks/>
          </p:cNvCxnSpPr>
          <p:nvPr/>
        </p:nvCxnSpPr>
        <p:spPr>
          <a:xfrm>
            <a:off x="709127" y="3261450"/>
            <a:ext cx="559837" cy="485192"/>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sp>
        <p:nvSpPr>
          <p:cNvPr id="8" name="Rectangle 7">
            <a:extLst>
              <a:ext uri="{FF2B5EF4-FFF2-40B4-BE49-F238E27FC236}">
                <a16:creationId xmlns:a16="http://schemas.microsoft.com/office/drawing/2014/main" id="{7D385C2D-838E-A9AD-0078-D57F1F037C8F}"/>
              </a:ext>
            </a:extLst>
          </p:cNvPr>
          <p:cNvSpPr/>
          <p:nvPr/>
        </p:nvSpPr>
        <p:spPr>
          <a:xfrm>
            <a:off x="1396792" y="3261450"/>
            <a:ext cx="4500155" cy="92333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endParaRPr lang="en-US" sz="1600" b="1" dirty="0">
              <a:solidFill>
                <a:schemeClr val="bg2">
                  <a:lumMod val="10000"/>
                </a:schemeClr>
              </a:solidFill>
            </a:endParaRPr>
          </a:p>
          <a:p>
            <a:r>
              <a:rPr lang="en-US" sz="1600" b="1" dirty="0">
                <a:solidFill>
                  <a:schemeClr val="bg2">
                    <a:lumMod val="10000"/>
                  </a:schemeClr>
                </a:solidFill>
              </a:rPr>
              <a:t>Graphics Design</a:t>
            </a:r>
          </a:p>
          <a:p>
            <a:r>
              <a:rPr lang="en-US" sz="1400" dirty="0">
                <a:solidFill>
                  <a:schemeClr val="bg2">
                    <a:lumMod val="10000"/>
                  </a:schemeClr>
                </a:solidFill>
              </a:rPr>
              <a:t>Logo design, branding, marketing materials, etc.</a:t>
            </a:r>
          </a:p>
          <a:p>
            <a:endParaRPr lang="en-US" dirty="0"/>
          </a:p>
        </p:txBody>
      </p:sp>
      <p:cxnSp>
        <p:nvCxnSpPr>
          <p:cNvPr id="10" name="Straight Arrow Connector 9">
            <a:extLst>
              <a:ext uri="{FF2B5EF4-FFF2-40B4-BE49-F238E27FC236}">
                <a16:creationId xmlns:a16="http://schemas.microsoft.com/office/drawing/2014/main" id="{DE3243BD-2643-F9EF-790C-1EB17BC193C2}"/>
              </a:ext>
            </a:extLst>
          </p:cNvPr>
          <p:cNvCxnSpPr>
            <a:cxnSpLocks/>
          </p:cNvCxnSpPr>
          <p:nvPr/>
        </p:nvCxnSpPr>
        <p:spPr>
          <a:xfrm>
            <a:off x="709126" y="4357395"/>
            <a:ext cx="559837" cy="485192"/>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cxnSp>
        <p:nvCxnSpPr>
          <p:cNvPr id="12" name="Straight Arrow Connector 11">
            <a:extLst>
              <a:ext uri="{FF2B5EF4-FFF2-40B4-BE49-F238E27FC236}">
                <a16:creationId xmlns:a16="http://schemas.microsoft.com/office/drawing/2014/main" id="{48DA4573-A922-AF6B-6739-D39F51E19216}"/>
              </a:ext>
            </a:extLst>
          </p:cNvPr>
          <p:cNvCxnSpPr>
            <a:cxnSpLocks/>
          </p:cNvCxnSpPr>
          <p:nvPr/>
        </p:nvCxnSpPr>
        <p:spPr>
          <a:xfrm>
            <a:off x="709126" y="5438075"/>
            <a:ext cx="559837" cy="485192"/>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sp>
        <p:nvSpPr>
          <p:cNvPr id="14" name="Rectangle 13">
            <a:extLst>
              <a:ext uri="{FF2B5EF4-FFF2-40B4-BE49-F238E27FC236}">
                <a16:creationId xmlns:a16="http://schemas.microsoft.com/office/drawing/2014/main" id="{0413A0D6-00F5-E67C-6C30-D00C2637959D}"/>
              </a:ext>
            </a:extLst>
          </p:cNvPr>
          <p:cNvSpPr/>
          <p:nvPr/>
        </p:nvSpPr>
        <p:spPr>
          <a:xfrm>
            <a:off x="1396793" y="4357395"/>
            <a:ext cx="4397516" cy="92333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600" b="1" dirty="0">
                <a:solidFill>
                  <a:schemeClr val="bg2">
                    <a:lumMod val="10000"/>
                  </a:schemeClr>
                </a:solidFill>
              </a:rPr>
              <a:t>Video Editing </a:t>
            </a:r>
          </a:p>
          <a:p>
            <a:r>
              <a:rPr lang="en-US" sz="1400" dirty="0">
                <a:solidFill>
                  <a:schemeClr val="bg2">
                    <a:lumMod val="10000"/>
                  </a:schemeClr>
                </a:solidFill>
              </a:rPr>
              <a:t>Promotional videos, social media content, video ads, etc.</a:t>
            </a:r>
            <a:endParaRPr lang="en-US" dirty="0"/>
          </a:p>
        </p:txBody>
      </p:sp>
      <p:sp>
        <p:nvSpPr>
          <p:cNvPr id="15" name="Rectangle 14">
            <a:extLst>
              <a:ext uri="{FF2B5EF4-FFF2-40B4-BE49-F238E27FC236}">
                <a16:creationId xmlns:a16="http://schemas.microsoft.com/office/drawing/2014/main" id="{3442B315-E925-36D0-B1DB-86157F279189}"/>
              </a:ext>
            </a:extLst>
          </p:cNvPr>
          <p:cNvSpPr/>
          <p:nvPr/>
        </p:nvSpPr>
        <p:spPr>
          <a:xfrm>
            <a:off x="1396793" y="5476667"/>
            <a:ext cx="4397516" cy="92333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endParaRPr lang="en-US" sz="1600" b="1" dirty="0">
              <a:solidFill>
                <a:schemeClr val="bg2">
                  <a:lumMod val="10000"/>
                </a:schemeClr>
              </a:solidFill>
            </a:endParaRPr>
          </a:p>
          <a:p>
            <a:r>
              <a:rPr lang="en-US" sz="1600" b="1" dirty="0">
                <a:solidFill>
                  <a:schemeClr val="bg2">
                    <a:lumMod val="10000"/>
                  </a:schemeClr>
                </a:solidFill>
              </a:rPr>
              <a:t>Graphics Design</a:t>
            </a:r>
          </a:p>
          <a:p>
            <a:r>
              <a:rPr lang="en-US" sz="1400" dirty="0">
                <a:solidFill>
                  <a:schemeClr val="bg2">
                    <a:lumMod val="10000"/>
                  </a:schemeClr>
                </a:solidFill>
              </a:rPr>
              <a:t>Logo design, branding, marketing materials, etc.</a:t>
            </a:r>
          </a:p>
          <a:p>
            <a:endParaRPr lang="en-US" dirty="0"/>
          </a:p>
        </p:txBody>
      </p:sp>
    </p:spTree>
    <p:extLst>
      <p:ext uri="{BB962C8B-B14F-4D97-AF65-F5344CB8AC3E}">
        <p14:creationId xmlns:p14="http://schemas.microsoft.com/office/powerpoint/2010/main" val="2784276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close-up of a plant">
            <a:extLst>
              <a:ext uri="{FF2B5EF4-FFF2-40B4-BE49-F238E27FC236}">
                <a16:creationId xmlns:a16="http://schemas.microsoft.com/office/drawing/2014/main" id="{8DB431A1-9806-9CFE-0E5F-1A5611C2A666}"/>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3" r="23"/>
          <a:stretch/>
        </p:blipFill>
        <p:spPr>
          <a:xfrm>
            <a:off x="0" y="0"/>
            <a:ext cx="12192000" cy="6880225"/>
          </a:xfrm>
        </p:spPr>
      </p:pic>
      <p:sp>
        <p:nvSpPr>
          <p:cNvPr id="3" name="Title 2">
            <a:extLst>
              <a:ext uri="{FF2B5EF4-FFF2-40B4-BE49-F238E27FC236}">
                <a16:creationId xmlns:a16="http://schemas.microsoft.com/office/drawing/2014/main" id="{9C37279A-330D-886F-340D-494A5005E5FC}"/>
              </a:ext>
            </a:extLst>
          </p:cNvPr>
          <p:cNvSpPr>
            <a:spLocks noGrp="1"/>
          </p:cNvSpPr>
          <p:nvPr>
            <p:ph type="title"/>
          </p:nvPr>
        </p:nvSpPr>
        <p:spPr>
          <a:xfrm>
            <a:off x="6309359" y="444933"/>
            <a:ext cx="5477479" cy="3291840"/>
          </a:xfrm>
        </p:spPr>
        <p:txBody>
          <a:bodyPr/>
          <a:lstStyle/>
          <a:p>
            <a:r>
              <a:rPr lang="en-US" dirty="0"/>
              <a:t>Power of communication</a:t>
            </a:r>
          </a:p>
        </p:txBody>
      </p:sp>
    </p:spTree>
    <p:extLst>
      <p:ext uri="{BB962C8B-B14F-4D97-AF65-F5344CB8AC3E}">
        <p14:creationId xmlns:p14="http://schemas.microsoft.com/office/powerpoint/2010/main" val="2249372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CE60-587E-1D5C-8B50-ED3441BA49CE}"/>
              </a:ext>
            </a:extLst>
          </p:cNvPr>
          <p:cNvSpPr>
            <a:spLocks noGrp="1"/>
          </p:cNvSpPr>
          <p:nvPr>
            <p:ph type="ctrTitle"/>
          </p:nvPr>
        </p:nvSpPr>
        <p:spPr>
          <a:xfrm>
            <a:off x="6299835" y="430529"/>
            <a:ext cx="5486400" cy="3291840"/>
          </a:xfrm>
        </p:spPr>
        <p:txBody>
          <a:bodyPr/>
          <a:lstStyle/>
          <a:p>
            <a:r>
              <a:rPr lang="en-US" dirty="0"/>
              <a:t>Overcoming nervousness</a:t>
            </a:r>
          </a:p>
        </p:txBody>
      </p:sp>
      <p:pic>
        <p:nvPicPr>
          <p:cNvPr id="12" name="Picture Placeholder 4" descr="A close-up of a wood grain">
            <a:extLst>
              <a:ext uri="{FF2B5EF4-FFF2-40B4-BE49-F238E27FC236}">
                <a16:creationId xmlns:a16="http://schemas.microsoft.com/office/drawing/2014/main" id="{7D5BDB53-9169-3BBC-9362-0539514AC7DD}"/>
              </a:ext>
            </a:extLst>
          </p:cNvPr>
          <p:cNvPicPr>
            <a:picLocks noGrp="1" noChangeAspect="1"/>
          </p:cNvPicPr>
          <p:nvPr>
            <p:ph type="pic" sz="quarter" idx="12"/>
          </p:nvPr>
        </p:nvPicPr>
        <p:blipFill rotWithShape="1">
          <a:blip r:embed="rId3">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val="0"/>
              </a:ext>
            </a:extLst>
          </a:blip>
          <a:srcRect/>
          <a:stretch/>
        </p:blipFill>
        <p:spPr>
          <a:xfrm>
            <a:off x="0" y="-11113"/>
            <a:ext cx="5791200" cy="6880226"/>
          </a:xfrm>
        </p:spPr>
      </p:pic>
      <p:sp>
        <p:nvSpPr>
          <p:cNvPr id="3" name="Text Placeholder 2">
            <a:extLst>
              <a:ext uri="{FF2B5EF4-FFF2-40B4-BE49-F238E27FC236}">
                <a16:creationId xmlns:a16="http://schemas.microsoft.com/office/drawing/2014/main" id="{0E02AE9C-BA1D-195E-3B93-A5A0CC03D8F3}"/>
              </a:ext>
            </a:extLst>
          </p:cNvPr>
          <p:cNvSpPr>
            <a:spLocks noGrp="1"/>
          </p:cNvSpPr>
          <p:nvPr>
            <p:ph type="body" sz="quarter" idx="11"/>
          </p:nvPr>
        </p:nvSpPr>
        <p:spPr>
          <a:xfrm>
            <a:off x="6299835" y="4568602"/>
            <a:ext cx="5486400" cy="1645920"/>
          </a:xfrm>
        </p:spPr>
        <p:txBody>
          <a:bodyPr/>
          <a:lstStyle/>
          <a:p>
            <a:r>
              <a:rPr lang="en-US" dirty="0"/>
              <a:t>Confidence-building strategies</a:t>
            </a:r>
          </a:p>
        </p:txBody>
      </p:sp>
    </p:spTree>
    <p:extLst>
      <p:ext uri="{BB962C8B-B14F-4D97-AF65-F5344CB8AC3E}">
        <p14:creationId xmlns:p14="http://schemas.microsoft.com/office/powerpoint/2010/main" val="1440871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Engaging the audience</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r>
              <a:rPr lang="en-US" dirty="0"/>
              <a:t>Make eye contact with your audience to create a sense of intimacy and involvement</a:t>
            </a:r>
          </a:p>
          <a:p>
            <a:r>
              <a:rPr lang="en-US" dirty="0"/>
              <a:t>Weave relatable stories into your presentation using narratives that make your message memorable and impactful</a:t>
            </a:r>
          </a:p>
          <a:p>
            <a:r>
              <a:rPr lang="en-US" dirty="0"/>
              <a:t>Encourage questions and provide thoughtful responses to enhance audience participation</a:t>
            </a:r>
          </a:p>
          <a:p>
            <a:r>
              <a:rPr lang="en-US" dirty="0"/>
              <a:t>Use live polls or surveys to gather audience opinions, promoting engagement and making sure the audience feel involved</a:t>
            </a:r>
          </a:p>
          <a:p>
            <a:endParaRPr lang="en-US" dirty="0"/>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52</TotalTime>
  <Words>819</Words>
  <Application>Microsoft Office PowerPoint</Application>
  <PresentationFormat>Widescreen</PresentationFormat>
  <Paragraphs>150</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Franklin Gothic Book</vt:lpstr>
      <vt:lpstr>Franklin Gothic Demi</vt:lpstr>
      <vt:lpstr>Custom</vt:lpstr>
      <vt:lpstr>Final Project</vt:lpstr>
      <vt:lpstr>TH Tonmoy Portfolio</vt:lpstr>
      <vt:lpstr>Agenda</vt:lpstr>
      <vt:lpstr>Introduction</vt:lpstr>
      <vt:lpstr>About me</vt:lpstr>
      <vt:lpstr>Services Offered</vt:lpstr>
      <vt:lpstr>Power of communication</vt:lpstr>
      <vt:lpstr>Overcoming nervousness</vt:lpstr>
      <vt:lpstr>Engaging the audience</vt:lpstr>
      <vt:lpstr>Selecting visual aids</vt:lpstr>
      <vt:lpstr>Effective delivery techniques</vt:lpstr>
      <vt:lpstr>Navigating Q&amp;A sessions</vt:lpstr>
      <vt:lpstr>Speaking impact</vt:lpstr>
      <vt:lpstr>Dynamic delivery</vt:lpstr>
      <vt:lpstr>Final tips &amp; takeaways</vt:lpstr>
      <vt:lpstr>Speaking engagement metrics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Samrat Akbar</dc:creator>
  <cp:lastModifiedBy>Samrat Akbar</cp:lastModifiedBy>
  <cp:revision>3</cp:revision>
  <dcterms:created xsi:type="dcterms:W3CDTF">2024-09-03T02:21:15Z</dcterms:created>
  <dcterms:modified xsi:type="dcterms:W3CDTF">2024-09-04T03:14:12Z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