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dge-CSE-4th\07-Aktaruzzaman-Batch%206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dge-CSE-4th\07-Aktaruzzaman-Batch%206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dge-CSE-4th\07-Aktaruzzaman-Batch%206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Edge-CSE-4th\07-Aktaruzzaman-Batch%206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'IF Formula'!$A$17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7.6663974695470758E-3"/>
                  <c:y val="-8.09755946737024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4EC-4F5A-BE07-C326D7A0227A}"/>
                </c:ext>
              </c:extLst>
            </c:dLbl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('IF Formula'!$B$17,'IF Formula'!$C$17,'IF Formula'!$D$17,'IF Formula'!$E$17,'IF Formula'!$F$17,'IF Formula'!$G$17,'IF Formula'!$H$17,'IF Formula'!$I$17,'IF Formula'!$J$17,'IF Formula'!$K$17)</c:f>
              <c:numCache>
                <c:formatCode>"$"#,##0</c:formatCode>
                <c:ptCount val="10"/>
                <c:pt idx="0">
                  <c:v>8900</c:v>
                </c:pt>
                <c:pt idx="1">
                  <c:v>7098</c:v>
                </c:pt>
                <c:pt idx="2">
                  <c:v>6509</c:v>
                </c:pt>
                <c:pt idx="3">
                  <c:v>5645</c:v>
                </c:pt>
                <c:pt idx="4">
                  <c:v>9800</c:v>
                </c:pt>
                <c:pt idx="5">
                  <c:v>9890</c:v>
                </c:pt>
                <c:pt idx="6">
                  <c:v>9930</c:v>
                </c:pt>
                <c:pt idx="7">
                  <c:v>9870</c:v>
                </c:pt>
                <c:pt idx="8">
                  <c:v>8320</c:v>
                </c:pt>
                <c:pt idx="9">
                  <c:v>11670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EC-4F5A-BE07-C326D7A0227A}"/>
            </c:ext>
          </c:extLst>
        </c:ser>
        <c:ser>
          <c:idx val="1"/>
          <c:order val="1"/>
          <c:tx>
            <c:strRef>
              <c:f>'IF Formula'!$A$18</c:f>
              <c:strCache>
                <c:ptCount val="1"/>
                <c:pt idx="0">
                  <c:v>COGS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1.3799448022079172E-2"/>
                  <c:y val="-4.415011037527674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4EC-4F5A-BE07-C326D7A0227A}"/>
                </c:ext>
              </c:extLst>
            </c:dLbl>
            <c:dLbl>
              <c:idx val="5"/>
              <c:layout>
                <c:manualLayout>
                  <c:x val="9.1996320147194107E-3"/>
                  <c:y val="-4.415011037527593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4EC-4F5A-BE07-C326D7A0227A}"/>
                </c:ext>
              </c:extLst>
            </c:dLbl>
            <c:dLbl>
              <c:idx val="6"/>
              <c:layout>
                <c:manualLayout>
                  <c:x val="7.666360012266175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4EC-4F5A-BE07-C326D7A0227A}"/>
                </c:ext>
              </c:extLst>
            </c:dLbl>
            <c:dLbl>
              <c:idx val="7"/>
              <c:layout>
                <c:manualLayout>
                  <c:x val="7.6663600122660637E-3"/>
                  <c:y val="-4.415011037527593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4EC-4F5A-BE07-C326D7A0227A}"/>
                </c:ext>
              </c:extLst>
            </c:dLbl>
            <c:dLbl>
              <c:idx val="8"/>
              <c:layout>
                <c:manualLayout>
                  <c:x val="7.666360012266063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4EC-4F5A-BE07-C326D7A0227A}"/>
                </c:ext>
              </c:extLst>
            </c:dLbl>
            <c:dLbl>
              <c:idx val="9"/>
              <c:layout>
                <c:manualLayout>
                  <c:x val="9.1996320147194107E-3"/>
                  <c:y val="-4.415011037527593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EC-4F5A-BE07-C326D7A0227A}"/>
                </c:ext>
              </c:extLst>
            </c:dLbl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('IF Formula'!$B$18,'IF Formula'!$C$18,'IF Formula'!$D$18,'IF Formula'!$E$18,'IF Formula'!$F$18,'IF Formula'!$G$18,'IF Formula'!$H$18,'IF Formula'!$I$18,'IF Formula'!$J$18,'IF Formula'!$K$18)</c:f>
              <c:numCache>
                <c:formatCode>"$"#,##0</c:formatCode>
                <c:ptCount val="10"/>
                <c:pt idx="0">
                  <c:v>6980</c:v>
                </c:pt>
                <c:pt idx="1">
                  <c:v>5700</c:v>
                </c:pt>
                <c:pt idx="2">
                  <c:v>6400</c:v>
                </c:pt>
                <c:pt idx="3">
                  <c:v>3089</c:v>
                </c:pt>
                <c:pt idx="4">
                  <c:v>6499</c:v>
                </c:pt>
                <c:pt idx="5">
                  <c:v>3900</c:v>
                </c:pt>
                <c:pt idx="6">
                  <c:v>5000</c:v>
                </c:pt>
                <c:pt idx="7">
                  <c:v>4200</c:v>
                </c:pt>
                <c:pt idx="8">
                  <c:v>4900</c:v>
                </c:pt>
                <c:pt idx="9">
                  <c:v>4300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EC-4F5A-BE07-C326D7A022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2278751"/>
        <c:axId val="1132279231"/>
      </c:barChart>
      <c:catAx>
        <c:axId val="1132278751"/>
        <c:scaling>
          <c:orientation val="minMax"/>
        </c:scaling>
        <c:delete val="1"/>
        <c:axPos val="b"/>
        <c:majorTickMark val="none"/>
        <c:minorTickMark val="none"/>
        <c:tickLblPos val="nextTo"/>
        <c:crossAx val="1132279231"/>
        <c:crosses val="autoZero"/>
        <c:auto val="1"/>
        <c:lblAlgn val="ctr"/>
        <c:lblOffset val="100"/>
        <c:noMultiLvlLbl val="0"/>
      </c:catAx>
      <c:valAx>
        <c:axId val="1132279231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1132278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[07-Aktaruzzaman-Batch 69.xlsx]Country!PivotTable1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Country!$B$3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Country!$A$4:$A$20</c:f>
              <c:strCache>
                <c:ptCount val="16"/>
                <c:pt idx="0">
                  <c:v>Brazil</c:v>
                </c:pt>
                <c:pt idx="1">
                  <c:v>Canada</c:v>
                </c:pt>
                <c:pt idx="2">
                  <c:v>China</c:v>
                </c:pt>
                <c:pt idx="3">
                  <c:v>Egypt</c:v>
                </c:pt>
                <c:pt idx="4">
                  <c:v>France</c:v>
                </c:pt>
                <c:pt idx="5">
                  <c:v>Germany</c:v>
                </c:pt>
                <c:pt idx="6">
                  <c:v>Ghana</c:v>
                </c:pt>
                <c:pt idx="7">
                  <c:v>India</c:v>
                </c:pt>
                <c:pt idx="8">
                  <c:v>Italy</c:v>
                </c:pt>
                <c:pt idx="9">
                  <c:v>Japan</c:v>
                </c:pt>
                <c:pt idx="10">
                  <c:v>Mexico</c:v>
                </c:pt>
                <c:pt idx="11">
                  <c:v>Nigeria</c:v>
                </c:pt>
                <c:pt idx="12">
                  <c:v>Russia</c:v>
                </c:pt>
                <c:pt idx="13">
                  <c:v>South Korea</c:v>
                </c:pt>
                <c:pt idx="14">
                  <c:v>UAE</c:v>
                </c:pt>
                <c:pt idx="15">
                  <c:v>USA</c:v>
                </c:pt>
              </c:strCache>
            </c:strRef>
          </c:cat>
          <c:val>
            <c:numRef>
              <c:f>Country!$B$4:$B$20</c:f>
              <c:numCache>
                <c:formatCode>#,##0</c:formatCode>
                <c:ptCount val="16"/>
                <c:pt idx="0">
                  <c:v>119000</c:v>
                </c:pt>
                <c:pt idx="1">
                  <c:v>70000</c:v>
                </c:pt>
                <c:pt idx="2">
                  <c:v>154500</c:v>
                </c:pt>
                <c:pt idx="3">
                  <c:v>119500</c:v>
                </c:pt>
                <c:pt idx="4">
                  <c:v>138000</c:v>
                </c:pt>
                <c:pt idx="5">
                  <c:v>124500</c:v>
                </c:pt>
                <c:pt idx="6">
                  <c:v>64000</c:v>
                </c:pt>
                <c:pt idx="7">
                  <c:v>126000</c:v>
                </c:pt>
                <c:pt idx="8">
                  <c:v>134500</c:v>
                </c:pt>
                <c:pt idx="9">
                  <c:v>146000</c:v>
                </c:pt>
                <c:pt idx="10">
                  <c:v>63000</c:v>
                </c:pt>
                <c:pt idx="11">
                  <c:v>65000</c:v>
                </c:pt>
                <c:pt idx="12">
                  <c:v>57000</c:v>
                </c:pt>
                <c:pt idx="13">
                  <c:v>133000</c:v>
                </c:pt>
                <c:pt idx="14">
                  <c:v>196000</c:v>
                </c:pt>
                <c:pt idx="15">
                  <c:v>180500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1-4B4C-9D10-8A78A93DCD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0190000"/>
        <c:axId val="290190960"/>
        <c:axId val="0"/>
      </c:bar3DChart>
      <c:catAx>
        <c:axId val="29019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190960"/>
        <c:crosses val="autoZero"/>
        <c:auto val="1"/>
        <c:lblAlgn val="ctr"/>
        <c:lblOffset val="100"/>
        <c:noMultiLvlLbl val="0"/>
      </c:catAx>
      <c:valAx>
        <c:axId val="2901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19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[07-Aktaruzzaman-Batch 69.xlsx]Department!PivotTable2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Department!$B$3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Department!$A$4:$A$11</c:f>
              <c:strCache>
                <c:ptCount val="7"/>
                <c:pt idx="0">
                  <c:v>Finance</c:v>
                </c:pt>
                <c:pt idx="1">
                  <c:v>HR</c:v>
                </c:pt>
                <c:pt idx="2">
                  <c:v>IT</c:v>
                </c:pt>
                <c:pt idx="3">
                  <c:v>Logistics</c:v>
                </c:pt>
                <c:pt idx="4">
                  <c:v>Marketing</c:v>
                </c:pt>
                <c:pt idx="5">
                  <c:v>Operations</c:v>
                </c:pt>
                <c:pt idx="6">
                  <c:v>Sales</c:v>
                </c:pt>
              </c:strCache>
            </c:strRef>
          </c:cat>
          <c:val>
            <c:numRef>
              <c:f>Department!$B$4:$B$11</c:f>
              <c:numCache>
                <c:formatCode>#,##0</c:formatCode>
                <c:ptCount val="7"/>
                <c:pt idx="0">
                  <c:v>242500</c:v>
                </c:pt>
                <c:pt idx="1">
                  <c:v>209500</c:v>
                </c:pt>
                <c:pt idx="2">
                  <c:v>255000</c:v>
                </c:pt>
                <c:pt idx="3">
                  <c:v>282500</c:v>
                </c:pt>
                <c:pt idx="4">
                  <c:v>314500</c:v>
                </c:pt>
                <c:pt idx="5">
                  <c:v>247000</c:v>
                </c:pt>
                <c:pt idx="6">
                  <c:v>339500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74-4867-B62F-AF32A927B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2730144"/>
        <c:axId val="292731584"/>
        <c:axId val="0"/>
      </c:bar3DChart>
      <c:catAx>
        <c:axId val="292730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31584"/>
        <c:crosses val="autoZero"/>
        <c:auto val="1"/>
        <c:lblAlgn val="ctr"/>
        <c:lblOffset val="100"/>
        <c:noMultiLvlLbl val="0"/>
      </c:catAx>
      <c:valAx>
        <c:axId val="292731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73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[07-Aktaruzzaman-Batch 69.xlsx]Product!PivotTable3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Product!$B$3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3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C61-4763-A5E8-14FCEBC5C0FE}"/>
              </c:ext>
            </c:extLst>
          </c:dPt>
          <c:dPt>
            <c:idx val="1"/>
            <c:bubble3D val="0"/>
            <c:explosion val="6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C61-4763-A5E8-14FCEBC5C0FE}"/>
              </c:ext>
            </c:extLst>
          </c:dPt>
          <c:dPt>
            <c:idx val="2"/>
            <c:bubble3D val="0"/>
            <c:explosion val="4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C61-4763-A5E8-14FCEBC5C0FE}"/>
              </c:ext>
            </c:extLst>
          </c:dPt>
          <c:dLbls>
            <c:dLbl>
              <c:idx val="0"/>
              <c:layout>
                <c:manualLayout>
                  <c:x val="-5.7999906500237862E-3"/>
                  <c:y val="-4.374055515787805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1-4763-A5E8-14FCEBC5C0FE}"/>
                </c:ext>
              </c:extLst>
            </c:dLbl>
            <c:dLbl>
              <c:idx val="1"/>
              <c:layout>
                <c:manualLayout>
                  <c:x val="0.22039263221868258"/>
                  <c:y val="-0.118283225960391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61-4763-A5E8-14FCEBC5C0FE}"/>
                </c:ext>
              </c:extLst>
            </c:dLbl>
            <c:dLbl>
              <c:idx val="2"/>
              <c:layout>
                <c:manualLayout>
                  <c:x val="1.58099750889917E-2"/>
                  <c:y val="-0.1124358744929611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61-4763-A5E8-14FCEBC5C0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Product!$A$4:$A$7</c:f>
              <c:strCache>
                <c:ptCount val="3"/>
                <c:pt idx="0">
                  <c:v>Accessories</c:v>
                </c:pt>
                <c:pt idx="1">
                  <c:v>Apparel</c:v>
                </c:pt>
                <c:pt idx="2">
                  <c:v>Footwear</c:v>
                </c:pt>
              </c:strCache>
            </c:strRef>
          </c:cat>
          <c:val>
            <c:numRef>
              <c:f>Product!$B$4:$B$7</c:f>
              <c:numCache>
                <c:formatCode>#,##0</c:formatCode>
                <c:ptCount val="3"/>
                <c:pt idx="0">
                  <c:v>634000</c:v>
                </c:pt>
                <c:pt idx="1">
                  <c:v>628000</c:v>
                </c:pt>
                <c:pt idx="2">
                  <c:v>628500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61-4763-A5E8-14FCEBC5C0F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DC7B-C64D-4408-A1CD-E9E58CF664B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283C-9D45-4566-96F5-9D150363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982-4EDE-6EF1-1CA9-9BA30C10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1E85A-501A-588F-B700-02E17527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13B2-6CA3-D9BB-82D3-7AAF7F7F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8E01-858C-4816-AB12-ADAB71C90014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93ED-062B-9B8F-A7E5-E4D78BFC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3FC2-7C8F-7195-A08C-5CBE96B3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8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A0EB-9716-5675-97D7-99C4360D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CAB5F-EBD9-1CBC-A94B-D61F75AA4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626-8FC1-C821-2FB5-DF13CDD6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02AF-BECB-474A-AD82-9092D1FDEA8D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6231-A9AC-2FF6-A424-07B52A72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96AA-A2D4-BD69-BD4C-2A3548D9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92112-40CA-972E-9F4A-C0C977B47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8C299-FA92-DEA9-250B-6F39FCEA2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0A30-2A3A-8F87-CFA6-A5E57AD7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8066-95A6-4018-B9E3-009E7AFA3136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94FA4-3CBF-2D0F-4FBE-A3B4FBD2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E498-55F0-86E7-1989-CDC88244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1EAF-CC70-97D5-2F47-AD3089C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1476-7CA7-F0AC-9374-A50BF7ED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C6AB-A49C-5CB0-6FCF-DA5C460B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914E-48B8-4A8C-9F96-6B8817B9BB12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76E3-03D0-75E5-0A65-8B79E1F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C4A6-21D6-A75A-92E6-B74880DC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8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0C07-CB9D-1FFF-1811-BB666BA1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3EA6-E9D3-0186-1545-71E7418E4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252E-D279-395C-6979-CB2EE04A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253-C431-401C-896C-C26102A67E3D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FE134-DB95-60B4-D625-4E92975A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DF46C-9822-35BE-F2B3-5929FE0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AED2-59D8-D146-BF8D-BC6CF693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FC39-4B45-26F2-D18B-D0F5469AB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BE027-6F86-CF9D-CB17-40CB4380E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E01BA-8146-54B1-0D2C-2B977999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008B0-3C51-4F88-B564-4285D388F0C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40279-79C3-B1A8-9800-5CA5622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C615A-9B2A-61CB-6151-2029D4D7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1439-F6EB-A573-73E6-55A6B3B1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1054-25D9-1B06-2B11-01139865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EC60E-8190-9B09-6973-77A96C63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B2EE-F8F3-9E15-9D96-4FE227F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67141-E26F-48A4-F043-0A5C46778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48F37-9486-0D52-CD6B-A93D4B16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CF2B-8EC0-4204-ACEB-1637E1B3FF71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40299-6CE0-57CC-1CD8-B6A09F0A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A88D3-13BD-8A33-6C47-71853EF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22A3-D633-5A5E-B7BC-B75D6B18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57682-B1EF-7DB5-CE28-76BF5FEC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5548-20A7-46E9-8EA6-C963ECA39366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B9EF1-CF8D-1AAE-E076-95233AA9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7613-534A-0BBD-F1BF-127E27E0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B4DBA-FD88-2F57-A3BB-9842EFA5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FA72-7A81-4212-9476-B17F7683809A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5AF9F-CA20-DE85-13F3-2A8BDACF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699D-F564-1DEF-9BD0-A7734B71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CF3E-09C5-9008-D03D-79D13209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B1F6-306E-A4A8-138A-9C9E0ACD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2F504-AADB-9E69-9E6F-BD521383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87E49-4C6E-C6DA-1970-E0D0D0DF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8BA3-10B0-45B3-B857-7C6E7E921C16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13C09-B2CA-9735-EFD3-49D08593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E631A-A558-9BB1-4108-65AC8619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FE5-3793-2428-52BA-52968C4D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441F6-8B3B-39D0-6721-DD9F2D97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78B3D-947F-B207-1259-88BFE2B2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CB6D-F87E-4DF9-B811-916647E1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B13C-2FCE-453B-A9F4-0CC7458DDC2A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5C071-BEC1-90DF-6B74-1842732F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8C47-2D6E-B694-520C-83A4BDD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822B0964-AA4C-8B2D-6B84-4B477CE505B4}"/>
              </a:ext>
            </a:extLst>
          </p:cNvPr>
          <p:cNvSpPr/>
          <p:nvPr userDrawn="1"/>
        </p:nvSpPr>
        <p:spPr>
          <a:xfrm>
            <a:off x="64008" y="91440"/>
            <a:ext cx="12033504" cy="1508760"/>
          </a:xfrm>
          <a:prstGeom prst="ribbon2">
            <a:avLst/>
          </a:prstGeom>
          <a:solidFill>
            <a:schemeClr val="accent1">
              <a:lumMod val="5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4387F-632C-43AD-1741-A1E52D3C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912" y="90805"/>
            <a:ext cx="6193536" cy="1417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1F3B3-1FCF-79C0-A2AD-CEE95406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5B86-113D-6B60-872A-7ACA96813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84A8B-3C18-4268-AB1D-79E27765C715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53E1-2C64-80DC-10EB-2264CDC7B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Prepared By </a:t>
            </a:r>
            <a:r>
              <a:rPr lang="en-US" dirty="0" err="1"/>
              <a:t>Aktaruzzzaman</a:t>
            </a:r>
            <a:r>
              <a:rPr lang="en-US" dirty="0"/>
              <a:t> Zishan 007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C3CE-A75F-055C-4E09-F693793DC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FA4DE-16E0-498C-80F5-404539F20F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397A334D-CC36-FCDF-621D-32834FF0510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964"/>
          <a:stretch/>
        </p:blipFill>
        <p:spPr>
          <a:xfrm>
            <a:off x="10186344" y="536027"/>
            <a:ext cx="2005656" cy="780709"/>
          </a:xfrm>
          <a:prstGeom prst="rect">
            <a:avLst/>
          </a:prstGeom>
        </p:spPr>
      </p:pic>
      <p:pic>
        <p:nvPicPr>
          <p:cNvPr id="11" name="Picture 10" descr="A logo with a flame and text&#10;&#10;AI-generated content may be incorrect.">
            <a:extLst>
              <a:ext uri="{FF2B5EF4-FFF2-40B4-BE49-F238E27FC236}">
                <a16:creationId xmlns:a16="http://schemas.microsoft.com/office/drawing/2014/main" id="{225B648D-119A-AEA5-1E9D-9F1833737A7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56" y="521208"/>
            <a:ext cx="908304" cy="9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6632-D82D-1368-08AD-687F5D374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9981" y="1087121"/>
            <a:ext cx="7735219" cy="751840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  Welcome</a:t>
            </a:r>
            <a:br>
              <a:rPr lang="en-US" dirty="0"/>
            </a:br>
            <a:r>
              <a:rPr lang="en-US" sz="3600" dirty="0">
                <a:solidFill>
                  <a:srgbClr val="002060"/>
                </a:solidFill>
              </a:rPr>
              <a:t>  </a:t>
            </a:r>
            <a:r>
              <a:rPr lang="en-US" sz="3100" dirty="0">
                <a:solidFill>
                  <a:srgbClr val="002060"/>
                </a:solidFill>
              </a:rPr>
              <a:t>To My Presentation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C5E9B-3C6C-E046-9D6D-D1C8E2C2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3C43-52E7-AA1E-0BF6-2C038F8C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A0701E-0B1D-321B-40BB-B7C35CF05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94243"/>
              </p:ext>
            </p:extLst>
          </p:nvPr>
        </p:nvGraphicFramePr>
        <p:xfrm>
          <a:off x="277156" y="2249140"/>
          <a:ext cx="11599884" cy="3636772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5799942">
                  <a:extLst>
                    <a:ext uri="{9D8B030D-6E8A-4147-A177-3AD203B41FA5}">
                      <a16:colId xmlns:a16="http://schemas.microsoft.com/office/drawing/2014/main" val="2623979789"/>
                    </a:ext>
                  </a:extLst>
                </a:gridCol>
                <a:gridCol w="5799942">
                  <a:extLst>
                    <a:ext uri="{9D8B030D-6E8A-4147-A177-3AD203B41FA5}">
                      <a16:colId xmlns:a16="http://schemas.microsoft.com/office/drawing/2014/main" val="4244605712"/>
                    </a:ext>
                  </a:extLst>
                </a:gridCol>
              </a:tblGrid>
              <a:tr h="2752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Submitted To:</a:t>
                      </a:r>
                    </a:p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Md Mahbub E Noor</a:t>
                      </a:r>
                    </a:p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Assistant Professor</a:t>
                      </a:r>
                    </a:p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Department of Computer Science &amp; Technology</a:t>
                      </a:r>
                    </a:p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Faculty of Science</a:t>
                      </a:r>
                    </a:p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17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University of </a:t>
                      </a:r>
                      <a:r>
                        <a:rPr lang="en-US" sz="1600" b="0" kern="100" dirty="0" err="1">
                          <a:effectLst/>
                        </a:rPr>
                        <a:t>Barishal</a:t>
                      </a:r>
                      <a:endParaRPr lang="en-US" sz="1600" b="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 </a:t>
                      </a:r>
                      <a:endParaRPr lang="en-US" sz="16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Md </a:t>
                      </a:r>
                      <a:r>
                        <a:rPr lang="en-US" sz="1600" b="0" kern="100" dirty="0" err="1">
                          <a:effectLst/>
                        </a:rPr>
                        <a:t>Aktaruzzaman</a:t>
                      </a:r>
                      <a:r>
                        <a:rPr lang="en-US" sz="1600" b="0" kern="100" dirty="0">
                          <a:effectLst/>
                        </a:rPr>
                        <a:t> Zishan</a:t>
                      </a:r>
                    </a:p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Roll: 07</a:t>
                      </a:r>
                    </a:p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Batch 69, Computer Fundamentals</a:t>
                      </a:r>
                    </a:p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Department of Accounting &amp; Information Systems</a:t>
                      </a:r>
                    </a:p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Faculty of Business Studies</a:t>
                      </a:r>
                    </a:p>
                    <a:p>
                      <a:pPr marL="0" marR="0" algn="ctr">
                        <a:lnSpc>
                          <a:spcPct val="182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University of </a:t>
                      </a:r>
                      <a:r>
                        <a:rPr lang="en-US" sz="1600" b="0" kern="100" dirty="0" err="1">
                          <a:effectLst/>
                        </a:rPr>
                        <a:t>Barishal</a:t>
                      </a:r>
                      <a:endParaRPr lang="en-US" sz="1600" b="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dirty="0">
                          <a:effectLst/>
                        </a:rPr>
                        <a:t> </a:t>
                      </a:r>
                      <a:endParaRPr lang="en-US" sz="16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08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29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F734-24FC-7370-F72C-907C080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Pivotable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0E2A8-6454-2C8A-B816-1BBF4A8B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FB0EA-4D8C-7255-D0F9-AD51FEAA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C37FCCB-3E88-4B26-A599-DD012103F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837336"/>
              </p:ext>
            </p:extLst>
          </p:nvPr>
        </p:nvGraphicFramePr>
        <p:xfrm>
          <a:off x="370840" y="1937385"/>
          <a:ext cx="5217160" cy="2543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7B5BD47-1BDD-46B6-8C30-BAB9BC69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234991"/>
              </p:ext>
            </p:extLst>
          </p:nvPr>
        </p:nvGraphicFramePr>
        <p:xfrm>
          <a:off x="5770880" y="1932940"/>
          <a:ext cx="5974080" cy="248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63A598-04B1-494A-AE50-44A001F71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79972"/>
              </p:ext>
            </p:extLst>
          </p:nvPr>
        </p:nvGraphicFramePr>
        <p:xfrm>
          <a:off x="2603500" y="4262120"/>
          <a:ext cx="5989320" cy="2011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7825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493C-049C-4570-B880-4A4397CD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Picture: Group with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AA07-9539-F50B-F7D9-11E8047B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72F58-6448-7E42-6302-FD8D3632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AFF2B-B1C1-0E10-78B5-26041008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1EAB07-5E85-BDE4-3FA5-D86F89F0AAD6}"/>
              </a:ext>
            </a:extLst>
          </p:cNvPr>
          <p:cNvGrpSpPr/>
          <p:nvPr/>
        </p:nvGrpSpPr>
        <p:grpSpPr>
          <a:xfrm>
            <a:off x="1014730" y="2362200"/>
            <a:ext cx="3313430" cy="2677160"/>
            <a:chOff x="0" y="0"/>
            <a:chExt cx="1973580" cy="1767840"/>
          </a:xfrm>
        </p:grpSpPr>
        <p:sp>
          <p:nvSpPr>
            <p:cNvPr id="7" name="Sun 6">
              <a:extLst>
                <a:ext uri="{FF2B5EF4-FFF2-40B4-BE49-F238E27FC236}">
                  <a16:creationId xmlns:a16="http://schemas.microsoft.com/office/drawing/2014/main" id="{518DACC1-1999-BAAF-10FF-C496E443972A}"/>
                </a:ext>
              </a:extLst>
            </p:cNvPr>
            <p:cNvSpPr/>
            <p:nvPr/>
          </p:nvSpPr>
          <p:spPr>
            <a:xfrm>
              <a:off x="0" y="0"/>
              <a:ext cx="1973580" cy="1767840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74BB71-8D38-9A8D-64E8-26D7DF57B911}"/>
                </a:ext>
              </a:extLst>
            </p:cNvPr>
            <p:cNvSpPr/>
            <p:nvPr/>
          </p:nvSpPr>
          <p:spPr>
            <a:xfrm>
              <a:off x="502920" y="430530"/>
              <a:ext cx="967740" cy="914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8E637E-0296-D3BF-50B9-BE48F760F1B5}"/>
              </a:ext>
            </a:extLst>
          </p:cNvPr>
          <p:cNvGrpSpPr/>
          <p:nvPr/>
        </p:nvGrpSpPr>
        <p:grpSpPr>
          <a:xfrm>
            <a:off x="6966584" y="2635250"/>
            <a:ext cx="3305175" cy="2383790"/>
            <a:chOff x="0" y="0"/>
            <a:chExt cx="1550670" cy="1120140"/>
          </a:xfrm>
        </p:grpSpPr>
        <p:sp>
          <p:nvSpPr>
            <p:cNvPr id="10" name="Moon 9">
              <a:extLst>
                <a:ext uri="{FF2B5EF4-FFF2-40B4-BE49-F238E27FC236}">
                  <a16:creationId xmlns:a16="http://schemas.microsoft.com/office/drawing/2014/main" id="{285ECB6D-7AC7-C3A4-3740-2D7B147223DC}"/>
                </a:ext>
              </a:extLst>
            </p:cNvPr>
            <p:cNvSpPr/>
            <p:nvPr/>
          </p:nvSpPr>
          <p:spPr>
            <a:xfrm>
              <a:off x="0" y="0"/>
              <a:ext cx="883920" cy="1120140"/>
            </a:xfrm>
            <a:prstGeom prst="moon">
              <a:avLst>
                <a:gd name="adj" fmla="val 37931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C5FBDC3A-5536-0DB9-8FA6-52B9EE07A6CD}"/>
                </a:ext>
              </a:extLst>
            </p:cNvPr>
            <p:cNvSpPr/>
            <p:nvPr/>
          </p:nvSpPr>
          <p:spPr>
            <a:xfrm>
              <a:off x="537210" y="243840"/>
              <a:ext cx="1013460" cy="624840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42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A9B1-7944-7FFE-8C58-3929F112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912" y="90805"/>
            <a:ext cx="6193536" cy="141795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D16C1-E28B-4E96-F4DB-DE47E05BE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40" y="1886749"/>
            <a:ext cx="10515600" cy="270509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BB92E-A89D-DA63-8CFB-59BFFFD7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158C5-0FF9-AD6C-645B-2B1F13E8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4FA4DE-16E0-498C-80F5-404539F20F9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7D2C029-18D9-A426-6A71-10527F29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112" y="446405"/>
            <a:ext cx="6193536" cy="14179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/>
              <a:t>Thank You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For Watching</a:t>
            </a:r>
          </a:p>
        </p:txBody>
      </p:sp>
      <p:pic>
        <p:nvPicPr>
          <p:cNvPr id="5" name="Graphic 4" descr="Classroom outline">
            <a:extLst>
              <a:ext uri="{FF2B5EF4-FFF2-40B4-BE49-F238E27FC236}">
                <a16:creationId xmlns:a16="http://schemas.microsoft.com/office/drawing/2014/main" id="{FF45065D-85BD-F16F-3FAE-EF72B32A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AE081-1512-CB84-B94C-12A5A02A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Prepared By Aktaruzzzaman Zishan 007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47EC83-A515-9147-505A-6E341CE8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24FA4DE-16E0-498C-80F5-404539F20F9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F5A9-F180-3BFD-DD8C-5CDEE303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F1DF-0C2C-3EB3-03DA-91424E90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Description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Formula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Sum, Average, Maximum &amp; Minimum Equation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Chart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Look Up Formula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Pivotable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24709-A36A-09AF-4E45-A2A99536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543F2-4E7E-FC09-1835-EEA45DA7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FF04-5AFE-9B20-FE01-7564520C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363" y="295086"/>
            <a:ext cx="6193536" cy="1417955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7324C-4966-4907-29B0-146168F8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1250-957C-B22E-0FD4-5C9A89CB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 descr="A black letter on a square&#10;&#10;AI-generated content may be incorrect.">
            <a:extLst>
              <a:ext uri="{FF2B5EF4-FFF2-40B4-BE49-F238E27FC236}">
                <a16:creationId xmlns:a16="http://schemas.microsoft.com/office/drawing/2014/main" id="{098BD194-F216-E103-44C6-D4607457E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86" y="2713020"/>
            <a:ext cx="2631105" cy="9892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E9C8AA-9D75-1AB1-00F2-882CF98AC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289389"/>
              </p:ext>
            </p:extLst>
          </p:nvPr>
        </p:nvGraphicFramePr>
        <p:xfrm>
          <a:off x="581220" y="2810112"/>
          <a:ext cx="2375988" cy="194126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965385">
                  <a:extLst>
                    <a:ext uri="{9D8B030D-6E8A-4147-A177-3AD203B41FA5}">
                      <a16:colId xmlns:a16="http://schemas.microsoft.com/office/drawing/2014/main" val="2847108434"/>
                    </a:ext>
                  </a:extLst>
                </a:gridCol>
                <a:gridCol w="1410603">
                  <a:extLst>
                    <a:ext uri="{9D8B030D-6E8A-4147-A177-3AD203B41FA5}">
                      <a16:colId xmlns:a16="http://schemas.microsoft.com/office/drawing/2014/main" val="1214972805"/>
                    </a:ext>
                  </a:extLst>
                </a:gridCol>
              </a:tblGrid>
              <a:tr h="23613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u="sng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 on Profit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62451"/>
                  </a:ext>
                </a:extLst>
              </a:tr>
              <a:tr h="481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823738"/>
                  </a:ext>
                </a:extLst>
              </a:tr>
              <a:tr h="236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&lt;=1,000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68652808"/>
                  </a:ext>
                </a:extLst>
              </a:tr>
              <a:tr h="236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&lt;=2,000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08731177"/>
                  </a:ext>
                </a:extLst>
              </a:tr>
              <a:tr h="236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&lt;=3,000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9044368"/>
                  </a:ext>
                </a:extLst>
              </a:tr>
              <a:tr h="236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&lt;=4,000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25481"/>
                  </a:ext>
                </a:extLst>
              </a:tr>
              <a:tr h="236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&gt;4,000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33436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E74268-7F0C-7CD2-9B67-92317218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16445"/>
              </p:ext>
            </p:extLst>
          </p:nvPr>
        </p:nvGraphicFramePr>
        <p:xfrm>
          <a:off x="7169285" y="2645016"/>
          <a:ext cx="3871610" cy="320130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794293">
                  <a:extLst>
                    <a:ext uri="{9D8B030D-6E8A-4147-A177-3AD203B41FA5}">
                      <a16:colId xmlns:a16="http://schemas.microsoft.com/office/drawing/2014/main" val="2614281681"/>
                    </a:ext>
                  </a:extLst>
                </a:gridCol>
                <a:gridCol w="977108">
                  <a:extLst>
                    <a:ext uri="{9D8B030D-6E8A-4147-A177-3AD203B41FA5}">
                      <a16:colId xmlns:a16="http://schemas.microsoft.com/office/drawing/2014/main" val="4008658526"/>
                    </a:ext>
                  </a:extLst>
                </a:gridCol>
                <a:gridCol w="1100209">
                  <a:extLst>
                    <a:ext uri="{9D8B030D-6E8A-4147-A177-3AD203B41FA5}">
                      <a16:colId xmlns:a16="http://schemas.microsoft.com/office/drawing/2014/main" val="4252696464"/>
                    </a:ext>
                  </a:extLst>
                </a:gridCol>
              </a:tblGrid>
              <a:tr h="24214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Profit 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53140"/>
                  </a:ext>
                </a:extLst>
              </a:tr>
              <a:tr h="537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 Grade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2488573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4500&lt;......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63673857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4000-4499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4083486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3500-3999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6254118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3000-3499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4964891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2500-2999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2753750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2000-2499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4855816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1500-1999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25422183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1000-1499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82837703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0500-0999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9299117"/>
                  </a:ext>
                </a:extLst>
              </a:tr>
              <a:tr h="2421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0000-0499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38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4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42B2-9753-6C19-D605-37A454CB5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3871-C2A2-0718-6A7C-80A1D667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5" y="126459"/>
            <a:ext cx="6193536" cy="1417955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74D99F-B8DF-8D26-D964-0AF797D79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07327"/>
              </p:ext>
            </p:extLst>
          </p:nvPr>
        </p:nvGraphicFramePr>
        <p:xfrm>
          <a:off x="491288" y="1961197"/>
          <a:ext cx="11250000" cy="299991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658031">
                  <a:extLst>
                    <a:ext uri="{9D8B030D-6E8A-4147-A177-3AD203B41FA5}">
                      <a16:colId xmlns:a16="http://schemas.microsoft.com/office/drawing/2014/main" val="1410209076"/>
                    </a:ext>
                  </a:extLst>
                </a:gridCol>
                <a:gridCol w="945596">
                  <a:extLst>
                    <a:ext uri="{9D8B030D-6E8A-4147-A177-3AD203B41FA5}">
                      <a16:colId xmlns:a16="http://schemas.microsoft.com/office/drawing/2014/main" val="3879043569"/>
                    </a:ext>
                  </a:extLst>
                </a:gridCol>
                <a:gridCol w="945596">
                  <a:extLst>
                    <a:ext uri="{9D8B030D-6E8A-4147-A177-3AD203B41FA5}">
                      <a16:colId xmlns:a16="http://schemas.microsoft.com/office/drawing/2014/main" val="134735746"/>
                    </a:ext>
                  </a:extLst>
                </a:gridCol>
                <a:gridCol w="945596">
                  <a:extLst>
                    <a:ext uri="{9D8B030D-6E8A-4147-A177-3AD203B41FA5}">
                      <a16:colId xmlns:a16="http://schemas.microsoft.com/office/drawing/2014/main" val="1486302166"/>
                    </a:ext>
                  </a:extLst>
                </a:gridCol>
                <a:gridCol w="945596">
                  <a:extLst>
                    <a:ext uri="{9D8B030D-6E8A-4147-A177-3AD203B41FA5}">
                      <a16:colId xmlns:a16="http://schemas.microsoft.com/office/drawing/2014/main" val="2606862103"/>
                    </a:ext>
                  </a:extLst>
                </a:gridCol>
                <a:gridCol w="952072">
                  <a:extLst>
                    <a:ext uri="{9D8B030D-6E8A-4147-A177-3AD203B41FA5}">
                      <a16:colId xmlns:a16="http://schemas.microsoft.com/office/drawing/2014/main" val="2000252065"/>
                    </a:ext>
                  </a:extLst>
                </a:gridCol>
                <a:gridCol w="945596">
                  <a:extLst>
                    <a:ext uri="{9D8B030D-6E8A-4147-A177-3AD203B41FA5}">
                      <a16:colId xmlns:a16="http://schemas.microsoft.com/office/drawing/2014/main" val="3282288259"/>
                    </a:ext>
                  </a:extLst>
                </a:gridCol>
                <a:gridCol w="945596">
                  <a:extLst>
                    <a:ext uri="{9D8B030D-6E8A-4147-A177-3AD203B41FA5}">
                      <a16:colId xmlns:a16="http://schemas.microsoft.com/office/drawing/2014/main" val="1397958105"/>
                    </a:ext>
                  </a:extLst>
                </a:gridCol>
                <a:gridCol w="945596">
                  <a:extLst>
                    <a:ext uri="{9D8B030D-6E8A-4147-A177-3AD203B41FA5}">
                      <a16:colId xmlns:a16="http://schemas.microsoft.com/office/drawing/2014/main" val="1987715144"/>
                    </a:ext>
                  </a:extLst>
                </a:gridCol>
                <a:gridCol w="945596">
                  <a:extLst>
                    <a:ext uri="{9D8B030D-6E8A-4147-A177-3AD203B41FA5}">
                      <a16:colId xmlns:a16="http://schemas.microsoft.com/office/drawing/2014/main" val="1305406956"/>
                    </a:ext>
                  </a:extLst>
                </a:gridCol>
                <a:gridCol w="1075129">
                  <a:extLst>
                    <a:ext uri="{9D8B030D-6E8A-4147-A177-3AD203B41FA5}">
                      <a16:colId xmlns:a16="http://schemas.microsoft.com/office/drawing/2014/main" val="1876213258"/>
                    </a:ext>
                  </a:extLst>
                </a:gridCol>
              </a:tblGrid>
              <a:tr h="399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Particulars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Year 1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Year 2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Year 3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Year 4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Year 5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Year 6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Year 7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bg1"/>
                          </a:solidFill>
                          <a:effectLst/>
                        </a:rPr>
                        <a:t>Year 8</a:t>
                      </a:r>
                      <a:endParaRPr lang="en-US" sz="1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Year 9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Year 10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815625"/>
                  </a:ext>
                </a:extLst>
              </a:tr>
              <a:tr h="399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Sales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$8,900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$7,098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$6,509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$5,645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$9,800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$9,890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$9,930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$9,870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$8,320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$11,670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768716"/>
                  </a:ext>
                </a:extLst>
              </a:tr>
              <a:tr h="399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COGS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>
                          <a:effectLst/>
                        </a:rPr>
                        <a:t>$6,980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 dirty="0">
                          <a:effectLst/>
                        </a:rPr>
                        <a:t>$5,700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>
                          <a:effectLst/>
                        </a:rPr>
                        <a:t>$6,400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>
                          <a:effectLst/>
                        </a:rPr>
                        <a:t>$3,089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 dirty="0">
                          <a:effectLst/>
                        </a:rPr>
                        <a:t>$6,499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>
                          <a:effectLst/>
                        </a:rPr>
                        <a:t>$3,900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 dirty="0">
                          <a:effectLst/>
                        </a:rPr>
                        <a:t>$5,000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 dirty="0">
                          <a:effectLst/>
                        </a:rPr>
                        <a:t>$4,200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 dirty="0">
                          <a:effectLst/>
                        </a:rPr>
                        <a:t>$4,900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kern="0" dirty="0">
                          <a:effectLst/>
                        </a:rPr>
                        <a:t>$4,300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744243"/>
                  </a:ext>
                </a:extLst>
              </a:tr>
              <a:tr h="399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Profit (S-C)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$1,920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$1,398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$109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$2,556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$3,301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$5,990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$4,930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$5,670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$3,420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$7,370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522841"/>
                  </a:ext>
                </a:extLst>
              </a:tr>
              <a:tr h="6027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Less: Depreciation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$540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$630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$580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$730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$565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$500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$600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$550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$700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$600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890878"/>
                  </a:ext>
                </a:extLst>
              </a:tr>
              <a:tr h="399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Less: Tax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$96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$70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$256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$495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$1,198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$986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$1,134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$513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$1,474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4882947"/>
                  </a:ext>
                </a:extLst>
              </a:tr>
              <a:tr h="399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bg1"/>
                          </a:solidFill>
                          <a:effectLst/>
                        </a:rPr>
                        <a:t>Net Profit</a:t>
                      </a:r>
                      <a:endParaRPr lang="en-US" sz="1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dbl" kern="0">
                          <a:effectLst/>
                        </a:rPr>
                        <a:t>$1,284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dbl" kern="0">
                          <a:effectLst/>
                        </a:rPr>
                        <a:t>$698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dbl" kern="0">
                          <a:effectLst/>
                        </a:rPr>
                        <a:t>-$471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dbl" kern="0">
                          <a:effectLst/>
                        </a:rPr>
                        <a:t>$1,570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dbl" kern="0">
                          <a:effectLst/>
                        </a:rPr>
                        <a:t>$2,241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dbl" kern="0">
                          <a:effectLst/>
                        </a:rPr>
                        <a:t>$4,292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dbl" kern="0" dirty="0">
                          <a:effectLst/>
                        </a:rPr>
                        <a:t>$3,344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dbl" kern="0" dirty="0">
                          <a:effectLst/>
                        </a:rPr>
                        <a:t>$3,986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dbl" kern="0" dirty="0">
                          <a:effectLst/>
                        </a:rPr>
                        <a:t>$2,207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dbl" kern="0" dirty="0">
                          <a:effectLst/>
                        </a:rPr>
                        <a:t>$5,296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25436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73395-4E70-D202-C8D0-C6054832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26944-4C8D-9E09-CD29-7FBDB381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82F67-D98A-B646-928A-50CFE5663C7C}"/>
              </a:ext>
            </a:extLst>
          </p:cNvPr>
          <p:cNvSpPr txBox="1"/>
          <p:nvPr/>
        </p:nvSpPr>
        <p:spPr>
          <a:xfrm>
            <a:off x="466927" y="5120016"/>
            <a:ext cx="11517549" cy="87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Tax I use this equation: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en-US" sz="18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IF(B19&lt;=1000,B19*0%,IF(B19&lt;=2000,B19*5%,IF(B19&lt;=3000,B19*10%,IF(B19&lt;=4000,B19*15%,B19*20%))))</a:t>
            </a:r>
            <a:endParaRPr lang="en-US" sz="18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0815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CF3C-805C-DE96-4FBF-3901E581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Formula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A94719-684B-76AE-E6A6-1D5DFF486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175636"/>
              </p:ext>
            </p:extLst>
          </p:nvPr>
        </p:nvGraphicFramePr>
        <p:xfrm>
          <a:off x="738186" y="1866063"/>
          <a:ext cx="10857185" cy="1004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5005">
                  <a:extLst>
                    <a:ext uri="{9D8B030D-6E8A-4147-A177-3AD203B41FA5}">
                      <a16:colId xmlns:a16="http://schemas.microsoft.com/office/drawing/2014/main" val="285450128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1059148180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2188532863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4109336715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2430893982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2533772371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229358130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3458492018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993564717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3448711065"/>
                    </a:ext>
                  </a:extLst>
                </a:gridCol>
                <a:gridCol w="911218">
                  <a:extLst>
                    <a:ext uri="{9D8B030D-6E8A-4147-A177-3AD203B41FA5}">
                      <a16:colId xmlns:a16="http://schemas.microsoft.com/office/drawing/2014/main" val="2886951685"/>
                    </a:ext>
                  </a:extLst>
                </a:gridCol>
              </a:tblGrid>
              <a:tr h="478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Point: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4167560"/>
                  </a:ext>
                </a:extLst>
              </a:tr>
              <a:tr h="5259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Grade: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B+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37270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470E5-CFC5-39BC-3CBF-0991F2E4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E4266-7A33-4F87-A5BF-347BC9BF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6C9B3-512D-5F78-9E41-FCE7642DD604}"/>
              </a:ext>
            </a:extLst>
          </p:cNvPr>
          <p:cNvSpPr txBox="1"/>
          <p:nvPr/>
        </p:nvSpPr>
        <p:spPr>
          <a:xfrm>
            <a:off x="758758" y="3030329"/>
            <a:ext cx="10856068" cy="303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82000"/>
              </a:lnSpc>
              <a:spcAft>
                <a:spcPts val="800"/>
              </a:spcAft>
            </a:pPr>
            <a:r>
              <a:rPr lang="en-US" b="1" kern="0" dirty="0">
                <a:solidFill>
                  <a:srgbClr val="C459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Point:</a:t>
            </a:r>
            <a:r>
              <a:rPr lang="en-US" sz="1600" b="1" kern="0" dirty="0">
                <a:solidFill>
                  <a:srgbClr val="C459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=IF(B22&gt;=4500,5,IF(B22&gt;=4000,4.5,IF(B22&gt;=3500,4,IF(B22&gt;=3000,3.5,IF(B22&gt;=2500,3,IF(B22&gt;=2000,2.5,IF(B22&gt;=1500,2,IF(B22&gt;=1000,1.5,IF(B22&gt;=500,1,0)))))))))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82000"/>
              </a:lnSpc>
              <a:spcAft>
                <a:spcPts val="800"/>
              </a:spcAft>
            </a:pPr>
            <a:r>
              <a:rPr lang="en-US" b="1" kern="0" dirty="0">
                <a:solidFill>
                  <a:srgbClr val="C459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 Grade:</a:t>
            </a:r>
            <a:endParaRPr lang="en-US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82000"/>
              </a:lnSpc>
              <a:spcAft>
                <a:spcPts val="800"/>
              </a:spcAft>
            </a:pPr>
            <a:r>
              <a:rPr lang="en-US" sz="16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=IF(B24&gt;=5,"A+",IF(B24&gt;=4.5,"A",IF(B24&gt;=4,"A-",IF(B24&gt;=3.5,"B+",IF(B24&gt;=3,"B",IF(B24&gt;=2.5,"B-",IF(B24&gt;=2,"C",IF(B24&gt;=1.5,"D",IF(B24&gt;=1,"E","F")))))))))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EDC3-E769-2FE9-6B20-015E337A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Sum, Average, Maximum &amp; Minimum Equation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D8C47A-F301-C343-B924-CEB81A621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406107"/>
              </p:ext>
            </p:extLst>
          </p:nvPr>
        </p:nvGraphicFramePr>
        <p:xfrm>
          <a:off x="1765131" y="2254663"/>
          <a:ext cx="8721286" cy="181150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3108426">
                  <a:extLst>
                    <a:ext uri="{9D8B030D-6E8A-4147-A177-3AD203B41FA5}">
                      <a16:colId xmlns:a16="http://schemas.microsoft.com/office/drawing/2014/main" val="1815262690"/>
                    </a:ext>
                  </a:extLst>
                </a:gridCol>
                <a:gridCol w="1974715">
                  <a:extLst>
                    <a:ext uri="{9D8B030D-6E8A-4147-A177-3AD203B41FA5}">
                      <a16:colId xmlns:a16="http://schemas.microsoft.com/office/drawing/2014/main" val="1207968753"/>
                    </a:ext>
                  </a:extLst>
                </a:gridCol>
                <a:gridCol w="3638145">
                  <a:extLst>
                    <a:ext uri="{9D8B030D-6E8A-4147-A177-3AD203B41FA5}">
                      <a16:colId xmlns:a16="http://schemas.microsoft.com/office/drawing/2014/main" val="912620290"/>
                    </a:ext>
                  </a:extLst>
                </a:gridCol>
              </a:tblGrid>
              <a:tr h="452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$24,447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=SUM (B22:K22)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3844460"/>
                  </a:ext>
                </a:extLst>
              </a:tr>
              <a:tr h="452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Average: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$4,889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=AVERAGE (B22:K22)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2169014"/>
                  </a:ext>
                </a:extLst>
              </a:tr>
              <a:tr h="452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Maximum: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$5,296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=MAX (B22:K22)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475199"/>
                  </a:ext>
                </a:extLst>
              </a:tr>
              <a:tr h="452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Minimum: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-$471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=MIN (B22:K22)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244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856CB-91AF-4234-BE5F-6B93DB12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7E9BC-A745-E277-3896-99E4BBA9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343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8D8E-6C6F-CB6C-32B6-729505F7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74F9-3FEB-2E4B-B34A-7C8F31DB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EB840-3CAC-C0AD-3634-00A368F7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250ACD-C388-50EF-7A0B-8A2BEA445C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824849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2D9-D90B-AD93-0A96-49110806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 Up Formula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B41955-2E49-7388-26A9-D83E0C913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886435"/>
              </p:ext>
            </p:extLst>
          </p:nvPr>
        </p:nvGraphicFramePr>
        <p:xfrm>
          <a:off x="438150" y="1904683"/>
          <a:ext cx="5210810" cy="2557589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674175">
                  <a:extLst>
                    <a:ext uri="{9D8B030D-6E8A-4147-A177-3AD203B41FA5}">
                      <a16:colId xmlns:a16="http://schemas.microsoft.com/office/drawing/2014/main" val="3365974896"/>
                    </a:ext>
                  </a:extLst>
                </a:gridCol>
                <a:gridCol w="1587120">
                  <a:extLst>
                    <a:ext uri="{9D8B030D-6E8A-4147-A177-3AD203B41FA5}">
                      <a16:colId xmlns:a16="http://schemas.microsoft.com/office/drawing/2014/main" val="763874878"/>
                    </a:ext>
                  </a:extLst>
                </a:gridCol>
                <a:gridCol w="674175">
                  <a:extLst>
                    <a:ext uri="{9D8B030D-6E8A-4147-A177-3AD203B41FA5}">
                      <a16:colId xmlns:a16="http://schemas.microsoft.com/office/drawing/2014/main" val="1712939692"/>
                    </a:ext>
                  </a:extLst>
                </a:gridCol>
                <a:gridCol w="674175">
                  <a:extLst>
                    <a:ext uri="{9D8B030D-6E8A-4147-A177-3AD203B41FA5}">
                      <a16:colId xmlns:a16="http://schemas.microsoft.com/office/drawing/2014/main" val="947945100"/>
                    </a:ext>
                  </a:extLst>
                </a:gridCol>
                <a:gridCol w="1601165">
                  <a:extLst>
                    <a:ext uri="{9D8B030D-6E8A-4147-A177-3AD203B41FA5}">
                      <a16:colId xmlns:a16="http://schemas.microsoft.com/office/drawing/2014/main" val="2034125065"/>
                    </a:ext>
                  </a:extLst>
                </a:gridCol>
              </a:tblGrid>
              <a:tr h="339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S/L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Name 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Age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Gender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Occupation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077281"/>
                  </a:ext>
                </a:extLst>
              </a:tr>
              <a:tr h="174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James Carter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34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Software Engineer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7934076"/>
                  </a:ext>
                </a:extLst>
              </a:tr>
              <a:tr h="239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Sophia Martinez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28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Female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Marketing Manager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1615340"/>
                  </a:ext>
                </a:extLst>
              </a:tr>
              <a:tr h="174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Daniel Kim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40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Doctor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6403164"/>
                  </a:ext>
                </a:extLst>
              </a:tr>
              <a:tr h="258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Emily Johnson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25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Female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Graphic Designer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638643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Michael Brown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Business Consultant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705531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Olivia Wilson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31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Female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Lawyer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949462"/>
                  </a:ext>
                </a:extLst>
              </a:tr>
              <a:tr h="174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Robert Singh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45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Architect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274570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Isabella Lopez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29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Female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Journalist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3095597"/>
                  </a:ext>
                </a:extLst>
              </a:tr>
              <a:tr h="174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William Thompson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38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Police Officer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2546359"/>
                  </a:ext>
                </a:extLst>
              </a:tr>
              <a:tr h="176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Ava Patel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27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Female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Teacher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59428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35E1F-9101-64F4-6464-C4A3731A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6CE53-A33B-5797-5081-64C4E654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AA36EE-8631-A90E-7F62-49B82E6B0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93214"/>
              </p:ext>
            </p:extLst>
          </p:nvPr>
        </p:nvGraphicFramePr>
        <p:xfrm>
          <a:off x="5975350" y="1943894"/>
          <a:ext cx="5566410" cy="535146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906022">
                  <a:extLst>
                    <a:ext uri="{9D8B030D-6E8A-4147-A177-3AD203B41FA5}">
                      <a16:colId xmlns:a16="http://schemas.microsoft.com/office/drawing/2014/main" val="1069120393"/>
                    </a:ext>
                  </a:extLst>
                </a:gridCol>
                <a:gridCol w="840993">
                  <a:extLst>
                    <a:ext uri="{9D8B030D-6E8A-4147-A177-3AD203B41FA5}">
                      <a16:colId xmlns:a16="http://schemas.microsoft.com/office/drawing/2014/main" val="1469915478"/>
                    </a:ext>
                  </a:extLst>
                </a:gridCol>
                <a:gridCol w="840993">
                  <a:extLst>
                    <a:ext uri="{9D8B030D-6E8A-4147-A177-3AD203B41FA5}">
                      <a16:colId xmlns:a16="http://schemas.microsoft.com/office/drawing/2014/main" val="1826645614"/>
                    </a:ext>
                  </a:extLst>
                </a:gridCol>
                <a:gridCol w="1978402">
                  <a:extLst>
                    <a:ext uri="{9D8B030D-6E8A-4147-A177-3AD203B41FA5}">
                      <a16:colId xmlns:a16="http://schemas.microsoft.com/office/drawing/2014/main" val="2371943136"/>
                    </a:ext>
                  </a:extLst>
                </a:gridCol>
              </a:tblGrid>
              <a:tr h="267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Gender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Occupation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33804907"/>
                  </a:ext>
                </a:extLst>
              </a:tr>
              <a:tr h="2675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Olivia Wilson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29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Female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Journalist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02414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9A8A3B-B348-0B90-B60C-15EC2A7DACCB}"/>
              </a:ext>
            </a:extLst>
          </p:cNvPr>
          <p:cNvSpPr txBox="1"/>
          <p:nvPr/>
        </p:nvSpPr>
        <p:spPr>
          <a:xfrm>
            <a:off x="6141720" y="2809665"/>
            <a:ext cx="5613400" cy="326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u="sng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Equation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Name: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Data&gt;Data Validation&gt;Any Value(list)&gt;Table Range.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Age: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=LOOKUP (B16, B3:B12, C3:C12)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Gender: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=LOOKUP (B16, B3:B12, D3:D12)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Occupation: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=LOOKUP (B16, B3:B12, E3:E12)</a:t>
            </a:r>
          </a:p>
        </p:txBody>
      </p:sp>
    </p:spTree>
    <p:extLst>
      <p:ext uri="{BB962C8B-B14F-4D97-AF65-F5344CB8AC3E}">
        <p14:creationId xmlns:p14="http://schemas.microsoft.com/office/powerpoint/2010/main" val="39785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F3D7-F622-B397-A851-55E06FCD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 IFS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AA33D3-FFD6-A7F0-C348-A7D6F9839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71454"/>
              </p:ext>
            </p:extLst>
          </p:nvPr>
        </p:nvGraphicFramePr>
        <p:xfrm>
          <a:off x="185737" y="1729422"/>
          <a:ext cx="4386263" cy="452228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316652">
                  <a:extLst>
                    <a:ext uri="{9D8B030D-6E8A-4147-A177-3AD203B41FA5}">
                      <a16:colId xmlns:a16="http://schemas.microsoft.com/office/drawing/2014/main" val="1824687934"/>
                    </a:ext>
                  </a:extLst>
                </a:gridCol>
                <a:gridCol w="987140">
                  <a:extLst>
                    <a:ext uri="{9D8B030D-6E8A-4147-A177-3AD203B41FA5}">
                      <a16:colId xmlns:a16="http://schemas.microsoft.com/office/drawing/2014/main" val="1223724167"/>
                    </a:ext>
                  </a:extLst>
                </a:gridCol>
                <a:gridCol w="1082471">
                  <a:extLst>
                    <a:ext uri="{9D8B030D-6E8A-4147-A177-3AD203B41FA5}">
                      <a16:colId xmlns:a16="http://schemas.microsoft.com/office/drawing/2014/main" val="115718829"/>
                    </a:ext>
                  </a:extLst>
                </a:gridCol>
              </a:tblGrid>
              <a:tr h="460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Name 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Product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Quantity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0385710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James Carter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Cake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1827127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Sophia Martinez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Juice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7021896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Daniel Kim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Chips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2739037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Sophia Martinez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Fruits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6406264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James Carter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Juice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9399395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Sophia Martinez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Chips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0769489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Olivia Wilson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Cake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9991387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Robert Singh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Juice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8812829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James Carter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Fruits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5943035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Emily Johnson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Chips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8495445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Emily Johnson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Fruits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22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1384892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Michael Brown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Juice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284626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Olivia Wilson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Juice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556843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Robert Singh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Chips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9099206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Isabella Lopez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Cake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18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4205936"/>
                  </a:ext>
                </a:extLst>
              </a:tr>
              <a:tr h="2704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William Thompson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Cake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0661"/>
                  </a:ext>
                </a:extLst>
              </a:tr>
              <a:tr h="236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Ava Patel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Juice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202044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7AAA2-48C5-14BB-B758-438C02C4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Aktaruzzzaman Zishan 007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B4B8B-AB22-6FB3-05B2-0C186A00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A4DE-16E0-498C-80F5-404539F20F9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C8FC20-3A80-5F8D-32FD-E4B76F394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231156"/>
              </p:ext>
            </p:extLst>
          </p:nvPr>
        </p:nvGraphicFramePr>
        <p:xfrm>
          <a:off x="6689090" y="1698942"/>
          <a:ext cx="4293870" cy="57507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321566">
                  <a:extLst>
                    <a:ext uri="{9D8B030D-6E8A-4147-A177-3AD203B41FA5}">
                      <a16:colId xmlns:a16="http://schemas.microsoft.com/office/drawing/2014/main" val="2377649160"/>
                    </a:ext>
                  </a:extLst>
                </a:gridCol>
                <a:gridCol w="986152">
                  <a:extLst>
                    <a:ext uri="{9D8B030D-6E8A-4147-A177-3AD203B41FA5}">
                      <a16:colId xmlns:a16="http://schemas.microsoft.com/office/drawing/2014/main" val="2522145044"/>
                    </a:ext>
                  </a:extLst>
                </a:gridCol>
                <a:gridCol w="986152">
                  <a:extLst>
                    <a:ext uri="{9D8B030D-6E8A-4147-A177-3AD203B41FA5}">
                      <a16:colId xmlns:a16="http://schemas.microsoft.com/office/drawing/2014/main" val="1158059616"/>
                    </a:ext>
                  </a:extLst>
                </a:gridCol>
              </a:tblGrid>
              <a:tr h="2822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507085"/>
                  </a:ext>
                </a:extLst>
              </a:tr>
              <a:tr h="2928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Isabella Lopez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Cake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43147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EFD21D3-080C-3BC9-F920-AF19EB9BBBC5}"/>
              </a:ext>
            </a:extLst>
          </p:cNvPr>
          <p:cNvSpPr txBox="1"/>
          <p:nvPr/>
        </p:nvSpPr>
        <p:spPr>
          <a:xfrm>
            <a:off x="6375400" y="3075805"/>
            <a:ext cx="5481320" cy="235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82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First: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82000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Data&gt;Data Validation&gt;Any Value(list)&gt;Table Range.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82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Equation: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82000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=SUMIFS (D20:D36, B20:B36, B40, C20:C36, C40)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8077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926</Words>
  <Application>Microsoft Office PowerPoint</Application>
  <PresentationFormat>Widescreen</PresentationFormat>
  <Paragraphs>373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  Welcome   To My Presentation</vt:lpstr>
      <vt:lpstr>Content</vt:lpstr>
      <vt:lpstr>Description </vt:lpstr>
      <vt:lpstr>Data</vt:lpstr>
      <vt:lpstr>IF Formula</vt:lpstr>
      <vt:lpstr>Sum, Average, Maximum &amp; Minimum Equation</vt:lpstr>
      <vt:lpstr>Chart</vt:lpstr>
      <vt:lpstr>Look Up Formula</vt:lpstr>
      <vt:lpstr>Sum IFS</vt:lpstr>
      <vt:lpstr>Pivotable</vt:lpstr>
      <vt:lpstr>Picture: Group with Shape</vt:lpstr>
      <vt:lpstr>Reference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Xishan</dc:creator>
  <cp:lastModifiedBy>A Xishan</cp:lastModifiedBy>
  <cp:revision>2</cp:revision>
  <dcterms:created xsi:type="dcterms:W3CDTF">2025-02-21T16:58:12Z</dcterms:created>
  <dcterms:modified xsi:type="dcterms:W3CDTF">2025-02-21T18:41:15Z</dcterms:modified>
</cp:coreProperties>
</file>