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50"/>
  </p:notesMasterIdLst>
  <p:handoutMasterIdLst>
    <p:handoutMasterId r:id="rId51"/>
  </p:handoutMasterIdLst>
  <p:sldIdLst>
    <p:sldId id="272" r:id="rId2"/>
    <p:sldId id="273" r:id="rId3"/>
    <p:sldId id="274" r:id="rId4"/>
    <p:sldId id="312" r:id="rId5"/>
    <p:sldId id="313" r:id="rId6"/>
    <p:sldId id="280" r:id="rId7"/>
    <p:sldId id="275" r:id="rId8"/>
    <p:sldId id="303" r:id="rId9"/>
    <p:sldId id="314" r:id="rId10"/>
    <p:sldId id="315" r:id="rId11"/>
    <p:sldId id="316" r:id="rId12"/>
    <p:sldId id="317" r:id="rId13"/>
    <p:sldId id="320" r:id="rId14"/>
    <p:sldId id="321" r:id="rId15"/>
    <p:sldId id="277" r:id="rId16"/>
    <p:sldId id="318" r:id="rId17"/>
    <p:sldId id="319" r:id="rId18"/>
    <p:sldId id="322" r:id="rId19"/>
    <p:sldId id="323" r:id="rId20"/>
    <p:sldId id="324" r:id="rId21"/>
    <p:sldId id="326" r:id="rId22"/>
    <p:sldId id="332" r:id="rId23"/>
    <p:sldId id="327" r:id="rId24"/>
    <p:sldId id="333" r:id="rId25"/>
    <p:sldId id="289" r:id="rId26"/>
    <p:sldId id="278" r:id="rId27"/>
    <p:sldId id="328" r:id="rId28"/>
    <p:sldId id="329" r:id="rId29"/>
    <p:sldId id="294" r:id="rId30"/>
    <p:sldId id="342" r:id="rId31"/>
    <p:sldId id="279" r:id="rId32"/>
    <p:sldId id="297" r:id="rId33"/>
    <p:sldId id="336" r:id="rId34"/>
    <p:sldId id="338" r:id="rId35"/>
    <p:sldId id="343" r:id="rId36"/>
    <p:sldId id="341" r:id="rId37"/>
    <p:sldId id="344" r:id="rId38"/>
    <p:sldId id="330" r:id="rId39"/>
    <p:sldId id="345" r:id="rId40"/>
    <p:sldId id="346" r:id="rId41"/>
    <p:sldId id="347" r:id="rId42"/>
    <p:sldId id="348" r:id="rId43"/>
    <p:sldId id="288" r:id="rId44"/>
    <p:sldId id="291" r:id="rId45"/>
    <p:sldId id="334" r:id="rId46"/>
    <p:sldId id="335" r:id="rId47"/>
    <p:sldId id="349" r:id="rId48"/>
    <p:sldId id="30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4" d="100"/>
          <a:sy n="74" d="100"/>
        </p:scale>
        <p:origin x="1164"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F16B0-0449-422D-953D-F5135B61A289}"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15C25BE6-0D66-48E1-BB9E-AA300D547699}">
      <dgm:prSet custT="1"/>
      <dgm:spPr/>
      <dgm:t>
        <a:bodyPr/>
        <a:lstStyle/>
        <a:p>
          <a:r>
            <a:rPr lang="en-US" sz="2400" dirty="0">
              <a:latin typeface="Times New Roman" panose="02020603050405020304" pitchFamily="18" charset="0"/>
              <a:cs typeface="Times New Roman" panose="02020603050405020304" pitchFamily="18" charset="0"/>
            </a:rPr>
            <a:t>provides businesses with a real-time look </a:t>
          </a:r>
        </a:p>
      </dgm:t>
    </dgm:pt>
    <dgm:pt modelId="{4EF56B1C-326D-4422-A0D4-862C44823FBE}" type="parTrans" cxnId="{6F143BBD-B667-4D4B-B525-0DAA83420A5C}">
      <dgm:prSet/>
      <dgm:spPr/>
      <dgm:t>
        <a:bodyPr/>
        <a:lstStyle/>
        <a:p>
          <a:endParaRPr lang="en-US"/>
        </a:p>
      </dgm:t>
    </dgm:pt>
    <dgm:pt modelId="{CEBAF4E4-1ACC-4584-B201-159FCBBCF23D}" type="sibTrans" cxnId="{6F143BBD-B667-4D4B-B525-0DAA83420A5C}">
      <dgm:prSet/>
      <dgm:spPr/>
      <dgm:t>
        <a:bodyPr/>
        <a:lstStyle/>
        <a:p>
          <a:endParaRPr lang="en-US"/>
        </a:p>
      </dgm:t>
    </dgm:pt>
    <dgm:pt modelId="{D4071173-D706-498A-9742-CD4237B19959}">
      <dgm:prSet custT="1"/>
      <dgm:spPr/>
      <dgm:t>
        <a:bodyPr/>
        <a:lstStyle/>
        <a:p>
          <a:r>
            <a:rPr lang="en-US" sz="2400" dirty="0">
              <a:latin typeface="Times New Roman" panose="02020603050405020304" pitchFamily="18" charset="0"/>
              <a:cs typeface="Times New Roman" panose="02020603050405020304" pitchFamily="18" charset="0"/>
            </a:rPr>
            <a:t>enables companies to automate processes</a:t>
          </a:r>
        </a:p>
      </dgm:t>
    </dgm:pt>
    <dgm:pt modelId="{CA9A4CF3-B245-4C67-A25B-EF4FDC1C8829}" type="parTrans" cxnId="{6463CB25-2749-4565-B13B-7E32BF9BECA5}">
      <dgm:prSet/>
      <dgm:spPr/>
      <dgm:t>
        <a:bodyPr/>
        <a:lstStyle/>
        <a:p>
          <a:endParaRPr lang="en-US"/>
        </a:p>
      </dgm:t>
    </dgm:pt>
    <dgm:pt modelId="{AB9F2131-F636-4D85-A60C-4EF04D47D120}" type="sibTrans" cxnId="{6463CB25-2749-4565-B13B-7E32BF9BECA5}">
      <dgm:prSet/>
      <dgm:spPr/>
      <dgm:t>
        <a:bodyPr/>
        <a:lstStyle/>
        <a:p>
          <a:endParaRPr lang="en-US"/>
        </a:p>
      </dgm:t>
    </dgm:pt>
    <dgm:pt modelId="{73BD9BF4-75E0-4C48-9278-7A6379F0466F}">
      <dgm:prSet custT="1"/>
      <dgm:spPr/>
      <dgm:t>
        <a:bodyPr/>
        <a:lstStyle/>
        <a:p>
          <a:r>
            <a:rPr lang="en-US" sz="2400" dirty="0">
              <a:latin typeface="Times New Roman" panose="02020603050405020304" pitchFamily="18" charset="0"/>
              <a:cs typeface="Times New Roman" panose="02020603050405020304" pitchFamily="18" charset="0"/>
            </a:rPr>
            <a:t>reduce labor costs</a:t>
          </a:r>
        </a:p>
      </dgm:t>
    </dgm:pt>
    <dgm:pt modelId="{EB7D64F5-B63B-47DA-9F9A-3D622BCE669D}" type="parTrans" cxnId="{9A8651FE-A9D9-4E6E-8780-B8761D3994D8}">
      <dgm:prSet/>
      <dgm:spPr/>
      <dgm:t>
        <a:bodyPr/>
        <a:lstStyle/>
        <a:p>
          <a:endParaRPr lang="en-US"/>
        </a:p>
      </dgm:t>
    </dgm:pt>
    <dgm:pt modelId="{CDE1795F-F2A7-42EE-AF82-B43C6A302C92}" type="sibTrans" cxnId="{9A8651FE-A9D9-4E6E-8780-B8761D3994D8}">
      <dgm:prSet/>
      <dgm:spPr/>
      <dgm:t>
        <a:bodyPr/>
        <a:lstStyle/>
        <a:p>
          <a:endParaRPr lang="en-US"/>
        </a:p>
      </dgm:t>
    </dgm:pt>
    <dgm:pt modelId="{E9E645C5-21F0-43D5-B36A-B7D1ED1FE495}">
      <dgm:prSet custT="1"/>
      <dgm:spPr/>
      <dgm:t>
        <a:bodyPr/>
        <a:lstStyle/>
        <a:p>
          <a:r>
            <a:rPr lang="en-US" sz="2400" dirty="0">
              <a:latin typeface="Times New Roman" panose="02020603050405020304" pitchFamily="18" charset="0"/>
              <a:cs typeface="Times New Roman" panose="02020603050405020304" pitchFamily="18" charset="0"/>
            </a:rPr>
            <a:t>cuts down on waste and improves service delivery</a:t>
          </a:r>
        </a:p>
      </dgm:t>
    </dgm:pt>
    <dgm:pt modelId="{1CC875FD-76E6-4287-A861-9CEAAEBD4534}" type="parTrans" cxnId="{4D78623F-90E7-4A34-A71A-DC3D112BF7D6}">
      <dgm:prSet/>
      <dgm:spPr/>
      <dgm:t>
        <a:bodyPr/>
        <a:lstStyle/>
        <a:p>
          <a:endParaRPr lang="en-US"/>
        </a:p>
      </dgm:t>
    </dgm:pt>
    <dgm:pt modelId="{DDE9CA5B-1D71-4FD2-981A-E71313F3AB0C}" type="sibTrans" cxnId="{4D78623F-90E7-4A34-A71A-DC3D112BF7D6}">
      <dgm:prSet/>
      <dgm:spPr/>
      <dgm:t>
        <a:bodyPr/>
        <a:lstStyle/>
        <a:p>
          <a:endParaRPr lang="en-US"/>
        </a:p>
      </dgm:t>
    </dgm:pt>
    <dgm:pt modelId="{7FFFA5E2-44E3-4251-BEB8-20E278CD38A6}" type="pres">
      <dgm:prSet presAssocID="{95DF16B0-0449-422D-953D-F5135B61A289}" presName="Name0" presStyleCnt="0">
        <dgm:presLayoutVars>
          <dgm:chMax val="7"/>
          <dgm:chPref val="7"/>
          <dgm:dir/>
        </dgm:presLayoutVars>
      </dgm:prSet>
      <dgm:spPr/>
    </dgm:pt>
    <dgm:pt modelId="{B96E0743-09BC-4FC9-8F8D-D83AD8C3D190}" type="pres">
      <dgm:prSet presAssocID="{95DF16B0-0449-422D-953D-F5135B61A289}" presName="Name1" presStyleCnt="0"/>
      <dgm:spPr/>
    </dgm:pt>
    <dgm:pt modelId="{0F833945-867B-42E3-A7FA-D4CCE48B6206}" type="pres">
      <dgm:prSet presAssocID="{95DF16B0-0449-422D-953D-F5135B61A289}" presName="cycle" presStyleCnt="0"/>
      <dgm:spPr/>
    </dgm:pt>
    <dgm:pt modelId="{C81CEBAC-20F8-4697-BFC4-CD187F6DA929}" type="pres">
      <dgm:prSet presAssocID="{95DF16B0-0449-422D-953D-F5135B61A289}" presName="srcNode" presStyleLbl="node1" presStyleIdx="0" presStyleCnt="4"/>
      <dgm:spPr/>
    </dgm:pt>
    <dgm:pt modelId="{7EAF1A09-E116-4EAF-97AE-7577AEAAF080}" type="pres">
      <dgm:prSet presAssocID="{95DF16B0-0449-422D-953D-F5135B61A289}" presName="conn" presStyleLbl="parChTrans1D2" presStyleIdx="0" presStyleCnt="1"/>
      <dgm:spPr/>
    </dgm:pt>
    <dgm:pt modelId="{2945426A-E30A-4FD1-BC00-911068BCEFFE}" type="pres">
      <dgm:prSet presAssocID="{95DF16B0-0449-422D-953D-F5135B61A289}" presName="extraNode" presStyleLbl="node1" presStyleIdx="0" presStyleCnt="4"/>
      <dgm:spPr/>
    </dgm:pt>
    <dgm:pt modelId="{2F36B060-203C-40BF-B9DF-29EE84B7F27A}" type="pres">
      <dgm:prSet presAssocID="{95DF16B0-0449-422D-953D-F5135B61A289}" presName="dstNode" presStyleLbl="node1" presStyleIdx="0" presStyleCnt="4"/>
      <dgm:spPr/>
    </dgm:pt>
    <dgm:pt modelId="{F52B2359-5CD4-4859-8B1E-A700DC38265D}" type="pres">
      <dgm:prSet presAssocID="{15C25BE6-0D66-48E1-BB9E-AA300D547699}" presName="text_1" presStyleLbl="node1" presStyleIdx="0" presStyleCnt="4">
        <dgm:presLayoutVars>
          <dgm:bulletEnabled val="1"/>
        </dgm:presLayoutVars>
      </dgm:prSet>
      <dgm:spPr/>
    </dgm:pt>
    <dgm:pt modelId="{5915CD93-E503-4D5A-87B1-08FB51E39EA2}" type="pres">
      <dgm:prSet presAssocID="{15C25BE6-0D66-48E1-BB9E-AA300D547699}" presName="accent_1" presStyleCnt="0"/>
      <dgm:spPr/>
    </dgm:pt>
    <dgm:pt modelId="{4C47BC00-12D8-4590-BA91-DB61CA54870A}" type="pres">
      <dgm:prSet presAssocID="{15C25BE6-0D66-48E1-BB9E-AA300D547699}" presName="accentRepeatNode" presStyleLbl="solidFgAcc1" presStyleIdx="0" presStyleCnt="4"/>
      <dgm:spPr/>
    </dgm:pt>
    <dgm:pt modelId="{F43EE5D4-9268-4D2E-841E-71445F96D645}" type="pres">
      <dgm:prSet presAssocID="{D4071173-D706-498A-9742-CD4237B19959}" presName="text_2" presStyleLbl="node1" presStyleIdx="1" presStyleCnt="4">
        <dgm:presLayoutVars>
          <dgm:bulletEnabled val="1"/>
        </dgm:presLayoutVars>
      </dgm:prSet>
      <dgm:spPr/>
    </dgm:pt>
    <dgm:pt modelId="{1595369D-03C0-4748-B0E8-4F57C52E7FD1}" type="pres">
      <dgm:prSet presAssocID="{D4071173-D706-498A-9742-CD4237B19959}" presName="accent_2" presStyleCnt="0"/>
      <dgm:spPr/>
    </dgm:pt>
    <dgm:pt modelId="{7C31FCAD-DCFE-4761-AAC6-610B8288CB1B}" type="pres">
      <dgm:prSet presAssocID="{D4071173-D706-498A-9742-CD4237B19959}" presName="accentRepeatNode" presStyleLbl="solidFgAcc1" presStyleIdx="1" presStyleCnt="4"/>
      <dgm:spPr/>
    </dgm:pt>
    <dgm:pt modelId="{1FD8DD1C-CCFE-47DC-8DAD-C42D9D2BEBA3}" type="pres">
      <dgm:prSet presAssocID="{73BD9BF4-75E0-4C48-9278-7A6379F0466F}" presName="text_3" presStyleLbl="node1" presStyleIdx="2" presStyleCnt="4">
        <dgm:presLayoutVars>
          <dgm:bulletEnabled val="1"/>
        </dgm:presLayoutVars>
      </dgm:prSet>
      <dgm:spPr/>
    </dgm:pt>
    <dgm:pt modelId="{831D2C33-4AEF-4170-A7BC-62FB464ACA1F}" type="pres">
      <dgm:prSet presAssocID="{73BD9BF4-75E0-4C48-9278-7A6379F0466F}" presName="accent_3" presStyleCnt="0"/>
      <dgm:spPr/>
    </dgm:pt>
    <dgm:pt modelId="{A9E30855-995A-42C9-9136-18631D33EFCF}" type="pres">
      <dgm:prSet presAssocID="{73BD9BF4-75E0-4C48-9278-7A6379F0466F}" presName="accentRepeatNode" presStyleLbl="solidFgAcc1" presStyleIdx="2" presStyleCnt="4"/>
      <dgm:spPr/>
    </dgm:pt>
    <dgm:pt modelId="{35606BD6-CC2A-4048-A459-76E88B8AA9D0}" type="pres">
      <dgm:prSet presAssocID="{E9E645C5-21F0-43D5-B36A-B7D1ED1FE495}" presName="text_4" presStyleLbl="node1" presStyleIdx="3" presStyleCnt="4">
        <dgm:presLayoutVars>
          <dgm:bulletEnabled val="1"/>
        </dgm:presLayoutVars>
      </dgm:prSet>
      <dgm:spPr/>
    </dgm:pt>
    <dgm:pt modelId="{CAD65B19-92AD-48F5-BB09-A08F6306649C}" type="pres">
      <dgm:prSet presAssocID="{E9E645C5-21F0-43D5-B36A-B7D1ED1FE495}" presName="accent_4" presStyleCnt="0"/>
      <dgm:spPr/>
    </dgm:pt>
    <dgm:pt modelId="{8A56AB77-3A11-4884-BCA7-BE2E9AE23EE7}" type="pres">
      <dgm:prSet presAssocID="{E9E645C5-21F0-43D5-B36A-B7D1ED1FE495}" presName="accentRepeatNode" presStyleLbl="solidFgAcc1" presStyleIdx="3" presStyleCnt="4"/>
      <dgm:spPr/>
    </dgm:pt>
  </dgm:ptLst>
  <dgm:cxnLst>
    <dgm:cxn modelId="{6463CB25-2749-4565-B13B-7E32BF9BECA5}" srcId="{95DF16B0-0449-422D-953D-F5135B61A289}" destId="{D4071173-D706-498A-9742-CD4237B19959}" srcOrd="1" destOrd="0" parTransId="{CA9A4CF3-B245-4C67-A25B-EF4FDC1C8829}" sibTransId="{AB9F2131-F636-4D85-A60C-4EF04D47D120}"/>
    <dgm:cxn modelId="{8EABD439-6A2D-418C-BC1B-C1C532573739}" type="presOf" srcId="{15C25BE6-0D66-48E1-BB9E-AA300D547699}" destId="{F52B2359-5CD4-4859-8B1E-A700DC38265D}" srcOrd="0" destOrd="0" presId="urn:microsoft.com/office/officeart/2008/layout/VerticalCurvedList"/>
    <dgm:cxn modelId="{4D78623F-90E7-4A34-A71A-DC3D112BF7D6}" srcId="{95DF16B0-0449-422D-953D-F5135B61A289}" destId="{E9E645C5-21F0-43D5-B36A-B7D1ED1FE495}" srcOrd="3" destOrd="0" parTransId="{1CC875FD-76E6-4287-A861-9CEAAEBD4534}" sibTransId="{DDE9CA5B-1D71-4FD2-981A-E71313F3AB0C}"/>
    <dgm:cxn modelId="{04E38D6F-6317-4DBC-9E6A-18ACAD90DDAE}" type="presOf" srcId="{95DF16B0-0449-422D-953D-F5135B61A289}" destId="{7FFFA5E2-44E3-4251-BEB8-20E278CD38A6}" srcOrd="0" destOrd="0" presId="urn:microsoft.com/office/officeart/2008/layout/VerticalCurvedList"/>
    <dgm:cxn modelId="{DF78B678-14D3-4745-BC4A-1ADD718DAD26}" type="presOf" srcId="{D4071173-D706-498A-9742-CD4237B19959}" destId="{F43EE5D4-9268-4D2E-841E-71445F96D645}" srcOrd="0" destOrd="0" presId="urn:microsoft.com/office/officeart/2008/layout/VerticalCurvedList"/>
    <dgm:cxn modelId="{B11B3F5A-94FF-44FB-ADDA-840ACA211B0F}" type="presOf" srcId="{CEBAF4E4-1ACC-4584-B201-159FCBBCF23D}" destId="{7EAF1A09-E116-4EAF-97AE-7577AEAAF080}" srcOrd="0" destOrd="0" presId="urn:microsoft.com/office/officeart/2008/layout/VerticalCurvedList"/>
    <dgm:cxn modelId="{3A188688-E4D3-4960-9C07-B121EA4F4DA9}" type="presOf" srcId="{73BD9BF4-75E0-4C48-9278-7A6379F0466F}" destId="{1FD8DD1C-CCFE-47DC-8DAD-C42D9D2BEBA3}" srcOrd="0" destOrd="0" presId="urn:microsoft.com/office/officeart/2008/layout/VerticalCurvedList"/>
    <dgm:cxn modelId="{6F143BBD-B667-4D4B-B525-0DAA83420A5C}" srcId="{95DF16B0-0449-422D-953D-F5135B61A289}" destId="{15C25BE6-0D66-48E1-BB9E-AA300D547699}" srcOrd="0" destOrd="0" parTransId="{4EF56B1C-326D-4422-A0D4-862C44823FBE}" sibTransId="{CEBAF4E4-1ACC-4584-B201-159FCBBCF23D}"/>
    <dgm:cxn modelId="{278967CC-3BB5-423B-BFF7-D3E7544936B2}" type="presOf" srcId="{E9E645C5-21F0-43D5-B36A-B7D1ED1FE495}" destId="{35606BD6-CC2A-4048-A459-76E88B8AA9D0}" srcOrd="0" destOrd="0" presId="urn:microsoft.com/office/officeart/2008/layout/VerticalCurvedList"/>
    <dgm:cxn modelId="{9A8651FE-A9D9-4E6E-8780-B8761D3994D8}" srcId="{95DF16B0-0449-422D-953D-F5135B61A289}" destId="{73BD9BF4-75E0-4C48-9278-7A6379F0466F}" srcOrd="2" destOrd="0" parTransId="{EB7D64F5-B63B-47DA-9F9A-3D622BCE669D}" sibTransId="{CDE1795F-F2A7-42EE-AF82-B43C6A302C92}"/>
    <dgm:cxn modelId="{EE93C1DE-5A62-479B-9C86-732D98B244A9}" type="presParOf" srcId="{7FFFA5E2-44E3-4251-BEB8-20E278CD38A6}" destId="{B96E0743-09BC-4FC9-8F8D-D83AD8C3D190}" srcOrd="0" destOrd="0" presId="urn:microsoft.com/office/officeart/2008/layout/VerticalCurvedList"/>
    <dgm:cxn modelId="{1BB6DFEB-B334-4353-809E-36DD50FE9D23}" type="presParOf" srcId="{B96E0743-09BC-4FC9-8F8D-D83AD8C3D190}" destId="{0F833945-867B-42E3-A7FA-D4CCE48B6206}" srcOrd="0" destOrd="0" presId="urn:microsoft.com/office/officeart/2008/layout/VerticalCurvedList"/>
    <dgm:cxn modelId="{11AFF04D-7A6E-4853-9853-FF540ECE7C86}" type="presParOf" srcId="{0F833945-867B-42E3-A7FA-D4CCE48B6206}" destId="{C81CEBAC-20F8-4697-BFC4-CD187F6DA929}" srcOrd="0" destOrd="0" presId="urn:microsoft.com/office/officeart/2008/layout/VerticalCurvedList"/>
    <dgm:cxn modelId="{63B8B6AC-FD02-433D-92CC-7F6A61DF541A}" type="presParOf" srcId="{0F833945-867B-42E3-A7FA-D4CCE48B6206}" destId="{7EAF1A09-E116-4EAF-97AE-7577AEAAF080}" srcOrd="1" destOrd="0" presId="urn:microsoft.com/office/officeart/2008/layout/VerticalCurvedList"/>
    <dgm:cxn modelId="{89AAAA7D-A49C-4704-AFCE-FEAFBE4FC55F}" type="presParOf" srcId="{0F833945-867B-42E3-A7FA-D4CCE48B6206}" destId="{2945426A-E30A-4FD1-BC00-911068BCEFFE}" srcOrd="2" destOrd="0" presId="urn:microsoft.com/office/officeart/2008/layout/VerticalCurvedList"/>
    <dgm:cxn modelId="{1F25539C-7810-4F88-9A26-07053506B895}" type="presParOf" srcId="{0F833945-867B-42E3-A7FA-D4CCE48B6206}" destId="{2F36B060-203C-40BF-B9DF-29EE84B7F27A}" srcOrd="3" destOrd="0" presId="urn:microsoft.com/office/officeart/2008/layout/VerticalCurvedList"/>
    <dgm:cxn modelId="{628762F8-C46E-427A-A833-18F16CA4FC5D}" type="presParOf" srcId="{B96E0743-09BC-4FC9-8F8D-D83AD8C3D190}" destId="{F52B2359-5CD4-4859-8B1E-A700DC38265D}" srcOrd="1" destOrd="0" presId="urn:microsoft.com/office/officeart/2008/layout/VerticalCurvedList"/>
    <dgm:cxn modelId="{935EB7FF-F30A-4844-9CD3-E6451D6B3137}" type="presParOf" srcId="{B96E0743-09BC-4FC9-8F8D-D83AD8C3D190}" destId="{5915CD93-E503-4D5A-87B1-08FB51E39EA2}" srcOrd="2" destOrd="0" presId="urn:microsoft.com/office/officeart/2008/layout/VerticalCurvedList"/>
    <dgm:cxn modelId="{65B7A9C7-4022-4F1C-B17D-03CB9DBAB8AE}" type="presParOf" srcId="{5915CD93-E503-4D5A-87B1-08FB51E39EA2}" destId="{4C47BC00-12D8-4590-BA91-DB61CA54870A}" srcOrd="0" destOrd="0" presId="urn:microsoft.com/office/officeart/2008/layout/VerticalCurvedList"/>
    <dgm:cxn modelId="{14AC4094-6A36-4F59-923D-83D4F584E6E9}" type="presParOf" srcId="{B96E0743-09BC-4FC9-8F8D-D83AD8C3D190}" destId="{F43EE5D4-9268-4D2E-841E-71445F96D645}" srcOrd="3" destOrd="0" presId="urn:microsoft.com/office/officeart/2008/layout/VerticalCurvedList"/>
    <dgm:cxn modelId="{3121A0DF-225C-4293-B558-9E2FBDC287C4}" type="presParOf" srcId="{B96E0743-09BC-4FC9-8F8D-D83AD8C3D190}" destId="{1595369D-03C0-4748-B0E8-4F57C52E7FD1}" srcOrd="4" destOrd="0" presId="urn:microsoft.com/office/officeart/2008/layout/VerticalCurvedList"/>
    <dgm:cxn modelId="{5F01A96F-3D71-4487-B047-E76F42F779A3}" type="presParOf" srcId="{1595369D-03C0-4748-B0E8-4F57C52E7FD1}" destId="{7C31FCAD-DCFE-4761-AAC6-610B8288CB1B}" srcOrd="0" destOrd="0" presId="urn:microsoft.com/office/officeart/2008/layout/VerticalCurvedList"/>
    <dgm:cxn modelId="{4C04FA28-99EC-4056-9DCD-489945C6162D}" type="presParOf" srcId="{B96E0743-09BC-4FC9-8F8D-D83AD8C3D190}" destId="{1FD8DD1C-CCFE-47DC-8DAD-C42D9D2BEBA3}" srcOrd="5" destOrd="0" presId="urn:microsoft.com/office/officeart/2008/layout/VerticalCurvedList"/>
    <dgm:cxn modelId="{4D293742-9F95-406D-8266-BE2C7DDC8730}" type="presParOf" srcId="{B96E0743-09BC-4FC9-8F8D-D83AD8C3D190}" destId="{831D2C33-4AEF-4170-A7BC-62FB464ACA1F}" srcOrd="6" destOrd="0" presId="urn:microsoft.com/office/officeart/2008/layout/VerticalCurvedList"/>
    <dgm:cxn modelId="{1E357B56-D19C-4838-AEB9-D4C51957C82B}" type="presParOf" srcId="{831D2C33-4AEF-4170-A7BC-62FB464ACA1F}" destId="{A9E30855-995A-42C9-9136-18631D33EFCF}" srcOrd="0" destOrd="0" presId="urn:microsoft.com/office/officeart/2008/layout/VerticalCurvedList"/>
    <dgm:cxn modelId="{75FCFD71-739F-4D1B-96EE-0ACC8AB13360}" type="presParOf" srcId="{B96E0743-09BC-4FC9-8F8D-D83AD8C3D190}" destId="{35606BD6-CC2A-4048-A459-76E88B8AA9D0}" srcOrd="7" destOrd="0" presId="urn:microsoft.com/office/officeart/2008/layout/VerticalCurvedList"/>
    <dgm:cxn modelId="{11770105-720C-484E-A8B8-94A880080B6C}" type="presParOf" srcId="{B96E0743-09BC-4FC9-8F8D-D83AD8C3D190}" destId="{CAD65B19-92AD-48F5-BB09-A08F6306649C}" srcOrd="8" destOrd="0" presId="urn:microsoft.com/office/officeart/2008/layout/VerticalCurvedList"/>
    <dgm:cxn modelId="{9A89DBD9-D6BE-454A-94C6-CAD2B235E8E1}" type="presParOf" srcId="{CAD65B19-92AD-48F5-BB09-A08F6306649C}" destId="{8A56AB77-3A11-4884-BCA7-BE2E9AE23E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DF16B0-0449-422D-953D-F5135B61A289}"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15C25BE6-0D66-48E1-BB9E-AA300D547699}">
      <dgm:prSet/>
      <dgm:spPr/>
      <dgm:t>
        <a:bodyPr/>
        <a:lstStyle/>
        <a:p>
          <a:r>
            <a:rPr lang="en-US" dirty="0">
              <a:latin typeface="Times New Roman" panose="02020603050405020304" pitchFamily="18" charset="0"/>
              <a:cs typeface="Times New Roman" panose="02020603050405020304" pitchFamily="18" charset="0"/>
            </a:rPr>
            <a:t>Rapid Growth of IoT Sensors</a:t>
          </a:r>
        </a:p>
      </dgm:t>
    </dgm:pt>
    <dgm:pt modelId="{4EF56B1C-326D-4422-A0D4-862C44823FBE}" type="parTrans" cxnId="{6F143BBD-B667-4D4B-B525-0DAA83420A5C}">
      <dgm:prSet/>
      <dgm:spPr/>
      <dgm:t>
        <a:bodyPr/>
        <a:lstStyle/>
        <a:p>
          <a:endParaRPr lang="en-US"/>
        </a:p>
      </dgm:t>
    </dgm:pt>
    <dgm:pt modelId="{CEBAF4E4-1ACC-4584-B201-159FCBBCF23D}" type="sibTrans" cxnId="{6F143BBD-B667-4D4B-B525-0DAA83420A5C}">
      <dgm:prSet/>
      <dgm:spPr/>
      <dgm:t>
        <a:bodyPr/>
        <a:lstStyle/>
        <a:p>
          <a:endParaRPr lang="en-US"/>
        </a:p>
      </dgm:t>
    </dgm:pt>
    <dgm:pt modelId="{D4071173-D706-498A-9742-CD4237B19959}">
      <dgm:prSet/>
      <dgm:spPr/>
      <dgm:t>
        <a:bodyPr/>
        <a:lstStyle/>
        <a:p>
          <a:r>
            <a:rPr lang="en-US" dirty="0">
              <a:latin typeface="Times New Roman" panose="02020603050405020304" pitchFamily="18" charset="0"/>
              <a:cs typeface="Times New Roman" panose="02020603050405020304" pitchFamily="18" charset="0"/>
            </a:rPr>
            <a:t>Increasing Availability of Sensor Data</a:t>
          </a:r>
        </a:p>
      </dgm:t>
    </dgm:pt>
    <dgm:pt modelId="{CA9A4CF3-B245-4C67-A25B-EF4FDC1C8829}" type="parTrans" cxnId="{6463CB25-2749-4565-B13B-7E32BF9BECA5}">
      <dgm:prSet/>
      <dgm:spPr/>
      <dgm:t>
        <a:bodyPr/>
        <a:lstStyle/>
        <a:p>
          <a:endParaRPr lang="en-US"/>
        </a:p>
      </dgm:t>
    </dgm:pt>
    <dgm:pt modelId="{AB9F2131-F636-4D85-A60C-4EF04D47D120}" type="sibTrans" cxnId="{6463CB25-2749-4565-B13B-7E32BF9BECA5}">
      <dgm:prSet/>
      <dgm:spPr/>
      <dgm:t>
        <a:bodyPr/>
        <a:lstStyle/>
        <a:p>
          <a:endParaRPr lang="en-US"/>
        </a:p>
      </dgm:t>
    </dgm:pt>
    <dgm:pt modelId="{73BD9BF4-75E0-4C48-9278-7A6379F0466F}">
      <dgm:prSet custT="1"/>
      <dgm:spPr/>
      <dgm:t>
        <a:bodyPr/>
        <a:lstStyle/>
        <a:p>
          <a:r>
            <a:rPr lang="en-US" sz="2400" dirty="0">
              <a:latin typeface="Times New Roman" panose="02020603050405020304" pitchFamily="18" charset="0"/>
              <a:cs typeface="Times New Roman" panose="02020603050405020304" pitchFamily="18" charset="0"/>
            </a:rPr>
            <a:t>Using Activity Recognition Methods in Professional Contexts</a:t>
          </a:r>
        </a:p>
      </dgm:t>
    </dgm:pt>
    <dgm:pt modelId="{EB7D64F5-B63B-47DA-9F9A-3D622BCE669D}" type="parTrans" cxnId="{9A8651FE-A9D9-4E6E-8780-B8761D3994D8}">
      <dgm:prSet/>
      <dgm:spPr/>
      <dgm:t>
        <a:bodyPr/>
        <a:lstStyle/>
        <a:p>
          <a:endParaRPr lang="en-US"/>
        </a:p>
      </dgm:t>
    </dgm:pt>
    <dgm:pt modelId="{CDE1795F-F2A7-42EE-AF82-B43C6A302C92}" type="sibTrans" cxnId="{9A8651FE-A9D9-4E6E-8780-B8761D3994D8}">
      <dgm:prSet/>
      <dgm:spPr/>
      <dgm:t>
        <a:bodyPr/>
        <a:lstStyle/>
        <a:p>
          <a:endParaRPr lang="en-US"/>
        </a:p>
      </dgm:t>
    </dgm:pt>
    <dgm:pt modelId="{E9E645C5-21F0-43D5-B36A-B7D1ED1FE495}">
      <dgm:prSet custT="1"/>
      <dgm:spPr/>
      <dgm:t>
        <a:bodyPr/>
        <a:lstStyle/>
        <a:p>
          <a:r>
            <a:rPr lang="en-US" sz="2400" dirty="0">
              <a:latin typeface="Times New Roman" panose="02020603050405020304" pitchFamily="18" charset="0"/>
              <a:cs typeface="Times New Roman" panose="02020603050405020304" pitchFamily="18" charset="0"/>
            </a:rPr>
            <a:t>Scope of Using Sensor Data for Human Activity Recognition </a:t>
          </a:r>
        </a:p>
      </dgm:t>
    </dgm:pt>
    <dgm:pt modelId="{1CC875FD-76E6-4287-A861-9CEAAEBD4534}" type="parTrans" cxnId="{4D78623F-90E7-4A34-A71A-DC3D112BF7D6}">
      <dgm:prSet/>
      <dgm:spPr/>
      <dgm:t>
        <a:bodyPr/>
        <a:lstStyle/>
        <a:p>
          <a:endParaRPr lang="en-US"/>
        </a:p>
      </dgm:t>
    </dgm:pt>
    <dgm:pt modelId="{DDE9CA5B-1D71-4FD2-981A-E71313F3AB0C}" type="sibTrans" cxnId="{4D78623F-90E7-4A34-A71A-DC3D112BF7D6}">
      <dgm:prSet/>
      <dgm:spPr/>
      <dgm:t>
        <a:bodyPr/>
        <a:lstStyle/>
        <a:p>
          <a:endParaRPr lang="en-US"/>
        </a:p>
      </dgm:t>
    </dgm:pt>
    <dgm:pt modelId="{7FFFA5E2-44E3-4251-BEB8-20E278CD38A6}" type="pres">
      <dgm:prSet presAssocID="{95DF16B0-0449-422D-953D-F5135B61A289}" presName="Name0" presStyleCnt="0">
        <dgm:presLayoutVars>
          <dgm:chMax val="7"/>
          <dgm:chPref val="7"/>
          <dgm:dir/>
        </dgm:presLayoutVars>
      </dgm:prSet>
      <dgm:spPr/>
    </dgm:pt>
    <dgm:pt modelId="{B96E0743-09BC-4FC9-8F8D-D83AD8C3D190}" type="pres">
      <dgm:prSet presAssocID="{95DF16B0-0449-422D-953D-F5135B61A289}" presName="Name1" presStyleCnt="0"/>
      <dgm:spPr/>
    </dgm:pt>
    <dgm:pt modelId="{0F833945-867B-42E3-A7FA-D4CCE48B6206}" type="pres">
      <dgm:prSet presAssocID="{95DF16B0-0449-422D-953D-F5135B61A289}" presName="cycle" presStyleCnt="0"/>
      <dgm:spPr/>
    </dgm:pt>
    <dgm:pt modelId="{C81CEBAC-20F8-4697-BFC4-CD187F6DA929}" type="pres">
      <dgm:prSet presAssocID="{95DF16B0-0449-422D-953D-F5135B61A289}" presName="srcNode" presStyleLbl="node1" presStyleIdx="0" presStyleCnt="4"/>
      <dgm:spPr/>
    </dgm:pt>
    <dgm:pt modelId="{7EAF1A09-E116-4EAF-97AE-7577AEAAF080}" type="pres">
      <dgm:prSet presAssocID="{95DF16B0-0449-422D-953D-F5135B61A289}" presName="conn" presStyleLbl="parChTrans1D2" presStyleIdx="0" presStyleCnt="1"/>
      <dgm:spPr/>
    </dgm:pt>
    <dgm:pt modelId="{2945426A-E30A-4FD1-BC00-911068BCEFFE}" type="pres">
      <dgm:prSet presAssocID="{95DF16B0-0449-422D-953D-F5135B61A289}" presName="extraNode" presStyleLbl="node1" presStyleIdx="0" presStyleCnt="4"/>
      <dgm:spPr/>
    </dgm:pt>
    <dgm:pt modelId="{2F36B060-203C-40BF-B9DF-29EE84B7F27A}" type="pres">
      <dgm:prSet presAssocID="{95DF16B0-0449-422D-953D-F5135B61A289}" presName="dstNode" presStyleLbl="node1" presStyleIdx="0" presStyleCnt="4"/>
      <dgm:spPr/>
    </dgm:pt>
    <dgm:pt modelId="{F52B2359-5CD4-4859-8B1E-A700DC38265D}" type="pres">
      <dgm:prSet presAssocID="{15C25BE6-0D66-48E1-BB9E-AA300D547699}" presName="text_1" presStyleLbl="node1" presStyleIdx="0" presStyleCnt="4">
        <dgm:presLayoutVars>
          <dgm:bulletEnabled val="1"/>
        </dgm:presLayoutVars>
      </dgm:prSet>
      <dgm:spPr/>
    </dgm:pt>
    <dgm:pt modelId="{5915CD93-E503-4D5A-87B1-08FB51E39EA2}" type="pres">
      <dgm:prSet presAssocID="{15C25BE6-0D66-48E1-BB9E-AA300D547699}" presName="accent_1" presStyleCnt="0"/>
      <dgm:spPr/>
    </dgm:pt>
    <dgm:pt modelId="{4C47BC00-12D8-4590-BA91-DB61CA54870A}" type="pres">
      <dgm:prSet presAssocID="{15C25BE6-0D66-48E1-BB9E-AA300D547699}" presName="accentRepeatNode" presStyleLbl="solidFgAcc1" presStyleIdx="0" presStyleCnt="4"/>
      <dgm:spPr/>
    </dgm:pt>
    <dgm:pt modelId="{F43EE5D4-9268-4D2E-841E-71445F96D645}" type="pres">
      <dgm:prSet presAssocID="{D4071173-D706-498A-9742-CD4237B19959}" presName="text_2" presStyleLbl="node1" presStyleIdx="1" presStyleCnt="4">
        <dgm:presLayoutVars>
          <dgm:bulletEnabled val="1"/>
        </dgm:presLayoutVars>
      </dgm:prSet>
      <dgm:spPr/>
    </dgm:pt>
    <dgm:pt modelId="{1595369D-03C0-4748-B0E8-4F57C52E7FD1}" type="pres">
      <dgm:prSet presAssocID="{D4071173-D706-498A-9742-CD4237B19959}" presName="accent_2" presStyleCnt="0"/>
      <dgm:spPr/>
    </dgm:pt>
    <dgm:pt modelId="{7C31FCAD-DCFE-4761-AAC6-610B8288CB1B}" type="pres">
      <dgm:prSet presAssocID="{D4071173-D706-498A-9742-CD4237B19959}" presName="accentRepeatNode" presStyleLbl="solidFgAcc1" presStyleIdx="1" presStyleCnt="4"/>
      <dgm:spPr/>
    </dgm:pt>
    <dgm:pt modelId="{1FD8DD1C-CCFE-47DC-8DAD-C42D9D2BEBA3}" type="pres">
      <dgm:prSet presAssocID="{73BD9BF4-75E0-4C48-9278-7A6379F0466F}" presName="text_3" presStyleLbl="node1" presStyleIdx="2" presStyleCnt="4">
        <dgm:presLayoutVars>
          <dgm:bulletEnabled val="1"/>
        </dgm:presLayoutVars>
      </dgm:prSet>
      <dgm:spPr/>
    </dgm:pt>
    <dgm:pt modelId="{831D2C33-4AEF-4170-A7BC-62FB464ACA1F}" type="pres">
      <dgm:prSet presAssocID="{73BD9BF4-75E0-4C48-9278-7A6379F0466F}" presName="accent_3" presStyleCnt="0"/>
      <dgm:spPr/>
    </dgm:pt>
    <dgm:pt modelId="{A9E30855-995A-42C9-9136-18631D33EFCF}" type="pres">
      <dgm:prSet presAssocID="{73BD9BF4-75E0-4C48-9278-7A6379F0466F}" presName="accentRepeatNode" presStyleLbl="solidFgAcc1" presStyleIdx="2" presStyleCnt="4"/>
      <dgm:spPr/>
    </dgm:pt>
    <dgm:pt modelId="{35606BD6-CC2A-4048-A459-76E88B8AA9D0}" type="pres">
      <dgm:prSet presAssocID="{E9E645C5-21F0-43D5-B36A-B7D1ED1FE495}" presName="text_4" presStyleLbl="node1" presStyleIdx="3" presStyleCnt="4">
        <dgm:presLayoutVars>
          <dgm:bulletEnabled val="1"/>
        </dgm:presLayoutVars>
      </dgm:prSet>
      <dgm:spPr/>
    </dgm:pt>
    <dgm:pt modelId="{CAD65B19-92AD-48F5-BB09-A08F6306649C}" type="pres">
      <dgm:prSet presAssocID="{E9E645C5-21F0-43D5-B36A-B7D1ED1FE495}" presName="accent_4" presStyleCnt="0"/>
      <dgm:spPr/>
    </dgm:pt>
    <dgm:pt modelId="{8A56AB77-3A11-4884-BCA7-BE2E9AE23EE7}" type="pres">
      <dgm:prSet presAssocID="{E9E645C5-21F0-43D5-B36A-B7D1ED1FE495}" presName="accentRepeatNode" presStyleLbl="solidFgAcc1" presStyleIdx="3" presStyleCnt="4"/>
      <dgm:spPr/>
    </dgm:pt>
  </dgm:ptLst>
  <dgm:cxnLst>
    <dgm:cxn modelId="{6463CB25-2749-4565-B13B-7E32BF9BECA5}" srcId="{95DF16B0-0449-422D-953D-F5135B61A289}" destId="{D4071173-D706-498A-9742-CD4237B19959}" srcOrd="1" destOrd="0" parTransId="{CA9A4CF3-B245-4C67-A25B-EF4FDC1C8829}" sibTransId="{AB9F2131-F636-4D85-A60C-4EF04D47D120}"/>
    <dgm:cxn modelId="{8EABD439-6A2D-418C-BC1B-C1C532573739}" type="presOf" srcId="{15C25BE6-0D66-48E1-BB9E-AA300D547699}" destId="{F52B2359-5CD4-4859-8B1E-A700DC38265D}" srcOrd="0" destOrd="0" presId="urn:microsoft.com/office/officeart/2008/layout/VerticalCurvedList"/>
    <dgm:cxn modelId="{4D78623F-90E7-4A34-A71A-DC3D112BF7D6}" srcId="{95DF16B0-0449-422D-953D-F5135B61A289}" destId="{E9E645C5-21F0-43D5-B36A-B7D1ED1FE495}" srcOrd="3" destOrd="0" parTransId="{1CC875FD-76E6-4287-A861-9CEAAEBD4534}" sibTransId="{DDE9CA5B-1D71-4FD2-981A-E71313F3AB0C}"/>
    <dgm:cxn modelId="{04E38D6F-6317-4DBC-9E6A-18ACAD90DDAE}" type="presOf" srcId="{95DF16B0-0449-422D-953D-F5135B61A289}" destId="{7FFFA5E2-44E3-4251-BEB8-20E278CD38A6}" srcOrd="0" destOrd="0" presId="urn:microsoft.com/office/officeart/2008/layout/VerticalCurvedList"/>
    <dgm:cxn modelId="{DF78B678-14D3-4745-BC4A-1ADD718DAD26}" type="presOf" srcId="{D4071173-D706-498A-9742-CD4237B19959}" destId="{F43EE5D4-9268-4D2E-841E-71445F96D645}" srcOrd="0" destOrd="0" presId="urn:microsoft.com/office/officeart/2008/layout/VerticalCurvedList"/>
    <dgm:cxn modelId="{B11B3F5A-94FF-44FB-ADDA-840ACA211B0F}" type="presOf" srcId="{CEBAF4E4-1ACC-4584-B201-159FCBBCF23D}" destId="{7EAF1A09-E116-4EAF-97AE-7577AEAAF080}" srcOrd="0" destOrd="0" presId="urn:microsoft.com/office/officeart/2008/layout/VerticalCurvedList"/>
    <dgm:cxn modelId="{3A188688-E4D3-4960-9C07-B121EA4F4DA9}" type="presOf" srcId="{73BD9BF4-75E0-4C48-9278-7A6379F0466F}" destId="{1FD8DD1C-CCFE-47DC-8DAD-C42D9D2BEBA3}" srcOrd="0" destOrd="0" presId="urn:microsoft.com/office/officeart/2008/layout/VerticalCurvedList"/>
    <dgm:cxn modelId="{6F143BBD-B667-4D4B-B525-0DAA83420A5C}" srcId="{95DF16B0-0449-422D-953D-F5135B61A289}" destId="{15C25BE6-0D66-48E1-BB9E-AA300D547699}" srcOrd="0" destOrd="0" parTransId="{4EF56B1C-326D-4422-A0D4-862C44823FBE}" sibTransId="{CEBAF4E4-1ACC-4584-B201-159FCBBCF23D}"/>
    <dgm:cxn modelId="{278967CC-3BB5-423B-BFF7-D3E7544936B2}" type="presOf" srcId="{E9E645C5-21F0-43D5-B36A-B7D1ED1FE495}" destId="{35606BD6-CC2A-4048-A459-76E88B8AA9D0}" srcOrd="0" destOrd="0" presId="urn:microsoft.com/office/officeart/2008/layout/VerticalCurvedList"/>
    <dgm:cxn modelId="{9A8651FE-A9D9-4E6E-8780-B8761D3994D8}" srcId="{95DF16B0-0449-422D-953D-F5135B61A289}" destId="{73BD9BF4-75E0-4C48-9278-7A6379F0466F}" srcOrd="2" destOrd="0" parTransId="{EB7D64F5-B63B-47DA-9F9A-3D622BCE669D}" sibTransId="{CDE1795F-F2A7-42EE-AF82-B43C6A302C92}"/>
    <dgm:cxn modelId="{EE93C1DE-5A62-479B-9C86-732D98B244A9}" type="presParOf" srcId="{7FFFA5E2-44E3-4251-BEB8-20E278CD38A6}" destId="{B96E0743-09BC-4FC9-8F8D-D83AD8C3D190}" srcOrd="0" destOrd="0" presId="urn:microsoft.com/office/officeart/2008/layout/VerticalCurvedList"/>
    <dgm:cxn modelId="{1BB6DFEB-B334-4353-809E-36DD50FE9D23}" type="presParOf" srcId="{B96E0743-09BC-4FC9-8F8D-D83AD8C3D190}" destId="{0F833945-867B-42E3-A7FA-D4CCE48B6206}" srcOrd="0" destOrd="0" presId="urn:microsoft.com/office/officeart/2008/layout/VerticalCurvedList"/>
    <dgm:cxn modelId="{11AFF04D-7A6E-4853-9853-FF540ECE7C86}" type="presParOf" srcId="{0F833945-867B-42E3-A7FA-D4CCE48B6206}" destId="{C81CEBAC-20F8-4697-BFC4-CD187F6DA929}" srcOrd="0" destOrd="0" presId="urn:microsoft.com/office/officeart/2008/layout/VerticalCurvedList"/>
    <dgm:cxn modelId="{63B8B6AC-FD02-433D-92CC-7F6A61DF541A}" type="presParOf" srcId="{0F833945-867B-42E3-A7FA-D4CCE48B6206}" destId="{7EAF1A09-E116-4EAF-97AE-7577AEAAF080}" srcOrd="1" destOrd="0" presId="urn:microsoft.com/office/officeart/2008/layout/VerticalCurvedList"/>
    <dgm:cxn modelId="{89AAAA7D-A49C-4704-AFCE-FEAFBE4FC55F}" type="presParOf" srcId="{0F833945-867B-42E3-A7FA-D4CCE48B6206}" destId="{2945426A-E30A-4FD1-BC00-911068BCEFFE}" srcOrd="2" destOrd="0" presId="urn:microsoft.com/office/officeart/2008/layout/VerticalCurvedList"/>
    <dgm:cxn modelId="{1F25539C-7810-4F88-9A26-07053506B895}" type="presParOf" srcId="{0F833945-867B-42E3-A7FA-D4CCE48B6206}" destId="{2F36B060-203C-40BF-B9DF-29EE84B7F27A}" srcOrd="3" destOrd="0" presId="urn:microsoft.com/office/officeart/2008/layout/VerticalCurvedList"/>
    <dgm:cxn modelId="{628762F8-C46E-427A-A833-18F16CA4FC5D}" type="presParOf" srcId="{B96E0743-09BC-4FC9-8F8D-D83AD8C3D190}" destId="{F52B2359-5CD4-4859-8B1E-A700DC38265D}" srcOrd="1" destOrd="0" presId="urn:microsoft.com/office/officeart/2008/layout/VerticalCurvedList"/>
    <dgm:cxn modelId="{935EB7FF-F30A-4844-9CD3-E6451D6B3137}" type="presParOf" srcId="{B96E0743-09BC-4FC9-8F8D-D83AD8C3D190}" destId="{5915CD93-E503-4D5A-87B1-08FB51E39EA2}" srcOrd="2" destOrd="0" presId="urn:microsoft.com/office/officeart/2008/layout/VerticalCurvedList"/>
    <dgm:cxn modelId="{65B7A9C7-4022-4F1C-B17D-03CB9DBAB8AE}" type="presParOf" srcId="{5915CD93-E503-4D5A-87B1-08FB51E39EA2}" destId="{4C47BC00-12D8-4590-BA91-DB61CA54870A}" srcOrd="0" destOrd="0" presId="urn:microsoft.com/office/officeart/2008/layout/VerticalCurvedList"/>
    <dgm:cxn modelId="{14AC4094-6A36-4F59-923D-83D4F584E6E9}" type="presParOf" srcId="{B96E0743-09BC-4FC9-8F8D-D83AD8C3D190}" destId="{F43EE5D4-9268-4D2E-841E-71445F96D645}" srcOrd="3" destOrd="0" presId="urn:microsoft.com/office/officeart/2008/layout/VerticalCurvedList"/>
    <dgm:cxn modelId="{3121A0DF-225C-4293-B558-9E2FBDC287C4}" type="presParOf" srcId="{B96E0743-09BC-4FC9-8F8D-D83AD8C3D190}" destId="{1595369D-03C0-4748-B0E8-4F57C52E7FD1}" srcOrd="4" destOrd="0" presId="urn:microsoft.com/office/officeart/2008/layout/VerticalCurvedList"/>
    <dgm:cxn modelId="{5F01A96F-3D71-4487-B047-E76F42F779A3}" type="presParOf" srcId="{1595369D-03C0-4748-B0E8-4F57C52E7FD1}" destId="{7C31FCAD-DCFE-4761-AAC6-610B8288CB1B}" srcOrd="0" destOrd="0" presId="urn:microsoft.com/office/officeart/2008/layout/VerticalCurvedList"/>
    <dgm:cxn modelId="{4C04FA28-99EC-4056-9DCD-489945C6162D}" type="presParOf" srcId="{B96E0743-09BC-4FC9-8F8D-D83AD8C3D190}" destId="{1FD8DD1C-CCFE-47DC-8DAD-C42D9D2BEBA3}" srcOrd="5" destOrd="0" presId="urn:microsoft.com/office/officeart/2008/layout/VerticalCurvedList"/>
    <dgm:cxn modelId="{4D293742-9F95-406D-8266-BE2C7DDC8730}" type="presParOf" srcId="{B96E0743-09BC-4FC9-8F8D-D83AD8C3D190}" destId="{831D2C33-4AEF-4170-A7BC-62FB464ACA1F}" srcOrd="6" destOrd="0" presId="urn:microsoft.com/office/officeart/2008/layout/VerticalCurvedList"/>
    <dgm:cxn modelId="{1E357B56-D19C-4838-AEB9-D4C51957C82B}" type="presParOf" srcId="{831D2C33-4AEF-4170-A7BC-62FB464ACA1F}" destId="{A9E30855-995A-42C9-9136-18631D33EFCF}" srcOrd="0" destOrd="0" presId="urn:microsoft.com/office/officeart/2008/layout/VerticalCurvedList"/>
    <dgm:cxn modelId="{75FCFD71-739F-4D1B-96EE-0ACC8AB13360}" type="presParOf" srcId="{B96E0743-09BC-4FC9-8F8D-D83AD8C3D190}" destId="{35606BD6-CC2A-4048-A459-76E88B8AA9D0}" srcOrd="7" destOrd="0" presId="urn:microsoft.com/office/officeart/2008/layout/VerticalCurvedList"/>
    <dgm:cxn modelId="{11770105-720C-484E-A8B8-94A880080B6C}" type="presParOf" srcId="{B96E0743-09BC-4FC9-8F8D-D83AD8C3D190}" destId="{CAD65B19-92AD-48F5-BB09-A08F6306649C}" srcOrd="8" destOrd="0" presId="urn:microsoft.com/office/officeart/2008/layout/VerticalCurvedList"/>
    <dgm:cxn modelId="{9A89DBD9-D6BE-454A-94C6-CAD2B235E8E1}" type="presParOf" srcId="{CAD65B19-92AD-48F5-BB09-A08F6306649C}" destId="{8A56AB77-3A11-4884-BCA7-BE2E9AE23E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D86E14-1F52-4AAA-94D9-803D6CC5EBB0}" type="doc">
      <dgm:prSet loTypeId="urn:microsoft.com/office/officeart/2008/layout/VerticalCurvedList" loCatId="list" qsTypeId="urn:microsoft.com/office/officeart/2005/8/quickstyle/simple3" qsCatId="simple" csTypeId="urn:microsoft.com/office/officeart/2005/8/colors/accent1_3" csCatId="accent1" phldr="1"/>
      <dgm:spPr/>
      <dgm:t>
        <a:bodyPr/>
        <a:lstStyle/>
        <a:p>
          <a:endParaRPr lang="en-US"/>
        </a:p>
      </dgm:t>
    </dgm:pt>
    <dgm:pt modelId="{7151DE21-F246-45AC-9B42-7B4FE7FB1717}">
      <dgm:prSet custT="1"/>
      <dgm:spPr/>
      <dgm:t>
        <a:bodyPr/>
        <a:lstStyle/>
        <a:p>
          <a:pPr rtl="0"/>
          <a:r>
            <a:rPr lang="en-US" sz="2000" dirty="0">
              <a:latin typeface="Times New Roman" panose="02020603050405020304" pitchFamily="18" charset="0"/>
              <a:cs typeface="Times New Roman" panose="02020603050405020304" pitchFamily="18" charset="0"/>
            </a:rPr>
            <a:t>Processing</a:t>
          </a:r>
          <a:r>
            <a:rPr lang="en-US" sz="2000" baseline="0" dirty="0">
              <a:latin typeface="Times New Roman" panose="02020603050405020304" pitchFamily="18" charset="0"/>
              <a:cs typeface="Times New Roman" panose="02020603050405020304" pitchFamily="18" charset="0"/>
            </a:rPr>
            <a:t> Sensor Data with Proper Windowing</a:t>
          </a:r>
          <a:endParaRPr lang="en-US" sz="2000" dirty="0">
            <a:latin typeface="Times New Roman" panose="02020603050405020304" pitchFamily="18" charset="0"/>
            <a:cs typeface="Times New Roman" panose="02020603050405020304" pitchFamily="18" charset="0"/>
          </a:endParaRPr>
        </a:p>
      </dgm:t>
    </dgm:pt>
    <dgm:pt modelId="{18CF2137-28D9-4FCA-949B-A67FD9A93C9F}" type="parTrans" cxnId="{EC9FC2DD-6F26-40A4-A59E-CFF907B421A3}">
      <dgm:prSet/>
      <dgm:spPr/>
      <dgm:t>
        <a:bodyPr/>
        <a:lstStyle/>
        <a:p>
          <a:endParaRPr lang="en-US"/>
        </a:p>
      </dgm:t>
    </dgm:pt>
    <dgm:pt modelId="{095C1F2F-FEED-4A2C-85CB-E36BF3C6D6A7}" type="sibTrans" cxnId="{EC9FC2DD-6F26-40A4-A59E-CFF907B421A3}">
      <dgm:prSet/>
      <dgm:spPr/>
      <dgm:t>
        <a:bodyPr/>
        <a:lstStyle/>
        <a:p>
          <a:endParaRPr lang="en-US"/>
        </a:p>
      </dgm:t>
    </dgm:pt>
    <dgm:pt modelId="{30A32A39-6930-464F-B4D3-9D1B7EAA335A}">
      <dgm:prSet custT="1"/>
      <dgm:spPr/>
      <dgm:t>
        <a:bodyPr/>
        <a:lstStyle/>
        <a:p>
          <a:pPr rtl="0"/>
          <a:r>
            <a:rPr lang="en-US" sz="2000" dirty="0">
              <a:latin typeface="Times New Roman" panose="02020603050405020304" pitchFamily="18" charset="0"/>
              <a:cs typeface="Times New Roman" panose="02020603050405020304" pitchFamily="18" charset="0"/>
            </a:rPr>
            <a:t>Increasing Size of Data with  Reasonable Window Overlapping</a:t>
          </a:r>
        </a:p>
      </dgm:t>
    </dgm:pt>
    <dgm:pt modelId="{11BA689A-5883-449B-8F04-17A790418A94}" type="parTrans" cxnId="{150F8C4F-CDD8-40C6-8FEC-4BA95B72E8AB}">
      <dgm:prSet/>
      <dgm:spPr/>
      <dgm:t>
        <a:bodyPr/>
        <a:lstStyle/>
        <a:p>
          <a:endParaRPr lang="en-US"/>
        </a:p>
      </dgm:t>
    </dgm:pt>
    <dgm:pt modelId="{D759B563-EBE0-442D-BB6E-7702E139B32B}" type="sibTrans" cxnId="{150F8C4F-CDD8-40C6-8FEC-4BA95B72E8AB}">
      <dgm:prSet/>
      <dgm:spPr/>
      <dgm:t>
        <a:bodyPr/>
        <a:lstStyle/>
        <a:p>
          <a:endParaRPr lang="en-US"/>
        </a:p>
      </dgm:t>
    </dgm:pt>
    <dgm:pt modelId="{1C7AE9B1-4053-4C1C-B545-FB46A3B85335}">
      <dgm:prSet custT="1"/>
      <dgm:spPr/>
      <dgm:t>
        <a:bodyPr/>
        <a:lstStyle/>
        <a:p>
          <a:pPr rtl="0"/>
          <a:r>
            <a:rPr lang="en-US" sz="2000" dirty="0">
              <a:latin typeface="Times New Roman" panose="02020603050405020304" pitchFamily="18" charset="0"/>
              <a:cs typeface="Times New Roman" panose="02020603050405020304" pitchFamily="18" charset="0"/>
            </a:rPr>
            <a:t>Using Deep Convolutional Neural Network on Sensor Data</a:t>
          </a:r>
        </a:p>
      </dgm:t>
    </dgm:pt>
    <dgm:pt modelId="{3870832D-A265-4D07-BB72-C1AFA101F57F}" type="parTrans" cxnId="{0B4020BB-D823-40ED-8E5A-890A6D9691B2}">
      <dgm:prSet/>
      <dgm:spPr/>
      <dgm:t>
        <a:bodyPr/>
        <a:lstStyle/>
        <a:p>
          <a:endParaRPr lang="en-US"/>
        </a:p>
      </dgm:t>
    </dgm:pt>
    <dgm:pt modelId="{43B1B8B0-6FEF-4609-B801-A68247A22E70}" type="sibTrans" cxnId="{0B4020BB-D823-40ED-8E5A-890A6D9691B2}">
      <dgm:prSet/>
      <dgm:spPr/>
      <dgm:t>
        <a:bodyPr/>
        <a:lstStyle/>
        <a:p>
          <a:endParaRPr lang="en-US"/>
        </a:p>
      </dgm:t>
    </dgm:pt>
    <dgm:pt modelId="{ABE46513-1EAB-4301-AA47-9C31714D3327}">
      <dgm:prSet custT="1"/>
      <dgm:spPr/>
      <dgm:t>
        <a:bodyPr/>
        <a:lstStyle/>
        <a:p>
          <a:pPr rtl="0"/>
          <a:r>
            <a:rPr lang="en-US" sz="2000" dirty="0">
              <a:latin typeface="Times New Roman" panose="02020603050405020304" pitchFamily="18" charset="0"/>
              <a:cs typeface="Times New Roman" panose="02020603050405020304" pitchFamily="18" charset="0"/>
            </a:rPr>
            <a:t>Studying about the Usability of Sensor Data from Real Work Environment</a:t>
          </a:r>
        </a:p>
      </dgm:t>
    </dgm:pt>
    <dgm:pt modelId="{B03A1766-AAF2-4ECF-94EF-9D145C5F5189}" type="parTrans" cxnId="{2959D895-D695-45BA-A4FA-20FB2634D845}">
      <dgm:prSet/>
      <dgm:spPr/>
      <dgm:t>
        <a:bodyPr/>
        <a:lstStyle/>
        <a:p>
          <a:endParaRPr lang="en-US"/>
        </a:p>
      </dgm:t>
    </dgm:pt>
    <dgm:pt modelId="{5DE0EF0E-64CC-4317-B6D0-CE8D59F89F59}" type="sibTrans" cxnId="{2959D895-D695-45BA-A4FA-20FB2634D845}">
      <dgm:prSet/>
      <dgm:spPr/>
      <dgm:t>
        <a:bodyPr/>
        <a:lstStyle/>
        <a:p>
          <a:endParaRPr lang="en-US"/>
        </a:p>
      </dgm:t>
    </dgm:pt>
    <dgm:pt modelId="{B4717968-6587-4EBE-B881-A1521BA9F27B}" type="pres">
      <dgm:prSet presAssocID="{89D86E14-1F52-4AAA-94D9-803D6CC5EBB0}" presName="Name0" presStyleCnt="0">
        <dgm:presLayoutVars>
          <dgm:chMax val="7"/>
          <dgm:chPref val="7"/>
          <dgm:dir/>
        </dgm:presLayoutVars>
      </dgm:prSet>
      <dgm:spPr/>
    </dgm:pt>
    <dgm:pt modelId="{1D9D9A01-8F18-49E0-B4E5-595F57F6980B}" type="pres">
      <dgm:prSet presAssocID="{89D86E14-1F52-4AAA-94D9-803D6CC5EBB0}" presName="Name1" presStyleCnt="0"/>
      <dgm:spPr/>
    </dgm:pt>
    <dgm:pt modelId="{84E10A35-6A0D-4101-AAE3-155A8EB38EF4}" type="pres">
      <dgm:prSet presAssocID="{89D86E14-1F52-4AAA-94D9-803D6CC5EBB0}" presName="cycle" presStyleCnt="0"/>
      <dgm:spPr/>
    </dgm:pt>
    <dgm:pt modelId="{7C13328B-07E1-45AC-834F-E1E23E08B3BF}" type="pres">
      <dgm:prSet presAssocID="{89D86E14-1F52-4AAA-94D9-803D6CC5EBB0}" presName="srcNode" presStyleLbl="node1" presStyleIdx="0" presStyleCnt="4"/>
      <dgm:spPr/>
    </dgm:pt>
    <dgm:pt modelId="{7AF5B4CD-DB43-411C-918B-512A6D5F8138}" type="pres">
      <dgm:prSet presAssocID="{89D86E14-1F52-4AAA-94D9-803D6CC5EBB0}" presName="conn" presStyleLbl="parChTrans1D2" presStyleIdx="0" presStyleCnt="1"/>
      <dgm:spPr/>
    </dgm:pt>
    <dgm:pt modelId="{D3959E61-2EE7-4E3E-802F-CC4E19A67D69}" type="pres">
      <dgm:prSet presAssocID="{89D86E14-1F52-4AAA-94D9-803D6CC5EBB0}" presName="extraNode" presStyleLbl="node1" presStyleIdx="0" presStyleCnt="4"/>
      <dgm:spPr/>
    </dgm:pt>
    <dgm:pt modelId="{AFB9F32C-CAAA-4370-A474-E84F5274F5DB}" type="pres">
      <dgm:prSet presAssocID="{89D86E14-1F52-4AAA-94D9-803D6CC5EBB0}" presName="dstNode" presStyleLbl="node1" presStyleIdx="0" presStyleCnt="4"/>
      <dgm:spPr/>
    </dgm:pt>
    <dgm:pt modelId="{DA795816-2551-4225-B5EC-B609EE86108B}" type="pres">
      <dgm:prSet presAssocID="{7151DE21-F246-45AC-9B42-7B4FE7FB1717}" presName="text_1" presStyleLbl="node1" presStyleIdx="0" presStyleCnt="4" custLinFactNeighborY="-4694">
        <dgm:presLayoutVars>
          <dgm:bulletEnabled val="1"/>
        </dgm:presLayoutVars>
      </dgm:prSet>
      <dgm:spPr/>
    </dgm:pt>
    <dgm:pt modelId="{57B7E7D5-33F0-437B-B6D2-643C9992F3AF}" type="pres">
      <dgm:prSet presAssocID="{7151DE21-F246-45AC-9B42-7B4FE7FB1717}" presName="accent_1" presStyleCnt="0"/>
      <dgm:spPr/>
    </dgm:pt>
    <dgm:pt modelId="{0D33D817-816B-4FAB-9CF2-7DC543343905}" type="pres">
      <dgm:prSet presAssocID="{7151DE21-F246-45AC-9B42-7B4FE7FB1717}" presName="accentRepeatNode" presStyleLbl="solidFgAcc1" presStyleIdx="0" presStyleCnt="4"/>
      <dgm:spPr/>
    </dgm:pt>
    <dgm:pt modelId="{C8EBE4B8-E790-457C-B005-66D5E9122C65}" type="pres">
      <dgm:prSet presAssocID="{30A32A39-6930-464F-B4D3-9D1B7EAA335A}" presName="text_2" presStyleLbl="node1" presStyleIdx="1" presStyleCnt="4">
        <dgm:presLayoutVars>
          <dgm:bulletEnabled val="1"/>
        </dgm:presLayoutVars>
      </dgm:prSet>
      <dgm:spPr/>
    </dgm:pt>
    <dgm:pt modelId="{E14D61B8-329C-4F3A-8565-F5D472D7F3BA}" type="pres">
      <dgm:prSet presAssocID="{30A32A39-6930-464F-B4D3-9D1B7EAA335A}" presName="accent_2" presStyleCnt="0"/>
      <dgm:spPr/>
    </dgm:pt>
    <dgm:pt modelId="{79853135-59B7-4BA4-8374-201809BD2E15}" type="pres">
      <dgm:prSet presAssocID="{30A32A39-6930-464F-B4D3-9D1B7EAA335A}" presName="accentRepeatNode" presStyleLbl="solidFgAcc1" presStyleIdx="1" presStyleCnt="4"/>
      <dgm:spPr/>
    </dgm:pt>
    <dgm:pt modelId="{D435FF30-599B-4A75-880D-A39C58245C42}" type="pres">
      <dgm:prSet presAssocID="{1C7AE9B1-4053-4C1C-B545-FB46A3B85335}" presName="text_3" presStyleLbl="node1" presStyleIdx="2" presStyleCnt="4">
        <dgm:presLayoutVars>
          <dgm:bulletEnabled val="1"/>
        </dgm:presLayoutVars>
      </dgm:prSet>
      <dgm:spPr/>
    </dgm:pt>
    <dgm:pt modelId="{90A4F698-24B3-48A7-8FC6-A79C1D3C02D1}" type="pres">
      <dgm:prSet presAssocID="{1C7AE9B1-4053-4C1C-B545-FB46A3B85335}" presName="accent_3" presStyleCnt="0"/>
      <dgm:spPr/>
    </dgm:pt>
    <dgm:pt modelId="{70AB6980-BF6E-4A6A-B24A-3F1F1430493E}" type="pres">
      <dgm:prSet presAssocID="{1C7AE9B1-4053-4C1C-B545-FB46A3B85335}" presName="accentRepeatNode" presStyleLbl="solidFgAcc1" presStyleIdx="2" presStyleCnt="4"/>
      <dgm:spPr/>
    </dgm:pt>
    <dgm:pt modelId="{317C6790-B521-49C5-A2EC-AC0301B5626B}" type="pres">
      <dgm:prSet presAssocID="{ABE46513-1EAB-4301-AA47-9C31714D3327}" presName="text_4" presStyleLbl="node1" presStyleIdx="3" presStyleCnt="4">
        <dgm:presLayoutVars>
          <dgm:bulletEnabled val="1"/>
        </dgm:presLayoutVars>
      </dgm:prSet>
      <dgm:spPr/>
    </dgm:pt>
    <dgm:pt modelId="{56FD19FD-426A-4657-9580-FF9ACAEB08E7}" type="pres">
      <dgm:prSet presAssocID="{ABE46513-1EAB-4301-AA47-9C31714D3327}" presName="accent_4" presStyleCnt="0"/>
      <dgm:spPr/>
    </dgm:pt>
    <dgm:pt modelId="{EB1BEE1D-17ED-4765-8AEB-5C0D71440A63}" type="pres">
      <dgm:prSet presAssocID="{ABE46513-1EAB-4301-AA47-9C31714D3327}" presName="accentRepeatNode" presStyleLbl="solidFgAcc1" presStyleIdx="3" presStyleCnt="4"/>
      <dgm:spPr/>
    </dgm:pt>
  </dgm:ptLst>
  <dgm:cxnLst>
    <dgm:cxn modelId="{9F635D3A-4493-493E-A96E-24F2237AFDA9}" type="presOf" srcId="{89D86E14-1F52-4AAA-94D9-803D6CC5EBB0}" destId="{B4717968-6587-4EBE-B881-A1521BA9F27B}" srcOrd="0" destOrd="0" presId="urn:microsoft.com/office/officeart/2008/layout/VerticalCurvedList"/>
    <dgm:cxn modelId="{F9ACBD3E-6127-4E1C-A5EA-004D1347A4E2}" type="presOf" srcId="{1C7AE9B1-4053-4C1C-B545-FB46A3B85335}" destId="{D435FF30-599B-4A75-880D-A39C58245C42}" srcOrd="0" destOrd="0" presId="urn:microsoft.com/office/officeart/2008/layout/VerticalCurvedList"/>
    <dgm:cxn modelId="{150F8C4F-CDD8-40C6-8FEC-4BA95B72E8AB}" srcId="{89D86E14-1F52-4AAA-94D9-803D6CC5EBB0}" destId="{30A32A39-6930-464F-B4D3-9D1B7EAA335A}" srcOrd="1" destOrd="0" parTransId="{11BA689A-5883-449B-8F04-17A790418A94}" sibTransId="{D759B563-EBE0-442D-BB6E-7702E139B32B}"/>
    <dgm:cxn modelId="{5F8E8677-37AE-4875-813D-D099E7FBBB9B}" type="presOf" srcId="{30A32A39-6930-464F-B4D3-9D1B7EAA335A}" destId="{C8EBE4B8-E790-457C-B005-66D5E9122C65}" srcOrd="0" destOrd="0" presId="urn:microsoft.com/office/officeart/2008/layout/VerticalCurvedList"/>
    <dgm:cxn modelId="{91F9D082-44FB-4BBB-B1A1-462088B96D1C}" type="presOf" srcId="{7151DE21-F246-45AC-9B42-7B4FE7FB1717}" destId="{DA795816-2551-4225-B5EC-B609EE86108B}" srcOrd="0" destOrd="0" presId="urn:microsoft.com/office/officeart/2008/layout/VerticalCurvedList"/>
    <dgm:cxn modelId="{2959D895-D695-45BA-A4FA-20FB2634D845}" srcId="{89D86E14-1F52-4AAA-94D9-803D6CC5EBB0}" destId="{ABE46513-1EAB-4301-AA47-9C31714D3327}" srcOrd="3" destOrd="0" parTransId="{B03A1766-AAF2-4ECF-94EF-9D145C5F5189}" sibTransId="{5DE0EF0E-64CC-4317-B6D0-CE8D59F89F59}"/>
    <dgm:cxn modelId="{553651AF-91AB-4432-B637-A81C04723EF7}" type="presOf" srcId="{095C1F2F-FEED-4A2C-85CB-E36BF3C6D6A7}" destId="{7AF5B4CD-DB43-411C-918B-512A6D5F8138}" srcOrd="0" destOrd="0" presId="urn:microsoft.com/office/officeart/2008/layout/VerticalCurvedList"/>
    <dgm:cxn modelId="{0B4020BB-D823-40ED-8E5A-890A6D9691B2}" srcId="{89D86E14-1F52-4AAA-94D9-803D6CC5EBB0}" destId="{1C7AE9B1-4053-4C1C-B545-FB46A3B85335}" srcOrd="2" destOrd="0" parTransId="{3870832D-A265-4D07-BB72-C1AFA101F57F}" sibTransId="{43B1B8B0-6FEF-4609-B801-A68247A22E70}"/>
    <dgm:cxn modelId="{7547F0D9-2ED4-452F-A73B-8AA8F9AD0ABC}" type="presOf" srcId="{ABE46513-1EAB-4301-AA47-9C31714D3327}" destId="{317C6790-B521-49C5-A2EC-AC0301B5626B}" srcOrd="0" destOrd="0" presId="urn:microsoft.com/office/officeart/2008/layout/VerticalCurvedList"/>
    <dgm:cxn modelId="{EC9FC2DD-6F26-40A4-A59E-CFF907B421A3}" srcId="{89D86E14-1F52-4AAA-94D9-803D6CC5EBB0}" destId="{7151DE21-F246-45AC-9B42-7B4FE7FB1717}" srcOrd="0" destOrd="0" parTransId="{18CF2137-28D9-4FCA-949B-A67FD9A93C9F}" sibTransId="{095C1F2F-FEED-4A2C-85CB-E36BF3C6D6A7}"/>
    <dgm:cxn modelId="{81FE3AD6-48E5-448A-9556-AA24BDFBF196}" type="presParOf" srcId="{B4717968-6587-4EBE-B881-A1521BA9F27B}" destId="{1D9D9A01-8F18-49E0-B4E5-595F57F6980B}" srcOrd="0" destOrd="0" presId="urn:microsoft.com/office/officeart/2008/layout/VerticalCurvedList"/>
    <dgm:cxn modelId="{6C9CFCE2-09DF-4A5D-9EE6-FB3C3731075E}" type="presParOf" srcId="{1D9D9A01-8F18-49E0-B4E5-595F57F6980B}" destId="{84E10A35-6A0D-4101-AAE3-155A8EB38EF4}" srcOrd="0" destOrd="0" presId="urn:microsoft.com/office/officeart/2008/layout/VerticalCurvedList"/>
    <dgm:cxn modelId="{069CB30E-76CE-421E-819B-7DED73E5E6B9}" type="presParOf" srcId="{84E10A35-6A0D-4101-AAE3-155A8EB38EF4}" destId="{7C13328B-07E1-45AC-834F-E1E23E08B3BF}" srcOrd="0" destOrd="0" presId="urn:microsoft.com/office/officeart/2008/layout/VerticalCurvedList"/>
    <dgm:cxn modelId="{0C764B7A-7112-4FCB-9E84-0D8777EC7B2B}" type="presParOf" srcId="{84E10A35-6A0D-4101-AAE3-155A8EB38EF4}" destId="{7AF5B4CD-DB43-411C-918B-512A6D5F8138}" srcOrd="1" destOrd="0" presId="urn:microsoft.com/office/officeart/2008/layout/VerticalCurvedList"/>
    <dgm:cxn modelId="{9471C5C5-B3F3-4BBF-B68F-675F839D4728}" type="presParOf" srcId="{84E10A35-6A0D-4101-AAE3-155A8EB38EF4}" destId="{D3959E61-2EE7-4E3E-802F-CC4E19A67D69}" srcOrd="2" destOrd="0" presId="urn:microsoft.com/office/officeart/2008/layout/VerticalCurvedList"/>
    <dgm:cxn modelId="{6F1308EC-3E42-46B3-B834-830368AAFD97}" type="presParOf" srcId="{84E10A35-6A0D-4101-AAE3-155A8EB38EF4}" destId="{AFB9F32C-CAAA-4370-A474-E84F5274F5DB}" srcOrd="3" destOrd="0" presId="urn:microsoft.com/office/officeart/2008/layout/VerticalCurvedList"/>
    <dgm:cxn modelId="{6E26BFD5-8E17-435F-AEB8-30BD947F812D}" type="presParOf" srcId="{1D9D9A01-8F18-49E0-B4E5-595F57F6980B}" destId="{DA795816-2551-4225-B5EC-B609EE86108B}" srcOrd="1" destOrd="0" presId="urn:microsoft.com/office/officeart/2008/layout/VerticalCurvedList"/>
    <dgm:cxn modelId="{D45E669D-C164-4564-B180-5CB42C2D8E68}" type="presParOf" srcId="{1D9D9A01-8F18-49E0-B4E5-595F57F6980B}" destId="{57B7E7D5-33F0-437B-B6D2-643C9992F3AF}" srcOrd="2" destOrd="0" presId="urn:microsoft.com/office/officeart/2008/layout/VerticalCurvedList"/>
    <dgm:cxn modelId="{84C917F7-C525-4339-8D0C-12B263698161}" type="presParOf" srcId="{57B7E7D5-33F0-437B-B6D2-643C9992F3AF}" destId="{0D33D817-816B-4FAB-9CF2-7DC543343905}" srcOrd="0" destOrd="0" presId="urn:microsoft.com/office/officeart/2008/layout/VerticalCurvedList"/>
    <dgm:cxn modelId="{FF48C0F0-64A3-4146-A81A-BE24243136F2}" type="presParOf" srcId="{1D9D9A01-8F18-49E0-B4E5-595F57F6980B}" destId="{C8EBE4B8-E790-457C-B005-66D5E9122C65}" srcOrd="3" destOrd="0" presId="urn:microsoft.com/office/officeart/2008/layout/VerticalCurvedList"/>
    <dgm:cxn modelId="{C8A8CA5D-28E2-447A-8974-90D1989F6240}" type="presParOf" srcId="{1D9D9A01-8F18-49E0-B4E5-595F57F6980B}" destId="{E14D61B8-329C-4F3A-8565-F5D472D7F3BA}" srcOrd="4" destOrd="0" presId="urn:microsoft.com/office/officeart/2008/layout/VerticalCurvedList"/>
    <dgm:cxn modelId="{D4F7A1DD-9DBC-4204-A338-6206E1047A56}" type="presParOf" srcId="{E14D61B8-329C-4F3A-8565-F5D472D7F3BA}" destId="{79853135-59B7-4BA4-8374-201809BD2E15}" srcOrd="0" destOrd="0" presId="urn:microsoft.com/office/officeart/2008/layout/VerticalCurvedList"/>
    <dgm:cxn modelId="{0534C514-D024-4337-9112-267A74CAF845}" type="presParOf" srcId="{1D9D9A01-8F18-49E0-B4E5-595F57F6980B}" destId="{D435FF30-599B-4A75-880D-A39C58245C42}" srcOrd="5" destOrd="0" presId="urn:microsoft.com/office/officeart/2008/layout/VerticalCurvedList"/>
    <dgm:cxn modelId="{C1A15974-2D5C-4967-80B3-B065A3A9D43B}" type="presParOf" srcId="{1D9D9A01-8F18-49E0-B4E5-595F57F6980B}" destId="{90A4F698-24B3-48A7-8FC6-A79C1D3C02D1}" srcOrd="6" destOrd="0" presId="urn:microsoft.com/office/officeart/2008/layout/VerticalCurvedList"/>
    <dgm:cxn modelId="{93B9FA23-66F3-4122-A0C9-CD852278B6BC}" type="presParOf" srcId="{90A4F698-24B3-48A7-8FC6-A79C1D3C02D1}" destId="{70AB6980-BF6E-4A6A-B24A-3F1F1430493E}" srcOrd="0" destOrd="0" presId="urn:microsoft.com/office/officeart/2008/layout/VerticalCurvedList"/>
    <dgm:cxn modelId="{D0938637-2786-4A6B-8E9E-ED56B0828DF4}" type="presParOf" srcId="{1D9D9A01-8F18-49E0-B4E5-595F57F6980B}" destId="{317C6790-B521-49C5-A2EC-AC0301B5626B}" srcOrd="7" destOrd="0" presId="urn:microsoft.com/office/officeart/2008/layout/VerticalCurvedList"/>
    <dgm:cxn modelId="{8AC28D3F-1808-4770-8ED4-EDE0093D0670}" type="presParOf" srcId="{1D9D9A01-8F18-49E0-B4E5-595F57F6980B}" destId="{56FD19FD-426A-4657-9580-FF9ACAEB08E7}" srcOrd="8" destOrd="0" presId="urn:microsoft.com/office/officeart/2008/layout/VerticalCurvedList"/>
    <dgm:cxn modelId="{5C859D17-B9E3-425E-ADF4-181868CFE2B0}" type="presParOf" srcId="{56FD19FD-426A-4657-9580-FF9ACAEB08E7}" destId="{EB1BEE1D-17ED-4765-8AEB-5C0D71440A6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7B3817-565B-4C26-880E-5D72CB643F44}" type="doc">
      <dgm:prSet loTypeId="urn:microsoft.com/office/officeart/2005/8/layout/process2" loCatId="process" qsTypeId="urn:microsoft.com/office/officeart/2005/8/quickstyle/simple5" qsCatId="simple" csTypeId="urn:microsoft.com/office/officeart/2005/8/colors/accent1_2" csCatId="accent1" phldr="1"/>
      <dgm:spPr/>
      <dgm:t>
        <a:bodyPr/>
        <a:lstStyle/>
        <a:p>
          <a:endParaRPr lang="en-US"/>
        </a:p>
      </dgm:t>
    </dgm:pt>
    <dgm:pt modelId="{C085AE43-1FA2-441C-AE18-32C69445E073}">
      <dgm:prSet phldrT="[Text]" custT="1"/>
      <dgm:spPr/>
      <dgm:t>
        <a:bodyPr/>
        <a:lstStyle/>
        <a:p>
          <a:r>
            <a:rPr lang="bn-BD" sz="2000" dirty="0">
              <a:solidFill>
                <a:schemeClr val="tx1"/>
              </a:solidFill>
              <a:latin typeface="Times New Roman" panose="02020603050405020304" pitchFamily="18" charset="0"/>
            </a:rPr>
            <a:t>Dataset</a:t>
          </a:r>
          <a:r>
            <a:rPr lang="en-US" sz="2000" dirty="0">
              <a:solidFill>
                <a:schemeClr val="tx1"/>
              </a:solidFill>
              <a:latin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(VTT </a:t>
          </a:r>
          <a:r>
            <a:rPr lang="en-US" sz="2000" dirty="0" err="1">
              <a:solidFill>
                <a:schemeClr val="tx1"/>
              </a:solidFill>
              <a:latin typeface="Times New Roman" panose="02020603050405020304" pitchFamily="18" charset="0"/>
              <a:cs typeface="Times New Roman" panose="02020603050405020304" pitchFamily="18" charset="0"/>
            </a:rPr>
            <a:t>ConIoT</a:t>
          </a:r>
          <a:r>
            <a:rPr lang="en-US" sz="2000" dirty="0">
              <a:solidFill>
                <a:schemeClr val="tx1"/>
              </a:solidFill>
              <a:latin typeface="Times New Roman" panose="02020603050405020304" pitchFamily="18" charset="0"/>
              <a:cs typeface="Times New Roman" panose="02020603050405020304" pitchFamily="18" charset="0"/>
            </a:rPr>
            <a:t>)</a:t>
          </a:r>
        </a:p>
      </dgm:t>
    </dgm:pt>
    <dgm:pt modelId="{03642702-0A72-4134-BA03-E23E9F37144F}" type="parTrans" cxnId="{3CFC030F-5C89-4A62-8D66-0EF8DB4954DF}">
      <dgm:prSet/>
      <dgm:spPr/>
      <dgm:t>
        <a:bodyPr/>
        <a:lstStyle/>
        <a:p>
          <a:endParaRPr lang="en-US"/>
        </a:p>
      </dgm:t>
    </dgm:pt>
    <dgm:pt modelId="{7F30BC2D-8325-46DD-B80A-B895031A202A}" type="sibTrans" cxnId="{3CFC030F-5C89-4A62-8D66-0EF8DB4954DF}">
      <dgm:prSet/>
      <dgm:spPr/>
      <dgm:t>
        <a:bodyPr/>
        <a:lstStyle/>
        <a:p>
          <a:endParaRPr lang="en-US"/>
        </a:p>
      </dgm:t>
    </dgm:pt>
    <dgm:pt modelId="{AA0695C5-2106-4EF1-A729-7F5254282CAA}">
      <dgm:prSet phldrT="[Tex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Preprocessing</a:t>
          </a:r>
          <a:r>
            <a:rPr lang="en-US" sz="2000" baseline="0" dirty="0">
              <a:solidFill>
                <a:schemeClr val="tx1"/>
              </a:solidFill>
              <a:latin typeface="Times New Roman" panose="02020603050405020304" pitchFamily="18" charset="0"/>
              <a:cs typeface="Times New Roman" panose="02020603050405020304" pitchFamily="18" charset="0"/>
            </a:rPr>
            <a:t> Data with Proper Window Size and Overlapping</a:t>
          </a:r>
          <a:endParaRPr lang="en-US" sz="2000" dirty="0">
            <a:solidFill>
              <a:schemeClr val="tx1"/>
            </a:solidFill>
            <a:latin typeface="Times New Roman" panose="02020603050405020304" pitchFamily="18" charset="0"/>
            <a:cs typeface="Times New Roman" panose="02020603050405020304" pitchFamily="18" charset="0"/>
          </a:endParaRPr>
        </a:p>
      </dgm:t>
    </dgm:pt>
    <dgm:pt modelId="{0A28EDFC-5490-49E2-BB13-3D5B7FA513D5}" type="parTrans" cxnId="{14377DFF-672E-495C-94E6-DB0580B99F62}">
      <dgm:prSet/>
      <dgm:spPr/>
      <dgm:t>
        <a:bodyPr/>
        <a:lstStyle/>
        <a:p>
          <a:endParaRPr lang="en-US"/>
        </a:p>
      </dgm:t>
    </dgm:pt>
    <dgm:pt modelId="{F264EDC4-4738-4C4B-B7AE-36269D8CD8C0}" type="sibTrans" cxnId="{14377DFF-672E-495C-94E6-DB0580B99F62}">
      <dgm:prSet/>
      <dgm:spPr/>
      <dgm:t>
        <a:bodyPr/>
        <a:lstStyle/>
        <a:p>
          <a:endParaRPr lang="en-US"/>
        </a:p>
      </dgm:t>
    </dgm:pt>
    <dgm:pt modelId="{1CFB7A25-652C-40CA-8D69-42672570227F}">
      <dgm:prSet custT="1"/>
      <dgm:spPr/>
      <dgm:t>
        <a:bodyPr/>
        <a:lstStyle/>
        <a:p>
          <a:r>
            <a:rPr lang="en-US" sz="2000" dirty="0">
              <a:solidFill>
                <a:schemeClr val="tx1"/>
              </a:solidFill>
              <a:latin typeface="Times New Roman" panose="02020603050405020304" pitchFamily="18" charset="0"/>
              <a:cs typeface="Times New Roman" panose="02020603050405020304" pitchFamily="18" charset="0"/>
            </a:rPr>
            <a:t>Classification using 2D-CNN</a:t>
          </a:r>
        </a:p>
      </dgm:t>
    </dgm:pt>
    <dgm:pt modelId="{34B96ACB-317B-4B4D-8463-E70698557AB3}" type="sibTrans" cxnId="{FF0625DF-BD08-4629-843F-F4B4956587E5}">
      <dgm:prSet/>
      <dgm:spPr/>
      <dgm:t>
        <a:bodyPr/>
        <a:lstStyle/>
        <a:p>
          <a:endParaRPr lang="en-US"/>
        </a:p>
      </dgm:t>
    </dgm:pt>
    <dgm:pt modelId="{393053CF-3F2B-44C2-AB54-8FE1E33B277A}" type="parTrans" cxnId="{FF0625DF-BD08-4629-843F-F4B4956587E5}">
      <dgm:prSet/>
      <dgm:spPr/>
      <dgm:t>
        <a:bodyPr/>
        <a:lstStyle/>
        <a:p>
          <a:endParaRPr lang="en-US"/>
        </a:p>
      </dgm:t>
    </dgm:pt>
    <dgm:pt modelId="{C77378E1-451D-4604-8396-B70900214D8D}" type="pres">
      <dgm:prSet presAssocID="{8D7B3817-565B-4C26-880E-5D72CB643F44}" presName="linearFlow" presStyleCnt="0">
        <dgm:presLayoutVars>
          <dgm:resizeHandles val="exact"/>
        </dgm:presLayoutVars>
      </dgm:prSet>
      <dgm:spPr/>
    </dgm:pt>
    <dgm:pt modelId="{0D470DF9-F7CD-4BA4-A4A1-39D2408CDC2E}" type="pres">
      <dgm:prSet presAssocID="{C085AE43-1FA2-441C-AE18-32C69445E073}" presName="node" presStyleLbl="node1" presStyleIdx="0" presStyleCnt="3">
        <dgm:presLayoutVars>
          <dgm:bulletEnabled val="1"/>
        </dgm:presLayoutVars>
      </dgm:prSet>
      <dgm:spPr/>
    </dgm:pt>
    <dgm:pt modelId="{E0770307-2A84-4A5D-93C4-0309A634CC5B}" type="pres">
      <dgm:prSet presAssocID="{7F30BC2D-8325-46DD-B80A-B895031A202A}" presName="sibTrans" presStyleLbl="sibTrans2D1" presStyleIdx="0" presStyleCnt="2"/>
      <dgm:spPr/>
    </dgm:pt>
    <dgm:pt modelId="{067778DB-D26A-4D94-8C5B-4D661F39C215}" type="pres">
      <dgm:prSet presAssocID="{7F30BC2D-8325-46DD-B80A-B895031A202A}" presName="connectorText" presStyleLbl="sibTrans2D1" presStyleIdx="0" presStyleCnt="2"/>
      <dgm:spPr/>
    </dgm:pt>
    <dgm:pt modelId="{19447A80-4758-41B6-8A9D-57048ADF4514}" type="pres">
      <dgm:prSet presAssocID="{AA0695C5-2106-4EF1-A729-7F5254282CAA}" presName="node" presStyleLbl="node1" presStyleIdx="1" presStyleCnt="3">
        <dgm:presLayoutVars>
          <dgm:bulletEnabled val="1"/>
        </dgm:presLayoutVars>
      </dgm:prSet>
      <dgm:spPr/>
    </dgm:pt>
    <dgm:pt modelId="{27FB308E-28FD-4C38-9D24-857D3593D294}" type="pres">
      <dgm:prSet presAssocID="{F264EDC4-4738-4C4B-B7AE-36269D8CD8C0}" presName="sibTrans" presStyleLbl="sibTrans2D1" presStyleIdx="1" presStyleCnt="2"/>
      <dgm:spPr/>
    </dgm:pt>
    <dgm:pt modelId="{759C510A-98FC-4DC8-A816-55FEDBAA8DB6}" type="pres">
      <dgm:prSet presAssocID="{F264EDC4-4738-4C4B-B7AE-36269D8CD8C0}" presName="connectorText" presStyleLbl="sibTrans2D1" presStyleIdx="1" presStyleCnt="2"/>
      <dgm:spPr/>
    </dgm:pt>
    <dgm:pt modelId="{9A201D34-7D4A-44D5-92CA-D611FAD4A48C}" type="pres">
      <dgm:prSet presAssocID="{1CFB7A25-652C-40CA-8D69-42672570227F}" presName="node" presStyleLbl="node1" presStyleIdx="2" presStyleCnt="3">
        <dgm:presLayoutVars>
          <dgm:bulletEnabled val="1"/>
        </dgm:presLayoutVars>
      </dgm:prSet>
      <dgm:spPr/>
    </dgm:pt>
  </dgm:ptLst>
  <dgm:cxnLst>
    <dgm:cxn modelId="{3CFC030F-5C89-4A62-8D66-0EF8DB4954DF}" srcId="{8D7B3817-565B-4C26-880E-5D72CB643F44}" destId="{C085AE43-1FA2-441C-AE18-32C69445E073}" srcOrd="0" destOrd="0" parTransId="{03642702-0A72-4134-BA03-E23E9F37144F}" sibTransId="{7F30BC2D-8325-46DD-B80A-B895031A202A}"/>
    <dgm:cxn modelId="{FD9EED0F-8889-483E-9B65-6B5EA0BF2804}" type="presOf" srcId="{1CFB7A25-652C-40CA-8D69-42672570227F}" destId="{9A201D34-7D4A-44D5-92CA-D611FAD4A48C}" srcOrd="0" destOrd="0" presId="urn:microsoft.com/office/officeart/2005/8/layout/process2"/>
    <dgm:cxn modelId="{B6CBB51D-B5AE-4EC7-A4E5-06E211210E01}" type="presOf" srcId="{AA0695C5-2106-4EF1-A729-7F5254282CAA}" destId="{19447A80-4758-41B6-8A9D-57048ADF4514}" srcOrd="0" destOrd="0" presId="urn:microsoft.com/office/officeart/2005/8/layout/process2"/>
    <dgm:cxn modelId="{2F2C4A24-E20E-49B5-8D1F-A5EE0518F154}" type="presOf" srcId="{F264EDC4-4738-4C4B-B7AE-36269D8CD8C0}" destId="{759C510A-98FC-4DC8-A816-55FEDBAA8DB6}" srcOrd="1" destOrd="0" presId="urn:microsoft.com/office/officeart/2005/8/layout/process2"/>
    <dgm:cxn modelId="{591BC83A-DFA2-483E-B94E-2990EDF69F5C}" type="presOf" srcId="{F264EDC4-4738-4C4B-B7AE-36269D8CD8C0}" destId="{27FB308E-28FD-4C38-9D24-857D3593D294}" srcOrd="0" destOrd="0" presId="urn:microsoft.com/office/officeart/2005/8/layout/process2"/>
    <dgm:cxn modelId="{F1204E4F-7D1B-4519-A799-7EF86DE9243B}" type="presOf" srcId="{8D7B3817-565B-4C26-880E-5D72CB643F44}" destId="{C77378E1-451D-4604-8396-B70900214D8D}" srcOrd="0" destOrd="0" presId="urn:microsoft.com/office/officeart/2005/8/layout/process2"/>
    <dgm:cxn modelId="{0AFEC798-C7FA-47D2-AD1E-0674EA54FB05}" type="presOf" srcId="{C085AE43-1FA2-441C-AE18-32C69445E073}" destId="{0D470DF9-F7CD-4BA4-A4A1-39D2408CDC2E}" srcOrd="0" destOrd="0" presId="urn:microsoft.com/office/officeart/2005/8/layout/process2"/>
    <dgm:cxn modelId="{29D6B2B6-5FE6-4C87-817C-6D62F119F315}" type="presOf" srcId="{7F30BC2D-8325-46DD-B80A-B895031A202A}" destId="{067778DB-D26A-4D94-8C5B-4D661F39C215}" srcOrd="1" destOrd="0" presId="urn:microsoft.com/office/officeart/2005/8/layout/process2"/>
    <dgm:cxn modelId="{FF0625DF-BD08-4629-843F-F4B4956587E5}" srcId="{8D7B3817-565B-4C26-880E-5D72CB643F44}" destId="{1CFB7A25-652C-40CA-8D69-42672570227F}" srcOrd="2" destOrd="0" parTransId="{393053CF-3F2B-44C2-AB54-8FE1E33B277A}" sibTransId="{34B96ACB-317B-4B4D-8463-E70698557AB3}"/>
    <dgm:cxn modelId="{E887FFF7-E457-4B50-B5A7-060C05D8F6F2}" type="presOf" srcId="{7F30BC2D-8325-46DD-B80A-B895031A202A}" destId="{E0770307-2A84-4A5D-93C4-0309A634CC5B}" srcOrd="0" destOrd="0" presId="urn:microsoft.com/office/officeart/2005/8/layout/process2"/>
    <dgm:cxn modelId="{14377DFF-672E-495C-94E6-DB0580B99F62}" srcId="{8D7B3817-565B-4C26-880E-5D72CB643F44}" destId="{AA0695C5-2106-4EF1-A729-7F5254282CAA}" srcOrd="1" destOrd="0" parTransId="{0A28EDFC-5490-49E2-BB13-3D5B7FA513D5}" sibTransId="{F264EDC4-4738-4C4B-B7AE-36269D8CD8C0}"/>
    <dgm:cxn modelId="{6DE37314-CA50-423F-B7FE-8296E716D2B6}" type="presParOf" srcId="{C77378E1-451D-4604-8396-B70900214D8D}" destId="{0D470DF9-F7CD-4BA4-A4A1-39D2408CDC2E}" srcOrd="0" destOrd="0" presId="urn:microsoft.com/office/officeart/2005/8/layout/process2"/>
    <dgm:cxn modelId="{8DC942AC-1810-4494-ACD1-360FC2BF7052}" type="presParOf" srcId="{C77378E1-451D-4604-8396-B70900214D8D}" destId="{E0770307-2A84-4A5D-93C4-0309A634CC5B}" srcOrd="1" destOrd="0" presId="urn:microsoft.com/office/officeart/2005/8/layout/process2"/>
    <dgm:cxn modelId="{7F5905EB-08B3-49D5-93E8-A38B675E3CE2}" type="presParOf" srcId="{E0770307-2A84-4A5D-93C4-0309A634CC5B}" destId="{067778DB-D26A-4D94-8C5B-4D661F39C215}" srcOrd="0" destOrd="0" presId="urn:microsoft.com/office/officeart/2005/8/layout/process2"/>
    <dgm:cxn modelId="{FDC05350-B7C1-4B24-AC46-5A6ABD2AC5D6}" type="presParOf" srcId="{C77378E1-451D-4604-8396-B70900214D8D}" destId="{19447A80-4758-41B6-8A9D-57048ADF4514}" srcOrd="2" destOrd="0" presId="urn:microsoft.com/office/officeart/2005/8/layout/process2"/>
    <dgm:cxn modelId="{45DCE306-028A-45B7-A7BF-31A213987BB2}" type="presParOf" srcId="{C77378E1-451D-4604-8396-B70900214D8D}" destId="{27FB308E-28FD-4C38-9D24-857D3593D294}" srcOrd="3" destOrd="0" presId="urn:microsoft.com/office/officeart/2005/8/layout/process2"/>
    <dgm:cxn modelId="{638DF10B-0DC9-448B-A3A5-7B31FCE18D0C}" type="presParOf" srcId="{27FB308E-28FD-4C38-9D24-857D3593D294}" destId="{759C510A-98FC-4DC8-A816-55FEDBAA8DB6}" srcOrd="0" destOrd="0" presId="urn:microsoft.com/office/officeart/2005/8/layout/process2"/>
    <dgm:cxn modelId="{98650594-1F8A-4AD0-8DFD-24AEEA6AC84B}" type="presParOf" srcId="{C77378E1-451D-4604-8396-B70900214D8D}" destId="{9A201D34-7D4A-44D5-92CA-D611FAD4A48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F1A09-E116-4EAF-97AE-7577AEAAF080}">
      <dsp:nvSpPr>
        <dsp:cNvPr id="0" name=""/>
        <dsp:cNvSpPr/>
      </dsp:nvSpPr>
      <dsp:spPr>
        <a:xfrm>
          <a:off x="-2575452" y="-397484"/>
          <a:ext cx="3074528" cy="3074528"/>
        </a:xfrm>
        <a:prstGeom prst="blockArc">
          <a:avLst>
            <a:gd name="adj1" fmla="val 18900000"/>
            <a:gd name="adj2" fmla="val 2700000"/>
            <a:gd name="adj3" fmla="val 703"/>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2B2359-5CD4-4859-8B1E-A700DC38265D}">
      <dsp:nvSpPr>
        <dsp:cNvPr id="0" name=""/>
        <dsp:cNvSpPr/>
      </dsp:nvSpPr>
      <dsp:spPr>
        <a:xfrm>
          <a:off x="262044" y="175252"/>
          <a:ext cx="7401751" cy="35068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35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provides businesses with a real-time look </a:t>
          </a:r>
        </a:p>
      </dsp:txBody>
      <dsp:txXfrm>
        <a:off x="262044" y="175252"/>
        <a:ext cx="7401751" cy="350687"/>
      </dsp:txXfrm>
    </dsp:sp>
    <dsp:sp modelId="{4C47BC00-12D8-4590-BA91-DB61CA54870A}">
      <dsp:nvSpPr>
        <dsp:cNvPr id="0" name=""/>
        <dsp:cNvSpPr/>
      </dsp:nvSpPr>
      <dsp:spPr>
        <a:xfrm>
          <a:off x="42865" y="131416"/>
          <a:ext cx="438359" cy="43835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43EE5D4-9268-4D2E-841E-71445F96D645}">
      <dsp:nvSpPr>
        <dsp:cNvPr id="0" name=""/>
        <dsp:cNvSpPr/>
      </dsp:nvSpPr>
      <dsp:spPr>
        <a:xfrm>
          <a:off x="463102" y="701375"/>
          <a:ext cx="7200694" cy="35068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35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enables companies to automate processes</a:t>
          </a:r>
        </a:p>
      </dsp:txBody>
      <dsp:txXfrm>
        <a:off x="463102" y="701375"/>
        <a:ext cx="7200694" cy="350687"/>
      </dsp:txXfrm>
    </dsp:sp>
    <dsp:sp modelId="{7C31FCAD-DCFE-4761-AAC6-610B8288CB1B}">
      <dsp:nvSpPr>
        <dsp:cNvPr id="0" name=""/>
        <dsp:cNvSpPr/>
      </dsp:nvSpPr>
      <dsp:spPr>
        <a:xfrm>
          <a:off x="243922" y="657539"/>
          <a:ext cx="438359" cy="43835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FD8DD1C-CCFE-47DC-8DAD-C42D9D2BEBA3}">
      <dsp:nvSpPr>
        <dsp:cNvPr id="0" name=""/>
        <dsp:cNvSpPr/>
      </dsp:nvSpPr>
      <dsp:spPr>
        <a:xfrm>
          <a:off x="463102" y="1227497"/>
          <a:ext cx="7200694" cy="35068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35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reduce labor costs</a:t>
          </a:r>
        </a:p>
      </dsp:txBody>
      <dsp:txXfrm>
        <a:off x="463102" y="1227497"/>
        <a:ext cx="7200694" cy="350687"/>
      </dsp:txXfrm>
    </dsp:sp>
    <dsp:sp modelId="{A9E30855-995A-42C9-9136-18631D33EFCF}">
      <dsp:nvSpPr>
        <dsp:cNvPr id="0" name=""/>
        <dsp:cNvSpPr/>
      </dsp:nvSpPr>
      <dsp:spPr>
        <a:xfrm>
          <a:off x="243922" y="1183661"/>
          <a:ext cx="438359" cy="43835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5606BD6-CC2A-4048-A459-76E88B8AA9D0}">
      <dsp:nvSpPr>
        <dsp:cNvPr id="0" name=""/>
        <dsp:cNvSpPr/>
      </dsp:nvSpPr>
      <dsp:spPr>
        <a:xfrm>
          <a:off x="262044" y="1753619"/>
          <a:ext cx="7401751" cy="350687"/>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35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cuts down on waste and improves service delivery</a:t>
          </a:r>
        </a:p>
      </dsp:txBody>
      <dsp:txXfrm>
        <a:off x="262044" y="1753619"/>
        <a:ext cx="7401751" cy="350687"/>
      </dsp:txXfrm>
    </dsp:sp>
    <dsp:sp modelId="{8A56AB77-3A11-4884-BCA7-BE2E9AE23EE7}">
      <dsp:nvSpPr>
        <dsp:cNvPr id="0" name=""/>
        <dsp:cNvSpPr/>
      </dsp:nvSpPr>
      <dsp:spPr>
        <a:xfrm>
          <a:off x="42865" y="1709783"/>
          <a:ext cx="438359" cy="43835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F1A09-E116-4EAF-97AE-7577AEAAF080}">
      <dsp:nvSpPr>
        <dsp:cNvPr id="0" name=""/>
        <dsp:cNvSpPr/>
      </dsp:nvSpPr>
      <dsp:spPr>
        <a:xfrm>
          <a:off x="-4040953" y="-620279"/>
          <a:ext cx="4815437" cy="4815437"/>
        </a:xfrm>
        <a:prstGeom prst="blockArc">
          <a:avLst>
            <a:gd name="adj1" fmla="val 18900000"/>
            <a:gd name="adj2" fmla="val 2700000"/>
            <a:gd name="adj3" fmla="val 449"/>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2B2359-5CD4-4859-8B1E-A700DC38265D}">
      <dsp:nvSpPr>
        <dsp:cNvPr id="0" name=""/>
        <dsp:cNvSpPr/>
      </dsp:nvSpPr>
      <dsp:spPr>
        <a:xfrm>
          <a:off x="405833" y="274836"/>
          <a:ext cx="7237505" cy="549959"/>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653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Rapid Growth of IoT Sensors</a:t>
          </a:r>
        </a:p>
      </dsp:txBody>
      <dsp:txXfrm>
        <a:off x="405833" y="274836"/>
        <a:ext cx="7237505" cy="549959"/>
      </dsp:txXfrm>
    </dsp:sp>
    <dsp:sp modelId="{4C47BC00-12D8-4590-BA91-DB61CA54870A}">
      <dsp:nvSpPr>
        <dsp:cNvPr id="0" name=""/>
        <dsp:cNvSpPr/>
      </dsp:nvSpPr>
      <dsp:spPr>
        <a:xfrm>
          <a:off x="62108" y="206091"/>
          <a:ext cx="687449" cy="68744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43EE5D4-9268-4D2E-841E-71445F96D645}">
      <dsp:nvSpPr>
        <dsp:cNvPr id="0" name=""/>
        <dsp:cNvSpPr/>
      </dsp:nvSpPr>
      <dsp:spPr>
        <a:xfrm>
          <a:off x="721137" y="1099918"/>
          <a:ext cx="6922201" cy="549959"/>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653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Increasing Availability of Sensor Data</a:t>
          </a:r>
        </a:p>
      </dsp:txBody>
      <dsp:txXfrm>
        <a:off x="721137" y="1099918"/>
        <a:ext cx="6922201" cy="549959"/>
      </dsp:txXfrm>
    </dsp:sp>
    <dsp:sp modelId="{7C31FCAD-DCFE-4761-AAC6-610B8288CB1B}">
      <dsp:nvSpPr>
        <dsp:cNvPr id="0" name=""/>
        <dsp:cNvSpPr/>
      </dsp:nvSpPr>
      <dsp:spPr>
        <a:xfrm>
          <a:off x="377412" y="1031173"/>
          <a:ext cx="687449" cy="68744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FD8DD1C-CCFE-47DC-8DAD-C42D9D2BEBA3}">
      <dsp:nvSpPr>
        <dsp:cNvPr id="0" name=""/>
        <dsp:cNvSpPr/>
      </dsp:nvSpPr>
      <dsp:spPr>
        <a:xfrm>
          <a:off x="721137" y="1925000"/>
          <a:ext cx="6922201" cy="549959"/>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6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Using Activity Recognition Methods in Professional Contexts</a:t>
          </a:r>
        </a:p>
      </dsp:txBody>
      <dsp:txXfrm>
        <a:off x="721137" y="1925000"/>
        <a:ext cx="6922201" cy="549959"/>
      </dsp:txXfrm>
    </dsp:sp>
    <dsp:sp modelId="{A9E30855-995A-42C9-9136-18631D33EFCF}">
      <dsp:nvSpPr>
        <dsp:cNvPr id="0" name=""/>
        <dsp:cNvSpPr/>
      </dsp:nvSpPr>
      <dsp:spPr>
        <a:xfrm>
          <a:off x="377412" y="1856255"/>
          <a:ext cx="687449" cy="68744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5606BD6-CC2A-4048-A459-76E88B8AA9D0}">
      <dsp:nvSpPr>
        <dsp:cNvPr id="0" name=""/>
        <dsp:cNvSpPr/>
      </dsp:nvSpPr>
      <dsp:spPr>
        <a:xfrm>
          <a:off x="405833" y="2750082"/>
          <a:ext cx="7237505" cy="549959"/>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6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Scope of Using Sensor Data for Human Activity Recognition </a:t>
          </a:r>
        </a:p>
      </dsp:txBody>
      <dsp:txXfrm>
        <a:off x="405833" y="2750082"/>
        <a:ext cx="7237505" cy="549959"/>
      </dsp:txXfrm>
    </dsp:sp>
    <dsp:sp modelId="{8A56AB77-3A11-4884-BCA7-BE2E9AE23EE7}">
      <dsp:nvSpPr>
        <dsp:cNvPr id="0" name=""/>
        <dsp:cNvSpPr/>
      </dsp:nvSpPr>
      <dsp:spPr>
        <a:xfrm>
          <a:off x="62108" y="2681337"/>
          <a:ext cx="687449" cy="687449"/>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5B4CD-DB43-411C-918B-512A6D5F8138}">
      <dsp:nvSpPr>
        <dsp:cNvPr id="0" name=""/>
        <dsp:cNvSpPr/>
      </dsp:nvSpPr>
      <dsp:spPr>
        <a:xfrm>
          <a:off x="-4069169" y="-624568"/>
          <a:ext cx="4848956" cy="4848956"/>
        </a:xfrm>
        <a:prstGeom prst="blockArc">
          <a:avLst>
            <a:gd name="adj1" fmla="val 18900000"/>
            <a:gd name="adj2" fmla="val 2700000"/>
            <a:gd name="adj3" fmla="val 445"/>
          </a:avLst>
        </a:prstGeom>
        <a:noFill/>
        <a:ln w="15875"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95816-2551-4225-B5EC-B609EE86108B}">
      <dsp:nvSpPr>
        <dsp:cNvPr id="0" name=""/>
        <dsp:cNvSpPr/>
      </dsp:nvSpPr>
      <dsp:spPr>
        <a:xfrm>
          <a:off x="408601" y="250758"/>
          <a:ext cx="7589617" cy="553796"/>
        </a:xfrm>
        <a:prstGeom prst="rect">
          <a:avLst/>
        </a:prstGeom>
        <a:gradFill rotWithShape="0">
          <a:gsLst>
            <a:gs pos="0">
              <a:schemeClr val="accent1">
                <a:shade val="80000"/>
                <a:hueOff val="0"/>
                <a:satOff val="0"/>
                <a:lumOff val="0"/>
                <a:alphaOff val="0"/>
                <a:tint val="65000"/>
                <a:shade val="92000"/>
                <a:satMod val="130000"/>
              </a:schemeClr>
            </a:gs>
            <a:gs pos="45000">
              <a:schemeClr val="accent1">
                <a:shade val="80000"/>
                <a:hueOff val="0"/>
                <a:satOff val="0"/>
                <a:lumOff val="0"/>
                <a:alphaOff val="0"/>
                <a:tint val="60000"/>
                <a:shade val="99000"/>
                <a:satMod val="120000"/>
              </a:schemeClr>
            </a:gs>
            <a:gs pos="100000">
              <a:schemeClr val="accent1">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9576"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Processing</a:t>
          </a:r>
          <a:r>
            <a:rPr lang="en-US" sz="2000" kern="1200" baseline="0" dirty="0">
              <a:latin typeface="Times New Roman" panose="02020603050405020304" pitchFamily="18" charset="0"/>
              <a:cs typeface="Times New Roman" panose="02020603050405020304" pitchFamily="18" charset="0"/>
            </a:rPr>
            <a:t> Sensor Data with Proper Windowing</a:t>
          </a:r>
          <a:endParaRPr lang="en-US" sz="2000" kern="1200" dirty="0">
            <a:latin typeface="Times New Roman" panose="02020603050405020304" pitchFamily="18" charset="0"/>
            <a:cs typeface="Times New Roman" panose="02020603050405020304" pitchFamily="18" charset="0"/>
          </a:endParaRPr>
        </a:p>
      </dsp:txBody>
      <dsp:txXfrm>
        <a:off x="408601" y="250758"/>
        <a:ext cx="7589617" cy="553796"/>
      </dsp:txXfrm>
    </dsp:sp>
    <dsp:sp modelId="{0D33D817-816B-4FAB-9CF2-7DC543343905}">
      <dsp:nvSpPr>
        <dsp:cNvPr id="0" name=""/>
        <dsp:cNvSpPr/>
      </dsp:nvSpPr>
      <dsp:spPr>
        <a:xfrm>
          <a:off x="62479" y="207529"/>
          <a:ext cx="692245" cy="69224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shade val="80000"/>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8EBE4B8-E790-457C-B005-66D5E9122C65}">
      <dsp:nvSpPr>
        <dsp:cNvPr id="0" name=""/>
        <dsp:cNvSpPr/>
      </dsp:nvSpPr>
      <dsp:spPr>
        <a:xfrm>
          <a:off x="726105" y="1107592"/>
          <a:ext cx="7272113" cy="553796"/>
        </a:xfrm>
        <a:prstGeom prst="rect">
          <a:avLst/>
        </a:prstGeom>
        <a:gradFill rotWithShape="0">
          <a:gsLst>
            <a:gs pos="0">
              <a:schemeClr val="accent1">
                <a:shade val="80000"/>
                <a:hueOff val="0"/>
                <a:satOff val="0"/>
                <a:lumOff val="4152"/>
                <a:alphaOff val="0"/>
                <a:tint val="65000"/>
                <a:shade val="92000"/>
                <a:satMod val="130000"/>
              </a:schemeClr>
            </a:gs>
            <a:gs pos="45000">
              <a:schemeClr val="accent1">
                <a:shade val="80000"/>
                <a:hueOff val="0"/>
                <a:satOff val="0"/>
                <a:lumOff val="4152"/>
                <a:alphaOff val="0"/>
                <a:tint val="60000"/>
                <a:shade val="99000"/>
                <a:satMod val="120000"/>
              </a:schemeClr>
            </a:gs>
            <a:gs pos="100000">
              <a:schemeClr val="accent1">
                <a:shade val="80000"/>
                <a:hueOff val="0"/>
                <a:satOff val="0"/>
                <a:lumOff val="4152"/>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9576"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Increasing Size of Data with  Reasonable Window Overlapping</a:t>
          </a:r>
        </a:p>
      </dsp:txBody>
      <dsp:txXfrm>
        <a:off x="726105" y="1107592"/>
        <a:ext cx="7272113" cy="553796"/>
      </dsp:txXfrm>
    </dsp:sp>
    <dsp:sp modelId="{79853135-59B7-4BA4-8374-201809BD2E15}">
      <dsp:nvSpPr>
        <dsp:cNvPr id="0" name=""/>
        <dsp:cNvSpPr/>
      </dsp:nvSpPr>
      <dsp:spPr>
        <a:xfrm>
          <a:off x="379983" y="1038367"/>
          <a:ext cx="692245" cy="69224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shade val="80000"/>
              <a:hueOff val="0"/>
              <a:satOff val="0"/>
              <a:lumOff val="4152"/>
              <a:alphaOff val="0"/>
            </a:schemeClr>
          </a:solidFill>
          <a:prstDash val="solid"/>
        </a:ln>
        <a:effectLst/>
      </dsp:spPr>
      <dsp:style>
        <a:lnRef idx="1">
          <a:scrgbClr r="0" g="0" b="0"/>
        </a:lnRef>
        <a:fillRef idx="2">
          <a:scrgbClr r="0" g="0" b="0"/>
        </a:fillRef>
        <a:effectRef idx="0">
          <a:scrgbClr r="0" g="0" b="0"/>
        </a:effectRef>
        <a:fontRef idx="minor"/>
      </dsp:style>
    </dsp:sp>
    <dsp:sp modelId="{D435FF30-599B-4A75-880D-A39C58245C42}">
      <dsp:nvSpPr>
        <dsp:cNvPr id="0" name=""/>
        <dsp:cNvSpPr/>
      </dsp:nvSpPr>
      <dsp:spPr>
        <a:xfrm>
          <a:off x="726105" y="1938430"/>
          <a:ext cx="7272113" cy="553796"/>
        </a:xfrm>
        <a:prstGeom prst="rect">
          <a:avLst/>
        </a:prstGeom>
        <a:gradFill rotWithShape="0">
          <a:gsLst>
            <a:gs pos="0">
              <a:schemeClr val="accent1">
                <a:shade val="80000"/>
                <a:hueOff val="0"/>
                <a:satOff val="0"/>
                <a:lumOff val="8304"/>
                <a:alphaOff val="0"/>
                <a:tint val="65000"/>
                <a:shade val="92000"/>
                <a:satMod val="130000"/>
              </a:schemeClr>
            </a:gs>
            <a:gs pos="45000">
              <a:schemeClr val="accent1">
                <a:shade val="80000"/>
                <a:hueOff val="0"/>
                <a:satOff val="0"/>
                <a:lumOff val="8304"/>
                <a:alphaOff val="0"/>
                <a:tint val="60000"/>
                <a:shade val="99000"/>
                <a:satMod val="120000"/>
              </a:schemeClr>
            </a:gs>
            <a:gs pos="100000">
              <a:schemeClr val="accent1">
                <a:shade val="80000"/>
                <a:hueOff val="0"/>
                <a:satOff val="0"/>
                <a:lumOff val="8304"/>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9576"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Using Deep Convolutional Neural Network on Sensor Data</a:t>
          </a:r>
        </a:p>
      </dsp:txBody>
      <dsp:txXfrm>
        <a:off x="726105" y="1938430"/>
        <a:ext cx="7272113" cy="553796"/>
      </dsp:txXfrm>
    </dsp:sp>
    <dsp:sp modelId="{70AB6980-BF6E-4A6A-B24A-3F1F1430493E}">
      <dsp:nvSpPr>
        <dsp:cNvPr id="0" name=""/>
        <dsp:cNvSpPr/>
      </dsp:nvSpPr>
      <dsp:spPr>
        <a:xfrm>
          <a:off x="379983" y="1869206"/>
          <a:ext cx="692245" cy="69224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shade val="80000"/>
              <a:hueOff val="0"/>
              <a:satOff val="0"/>
              <a:lumOff val="8304"/>
              <a:alphaOff val="0"/>
            </a:schemeClr>
          </a:solidFill>
          <a:prstDash val="solid"/>
        </a:ln>
        <a:effectLst/>
      </dsp:spPr>
      <dsp:style>
        <a:lnRef idx="1">
          <a:scrgbClr r="0" g="0" b="0"/>
        </a:lnRef>
        <a:fillRef idx="2">
          <a:scrgbClr r="0" g="0" b="0"/>
        </a:fillRef>
        <a:effectRef idx="0">
          <a:scrgbClr r="0" g="0" b="0"/>
        </a:effectRef>
        <a:fontRef idx="minor"/>
      </dsp:style>
    </dsp:sp>
    <dsp:sp modelId="{317C6790-B521-49C5-A2EC-AC0301B5626B}">
      <dsp:nvSpPr>
        <dsp:cNvPr id="0" name=""/>
        <dsp:cNvSpPr/>
      </dsp:nvSpPr>
      <dsp:spPr>
        <a:xfrm>
          <a:off x="408601" y="2769268"/>
          <a:ext cx="7589617" cy="553796"/>
        </a:xfrm>
        <a:prstGeom prst="rect">
          <a:avLst/>
        </a:prstGeom>
        <a:gradFill rotWithShape="0">
          <a:gsLst>
            <a:gs pos="0">
              <a:schemeClr val="accent1">
                <a:shade val="80000"/>
                <a:hueOff val="0"/>
                <a:satOff val="0"/>
                <a:lumOff val="12456"/>
                <a:alphaOff val="0"/>
                <a:tint val="65000"/>
                <a:shade val="92000"/>
                <a:satMod val="130000"/>
              </a:schemeClr>
            </a:gs>
            <a:gs pos="45000">
              <a:schemeClr val="accent1">
                <a:shade val="80000"/>
                <a:hueOff val="0"/>
                <a:satOff val="0"/>
                <a:lumOff val="12456"/>
                <a:alphaOff val="0"/>
                <a:tint val="60000"/>
                <a:shade val="99000"/>
                <a:satMod val="120000"/>
              </a:schemeClr>
            </a:gs>
            <a:gs pos="100000">
              <a:schemeClr val="accent1">
                <a:shade val="80000"/>
                <a:hueOff val="0"/>
                <a:satOff val="0"/>
                <a:lumOff val="12456"/>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9576"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Studying about the Usability of Sensor Data from Real Work Environment</a:t>
          </a:r>
        </a:p>
      </dsp:txBody>
      <dsp:txXfrm>
        <a:off x="408601" y="2769268"/>
        <a:ext cx="7589617" cy="553796"/>
      </dsp:txXfrm>
    </dsp:sp>
    <dsp:sp modelId="{EB1BEE1D-17ED-4765-8AEB-5C0D71440A63}">
      <dsp:nvSpPr>
        <dsp:cNvPr id="0" name=""/>
        <dsp:cNvSpPr/>
      </dsp:nvSpPr>
      <dsp:spPr>
        <a:xfrm>
          <a:off x="62479" y="2700044"/>
          <a:ext cx="692245" cy="692245"/>
        </a:xfrm>
        <a:prstGeom prst="ellips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1">
              <a:shade val="80000"/>
              <a:hueOff val="0"/>
              <a:satOff val="0"/>
              <a:lumOff val="12456"/>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70DF9-F7CD-4BA4-A4A1-39D2408CDC2E}">
      <dsp:nvSpPr>
        <dsp:cNvPr id="0" name=""/>
        <dsp:cNvSpPr/>
      </dsp:nvSpPr>
      <dsp:spPr>
        <a:xfrm>
          <a:off x="1134506" y="1650"/>
          <a:ext cx="3377679" cy="84441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bn-BD" sz="2000" kern="1200" dirty="0">
              <a:solidFill>
                <a:schemeClr val="tx1"/>
              </a:solidFill>
              <a:latin typeface="Times New Roman" panose="02020603050405020304" pitchFamily="18" charset="0"/>
            </a:rPr>
            <a:t>Dataset</a:t>
          </a:r>
          <a:r>
            <a:rPr lang="en-US" sz="2000" kern="1200" dirty="0">
              <a:solidFill>
                <a:schemeClr val="tx1"/>
              </a:solidFill>
              <a:latin typeface="Times New Roman" panose="02020603050405020304" pitchFamily="18" charset="0"/>
            </a:rPr>
            <a:t> </a:t>
          </a:r>
          <a:r>
            <a:rPr lang="en-US" sz="2000" kern="1200" dirty="0">
              <a:solidFill>
                <a:schemeClr val="tx1"/>
              </a:solidFill>
              <a:latin typeface="Times New Roman" panose="02020603050405020304" pitchFamily="18" charset="0"/>
              <a:cs typeface="Times New Roman" panose="02020603050405020304" pitchFamily="18" charset="0"/>
            </a:rPr>
            <a:t>(VTT </a:t>
          </a:r>
          <a:r>
            <a:rPr lang="en-US" sz="2000" kern="1200" dirty="0" err="1">
              <a:solidFill>
                <a:schemeClr val="tx1"/>
              </a:solidFill>
              <a:latin typeface="Times New Roman" panose="02020603050405020304" pitchFamily="18" charset="0"/>
              <a:cs typeface="Times New Roman" panose="02020603050405020304" pitchFamily="18" charset="0"/>
            </a:rPr>
            <a:t>ConIoT</a:t>
          </a:r>
          <a:r>
            <a:rPr lang="en-US" sz="2000" kern="1200" dirty="0">
              <a:solidFill>
                <a:schemeClr val="tx1"/>
              </a:solidFill>
              <a:latin typeface="Times New Roman" panose="02020603050405020304" pitchFamily="18" charset="0"/>
              <a:cs typeface="Times New Roman" panose="02020603050405020304" pitchFamily="18" charset="0"/>
            </a:rPr>
            <a:t>)</a:t>
          </a:r>
        </a:p>
      </dsp:txBody>
      <dsp:txXfrm>
        <a:off x="1159238" y="26382"/>
        <a:ext cx="3328215" cy="794955"/>
      </dsp:txXfrm>
    </dsp:sp>
    <dsp:sp modelId="{E0770307-2A84-4A5D-93C4-0309A634CC5B}">
      <dsp:nvSpPr>
        <dsp:cNvPr id="0" name=""/>
        <dsp:cNvSpPr/>
      </dsp:nvSpPr>
      <dsp:spPr>
        <a:xfrm rot="5400000">
          <a:off x="2665017" y="867181"/>
          <a:ext cx="316657" cy="379988"/>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09350" y="898847"/>
        <a:ext cx="227992" cy="221660"/>
      </dsp:txXfrm>
    </dsp:sp>
    <dsp:sp modelId="{19447A80-4758-41B6-8A9D-57048ADF4514}">
      <dsp:nvSpPr>
        <dsp:cNvPr id="0" name=""/>
        <dsp:cNvSpPr/>
      </dsp:nvSpPr>
      <dsp:spPr>
        <a:xfrm>
          <a:off x="1134506" y="1268280"/>
          <a:ext cx="3377679" cy="84441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Preprocessing</a:t>
          </a:r>
          <a:r>
            <a:rPr lang="en-US" sz="2000" kern="1200" baseline="0" dirty="0">
              <a:solidFill>
                <a:schemeClr val="tx1"/>
              </a:solidFill>
              <a:latin typeface="Times New Roman" panose="02020603050405020304" pitchFamily="18" charset="0"/>
              <a:cs typeface="Times New Roman" panose="02020603050405020304" pitchFamily="18" charset="0"/>
            </a:rPr>
            <a:t> Data with Proper Window Size and Overlapping</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159238" y="1293012"/>
        <a:ext cx="3328215" cy="794955"/>
      </dsp:txXfrm>
    </dsp:sp>
    <dsp:sp modelId="{27FB308E-28FD-4C38-9D24-857D3593D294}">
      <dsp:nvSpPr>
        <dsp:cNvPr id="0" name=""/>
        <dsp:cNvSpPr/>
      </dsp:nvSpPr>
      <dsp:spPr>
        <a:xfrm rot="5400000">
          <a:off x="2665017" y="2133810"/>
          <a:ext cx="316657" cy="379988"/>
        </a:xfrm>
        <a:prstGeom prst="rightArrow">
          <a:avLst>
            <a:gd name="adj1" fmla="val 60000"/>
            <a:gd name="adj2" fmla="val 5000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09350" y="2165476"/>
        <a:ext cx="227992" cy="221660"/>
      </dsp:txXfrm>
    </dsp:sp>
    <dsp:sp modelId="{9A201D34-7D4A-44D5-92CA-D611FAD4A48C}">
      <dsp:nvSpPr>
        <dsp:cNvPr id="0" name=""/>
        <dsp:cNvSpPr/>
      </dsp:nvSpPr>
      <dsp:spPr>
        <a:xfrm>
          <a:off x="1134506" y="2534910"/>
          <a:ext cx="3377679" cy="84441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Classification using 2D-CNN</a:t>
          </a:r>
        </a:p>
      </dsp:txBody>
      <dsp:txXfrm>
        <a:off x="1159238" y="2559642"/>
        <a:ext cx="3328215" cy="79495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5FE0BC-BC02-42C2-9E19-FF9D43F7B4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B76C5F9-F629-4EBD-A84F-56661559EC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C265A3-7F29-4D7D-8437-BDCD6C5AA5C5}" type="datetime1">
              <a:rPr lang="en-US" smtClean="0"/>
              <a:t>10/23/2022</a:t>
            </a:fld>
            <a:endParaRPr lang="en-US"/>
          </a:p>
        </p:txBody>
      </p:sp>
      <p:sp>
        <p:nvSpPr>
          <p:cNvPr id="4" name="Footer Placeholder 3">
            <a:extLst>
              <a:ext uri="{FF2B5EF4-FFF2-40B4-BE49-F238E27FC236}">
                <a16:creationId xmlns:a16="http://schemas.microsoft.com/office/drawing/2014/main" id="{C7C5BA14-881E-499D-AE94-B22C8D8103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Realistic Activity Recognition using Sensors with Deep Convolutional Neural Network</a:t>
            </a:r>
          </a:p>
        </p:txBody>
      </p:sp>
      <p:sp>
        <p:nvSpPr>
          <p:cNvPr id="5" name="Slide Number Placeholder 4">
            <a:extLst>
              <a:ext uri="{FF2B5EF4-FFF2-40B4-BE49-F238E27FC236}">
                <a16:creationId xmlns:a16="http://schemas.microsoft.com/office/drawing/2014/main" id="{E3C02AED-788E-458A-9990-06BDD616E4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BCCDE6-A9B8-4FA5-926D-D246D840F886}" type="slidenum">
              <a:rPr lang="en-US" smtClean="0"/>
              <a:t>‹#›</a:t>
            </a:fld>
            <a:endParaRPr lang="en-US"/>
          </a:p>
        </p:txBody>
      </p:sp>
    </p:spTree>
    <p:extLst>
      <p:ext uri="{BB962C8B-B14F-4D97-AF65-F5344CB8AC3E}">
        <p14:creationId xmlns:p14="http://schemas.microsoft.com/office/powerpoint/2010/main" val="24789534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9C798-BCAE-437E-9582-4E74986847DF}" type="datetime1">
              <a:rPr lang="en-US" smtClean="0"/>
              <a:t>10/23/2022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Realistic Activity Recognition using Sensors with Deep Convolutional Neural Network</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
        <p:nvSpPr>
          <p:cNvPr id="5" name="Date Placeholder 4">
            <a:extLst>
              <a:ext uri="{FF2B5EF4-FFF2-40B4-BE49-F238E27FC236}">
                <a16:creationId xmlns:a16="http://schemas.microsoft.com/office/drawing/2014/main" id="{4DE4188A-B8B3-4238-9B0E-B4A9FD481042}"/>
              </a:ext>
            </a:extLst>
          </p:cNvPr>
          <p:cNvSpPr>
            <a:spLocks noGrp="1"/>
          </p:cNvSpPr>
          <p:nvPr>
            <p:ph type="dt" idx="1"/>
          </p:nvPr>
        </p:nvSpPr>
        <p:spPr/>
        <p:txBody>
          <a:bodyPr/>
          <a:lstStyle/>
          <a:p>
            <a:fld id="{7211A939-30BB-4F9F-A991-417E0C026D8E}" type="datetime1">
              <a:rPr lang="en-US" smtClean="0"/>
              <a:t>10/23/2022</a:t>
            </a:fld>
            <a:endParaRPr lang="en-US"/>
          </a:p>
        </p:txBody>
      </p:sp>
      <p:sp>
        <p:nvSpPr>
          <p:cNvPr id="6" name="Footer Placeholder 5">
            <a:extLst>
              <a:ext uri="{FF2B5EF4-FFF2-40B4-BE49-F238E27FC236}">
                <a16:creationId xmlns:a16="http://schemas.microsoft.com/office/drawing/2014/main" id="{D9B59D92-9F9B-4D2B-86A1-7860BC7B95DA}"/>
              </a:ext>
            </a:extLst>
          </p:cNvPr>
          <p:cNvSpPr>
            <a:spLocks noGrp="1"/>
          </p:cNvSpPr>
          <p:nvPr>
            <p:ph type="ftr" sz="quarter" idx="4"/>
          </p:nvPr>
        </p:nvSpPr>
        <p:spPr/>
        <p:txBody>
          <a:bodyPr/>
          <a:lstStyle/>
          <a:p>
            <a:r>
              <a:rPr lang="en-US"/>
              <a:t>Realistic Activity Recognition using Sensors with Deep Convolutional Neural Network</a:t>
            </a: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a6e620316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0" name="Google Shape;2670;ga6e62031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1" name="Google Shape;2671;ga6e620316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2B1B25-0849-494B-A30C-3FF8D6550C67}" type="datetime1">
              <a:rPr lang="en-US" smtClean="0"/>
              <a:t>10/23/2022</a:t>
            </a:fld>
            <a:endParaRPr lang="en-US"/>
          </a:p>
        </p:txBody>
      </p:sp>
      <p:sp>
        <p:nvSpPr>
          <p:cNvPr id="5" name="Footer Placeholder 4"/>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C6B3E15-258E-4C46-B936-D55B8C2D73E9}"/>
              </a:ext>
            </a:extLst>
          </p:cNvPr>
          <p:cNvCxnSpPr/>
          <p:nvPr userDrawn="1"/>
        </p:nvCxnSpPr>
        <p:spPr>
          <a:xfrm flipV="1">
            <a:off x="2287"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D37171-6D4E-48EF-A032-75DAF300250F}"/>
              </a:ext>
            </a:extLst>
          </p:cNvPr>
          <p:cNvCxnSpPr/>
          <p:nvPr userDrawn="1"/>
        </p:nvCxnSpPr>
        <p:spPr>
          <a:xfrm flipV="1">
            <a:off x="2287"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24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D4B1F-D47E-47DC-B0BB-2B50C6C6B296}" type="datetime1">
              <a:rPr lang="en-US" smtClean="0"/>
              <a:t>10/23/2022</a:t>
            </a:fld>
            <a:endParaRPr lang="en-US"/>
          </a:p>
        </p:txBody>
      </p:sp>
      <p:sp>
        <p:nvSpPr>
          <p:cNvPr id="5" name="Footer Placeholder 4"/>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4866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251-D56B-4011-A5EB-1B13AB61C557}" type="datetime1">
              <a:rPr lang="en-US" smtClean="0"/>
              <a:t>10/23/2022</a:t>
            </a:fld>
            <a:endParaRPr lang="en-US"/>
          </a:p>
        </p:txBody>
      </p:sp>
      <p:sp>
        <p:nvSpPr>
          <p:cNvPr id="5" name="Footer Placeholder 4"/>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7935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211"/>
        <p:cNvGrpSpPr/>
        <p:nvPr/>
      </p:nvGrpSpPr>
      <p:grpSpPr>
        <a:xfrm>
          <a:off x="0" y="0"/>
          <a:ext cx="0" cy="0"/>
          <a:chOff x="0" y="0"/>
          <a:chExt cx="0" cy="0"/>
        </a:xfrm>
      </p:grpSpPr>
      <p:sp>
        <p:nvSpPr>
          <p:cNvPr id="212" name="Google Shape;212;p39"/>
          <p:cNvSpPr>
            <a:spLocks noGrp="1"/>
          </p:cNvSpPr>
          <p:nvPr>
            <p:ph type="pic" idx="2"/>
          </p:nvPr>
        </p:nvSpPr>
        <p:spPr>
          <a:xfrm>
            <a:off x="0" y="0"/>
            <a:ext cx="9144000" cy="6858000"/>
          </a:xfrm>
          <a:prstGeom prst="rect">
            <a:avLst/>
          </a:prstGeom>
          <a:solidFill>
            <a:schemeClr val="lt1"/>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chemeClr val="dk1"/>
              </a:buClr>
              <a:buSzPts val="900"/>
              <a:buFont typeface="Arial"/>
              <a:buNone/>
              <a:defRPr sz="900" b="0" i="0" u="none" strike="noStrike" cap="none">
                <a:solidFill>
                  <a:schemeClr val="dk1"/>
                </a:solidFill>
                <a:latin typeface="Open Sans"/>
                <a:ea typeface="Open Sans"/>
                <a:cs typeface="Open Sans"/>
                <a:sym typeface="Open Sans"/>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Open Sans"/>
                <a:ea typeface="Open Sans"/>
                <a:cs typeface="Open Sans"/>
                <a:sym typeface="Open Sans"/>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Open Sans"/>
                <a:ea typeface="Open Sans"/>
                <a:cs typeface="Open Sans"/>
                <a:sym typeface="Open Sans"/>
              </a:defRPr>
            </a:lvl9pPr>
          </a:lstStyle>
          <a:p>
            <a:endParaRPr/>
          </a:p>
        </p:txBody>
      </p:sp>
      <p:sp>
        <p:nvSpPr>
          <p:cNvPr id="213" name="Google Shape;213;p39"/>
          <p:cNvSpPr txBox="1">
            <a:spLocks noGrp="1"/>
          </p:cNvSpPr>
          <p:nvPr>
            <p:ph type="sldNum" idx="12"/>
          </p:nvPr>
        </p:nvSpPr>
        <p:spPr>
          <a:xfrm>
            <a:off x="8556784" y="6333135"/>
            <a:ext cx="548700" cy="524800"/>
          </a:xfrm>
          <a:prstGeom prst="rect">
            <a:avLst/>
          </a:prstGeom>
        </p:spPr>
        <p:txBody>
          <a:bodyPr spcFirstLastPara="1" wrap="square" lIns="91425" tIns="45700" rIns="91425" bIns="45700" anchor="t" anchorCtr="0">
            <a:noAutofit/>
          </a:bodyPr>
          <a:lstStyle>
            <a:lvl1pPr lvl="0" rtl="0">
              <a:buNone/>
              <a:defRPr sz="1000">
                <a:solidFill>
                  <a:schemeClr val="dk1"/>
                </a:solidFill>
              </a:defRPr>
            </a:lvl1pPr>
            <a:lvl2pPr lvl="1" rtl="0">
              <a:buNone/>
              <a:defRPr sz="1000">
                <a:solidFill>
                  <a:schemeClr val="dk1"/>
                </a:solidFill>
              </a:defRPr>
            </a:lvl2pPr>
            <a:lvl3pPr lvl="2" rtl="0">
              <a:buNone/>
              <a:defRPr sz="1000">
                <a:solidFill>
                  <a:schemeClr val="dk1"/>
                </a:solidFill>
              </a:defRPr>
            </a:lvl3pPr>
            <a:lvl4pPr lvl="3" rtl="0">
              <a:buNone/>
              <a:defRPr sz="1000">
                <a:solidFill>
                  <a:schemeClr val="dk1"/>
                </a:solidFill>
              </a:defRPr>
            </a:lvl4pPr>
            <a:lvl5pPr lvl="4" rtl="0">
              <a:buNone/>
              <a:defRPr sz="1000">
                <a:solidFill>
                  <a:schemeClr val="dk1"/>
                </a:solidFill>
              </a:defRPr>
            </a:lvl5pPr>
            <a:lvl6pPr lvl="5" rtl="0">
              <a:buNone/>
              <a:defRPr sz="1000">
                <a:solidFill>
                  <a:schemeClr val="dk1"/>
                </a:solidFill>
              </a:defRPr>
            </a:lvl6pPr>
            <a:lvl7pPr lvl="6" rtl="0">
              <a:buNone/>
              <a:defRPr sz="1000">
                <a:solidFill>
                  <a:schemeClr val="dk1"/>
                </a:solidFill>
              </a:defRPr>
            </a:lvl7pPr>
            <a:lvl8pPr lvl="7" rtl="0">
              <a:buNone/>
              <a:defRPr sz="1000">
                <a:solidFill>
                  <a:schemeClr val="dk1"/>
                </a:solidFill>
              </a:defRPr>
            </a:lvl8pPr>
            <a:lvl9pPr lvl="8" rtl="0">
              <a:buNone/>
              <a:defRPr sz="1000">
                <a:solidFill>
                  <a:schemeClr val="dk1"/>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8009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4498052-2884-4AD1-ACD1-DB3991CEAA9D}" type="datetime1">
              <a:rPr lang="en-US" smtClean="0"/>
              <a:pPr/>
              <a:t>10/23/2022</a:t>
            </a:fld>
            <a:endParaRPr lang="en-US" dirty="0"/>
          </a:p>
        </p:txBody>
      </p:sp>
      <p:sp>
        <p:nvSpPr>
          <p:cNvPr id="5" name="Footer Placeholder 4"/>
          <p:cNvSpPr>
            <a:spLocks noGrp="1"/>
          </p:cNvSpPr>
          <p:nvPr>
            <p:ph type="ftr" sz="quarter" idx="11"/>
          </p:nvPr>
        </p:nvSpPr>
        <p:spPr/>
        <p:txBody>
          <a:bodyPr/>
          <a:lstStyle>
            <a:lvl1pPr>
              <a:defRPr sz="1200">
                <a:solidFill>
                  <a:schemeClr val="tx1"/>
                </a:solidFill>
              </a:defRPr>
            </a:lvl1pPr>
          </a:lstStyle>
          <a:p>
            <a:r>
              <a:rPr lang="en-US" dirty="0"/>
              <a:t>Realistic Activity Recognition using Sensors with Deep Convolutional Neural Network</a:t>
            </a:r>
          </a:p>
        </p:txBody>
      </p:sp>
      <p:sp>
        <p:nvSpPr>
          <p:cNvPr id="6" name="Slide Number Placeholder 5"/>
          <p:cNvSpPr>
            <a:spLocks noGrp="1"/>
          </p:cNvSpPr>
          <p:nvPr>
            <p:ph type="sldNum" sz="quarter" idx="12"/>
          </p:nvPr>
        </p:nvSpPr>
        <p:spPr/>
        <p:txBody>
          <a:bodyPr/>
          <a:lstStyle>
            <a:lvl1pPr>
              <a:defRPr sz="1200"/>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88826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6502CB-A0BB-4453-AEB8-411972EBBEF8}" type="datetime1">
              <a:rPr lang="en-US" smtClean="0"/>
              <a:t>10/23/2022</a:t>
            </a:fld>
            <a:endParaRPr lang="en-US"/>
          </a:p>
        </p:txBody>
      </p:sp>
      <p:sp>
        <p:nvSpPr>
          <p:cNvPr id="5" name="Footer Placeholder 4"/>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51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D1FE3-E714-4AE3-83A9-78183A9C6062}" type="datetime1">
              <a:rPr lang="en-US" smtClean="0"/>
              <a:t>10/23/2022</a:t>
            </a:fld>
            <a:endParaRPr lang="en-US"/>
          </a:p>
        </p:txBody>
      </p:sp>
      <p:sp>
        <p:nvSpPr>
          <p:cNvPr id="6" name="Footer Placeholder 5"/>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8241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A91A8-753A-4EF5-BE01-09F9D5A1336E}" type="datetime1">
              <a:rPr lang="en-US" smtClean="0"/>
              <a:t>10/23/2022</a:t>
            </a:fld>
            <a:endParaRPr lang="en-US"/>
          </a:p>
        </p:txBody>
      </p:sp>
      <p:sp>
        <p:nvSpPr>
          <p:cNvPr id="8" name="Footer Placeholder 7"/>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17328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A10678-FD34-4759-AEB4-E8617B6FCCEC}" type="datetime1">
              <a:rPr lang="en-US" smtClean="0"/>
              <a:t>10/23/2022</a:t>
            </a:fld>
            <a:endParaRPr lang="en-US"/>
          </a:p>
        </p:txBody>
      </p:sp>
      <p:sp>
        <p:nvSpPr>
          <p:cNvPr id="4" name="Footer Placeholder 3"/>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2390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ED73B-C914-4A25-A4B8-F8CF3D4BB663}" type="datetime1">
              <a:rPr lang="en-US" smtClean="0"/>
              <a:t>10/23/2022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Realistic Activity Recognition using Sensors with Deep Convolutional Neural Network</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2511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83FEB96-41B7-4299-BCB4-AAF762A7D993}" type="datetime1">
              <a:rPr lang="en-US" smtClean="0"/>
              <a:t>10/23/2022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Realistic Activity Recognition using Sensors with Deep Convolutional Neural Network</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148702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8568B4-F46A-448D-8845-E2387BE58EF7}" type="datetime1">
              <a:rPr lang="en-US" smtClean="0"/>
              <a:t>10/23/2022</a:t>
            </a:fld>
            <a:endParaRPr lang="en-US"/>
          </a:p>
        </p:txBody>
      </p:sp>
      <p:sp>
        <p:nvSpPr>
          <p:cNvPr id="6" name="Footer Placeholder 5"/>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94390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93124A5-83C0-49D9-881C-F17C01A6D715}" type="datetime1">
              <a:rPr lang="en-US" smtClean="0"/>
              <a:t>10/23/2022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Realistic Activity Recognition using Sensors with Deep Convolutional Neural Network</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3663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4789" y="2890377"/>
            <a:ext cx="7901213" cy="738664"/>
          </a:xfrm>
        </p:spPr>
        <p:txBody>
          <a:bodyPr>
            <a:noAutofit/>
          </a:bodyPr>
          <a:lstStyle/>
          <a:p>
            <a:pPr algn="ctr"/>
            <a:r>
              <a:rPr lang="en-US" sz="2400" b="1" dirty="0">
                <a:solidFill>
                  <a:schemeClr val="tx2"/>
                </a:solidFill>
                <a:latin typeface="Times New Roman" pitchFamily="18" charset="0"/>
                <a:cs typeface="Times New Roman" pitchFamily="18" charset="0"/>
              </a:rPr>
              <a:t>Realistic Activity Recognition using Sensors with Deep Convolutional Neural Network</a:t>
            </a:r>
          </a:p>
        </p:txBody>
      </p:sp>
      <p:sp>
        <p:nvSpPr>
          <p:cNvPr id="6" name="TextBox 11"/>
          <p:cNvSpPr txBox="1">
            <a:spLocks noChangeArrowheads="1"/>
          </p:cNvSpPr>
          <p:nvPr/>
        </p:nvSpPr>
        <p:spPr bwMode="auto">
          <a:xfrm>
            <a:off x="724789" y="4343887"/>
            <a:ext cx="367392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sz="1800" u="sng" dirty="0">
                <a:latin typeface="Times New Roman" pitchFamily="18" charset="0"/>
                <a:cs typeface="Times New Roman" pitchFamily="18" charset="0"/>
              </a:rPr>
              <a:t>Presented By</a:t>
            </a:r>
          </a:p>
          <a:p>
            <a:pPr algn="ctr" eaLnBrk="1" hangingPunct="1">
              <a:spcBef>
                <a:spcPct val="0"/>
              </a:spcBef>
              <a:buFontTx/>
              <a:buNone/>
            </a:pPr>
            <a:r>
              <a:rPr lang="en-US" sz="1800" b="1" dirty="0">
                <a:latin typeface="Times New Roman" pitchFamily="18" charset="0"/>
                <a:cs typeface="Times New Roman" pitchFamily="18" charset="0"/>
              </a:rPr>
              <a:t>Md. Al Siam</a:t>
            </a:r>
          </a:p>
          <a:p>
            <a:pPr algn="ctr">
              <a:spcBef>
                <a:spcPct val="0"/>
              </a:spcBef>
              <a:buNone/>
            </a:pPr>
            <a:r>
              <a:rPr lang="en-US" sz="1800" dirty="0">
                <a:latin typeface="Times New Roman" pitchFamily="18" charset="0"/>
                <a:cs typeface="Times New Roman" pitchFamily="18" charset="0"/>
              </a:rPr>
              <a:t>Roll: 1603008</a:t>
            </a:r>
          </a:p>
          <a:p>
            <a:pPr algn="ctr">
              <a:spcBef>
                <a:spcPct val="0"/>
              </a:spcBef>
              <a:buNone/>
            </a:pPr>
            <a:r>
              <a:rPr lang="en-US" sz="1800" dirty="0">
                <a:latin typeface="Times New Roman" pitchFamily="18" charset="0"/>
                <a:ea typeface="Cambria" panose="02040503050406030204" pitchFamily="18" charset="0"/>
                <a:cs typeface="Times New Roman" pitchFamily="18" charset="0"/>
              </a:rPr>
              <a:t>Computer Science and Engineering</a:t>
            </a:r>
            <a:r>
              <a:rPr lang="en-US" sz="1800" dirty="0">
                <a:latin typeface="Times New Roman" pitchFamily="18" charset="0"/>
                <a:cs typeface="Times New Roman" pitchFamily="18" charset="0"/>
              </a:rPr>
              <a:t>,</a:t>
            </a:r>
            <a:r>
              <a:rPr lang="en-US" sz="1800" dirty="0">
                <a:latin typeface="Times New Roman" pitchFamily="18" charset="0"/>
                <a:ea typeface="Cambria" panose="02040503050406030204" pitchFamily="18" charset="0"/>
                <a:cs typeface="Times New Roman" pitchFamily="18" charset="0"/>
              </a:rPr>
              <a:t> Rajshahi University of Engineering and Technology</a:t>
            </a:r>
          </a:p>
          <a:p>
            <a:pPr algn="ctr">
              <a:spcBef>
                <a:spcPct val="0"/>
              </a:spcBef>
              <a:buNone/>
            </a:pPr>
            <a:endParaRPr lang="en-US" sz="1800" dirty="0">
              <a:latin typeface="Times New Roman" pitchFamily="18" charset="0"/>
              <a:cs typeface="Times New Roman" pitchFamily="18" charset="0"/>
            </a:endParaRPr>
          </a:p>
        </p:txBody>
      </p:sp>
      <p:sp>
        <p:nvSpPr>
          <p:cNvPr id="11" name="TextBox 11"/>
          <p:cNvSpPr txBox="1">
            <a:spLocks noChangeArrowheads="1"/>
          </p:cNvSpPr>
          <p:nvPr/>
        </p:nvSpPr>
        <p:spPr bwMode="auto">
          <a:xfrm>
            <a:off x="5141068" y="4343887"/>
            <a:ext cx="363474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sz="1800" u="sng" dirty="0">
                <a:latin typeface="Times New Roman" pitchFamily="18" charset="0"/>
                <a:cs typeface="Times New Roman" pitchFamily="18" charset="0"/>
              </a:rPr>
              <a:t>Supervised By</a:t>
            </a:r>
          </a:p>
          <a:p>
            <a:pPr algn="ctr" eaLnBrk="1" hangingPunct="1">
              <a:spcBef>
                <a:spcPct val="0"/>
              </a:spcBef>
              <a:buFontTx/>
              <a:buNone/>
            </a:pPr>
            <a:r>
              <a:rPr lang="en-US" sz="1800" b="1" dirty="0">
                <a:latin typeface="Times New Roman" pitchFamily="18" charset="0"/>
                <a:cs typeface="Times New Roman" pitchFamily="18" charset="0"/>
              </a:rPr>
              <a:t>Abu Sayeed</a:t>
            </a:r>
          </a:p>
          <a:p>
            <a:pPr algn="ctr">
              <a:spcBef>
                <a:spcPct val="0"/>
              </a:spcBef>
              <a:buNone/>
            </a:pPr>
            <a:r>
              <a:rPr lang="en-US" sz="1800" dirty="0">
                <a:latin typeface="Times New Roman" pitchFamily="18" charset="0"/>
                <a:cs typeface="Times New Roman" pitchFamily="18" charset="0"/>
              </a:rPr>
              <a:t>Assistant</a:t>
            </a:r>
            <a:r>
              <a:rPr lang="bn-BD" sz="1800" dirty="0">
                <a:latin typeface="Times New Roman" panose="02020603050405020304" pitchFamily="18" charset="0"/>
              </a:rPr>
              <a:t> Professor</a:t>
            </a:r>
            <a:endParaRPr lang="en-US" sz="1800" dirty="0">
              <a:latin typeface="Times New Roman" panose="02020603050405020304" pitchFamily="18" charset="0"/>
              <a:cs typeface="Times New Roman" pitchFamily="18" charset="0"/>
            </a:endParaRPr>
          </a:p>
          <a:p>
            <a:pPr algn="ctr">
              <a:spcBef>
                <a:spcPct val="0"/>
              </a:spcBef>
              <a:buNone/>
            </a:pPr>
            <a:r>
              <a:rPr lang="en-US" sz="1800" dirty="0">
                <a:latin typeface="Times New Roman" pitchFamily="18" charset="0"/>
                <a:ea typeface="Cambria" panose="02040503050406030204" pitchFamily="18" charset="0"/>
                <a:cs typeface="Times New Roman" pitchFamily="18" charset="0"/>
              </a:rPr>
              <a:t>Computer Science and Engineering</a:t>
            </a:r>
            <a:r>
              <a:rPr lang="en-US" sz="1800" dirty="0">
                <a:latin typeface="Times New Roman" pitchFamily="18" charset="0"/>
                <a:cs typeface="Times New Roman" pitchFamily="18" charset="0"/>
              </a:rPr>
              <a:t>,</a:t>
            </a:r>
            <a:r>
              <a:rPr lang="en-US" sz="1800" dirty="0">
                <a:latin typeface="Times New Roman" pitchFamily="18" charset="0"/>
                <a:ea typeface="Cambria" panose="02040503050406030204" pitchFamily="18" charset="0"/>
                <a:cs typeface="Times New Roman" pitchFamily="18" charset="0"/>
              </a:rPr>
              <a:t> Rajshahi University of Engineering and Technology</a:t>
            </a:r>
          </a:p>
          <a:p>
            <a:pPr algn="ctr">
              <a:spcBef>
                <a:spcPct val="0"/>
              </a:spcBef>
              <a:buNone/>
            </a:pPr>
            <a:endParaRPr lang="en-US" sz="1800"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B4C026C8-0ACA-4A31-9A64-2931D8A56212}"/>
              </a:ext>
            </a:extLst>
          </p:cNvPr>
          <p:cNvSpPr/>
          <p:nvPr/>
        </p:nvSpPr>
        <p:spPr>
          <a:xfrm>
            <a:off x="3337981" y="204209"/>
            <a:ext cx="2262188" cy="339725"/>
          </a:xfrm>
          <a:prstGeom prst="rect">
            <a:avLst/>
          </a:prstGeom>
        </p:spPr>
        <p:txBody>
          <a:bodyPr wrap="none">
            <a:spAutoFit/>
          </a:bodyPr>
          <a:ls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bn-BD" sz="1600" dirty="0">
                <a:solidFill>
                  <a:schemeClr val="accent6">
                    <a:lumMod val="50000"/>
                  </a:schemeClr>
                </a:solidFill>
                <a:latin typeface="Monotype Corsiva" panose="03010101010201010101" pitchFamily="66" charset="0"/>
              </a:rPr>
              <a:t>Heaven’s Light is Our Guide</a:t>
            </a:r>
            <a:endParaRPr lang="en-US" sz="1600" dirty="0">
              <a:latin typeface="Monotype Corsiva" panose="03010101010201010101" pitchFamily="66" charset="0"/>
              <a:cs typeface="Times New Roman" panose="02020603050405020304" pitchFamily="18" charset="0"/>
            </a:endParaRPr>
          </a:p>
        </p:txBody>
      </p:sp>
      <p:pic>
        <p:nvPicPr>
          <p:cNvPr id="9" name="Picture 8">
            <a:extLst>
              <a:ext uri="{FF2B5EF4-FFF2-40B4-BE49-F238E27FC236}">
                <a16:creationId xmlns:a16="http://schemas.microsoft.com/office/drawing/2014/main" id="{058F2B40-4F54-4481-B043-63FFD02106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3607" y="632870"/>
            <a:ext cx="1150937" cy="119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1EA2F00C-C64F-4FE0-9431-897E316AD5BD}"/>
              </a:ext>
            </a:extLst>
          </p:cNvPr>
          <p:cNvSpPr txBox="1">
            <a:spLocks noChangeArrowheads="1"/>
          </p:cNvSpPr>
          <p:nvPr/>
        </p:nvSpPr>
        <p:spPr bwMode="auto">
          <a:xfrm>
            <a:off x="3182506" y="1800526"/>
            <a:ext cx="25731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US" sz="2000" dirty="0">
              <a:latin typeface="+mn-lt"/>
            </a:endParaRPr>
          </a:p>
          <a:p>
            <a:pPr algn="ctr" eaLnBrk="1" hangingPunct="1">
              <a:spcBef>
                <a:spcPct val="0"/>
              </a:spcBef>
              <a:buFontTx/>
              <a:buNone/>
            </a:pPr>
            <a:r>
              <a:rPr lang="en-US" sz="2000" b="1" dirty="0">
                <a:solidFill>
                  <a:schemeClr val="tx2"/>
                </a:solidFill>
                <a:latin typeface="Times New Roman" panose="02020603050405020304" pitchFamily="18" charset="0"/>
                <a:cs typeface="Times New Roman" panose="02020603050405020304" pitchFamily="18" charset="0"/>
              </a:rPr>
              <a:t>Course No: CSE 4206</a:t>
            </a:r>
          </a:p>
        </p:txBody>
      </p:sp>
      <p:sp>
        <p:nvSpPr>
          <p:cNvPr id="3" name="Date Placeholder 2">
            <a:extLst>
              <a:ext uri="{FF2B5EF4-FFF2-40B4-BE49-F238E27FC236}">
                <a16:creationId xmlns:a16="http://schemas.microsoft.com/office/drawing/2014/main" id="{9060C93B-F46A-48AD-A429-F02F1382D16F}"/>
              </a:ext>
            </a:extLst>
          </p:cNvPr>
          <p:cNvSpPr>
            <a:spLocks noGrp="1"/>
          </p:cNvSpPr>
          <p:nvPr>
            <p:ph type="dt" sz="half" idx="10"/>
          </p:nvPr>
        </p:nvSpPr>
        <p:spPr/>
        <p:txBody>
          <a:bodyPr/>
          <a:lstStyle/>
          <a:p>
            <a:fld id="{0A7D7F39-AB14-4D3D-A91D-5B4641E02F2E}" type="datetime1">
              <a:rPr lang="en-US" smtClean="0"/>
              <a:t>10/23/2022</a:t>
            </a:fld>
            <a:endParaRPr lang="en-US"/>
          </a:p>
        </p:txBody>
      </p:sp>
      <p:sp>
        <p:nvSpPr>
          <p:cNvPr id="5" name="Footer Placeholder 4">
            <a:extLst>
              <a:ext uri="{FF2B5EF4-FFF2-40B4-BE49-F238E27FC236}">
                <a16:creationId xmlns:a16="http://schemas.microsoft.com/office/drawing/2014/main" id="{818A0240-E2DA-4356-B667-1278E2B0BB3E}"/>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F15A0B12-6E82-45D8-B9B6-C594D8F40C30}"/>
              </a:ext>
            </a:extLst>
          </p:cNvPr>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10</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D08649F4-F6A1-4932-93BB-E6DAFD1A5CCF}"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Activity Recognition Using Inertial Sensors </a:t>
            </a:r>
          </a:p>
        </p:txBody>
      </p:sp>
      <p:sp>
        <p:nvSpPr>
          <p:cNvPr id="4" name="TextBox 3">
            <a:extLst>
              <a:ext uri="{FF2B5EF4-FFF2-40B4-BE49-F238E27FC236}">
                <a16:creationId xmlns:a16="http://schemas.microsoft.com/office/drawing/2014/main" id="{261E064F-FC37-4E37-A0B5-0499D7A18EEE}"/>
              </a:ext>
            </a:extLst>
          </p:cNvPr>
          <p:cNvSpPr txBox="1"/>
          <p:nvPr/>
        </p:nvSpPr>
        <p:spPr>
          <a:xfrm>
            <a:off x="927278" y="3013656"/>
            <a:ext cx="7482083" cy="4001095"/>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gestures while writing alphabets </a:t>
            </a:r>
            <a:r>
              <a:rPr lang="en-US" sz="2000" dirty="0">
                <a:latin typeface="Times New Roman" panose="02020603050405020304" pitchFamily="18" charset="0"/>
                <a:cs typeface="Times New Roman" panose="02020603050405020304" pitchFamily="18" charset="0"/>
              </a:rPr>
              <a:t>is a good example of human activity recognition as there are different gestures while writing different letters. The gestures while writing can be captured with sensor devices. Many experiments on writing alphabets has been conducted using sensor data so far.</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Writing alphabets can be captured by </a:t>
            </a:r>
            <a:r>
              <a:rPr lang="en-US" sz="2000" b="1" dirty="0">
                <a:latin typeface="Times New Roman" panose="02020603050405020304" pitchFamily="18" charset="0"/>
                <a:cs typeface="Times New Roman" panose="02020603050405020304" pitchFamily="18" charset="0"/>
              </a:rPr>
              <a:t>IMU Sensors </a:t>
            </a:r>
            <a:r>
              <a:rPr lang="en-US" sz="2000" dirty="0">
                <a:latin typeface="Times New Roman" panose="02020603050405020304" pitchFamily="18" charset="0"/>
                <a:cs typeface="Times New Roman" panose="02020603050405020304" pitchFamily="18" charset="0"/>
              </a:rPr>
              <a:t>like </a:t>
            </a:r>
            <a:r>
              <a:rPr lang="en-US" sz="2000" b="1" dirty="0">
                <a:latin typeface="Times New Roman" panose="02020603050405020304" pitchFamily="18" charset="0"/>
                <a:cs typeface="Times New Roman" panose="02020603050405020304" pitchFamily="18" charset="0"/>
              </a:rPr>
              <a:t>accelerometers, gyroscopes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Wrist worn devices, mobile phones </a:t>
            </a:r>
            <a:r>
              <a:rPr lang="en-US" sz="2000" dirty="0">
                <a:latin typeface="Times New Roman" panose="02020603050405020304" pitchFamily="18" charset="0"/>
                <a:cs typeface="Times New Roman" panose="02020603050405020304" pitchFamily="18" charset="0"/>
              </a:rPr>
              <a:t>which have sensors built-in have been widely used in the experiments.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13913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11</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2684A563-823E-451D-B504-A99D9611801B}"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Activity Recognition Using Inertial Sensors </a:t>
            </a:r>
          </a:p>
        </p:txBody>
      </p:sp>
      <p:sp>
        <p:nvSpPr>
          <p:cNvPr id="4" name="TextBox 3">
            <a:extLst>
              <a:ext uri="{FF2B5EF4-FFF2-40B4-BE49-F238E27FC236}">
                <a16:creationId xmlns:a16="http://schemas.microsoft.com/office/drawing/2014/main" id="{261E064F-FC37-4E37-A0B5-0499D7A18EEE}"/>
              </a:ext>
            </a:extLst>
          </p:cNvPr>
          <p:cNvSpPr txBox="1"/>
          <p:nvPr/>
        </p:nvSpPr>
        <p:spPr>
          <a:xfrm>
            <a:off x="734638" y="2538234"/>
            <a:ext cx="7674724" cy="4401205"/>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Lin et al. </a:t>
            </a:r>
            <a:r>
              <a:rPr lang="en-US" sz="2000" dirty="0">
                <a:latin typeface="Times New Roman" panose="02020603050405020304" pitchFamily="18" charset="0"/>
                <a:cs typeface="Times New Roman" panose="02020603050405020304" pitchFamily="18" charset="0"/>
              </a:rPr>
              <a:t>investigated the </a:t>
            </a:r>
            <a:r>
              <a:rPr lang="en-US" sz="2000" b="1" dirty="0">
                <a:latin typeface="Times New Roman" panose="02020603050405020304" pitchFamily="18" charset="0"/>
                <a:cs typeface="Times New Roman" panose="02020603050405020304" pitchFamily="18" charset="0"/>
              </a:rPr>
              <a:t>orientations of the surfaces in which users were to write characters</a:t>
            </a:r>
            <a:r>
              <a:rPr lang="en-US" sz="2000" dirty="0">
                <a:latin typeface="Times New Roman" panose="02020603050405020304" pitchFamily="18" charset="0"/>
                <a:cs typeface="Times New Roman" panose="02020603050405020304" pitchFamily="18" charset="0"/>
              </a:rPr>
              <a:t>, the stabilization (support) point of the hand, and the rotation injection technique for data augmentation which uses a rotation matrix [6]. They obtained a remarkably high accuracy of 99.99% to recognize 62 characters by 10 subjects with a machine-learning-based approach.</a:t>
            </a:r>
          </a:p>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Chen et al. </a:t>
            </a:r>
            <a:r>
              <a:rPr lang="en-US" sz="2000" dirty="0">
                <a:latin typeface="Times New Roman" panose="02020603050405020304" pitchFamily="18" charset="0"/>
                <a:cs typeface="Times New Roman" panose="02020603050405020304" pitchFamily="18" charset="0"/>
              </a:rPr>
              <a:t>investigated </a:t>
            </a:r>
            <a:r>
              <a:rPr lang="en-US" sz="2000" b="1" dirty="0">
                <a:latin typeface="Times New Roman" panose="02020603050405020304" pitchFamily="18" charset="0"/>
                <a:cs typeface="Times New Roman" panose="02020603050405020304" pitchFamily="18" charset="0"/>
              </a:rPr>
              <a:t>real-time fingertip detection in frames captured from smart glasses</a:t>
            </a:r>
            <a:r>
              <a:rPr lang="en-US" sz="2000" dirty="0">
                <a:latin typeface="Times New Roman" panose="02020603050405020304" pitchFamily="18" charset="0"/>
                <a:cs typeface="Times New Roman" panose="02020603050405020304" pitchFamily="18" charset="0"/>
              </a:rPr>
              <a:t>. They built a synthetic dataset using </a:t>
            </a:r>
            <a:r>
              <a:rPr lang="en-US" sz="2000" b="1" dirty="0">
                <a:latin typeface="Times New Roman" panose="02020603050405020304" pitchFamily="18" charset="0"/>
                <a:cs typeface="Times New Roman" panose="02020603050405020304" pitchFamily="18" charset="0"/>
              </a:rPr>
              <a:t>Unity3D</a:t>
            </a:r>
            <a:r>
              <a:rPr lang="en-US" sz="2000" dirty="0">
                <a:latin typeface="Times New Roman" panose="02020603050405020304" pitchFamily="18" charset="0"/>
                <a:cs typeface="Times New Roman" panose="02020603050405020304" pitchFamily="18" charset="0"/>
              </a:rPr>
              <a:t> and proposed a modified mask regional convolutional neural network. Their method could detect fingertip for air-writing in a minimal length of time for each frame [7].</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68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12</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8E59103F-3367-4186-9608-E18853B67B6F}"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Activity Recognition Using Inertial Sensors </a:t>
            </a:r>
          </a:p>
        </p:txBody>
      </p:sp>
      <p:sp>
        <p:nvSpPr>
          <p:cNvPr id="4" name="TextBox 3">
            <a:extLst>
              <a:ext uri="{FF2B5EF4-FFF2-40B4-BE49-F238E27FC236}">
                <a16:creationId xmlns:a16="http://schemas.microsoft.com/office/drawing/2014/main" id="{261E064F-FC37-4E37-A0B5-0499D7A18EEE}"/>
              </a:ext>
            </a:extLst>
          </p:cNvPr>
          <p:cNvSpPr txBox="1"/>
          <p:nvPr/>
        </p:nvSpPr>
        <p:spPr>
          <a:xfrm>
            <a:off x="927278" y="3013656"/>
            <a:ext cx="7482083"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Kim et al. </a:t>
            </a:r>
            <a:r>
              <a:rPr lang="en-US" sz="2000" dirty="0">
                <a:latin typeface="Times New Roman" panose="02020603050405020304" pitchFamily="18" charset="0"/>
                <a:cs typeface="Times New Roman" panose="02020603050405020304" pitchFamily="18" charset="0"/>
              </a:rPr>
              <a:t>experimented with the </a:t>
            </a:r>
            <a:r>
              <a:rPr lang="en-US" sz="2000" b="1" dirty="0" err="1">
                <a:latin typeface="Times New Roman" panose="02020603050405020304" pitchFamily="18" charset="0"/>
                <a:cs typeface="Times New Roman" panose="02020603050405020304" pitchFamily="18" charset="0"/>
              </a:rPr>
              <a:t>WiTA</a:t>
            </a:r>
            <a:r>
              <a:rPr lang="en-US" sz="2000" b="1" dirty="0">
                <a:latin typeface="Times New Roman" panose="02020603050405020304" pitchFamily="18" charset="0"/>
                <a:cs typeface="Times New Roman" panose="02020603050405020304" pitchFamily="18" charset="0"/>
              </a:rPr>
              <a:t> dataset</a:t>
            </a:r>
            <a:r>
              <a:rPr lang="en-US" sz="2000" dirty="0">
                <a:latin typeface="Times New Roman" panose="02020603050405020304" pitchFamily="18" charset="0"/>
                <a:cs typeface="Times New Roman" panose="02020603050405020304" pitchFamily="18" charset="0"/>
              </a:rPr>
              <a:t>, which contains </a:t>
            </a:r>
            <a:r>
              <a:rPr lang="en-US" sz="2000" b="1" dirty="0">
                <a:latin typeface="Times New Roman" panose="02020603050405020304" pitchFamily="18" charset="0"/>
                <a:cs typeface="Times New Roman" panose="02020603050405020304" pitchFamily="18" charset="0"/>
              </a:rPr>
              <a:t>air-writing</a:t>
            </a:r>
            <a:r>
              <a:rPr lang="en-US" sz="2000" dirty="0">
                <a:latin typeface="Times New Roman" panose="02020603050405020304" pitchFamily="18" charset="0"/>
                <a:cs typeface="Times New Roman" panose="02020603050405020304" pitchFamily="18" charset="0"/>
              </a:rPr>
              <a:t> data for </a:t>
            </a:r>
            <a:r>
              <a:rPr lang="en-US" sz="2000" b="1" dirty="0">
                <a:latin typeface="Times New Roman" panose="02020603050405020304" pitchFamily="18" charset="0"/>
                <a:cs typeface="Times New Roman" panose="02020603050405020304" pitchFamily="18" charset="0"/>
              </a:rPr>
              <a:t>Korean and English alphabets</a:t>
            </a:r>
            <a:r>
              <a:rPr lang="en-US" sz="2000" dirty="0">
                <a:latin typeface="Times New Roman" panose="02020603050405020304" pitchFamily="18" charset="0"/>
                <a:cs typeface="Times New Roman" panose="02020603050405020304" pitchFamily="18" charset="0"/>
              </a:rPr>
              <a:t> collected by RGB cameras [8].</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Abir</a:t>
            </a:r>
            <a:r>
              <a:rPr lang="en-US" sz="2000" b="1" dirty="0">
                <a:latin typeface="Times New Roman" panose="02020603050405020304" pitchFamily="18" charset="0"/>
                <a:cs typeface="Times New Roman" panose="02020603050405020304" pitchFamily="18" charset="0"/>
              </a:rPr>
              <a:t> et al.</a:t>
            </a:r>
            <a:r>
              <a:rPr lang="en-US" sz="2000" dirty="0">
                <a:latin typeface="Times New Roman" panose="02020603050405020304" pitchFamily="18" charset="0"/>
                <a:cs typeface="Times New Roman" panose="02020603050405020304" pitchFamily="18" charset="0"/>
              </a:rPr>
              <a:t> extensively </a:t>
            </a:r>
            <a:r>
              <a:rPr lang="en-US" sz="2000" b="1" dirty="0">
                <a:latin typeface="Times New Roman" panose="02020603050405020304" pitchFamily="18" charset="0"/>
                <a:cs typeface="Times New Roman" panose="02020603050405020304" pitchFamily="18" charset="0"/>
              </a:rPr>
              <a:t>investigated different interpolation techniques</a:t>
            </a:r>
            <a:r>
              <a:rPr lang="en-US" sz="2000" dirty="0">
                <a:latin typeface="Times New Roman" panose="02020603050405020304" pitchFamily="18" charset="0"/>
                <a:cs typeface="Times New Roman" panose="02020603050405020304" pitchFamily="18" charset="0"/>
              </a:rPr>
              <a:t> on seven publicly available sensor based </a:t>
            </a:r>
            <a:r>
              <a:rPr lang="en-US" sz="2000" b="1" dirty="0">
                <a:latin typeface="Times New Roman" panose="02020603050405020304" pitchFamily="18" charset="0"/>
                <a:cs typeface="Times New Roman" panose="02020603050405020304" pitchFamily="18" charset="0"/>
              </a:rPr>
              <a:t>air-writing datasets</a:t>
            </a:r>
            <a:r>
              <a:rPr lang="en-US" sz="2000" dirty="0">
                <a:latin typeface="Times New Roman" panose="02020603050405020304" pitchFamily="18" charset="0"/>
                <a:cs typeface="Times New Roman" panose="02020603050405020304" pitchFamily="18" charset="0"/>
              </a:rPr>
              <a:t> and developed a method </a:t>
            </a:r>
            <a:r>
              <a:rPr lang="en-US" sz="2000" b="1" dirty="0">
                <a:latin typeface="Times New Roman" panose="02020603050405020304" pitchFamily="18" charset="0"/>
                <a:cs typeface="Times New Roman" panose="02020603050405020304" pitchFamily="18" charset="0"/>
              </a:rPr>
              <a:t>to recognize air-written characters using a 2D-CNN model</a:t>
            </a:r>
            <a:r>
              <a:rPr lang="en-US" sz="2000" dirty="0">
                <a:latin typeface="Times New Roman" panose="02020603050405020304" pitchFamily="18" charset="0"/>
                <a:cs typeface="Times New Roman" panose="02020603050405020304" pitchFamily="18" charset="0"/>
              </a:rPr>
              <a:t>. They interpolated sensor data in order to fit the data in deep 2D-CNN model. They obtained remarkable accuracy compared to the latest experiments regarding all of the datasets they used. [9]</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2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13</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66434A57-C205-4EA3-8449-704302B0FE05}"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Activity Recognition in Professional Contexts </a:t>
            </a:r>
          </a:p>
        </p:txBody>
      </p:sp>
      <p:sp>
        <p:nvSpPr>
          <p:cNvPr id="4" name="TextBox 3">
            <a:extLst>
              <a:ext uri="{FF2B5EF4-FFF2-40B4-BE49-F238E27FC236}">
                <a16:creationId xmlns:a16="http://schemas.microsoft.com/office/drawing/2014/main" id="{261E064F-FC37-4E37-A0B5-0499D7A18EEE}"/>
              </a:ext>
            </a:extLst>
          </p:cNvPr>
          <p:cNvSpPr txBox="1"/>
          <p:nvPr/>
        </p:nvSpPr>
        <p:spPr>
          <a:xfrm>
            <a:off x="822961" y="2538233"/>
            <a:ext cx="7586400" cy="341632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Recently, very little attention was given to the recognition of activities in </a:t>
            </a:r>
            <a:r>
              <a:rPr lang="en-US" sz="2400" b="1" dirty="0">
                <a:latin typeface="Times New Roman" panose="02020603050405020304" pitchFamily="18" charset="0"/>
                <a:cs typeface="Times New Roman" panose="02020603050405020304" pitchFamily="18" charset="0"/>
              </a:rPr>
              <a:t>professional contexts</a:t>
            </a:r>
            <a:r>
              <a:rPr lang="en-US" sz="2400" dirty="0">
                <a:latin typeface="Times New Roman" panose="02020603050405020304" pitchFamily="18" charset="0"/>
                <a:cs typeface="Times New Roman" panose="02020603050405020304" pitchFamily="18" charset="0"/>
              </a:rPr>
              <a:t>. Special interest seems to be rising for tracking the activities of </a:t>
            </a:r>
            <a:r>
              <a:rPr lang="en-US" sz="2400" b="1" dirty="0">
                <a:latin typeface="Times New Roman" panose="02020603050405020304" pitchFamily="18" charset="0"/>
                <a:cs typeface="Times New Roman" panose="02020603050405020304" pitchFamily="18" charset="0"/>
              </a:rPr>
              <a:t>medical practitioners, such as doctors and nurses </a:t>
            </a:r>
            <a:r>
              <a:rPr lang="en-US" sz="2400" dirty="0">
                <a:latin typeface="Times New Roman" panose="02020603050405020304" pitchFamily="18" charset="0"/>
                <a:cs typeface="Times New Roman" panose="02020603050405020304" pitchFamily="18" charset="0"/>
              </a:rPr>
              <a:t>[10] and, in a smaller scale, activities such as </a:t>
            </a:r>
            <a:r>
              <a:rPr lang="en-US" sz="2400" b="1" dirty="0">
                <a:latin typeface="Times New Roman" panose="02020603050405020304" pitchFamily="18" charset="0"/>
                <a:cs typeface="Times New Roman" panose="02020603050405020304" pitchFamily="18" charset="0"/>
              </a:rPr>
              <a:t>cooking</a:t>
            </a:r>
            <a:r>
              <a:rPr lang="en-US" sz="2400" dirty="0">
                <a:latin typeface="Times New Roman" panose="02020603050405020304" pitchFamily="18" charset="0"/>
                <a:cs typeface="Times New Roman" panose="02020603050405020304" pitchFamily="18" charset="0"/>
              </a:rPr>
              <a:t> [11].</a:t>
            </a:r>
          </a:p>
          <a:p>
            <a:pPr marL="285750" indent="-28575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Joshua and Varghese </a:t>
            </a:r>
            <a:r>
              <a:rPr lang="en-US" sz="2400" dirty="0">
                <a:latin typeface="Times New Roman" panose="02020603050405020304" pitchFamily="18" charset="0"/>
                <a:cs typeface="Times New Roman" panose="02020603050405020304" pitchFamily="18" charset="0"/>
              </a:rPr>
              <a:t>[12] studied </a:t>
            </a:r>
            <a:r>
              <a:rPr lang="en-US" sz="2400" b="1" dirty="0">
                <a:latin typeface="Times New Roman" panose="02020603050405020304" pitchFamily="18" charset="0"/>
                <a:cs typeface="Times New Roman" panose="02020603050405020304" pitchFamily="18" charset="0"/>
              </a:rPr>
              <a:t>masonry activities using accelerometers in a laboratory</a:t>
            </a:r>
            <a:r>
              <a:rPr lang="en-US" sz="2400" dirty="0">
                <a:latin typeface="Times New Roman" panose="02020603050405020304" pitchFamily="18" charset="0"/>
                <a:cs typeface="Times New Roman" panose="02020603050405020304" pitchFamily="18" charset="0"/>
              </a:rPr>
              <a:t> and small-scale setting. Their study showed up to a 80% classification accuracy in relatively unconstrained environments. </a:t>
            </a:r>
          </a:p>
        </p:txBody>
      </p:sp>
    </p:spTree>
    <p:extLst>
      <p:ext uri="{BB962C8B-B14F-4D97-AF65-F5344CB8AC3E}">
        <p14:creationId xmlns:p14="http://schemas.microsoft.com/office/powerpoint/2010/main" val="271631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14</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2D029E96-0AAA-47DD-A92B-E47CE606E6B1}"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anose="02020603050405020304" pitchFamily="18" charset="0"/>
                <a:cs typeface="Times New Roman" panose="02020603050405020304" pitchFamily="18" charset="0"/>
              </a:rPr>
              <a:t>Activity Recognition in Professional Contexts </a:t>
            </a:r>
          </a:p>
        </p:txBody>
      </p:sp>
      <p:sp>
        <p:nvSpPr>
          <p:cNvPr id="4" name="TextBox 3">
            <a:extLst>
              <a:ext uri="{FF2B5EF4-FFF2-40B4-BE49-F238E27FC236}">
                <a16:creationId xmlns:a16="http://schemas.microsoft.com/office/drawing/2014/main" id="{261E064F-FC37-4E37-A0B5-0499D7A18EEE}"/>
              </a:ext>
            </a:extLst>
          </p:cNvPr>
          <p:cNvSpPr txBox="1"/>
          <p:nvPr/>
        </p:nvSpPr>
        <p:spPr>
          <a:xfrm>
            <a:off x="927277" y="2538232"/>
            <a:ext cx="7778841" cy="3785652"/>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err="1"/>
              <a:t>Akhavian</a:t>
            </a:r>
            <a:r>
              <a:rPr lang="en-US" sz="2400" b="1" dirty="0"/>
              <a:t> and </a:t>
            </a:r>
            <a:r>
              <a:rPr lang="en-US" sz="2400" b="1" dirty="0" err="1"/>
              <a:t>Behzadan</a:t>
            </a:r>
            <a:r>
              <a:rPr lang="en-US" sz="2400" b="1" dirty="0"/>
              <a:t> </a:t>
            </a:r>
            <a:r>
              <a:rPr lang="en-US" sz="2400" dirty="0"/>
              <a:t>[13], simulated, using only two subjects, a three-class construction activity setup that included </a:t>
            </a:r>
            <a:r>
              <a:rPr lang="en-US" sz="2400" b="1" dirty="0"/>
              <a:t>sawing, hammering and turning a wrench </a:t>
            </a:r>
            <a:r>
              <a:rPr lang="en-US" sz="2400" dirty="0"/>
              <a:t>and loading and unloading activities. Their three-class model obtained accuracies close to 90%, with high variability on users and activities. </a:t>
            </a:r>
          </a:p>
          <a:p>
            <a:pPr marL="285750" indent="-285750">
              <a:buFont typeface="Wingdings" panose="05000000000000000000" pitchFamily="2" charset="2"/>
              <a:buChar char="§"/>
            </a:pPr>
            <a:r>
              <a:rPr lang="en-US" sz="2400" dirty="0"/>
              <a:t>The rest of the studies related to construction focused on complementary cases without human focus, such as </a:t>
            </a:r>
            <a:r>
              <a:rPr lang="en-US" sz="2400" b="1" dirty="0"/>
              <a:t>tracking the activity of particular equipment </a:t>
            </a:r>
            <a:r>
              <a:rPr lang="en-US" sz="2400" dirty="0"/>
              <a:t>[14], or </a:t>
            </a:r>
            <a:r>
              <a:rPr lang="en-US" sz="2400" b="1" dirty="0"/>
              <a:t>machinery</a:t>
            </a:r>
            <a:r>
              <a:rPr lang="en-US" sz="2400" dirty="0"/>
              <a:t> [15].</a:t>
            </a:r>
          </a:p>
        </p:txBody>
      </p:sp>
    </p:spTree>
    <p:extLst>
      <p:ext uri="{BB962C8B-B14F-4D97-AF65-F5344CB8AC3E}">
        <p14:creationId xmlns:p14="http://schemas.microsoft.com/office/powerpoint/2010/main" val="408734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2" name="Content Placeholder 1"/>
          <p:cNvSpPr>
            <a:spLocks noGrp="1"/>
          </p:cNvSpPr>
          <p:nvPr>
            <p:ph idx="1"/>
          </p:nvPr>
        </p:nvSpPr>
        <p:spPr>
          <a:xfrm>
            <a:off x="822961" y="1805188"/>
            <a:ext cx="8229600" cy="4441066"/>
          </a:xfrm>
        </p:spPr>
        <p:txBody>
          <a:bodyPr>
            <a:normAutofit/>
          </a:bodyPr>
          <a:lstStyle/>
          <a:p>
            <a:pPr marL="0" indent="0" algn="ctr">
              <a:buNone/>
            </a:pPr>
            <a:r>
              <a:rPr lang="en-US" u="sng" dirty="0">
                <a:solidFill>
                  <a:schemeClr val="tx1">
                    <a:lumMod val="85000"/>
                    <a:lumOff val="15000"/>
                  </a:schemeClr>
                </a:solidFill>
                <a:latin typeface="Times New Roman" panose="02020603050405020304" pitchFamily="18" charset="0"/>
                <a:cs typeface="Times New Roman" panose="02020603050405020304" pitchFamily="18" charset="0"/>
              </a:rPr>
              <a:t>Used Dataset</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15</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C2A11DC4-4862-4E7A-AA38-9CE6A8EC1593}"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2362025"/>
            <a:ext cx="7482084" cy="1231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 A Realistic Dataset for Activity Recognition of Construction Workers Using IMU Devices</a:t>
            </a:r>
          </a:p>
        </p:txBody>
      </p:sp>
      <p:sp>
        <p:nvSpPr>
          <p:cNvPr id="7" name="TextBox 6">
            <a:extLst>
              <a:ext uri="{FF2B5EF4-FFF2-40B4-BE49-F238E27FC236}">
                <a16:creationId xmlns:a16="http://schemas.microsoft.com/office/drawing/2014/main" id="{B273136F-F9EF-4E37-A674-94A6E8834CC0}"/>
              </a:ext>
            </a:extLst>
          </p:cNvPr>
          <p:cNvSpPr txBox="1"/>
          <p:nvPr/>
        </p:nvSpPr>
        <p:spPr>
          <a:xfrm>
            <a:off x="927280" y="4172755"/>
            <a:ext cx="7482083" cy="193899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VTT-</a:t>
            </a:r>
            <a:r>
              <a:rPr lang="en-US" sz="2000" dirty="0" err="1">
                <a:latin typeface="Times New Roman" panose="02020603050405020304" pitchFamily="18" charset="0"/>
                <a:cs typeface="Times New Roman" panose="02020603050405020304" pitchFamily="18" charset="0"/>
              </a:rPr>
              <a:t>ConIoT</a:t>
            </a:r>
            <a:r>
              <a:rPr lang="en-US" sz="2000" dirty="0">
                <a:latin typeface="Times New Roman" panose="02020603050405020304" pitchFamily="18" charset="0"/>
                <a:cs typeface="Times New Roman" panose="02020603050405020304" pitchFamily="18" charset="0"/>
              </a:rPr>
              <a:t> is a publicly available dataset for the evaluation of </a:t>
            </a:r>
            <a:r>
              <a:rPr lang="en-US" sz="2000" b="1" dirty="0">
                <a:latin typeface="Times New Roman" panose="02020603050405020304" pitchFamily="18" charset="0"/>
                <a:cs typeface="Times New Roman" panose="02020603050405020304" pitchFamily="18" charset="0"/>
              </a:rPr>
              <a:t>human activity recognition (HAR)</a:t>
            </a:r>
            <a:r>
              <a:rPr lang="en-US" sz="2000" dirty="0">
                <a:latin typeface="Times New Roman" panose="02020603050405020304" pitchFamily="18" charset="0"/>
                <a:cs typeface="Times New Roman" panose="02020603050405020304" pitchFamily="18" charset="0"/>
              </a:rPr>
              <a:t> from </a:t>
            </a:r>
            <a:r>
              <a:rPr lang="en-US" sz="2000" b="1" dirty="0">
                <a:latin typeface="Times New Roman" panose="02020603050405020304" pitchFamily="18" charset="0"/>
                <a:cs typeface="Times New Roman" panose="02020603050405020304" pitchFamily="18" charset="0"/>
              </a:rPr>
              <a:t>inertial sensors </a:t>
            </a:r>
            <a:r>
              <a:rPr lang="en-US" sz="2000" dirty="0">
                <a:latin typeface="Times New Roman" panose="02020603050405020304" pitchFamily="18" charset="0"/>
                <a:cs typeface="Times New Roman" panose="02020603050405020304" pitchFamily="18" charset="0"/>
              </a:rPr>
              <a:t>in professional construction settings.</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dataset contains data from </a:t>
            </a:r>
            <a:r>
              <a:rPr lang="en-US" sz="2000" b="1" dirty="0">
                <a:latin typeface="Times New Roman" panose="02020603050405020304" pitchFamily="18" charset="0"/>
                <a:cs typeface="Times New Roman" panose="02020603050405020304" pitchFamily="18" charset="0"/>
              </a:rPr>
              <a:t>13 users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16 different activities</a:t>
            </a:r>
            <a:r>
              <a:rPr lang="en-US" sz="2000" dirty="0">
                <a:latin typeface="Times New Roman" panose="02020603050405020304" pitchFamily="18" charset="0"/>
                <a:cs typeface="Times New Roman" panose="02020603050405020304" pitchFamily="18" charset="0"/>
              </a:rPr>
              <a:t>, which is collected from three different wearable sensor locations.</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2" name="Content Placeholder 1"/>
          <p:cNvSpPr>
            <a:spLocks noGrp="1"/>
          </p:cNvSpPr>
          <p:nvPr>
            <p:ph idx="1"/>
          </p:nvPr>
        </p:nvSpPr>
        <p:spPr>
          <a:xfrm>
            <a:off x="927280" y="2215165"/>
            <a:ext cx="7482084" cy="4069725"/>
          </a:xfrm>
        </p:spPr>
        <p:txBody>
          <a:bodyPr>
            <a:normAutofit/>
          </a:bodyPr>
          <a:lstStyle/>
          <a:p>
            <a:pPr>
              <a:buClr>
                <a:schemeClr val="tx1"/>
              </a:buClr>
              <a:buFont typeface="Wingdings" panose="05000000000000000000" pitchFamily="2" charset="2"/>
              <a:buChar char="v"/>
            </a:pPr>
            <a:r>
              <a:rPr lang="en-US" dirty="0">
                <a:solidFill>
                  <a:schemeClr val="tx1"/>
                </a:solidFill>
              </a:rPr>
              <a:t> The participants of working age in a range from </a:t>
            </a:r>
            <a:r>
              <a:rPr lang="en-US" b="1" dirty="0"/>
              <a:t>25 to 55 years old</a:t>
            </a:r>
            <a:endParaRPr lang="en-US" b="1" dirty="0">
              <a:solidFill>
                <a:schemeClr val="tx1"/>
              </a:solidFill>
            </a:endParaRPr>
          </a:p>
          <a:p>
            <a:pPr>
              <a:buClr>
                <a:schemeClr val="tx1"/>
              </a:buClr>
              <a:buFont typeface="Wingdings" panose="05000000000000000000" pitchFamily="2" charset="2"/>
              <a:buChar char="v"/>
            </a:pPr>
            <a:r>
              <a:rPr lang="en-US" dirty="0">
                <a:solidFill>
                  <a:schemeClr val="tx1"/>
                </a:solidFill>
              </a:rPr>
              <a:t> Data was collected from 13 users for 16 different activities performed for a duration of </a:t>
            </a:r>
            <a:r>
              <a:rPr lang="en-US" b="1" dirty="0">
                <a:solidFill>
                  <a:schemeClr val="tx1"/>
                </a:solidFill>
              </a:rPr>
              <a:t>one minute each </a:t>
            </a:r>
            <a:r>
              <a:rPr lang="en-US" dirty="0">
                <a:solidFill>
                  <a:schemeClr val="tx1"/>
                </a:solidFill>
              </a:rPr>
              <a:t>in an "in-lab" setup that mimics the activities observed at a construction site.</a:t>
            </a:r>
          </a:p>
          <a:p>
            <a:pPr>
              <a:buClr>
                <a:schemeClr val="tx1"/>
              </a:buClr>
              <a:buFont typeface="Wingdings" panose="05000000000000000000" pitchFamily="2" charset="2"/>
              <a:buChar char="v"/>
            </a:pPr>
            <a:r>
              <a:rPr lang="en-US" dirty="0">
                <a:solidFill>
                  <a:schemeClr val="tx1"/>
                </a:solidFill>
              </a:rPr>
              <a:t> Among the 13 participants, </a:t>
            </a:r>
            <a:r>
              <a:rPr lang="en-US" b="1" dirty="0">
                <a:solidFill>
                  <a:schemeClr val="tx1"/>
                </a:solidFill>
              </a:rPr>
              <a:t>10 were men </a:t>
            </a:r>
            <a:r>
              <a:rPr lang="en-US" dirty="0">
                <a:solidFill>
                  <a:schemeClr val="tx1"/>
                </a:solidFill>
              </a:rPr>
              <a:t>and </a:t>
            </a:r>
            <a:r>
              <a:rPr lang="en-US" b="1" dirty="0">
                <a:solidFill>
                  <a:schemeClr val="tx1"/>
                </a:solidFill>
              </a:rPr>
              <a:t>3 were women</a:t>
            </a:r>
            <a:r>
              <a:rPr lang="en-US" dirty="0">
                <a:solidFill>
                  <a:schemeClr val="tx1"/>
                </a:solidFill>
              </a:rPr>
              <a:t>, a gender distribution similar to what can be seen in typical construction sites in Europe.</a:t>
            </a:r>
          </a:p>
          <a:p>
            <a:pPr>
              <a:buClr>
                <a:schemeClr val="tx1"/>
              </a:buClr>
              <a:buFont typeface="Wingdings" panose="05000000000000000000" pitchFamily="2" charset="2"/>
              <a:buChar char="v"/>
            </a:pPr>
            <a:r>
              <a:rPr lang="en-US" dirty="0">
                <a:solidFill>
                  <a:schemeClr val="tx1"/>
                </a:solidFill>
              </a:rPr>
              <a:t> The subjects were wearing </a:t>
            </a:r>
            <a:r>
              <a:rPr lang="en-US" b="1" dirty="0" err="1">
                <a:solidFill>
                  <a:schemeClr val="tx1"/>
                </a:solidFill>
              </a:rPr>
              <a:t>sensorized</a:t>
            </a:r>
            <a:r>
              <a:rPr lang="en-US" b="1" dirty="0">
                <a:solidFill>
                  <a:schemeClr val="tx1"/>
                </a:solidFill>
              </a:rPr>
              <a:t> clothes </a:t>
            </a:r>
            <a:r>
              <a:rPr lang="en-US" dirty="0">
                <a:solidFill>
                  <a:schemeClr val="tx1"/>
                </a:solidFill>
              </a:rPr>
              <a:t>that incorporated three (Inertial Measurement Unit) IMU sensors</a:t>
            </a:r>
          </a:p>
          <a:p>
            <a:pPr>
              <a:buClr>
                <a:schemeClr val="tx1"/>
              </a:buClr>
              <a:buFont typeface="Wingdings" panose="05000000000000000000" pitchFamily="2" charset="2"/>
              <a:buChar char="v"/>
            </a:pPr>
            <a:r>
              <a:rPr lang="en-US" dirty="0">
                <a:solidFill>
                  <a:schemeClr val="tx1"/>
                </a:solidFill>
              </a:rPr>
              <a:t> One sensor located in the </a:t>
            </a:r>
            <a:r>
              <a:rPr lang="en-US" b="1" dirty="0">
                <a:solidFill>
                  <a:schemeClr val="tx1"/>
                </a:solidFill>
              </a:rPr>
              <a:t>hip</a:t>
            </a:r>
            <a:r>
              <a:rPr lang="en-US" dirty="0">
                <a:solidFill>
                  <a:schemeClr val="tx1"/>
                </a:solidFill>
              </a:rPr>
              <a:t>, and two other ones located near the </a:t>
            </a:r>
            <a:r>
              <a:rPr lang="en-US" b="1" dirty="0">
                <a:solidFill>
                  <a:schemeClr val="tx1"/>
                </a:solidFill>
              </a:rPr>
              <a:t>shoulder</a:t>
            </a:r>
            <a:r>
              <a:rPr lang="en-US" dirty="0">
                <a:solidFill>
                  <a:schemeClr val="tx1"/>
                </a:solidFill>
              </a:rPr>
              <a:t> of the nondominant hand of each participant</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16</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6B5F7B11-F39B-4B56-B629-24D6DB3EED93}"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Tree>
    <p:extLst>
      <p:ext uri="{BB962C8B-B14F-4D97-AF65-F5344CB8AC3E}">
        <p14:creationId xmlns:p14="http://schemas.microsoft.com/office/powerpoint/2010/main" val="213865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pic>
        <p:nvPicPr>
          <p:cNvPr id="6" name="Content Placeholder 5">
            <a:extLst>
              <a:ext uri="{FF2B5EF4-FFF2-40B4-BE49-F238E27FC236}">
                <a16:creationId xmlns:a16="http://schemas.microsoft.com/office/drawing/2014/main" id="{5C557638-EA69-4064-83A2-2A4F64346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100" y="2215166"/>
            <a:ext cx="7481888" cy="3052293"/>
          </a:xfrm>
        </p:spPr>
      </p:pic>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17</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CEA76FA5-1FD2-4015-8C94-68F0B78BF71C}"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7" name="TextBox 6">
            <a:extLst>
              <a:ext uri="{FF2B5EF4-FFF2-40B4-BE49-F238E27FC236}">
                <a16:creationId xmlns:a16="http://schemas.microsoft.com/office/drawing/2014/main" id="{FE740794-7D13-4699-ABF7-D1F84AA25D18}"/>
              </a:ext>
            </a:extLst>
          </p:cNvPr>
          <p:cNvSpPr txBox="1"/>
          <p:nvPr/>
        </p:nvSpPr>
        <p:spPr>
          <a:xfrm>
            <a:off x="927100" y="5370490"/>
            <a:ext cx="7481888"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2. Depiction of the sensor locations. From left to right: planned locations, depiction of the actual sensors and example setup in the working clothes.</a:t>
            </a:r>
          </a:p>
        </p:txBody>
      </p:sp>
    </p:spTree>
    <p:extLst>
      <p:ext uri="{BB962C8B-B14F-4D97-AF65-F5344CB8AC3E}">
        <p14:creationId xmlns:p14="http://schemas.microsoft.com/office/powerpoint/2010/main" val="2445871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18</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E0F99C36-575C-4068-B68B-014DA6D86E77}"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ED3274AA-0F44-420C-A6B4-ADF897AD371A}"/>
              </a:ext>
            </a:extLst>
          </p:cNvPr>
          <p:cNvSpPr>
            <a:spLocks noGrp="1"/>
          </p:cNvSpPr>
          <p:nvPr>
            <p:ph idx="1"/>
          </p:nvPr>
        </p:nvSpPr>
        <p:spPr>
          <a:xfrm>
            <a:off x="865562" y="1856542"/>
            <a:ext cx="7543801" cy="4023360"/>
          </a:xfrm>
        </p:spPr>
        <p:txBody>
          <a:bodyPr/>
          <a:lstStyle/>
          <a:p>
            <a:endParaRPr lang="en-US" dirty="0"/>
          </a:p>
          <a:p>
            <a:endParaRPr lang="en-US" dirty="0"/>
          </a:p>
        </p:txBody>
      </p:sp>
      <p:sp>
        <p:nvSpPr>
          <p:cNvPr id="4" name="TextBox 3">
            <a:extLst>
              <a:ext uri="{FF2B5EF4-FFF2-40B4-BE49-F238E27FC236}">
                <a16:creationId xmlns:a16="http://schemas.microsoft.com/office/drawing/2014/main" id="{31165BF4-2CB6-48CF-9228-9EE84A2A4F39}"/>
              </a:ext>
            </a:extLst>
          </p:cNvPr>
          <p:cNvSpPr txBox="1"/>
          <p:nvPr/>
        </p:nvSpPr>
        <p:spPr>
          <a:xfrm>
            <a:off x="927281" y="2704563"/>
            <a:ext cx="7482082" cy="2308324"/>
          </a:xfrm>
          <a:prstGeom prst="rect">
            <a:avLst/>
          </a:prstGeom>
          <a:noFill/>
        </p:spPr>
        <p:txBody>
          <a:bodyPr wrap="square" rtlCol="0">
            <a:spAutoFit/>
          </a:bodyPr>
          <a:lstStyle/>
          <a:p>
            <a:r>
              <a:rPr lang="en-US" sz="2400" dirty="0"/>
              <a:t>The sensors provide:</a:t>
            </a:r>
          </a:p>
          <a:p>
            <a:pPr marL="742950" lvl="1" indent="-285750">
              <a:buFont typeface="Wingdings" panose="05000000000000000000" pitchFamily="2" charset="2"/>
              <a:buChar char="v"/>
            </a:pPr>
            <a:r>
              <a:rPr lang="en-US" sz="2400" dirty="0"/>
              <a:t> 3-axis accelerometer data</a:t>
            </a:r>
          </a:p>
          <a:p>
            <a:pPr marL="742950" lvl="1" indent="-285750">
              <a:buFont typeface="Wingdings" panose="05000000000000000000" pitchFamily="2" charset="2"/>
              <a:buChar char="v"/>
            </a:pPr>
            <a:r>
              <a:rPr lang="en-US" sz="2400" dirty="0"/>
              <a:t> 3-axis gyroscope data </a:t>
            </a:r>
            <a:r>
              <a:rPr lang="en-US" sz="2400" dirty="0" err="1"/>
              <a:t>data</a:t>
            </a:r>
            <a:endParaRPr lang="en-US" sz="2400" dirty="0"/>
          </a:p>
          <a:p>
            <a:pPr marL="742950" lvl="1" indent="-285750">
              <a:buFont typeface="Wingdings" panose="05000000000000000000" pitchFamily="2" charset="2"/>
              <a:buChar char="v"/>
            </a:pPr>
            <a:r>
              <a:rPr lang="en-US" sz="2400" dirty="0"/>
              <a:t> 3-axis magnetometer data</a:t>
            </a:r>
          </a:p>
          <a:p>
            <a:pPr marL="742950" lvl="1" indent="-285750">
              <a:buFont typeface="Wingdings" panose="05000000000000000000" pitchFamily="2" charset="2"/>
              <a:buChar char="v"/>
            </a:pPr>
            <a:endParaRPr lang="en-US" sz="2400" dirty="0"/>
          </a:p>
          <a:p>
            <a:pPr marL="742950" lvl="1" indent="-285750">
              <a:buFont typeface="Wingdings" panose="05000000000000000000" pitchFamily="2" charset="2"/>
              <a:buChar char="v"/>
            </a:pPr>
            <a:endParaRPr lang="en-US" sz="2400" dirty="0"/>
          </a:p>
        </p:txBody>
      </p:sp>
    </p:spTree>
    <p:extLst>
      <p:ext uri="{BB962C8B-B14F-4D97-AF65-F5344CB8AC3E}">
        <p14:creationId xmlns:p14="http://schemas.microsoft.com/office/powerpoint/2010/main" val="188979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19</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0A4785B4-44B8-425C-8D33-A32768D73725}"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BBFB7FB1-14C2-4574-B580-8C064860E2B5}"/>
              </a:ext>
            </a:extLst>
          </p:cNvPr>
          <p:cNvSpPr>
            <a:spLocks noGrp="1"/>
          </p:cNvSpPr>
          <p:nvPr>
            <p:ph idx="1"/>
          </p:nvPr>
        </p:nvSpPr>
        <p:spPr>
          <a:xfrm>
            <a:off x="927279" y="2215166"/>
            <a:ext cx="7482083" cy="3653928"/>
          </a:xfrm>
        </p:spPr>
        <p:txBody>
          <a:bodyPr>
            <a:normAutofit fontScale="85000" lnSpcReduction="20000"/>
          </a:bodyPr>
          <a:lstStyle/>
          <a:p>
            <a:pPr marL="0" indent="0">
              <a:buClr>
                <a:schemeClr val="tx2"/>
              </a:buClr>
              <a:buNone/>
            </a:pPr>
            <a:r>
              <a:rPr lang="en-US" sz="2800" dirty="0"/>
              <a:t>Sampling Rates of the Used Devices</a:t>
            </a:r>
          </a:p>
          <a:p>
            <a:pPr lvl="4">
              <a:buClr>
                <a:schemeClr val="tx2"/>
              </a:buClr>
              <a:buFont typeface="Wingdings" panose="05000000000000000000" pitchFamily="2" charset="2"/>
              <a:buChar char="§"/>
            </a:pPr>
            <a:r>
              <a:rPr lang="en-US" sz="2800" dirty="0"/>
              <a:t> Accelerometer: 103 Hz</a:t>
            </a:r>
          </a:p>
          <a:p>
            <a:pPr lvl="4">
              <a:buClr>
                <a:schemeClr val="tx2"/>
              </a:buClr>
              <a:buFont typeface="Wingdings" panose="05000000000000000000" pitchFamily="2" charset="2"/>
              <a:buChar char="§"/>
            </a:pPr>
            <a:r>
              <a:rPr lang="en-US" sz="2800" dirty="0"/>
              <a:t> Gyroscope: 97 Hz</a:t>
            </a:r>
          </a:p>
          <a:p>
            <a:pPr lvl="4">
              <a:buClr>
                <a:schemeClr val="tx2"/>
              </a:buClr>
              <a:buFont typeface="Wingdings" panose="05000000000000000000" pitchFamily="2" charset="2"/>
              <a:buChar char="§"/>
            </a:pPr>
            <a:r>
              <a:rPr lang="en-US" sz="2800" dirty="0"/>
              <a:t> Magnetometer: 97 Hz</a:t>
            </a:r>
          </a:p>
          <a:p>
            <a:pPr lvl="4">
              <a:buClr>
                <a:schemeClr val="tx2"/>
              </a:buClr>
              <a:buFont typeface="Wingdings" panose="05000000000000000000" pitchFamily="2" charset="2"/>
              <a:buChar char="§"/>
            </a:pPr>
            <a:r>
              <a:rPr lang="en-US" sz="2800" dirty="0"/>
              <a:t> Barometer: 0.033 Hz</a:t>
            </a:r>
          </a:p>
          <a:p>
            <a:pPr marL="749808" lvl="4" indent="0">
              <a:buClr>
                <a:schemeClr val="tx2"/>
              </a:buClr>
              <a:buNone/>
            </a:pPr>
            <a:endParaRPr lang="en-US" sz="2800" dirty="0"/>
          </a:p>
          <a:p>
            <a:pPr marL="749808" lvl="4" indent="0">
              <a:buClr>
                <a:schemeClr val="tx2"/>
              </a:buClr>
              <a:buNone/>
            </a:pPr>
            <a:r>
              <a:rPr lang="en-US" sz="2800" dirty="0"/>
              <a:t>After collecting the raw data with the mentioned devices, the gyroscope and magnetometer data was resampled using linear interpolation to </a:t>
            </a:r>
            <a:r>
              <a:rPr lang="en-US" sz="2800" dirty="0" err="1"/>
              <a:t>synchronise</a:t>
            </a:r>
            <a:r>
              <a:rPr lang="en-US" sz="2800" dirty="0"/>
              <a:t> with the accelerometer data. This Interpolated version of data is published and publicly available.</a:t>
            </a:r>
          </a:p>
        </p:txBody>
      </p:sp>
    </p:spTree>
    <p:extLst>
      <p:ext uri="{BB962C8B-B14F-4D97-AF65-F5344CB8AC3E}">
        <p14:creationId xmlns:p14="http://schemas.microsoft.com/office/powerpoint/2010/main" val="883067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0722" y="953480"/>
            <a:ext cx="8229600" cy="591078"/>
          </a:xfrm>
        </p:spPr>
        <p:txBody>
          <a:bodyPr>
            <a:noAutofit/>
          </a:bodyPr>
          <a:lstStyle/>
          <a:p>
            <a:r>
              <a:rPr lang="en-US" sz="4400" dirty="0">
                <a:latin typeface="Times New Roman" pitchFamily="18" charset="0"/>
                <a:cs typeface="Times New Roman" pitchFamily="18" charset="0"/>
              </a:rPr>
              <a:t>Presentation Outline</a:t>
            </a:r>
          </a:p>
        </p:txBody>
      </p:sp>
      <p:sp>
        <p:nvSpPr>
          <p:cNvPr id="2" name="Content Placeholder 1"/>
          <p:cNvSpPr>
            <a:spLocks noGrp="1"/>
          </p:cNvSpPr>
          <p:nvPr>
            <p:ph idx="1"/>
          </p:nvPr>
        </p:nvSpPr>
        <p:spPr>
          <a:xfrm>
            <a:off x="914400" y="2032421"/>
            <a:ext cx="8229600" cy="3291840"/>
          </a:xfrm>
        </p:spPr>
        <p:txBody>
          <a:bodyPr>
            <a:noAutofit/>
          </a:bodyPr>
          <a:lstStyle/>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Introduction</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Motivation</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Objectives</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Literature Review</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Dataset Description</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Proposed Methodology</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Results</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Conclusion	</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Future Works</a:t>
            </a:r>
          </a:p>
          <a:p>
            <a:pPr>
              <a:buFont typeface="Wingdings" panose="05000000000000000000" pitchFamily="2" charset="2"/>
              <a:buChar char="q"/>
            </a:pPr>
            <a:r>
              <a:rPr lang="en-US" dirty="0">
                <a:solidFill>
                  <a:schemeClr val="tx1"/>
                </a:solidFill>
                <a:latin typeface="Times New Roman" pitchFamily="18" charset="0"/>
                <a:cs typeface="Times New Roman" pitchFamily="18" charset="0"/>
              </a:rPr>
              <a:t> References</a:t>
            </a:r>
          </a:p>
        </p:txBody>
      </p:sp>
      <p:sp>
        <p:nvSpPr>
          <p:cNvPr id="7" name="Footer Placeholder 6">
            <a:extLst>
              <a:ext uri="{FF2B5EF4-FFF2-40B4-BE49-F238E27FC236}">
                <a16:creationId xmlns:a16="http://schemas.microsoft.com/office/drawing/2014/main" id="{475417FE-D9F9-4D52-8B24-FFFFB03B5F53}"/>
              </a:ext>
            </a:extLst>
          </p:cNvPr>
          <p:cNvSpPr>
            <a:spLocks noGrp="1"/>
          </p:cNvSpPr>
          <p:nvPr>
            <p:ph type="ftr" sz="quarter" idx="11"/>
          </p:nvPr>
        </p:nvSpPr>
        <p:spPr>
          <a:xfrm>
            <a:off x="1570441" y="6459151"/>
            <a:ext cx="6428119" cy="365760"/>
          </a:xfrm>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A20194F2-75B9-43FE-BDCD-23E953A106B0}"/>
              </a:ext>
            </a:extLst>
          </p:cNvPr>
          <p:cNvSpPr>
            <a:spLocks noGrp="1"/>
          </p:cNvSpPr>
          <p:nvPr>
            <p:ph type="sldNum" sz="quarter" idx="12"/>
          </p:nvPr>
        </p:nvSpPr>
        <p:spPr/>
        <p:txBody>
          <a:bodyPr/>
          <a:lstStyle/>
          <a:p>
            <a:fld id="{401CF334-2D5C-4859-84A6-CA7E6E43FAEB}" type="slidenum">
              <a:rPr lang="en-US" smtClean="0"/>
              <a:t>2</a:t>
            </a:fld>
            <a:endParaRPr lang="en-US"/>
          </a:p>
        </p:txBody>
      </p:sp>
      <p:sp>
        <p:nvSpPr>
          <p:cNvPr id="4" name="Date Placeholder 3">
            <a:extLst>
              <a:ext uri="{FF2B5EF4-FFF2-40B4-BE49-F238E27FC236}">
                <a16:creationId xmlns:a16="http://schemas.microsoft.com/office/drawing/2014/main" id="{3A6FE6B8-F878-434E-818A-75256AB0CA28}"/>
              </a:ext>
            </a:extLst>
          </p:cNvPr>
          <p:cNvSpPr>
            <a:spLocks noGrp="1"/>
          </p:cNvSpPr>
          <p:nvPr>
            <p:ph type="dt" sz="half" idx="10"/>
          </p:nvPr>
        </p:nvSpPr>
        <p:spPr/>
        <p:txBody>
          <a:bodyPr/>
          <a:lstStyle/>
          <a:p>
            <a:fld id="{60C9B93C-E1B9-4977-9C0D-382ABA540436}" type="datetime1">
              <a:rPr lang="en-US" smtClean="0"/>
              <a:t>10/23/2022</a:t>
            </a:fld>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20</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A96C5094-9864-47F4-929A-44262BF5C91E}"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BBFB7FB1-14C2-4574-B580-8C064860E2B5}"/>
              </a:ext>
            </a:extLst>
          </p:cNvPr>
          <p:cNvSpPr>
            <a:spLocks noGrp="1"/>
          </p:cNvSpPr>
          <p:nvPr>
            <p:ph idx="1"/>
          </p:nvPr>
        </p:nvSpPr>
        <p:spPr>
          <a:xfrm>
            <a:off x="927279" y="2215166"/>
            <a:ext cx="7482083" cy="3653928"/>
          </a:xfrm>
        </p:spPr>
        <p:txBody>
          <a:bodyPr>
            <a:normAutofit/>
          </a:bodyPr>
          <a:lstStyle/>
          <a:p>
            <a:pPr marL="0" indent="0">
              <a:buClr>
                <a:schemeClr val="tx2"/>
              </a:buClr>
              <a:buNone/>
            </a:pPr>
            <a:r>
              <a:rPr lang="en-US" sz="2800" dirty="0"/>
              <a:t> </a:t>
            </a:r>
          </a:p>
        </p:txBody>
      </p:sp>
      <p:sp>
        <p:nvSpPr>
          <p:cNvPr id="6" name="TextBox 5">
            <a:extLst>
              <a:ext uri="{FF2B5EF4-FFF2-40B4-BE49-F238E27FC236}">
                <a16:creationId xmlns:a16="http://schemas.microsoft.com/office/drawing/2014/main" id="{982EC6EC-A2D2-41A0-B95F-1B63A8E51375}"/>
              </a:ext>
            </a:extLst>
          </p:cNvPr>
          <p:cNvSpPr txBox="1"/>
          <p:nvPr/>
        </p:nvSpPr>
        <p:spPr>
          <a:xfrm>
            <a:off x="927279" y="2498501"/>
            <a:ext cx="7482083"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ahoma" panose="020B0604030504040204" pitchFamily="34" charset="0"/>
                <a:cs typeface="Times New Roman" panose="02020603050405020304" pitchFamily="18" charset="0"/>
              </a:rPr>
              <a:t>There are around </a:t>
            </a:r>
            <a:r>
              <a:rPr lang="en-US" sz="2400" b="1" dirty="0">
                <a:latin typeface="Times New Roman" panose="02020603050405020304" pitchFamily="18" charset="0"/>
                <a:ea typeface="Tahoma" panose="020B0604030504040204" pitchFamily="34" charset="0"/>
                <a:cs typeface="Times New Roman" panose="02020603050405020304" pitchFamily="18" charset="0"/>
              </a:rPr>
              <a:t>6000 signal samples </a:t>
            </a:r>
            <a:r>
              <a:rPr lang="en-US" sz="2400" dirty="0">
                <a:latin typeface="Times New Roman" panose="02020603050405020304" pitchFamily="18" charset="0"/>
                <a:ea typeface="Tahoma" panose="020B0604030504040204" pitchFamily="34" charset="0"/>
                <a:cs typeface="Times New Roman" panose="02020603050405020304" pitchFamily="18" charset="0"/>
              </a:rPr>
              <a:t>for each user and each activity in the dataset.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ea typeface="Tahoma" panose="020B0604030504040204" pitchFamily="34" charset="0"/>
                <a:cs typeface="Times New Roman" panose="02020603050405020304" pitchFamily="18" charset="0"/>
              </a:rPr>
              <a:t>There is lacking of 1 to 2 signal samples in samples per user and activity, which is very negligible</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ea typeface="Tahoma" panose="020B0604030504040204" pitchFamily="34" charset="0"/>
                <a:cs typeface="Times New Roman" panose="02020603050405020304" pitchFamily="18" charset="0"/>
              </a:rPr>
              <a:t>A user refused to perform a activity. This data is missing. This is related to floorwork. </a:t>
            </a:r>
            <a:endPar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06828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21</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E1A3856B-4597-4E9A-9E80-C77A207FE653}"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BBFB7FB1-14C2-4574-B580-8C064860E2B5}"/>
              </a:ext>
            </a:extLst>
          </p:cNvPr>
          <p:cNvSpPr>
            <a:spLocks noGrp="1"/>
          </p:cNvSpPr>
          <p:nvPr>
            <p:ph idx="1"/>
          </p:nvPr>
        </p:nvSpPr>
        <p:spPr>
          <a:xfrm>
            <a:off x="927279" y="2215165"/>
            <a:ext cx="7482084" cy="4018210"/>
          </a:xfrm>
        </p:spPr>
        <p:txBody>
          <a:bodyPr>
            <a:normAutofit fontScale="92500" lnSpcReduction="10000"/>
          </a:bodyPr>
          <a:lstStyle/>
          <a:p>
            <a:pPr marL="0" indent="0" algn="ctr">
              <a:buClr>
                <a:schemeClr val="tx2"/>
              </a:buClr>
              <a:buNone/>
            </a:pPr>
            <a:r>
              <a:rPr lang="en-US" sz="3200" u="sng" dirty="0">
                <a:latin typeface="Times New Roman" panose="02020603050405020304" pitchFamily="18" charset="0"/>
                <a:cs typeface="Times New Roman" panose="02020603050405020304" pitchFamily="18" charset="0"/>
              </a:rPr>
              <a:t>Name of the Activities</a:t>
            </a:r>
          </a:p>
          <a:p>
            <a:pPr marL="0" indent="0">
              <a:lnSpc>
                <a:spcPct val="120000"/>
              </a:lnSpc>
              <a:buClr>
                <a:schemeClr val="tx2"/>
              </a:buClr>
              <a:buNone/>
            </a:pPr>
            <a:r>
              <a:rPr lang="en-US" sz="2800" dirty="0">
                <a:latin typeface="Times New Roman" panose="02020603050405020304" pitchFamily="18" charset="0"/>
                <a:cs typeface="Times New Roman" panose="02020603050405020304" pitchFamily="18" charset="0"/>
              </a:rPr>
              <a:t>The activities are classified into </a:t>
            </a:r>
            <a:r>
              <a:rPr lang="en-US" sz="2800" b="1" dirty="0">
                <a:latin typeface="Times New Roman" panose="02020603050405020304" pitchFamily="18" charset="0"/>
                <a:cs typeface="Times New Roman" panose="02020603050405020304" pitchFamily="18" charset="0"/>
              </a:rPr>
              <a:t>6 major classes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16 granular classes</a:t>
            </a:r>
            <a:r>
              <a:rPr lang="en-US" sz="2800" dirty="0">
                <a:latin typeface="Times New Roman" panose="02020603050405020304" pitchFamily="18" charset="0"/>
                <a:cs typeface="Times New Roman" panose="02020603050405020304" pitchFamily="18" charset="0"/>
              </a:rPr>
              <a:t>. They are:</a:t>
            </a:r>
          </a:p>
          <a:p>
            <a:pPr>
              <a:lnSpc>
                <a:spcPct val="120000"/>
              </a:lnSpc>
              <a:buClr>
                <a:schemeClr val="tx2"/>
              </a:buCl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 Painting:</a:t>
            </a:r>
            <a:r>
              <a:rPr lang="en-US" sz="2800" dirty="0">
                <a:latin typeface="Times New Roman" panose="02020603050405020304" pitchFamily="18" charset="0"/>
                <a:cs typeface="Times New Roman" panose="02020603050405020304" pitchFamily="18" charset="0"/>
              </a:rPr>
              <a:t> 	 </a:t>
            </a:r>
          </a:p>
          <a:p>
            <a:pPr marL="0" indent="0">
              <a:lnSpc>
                <a:spcPct val="120000"/>
              </a:lnSpc>
              <a:buClr>
                <a:schemeClr val="tx2"/>
              </a:buClr>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Roll-Painting</a:t>
            </a:r>
          </a:p>
          <a:p>
            <a:pPr marL="0" indent="0">
              <a:lnSpc>
                <a:spcPct val="120000"/>
              </a:lnSpc>
              <a:buClr>
                <a:schemeClr val="tx2"/>
              </a:buClr>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Spraying-Paint</a:t>
            </a:r>
          </a:p>
          <a:p>
            <a:pPr marL="0" indent="0">
              <a:lnSpc>
                <a:spcPct val="120000"/>
              </a:lnSpc>
              <a:buClr>
                <a:schemeClr val="tx2"/>
              </a:buClr>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Leveling-Paint</a:t>
            </a:r>
          </a:p>
        </p:txBody>
      </p:sp>
    </p:spTree>
    <p:extLst>
      <p:ext uri="{BB962C8B-B14F-4D97-AF65-F5344CB8AC3E}">
        <p14:creationId xmlns:p14="http://schemas.microsoft.com/office/powerpoint/2010/main" val="3821317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22</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E1A3856B-4597-4E9A-9E80-C77A207FE653}"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BBFB7FB1-14C2-4574-B580-8C064860E2B5}"/>
              </a:ext>
            </a:extLst>
          </p:cNvPr>
          <p:cNvSpPr>
            <a:spLocks noGrp="1"/>
          </p:cNvSpPr>
          <p:nvPr>
            <p:ph idx="1"/>
          </p:nvPr>
        </p:nvSpPr>
        <p:spPr>
          <a:xfrm>
            <a:off x="927279" y="2215165"/>
            <a:ext cx="7482084" cy="2266683"/>
          </a:xfrm>
        </p:spPr>
        <p:txBody>
          <a:bodyPr>
            <a:normAutofit/>
          </a:bodyPr>
          <a:lstStyle/>
          <a:p>
            <a:pPr marL="0" indent="0" algn="ctr">
              <a:buClr>
                <a:schemeClr val="tx2"/>
              </a:buClr>
              <a:buNone/>
            </a:pPr>
            <a:r>
              <a:rPr lang="en-US" sz="3200" u="sng" dirty="0">
                <a:latin typeface="Times New Roman" panose="02020603050405020304" pitchFamily="18" charset="0"/>
                <a:cs typeface="Times New Roman" panose="02020603050405020304" pitchFamily="18" charset="0"/>
              </a:rPr>
              <a:t>Name of the Activities</a:t>
            </a:r>
          </a:p>
          <a:p>
            <a:pPr>
              <a:lnSpc>
                <a:spcPct val="100000"/>
              </a:lnSpc>
              <a:buClr>
                <a:schemeClr val="tx2"/>
              </a:buCl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 Cleaning: </a:t>
            </a:r>
          </a:p>
          <a:p>
            <a:pPr marL="871400" lvl="5" indent="0">
              <a:lnSpc>
                <a:spcPct val="100000"/>
              </a:lnSpc>
              <a:buClr>
                <a:schemeClr val="tx2"/>
              </a:buClr>
              <a:buNone/>
            </a:pPr>
            <a:r>
              <a:rPr lang="en-US" sz="2400" b="1" dirty="0">
                <a:latin typeface="Times New Roman" panose="02020603050405020304" pitchFamily="18" charset="0"/>
                <a:cs typeface="Times New Roman" panose="02020603050405020304" pitchFamily="18" charset="0"/>
              </a:rPr>
              <a:t>Vacuum-cleaning </a:t>
            </a:r>
          </a:p>
          <a:p>
            <a:pPr marL="871400" lvl="5" indent="0">
              <a:lnSpc>
                <a:spcPct val="100000"/>
              </a:lnSpc>
              <a:buClr>
                <a:schemeClr val="tx2"/>
              </a:buClr>
              <a:buNone/>
            </a:pPr>
            <a:r>
              <a:rPr lang="en-US" sz="2400" b="1" dirty="0">
                <a:latin typeface="Times New Roman" panose="02020603050405020304" pitchFamily="18" charset="0"/>
                <a:cs typeface="Times New Roman" panose="02020603050405020304" pitchFamily="18" charset="0"/>
              </a:rPr>
              <a:t>Picking-objects  </a:t>
            </a:r>
          </a:p>
          <a:p>
            <a:pPr lvl="5">
              <a:lnSpc>
                <a:spcPct val="120000"/>
              </a:lnSpc>
              <a:buClr>
                <a:schemeClr val="tx2"/>
              </a:buClr>
              <a:buFont typeface="Wingdings" panose="05000000000000000000" pitchFamily="2" charset="2"/>
              <a:buChar char="q"/>
            </a:pPr>
            <a:endParaRPr lang="en-US" sz="2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571C7A-E786-4A89-8ED0-23D1D27ACA79}"/>
              </a:ext>
            </a:extLst>
          </p:cNvPr>
          <p:cNvSpPr txBox="1"/>
          <p:nvPr/>
        </p:nvSpPr>
        <p:spPr>
          <a:xfrm>
            <a:off x="927279" y="4642835"/>
            <a:ext cx="7482084"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Climbing</a:t>
            </a:r>
          </a:p>
          <a:p>
            <a:pPr lvl="1"/>
            <a:r>
              <a:rPr lang="en-US" sz="2400" b="1" dirty="0">
                <a:latin typeface="Times New Roman" panose="02020603050405020304" pitchFamily="18" charset="0"/>
                <a:cs typeface="Times New Roman" panose="02020603050405020304" pitchFamily="18" charset="0"/>
              </a:rPr>
              <a:t>     Climbing-stairs</a:t>
            </a:r>
          </a:p>
          <a:p>
            <a:pPr lvl="1"/>
            <a:r>
              <a:rPr lang="en-US" sz="2400" b="1" dirty="0">
                <a:latin typeface="Times New Roman" panose="02020603050405020304" pitchFamily="18" charset="0"/>
                <a:cs typeface="Times New Roman" panose="02020603050405020304" pitchFamily="18" charset="0"/>
              </a:rPr>
              <a:t>     Jumping-down</a:t>
            </a:r>
          </a:p>
          <a:p>
            <a:pPr lvl="1"/>
            <a:r>
              <a:rPr lang="en-US" sz="2400" b="1" dirty="0">
                <a:latin typeface="Times New Roman" panose="02020603050405020304" pitchFamily="18" charset="0"/>
                <a:cs typeface="Times New Roman" panose="02020603050405020304" pitchFamily="18" charset="0"/>
              </a:rPr>
              <a:t>     Stairs-Up-Down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83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23</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99633465-E9D2-409B-B536-D88484A7E273}"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BBFB7FB1-14C2-4574-B580-8C064860E2B5}"/>
              </a:ext>
            </a:extLst>
          </p:cNvPr>
          <p:cNvSpPr>
            <a:spLocks noGrp="1"/>
          </p:cNvSpPr>
          <p:nvPr>
            <p:ph idx="1"/>
          </p:nvPr>
        </p:nvSpPr>
        <p:spPr>
          <a:xfrm>
            <a:off x="953038" y="2328371"/>
            <a:ext cx="7482084" cy="4018210"/>
          </a:xfrm>
        </p:spPr>
        <p:txBody>
          <a:bodyPr>
            <a:normAutofit fontScale="92500" lnSpcReduction="10000"/>
          </a:bodyPr>
          <a:lstStyle/>
          <a:p>
            <a:pPr marL="0" indent="0" algn="ctr">
              <a:buClr>
                <a:schemeClr val="tx2"/>
              </a:buClr>
              <a:buNone/>
            </a:pPr>
            <a:r>
              <a:rPr lang="en-US" sz="3200" u="sng" dirty="0">
                <a:latin typeface="Times New Roman" panose="02020603050405020304" pitchFamily="18" charset="0"/>
                <a:cs typeface="Times New Roman" panose="02020603050405020304" pitchFamily="18" charset="0"/>
              </a:rPr>
              <a:t>Name of the Activities</a:t>
            </a:r>
          </a:p>
          <a:p>
            <a:pPr>
              <a:buClr>
                <a:schemeClr val="tx2"/>
              </a:buCl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HandsUp</a:t>
            </a:r>
            <a:endParaRPr lang="en-US" sz="2800" b="1" dirty="0">
              <a:latin typeface="Times New Roman" panose="02020603050405020304" pitchFamily="18" charset="0"/>
              <a:cs typeface="Times New Roman" panose="02020603050405020304" pitchFamily="18" charset="0"/>
            </a:endParaRPr>
          </a:p>
          <a:p>
            <a:pPr marL="0" indent="0">
              <a:buClr>
                <a:schemeClr val="tx2"/>
              </a:buClr>
              <a:buNone/>
            </a:pPr>
            <a:r>
              <a:rPr lang="en-US" sz="2800" b="1" dirty="0">
                <a:latin typeface="Times New Roman" panose="02020603050405020304" pitchFamily="18" charset="0"/>
                <a:cs typeface="Times New Roman" panose="02020603050405020304" pitchFamily="18" charset="0"/>
              </a:rPr>
              <a:t>	Laying-back</a:t>
            </a:r>
          </a:p>
          <a:p>
            <a:pPr marL="0" indent="0">
              <a:buClr>
                <a:schemeClr val="tx2"/>
              </a:buClr>
              <a:buNone/>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HandsUp</a:t>
            </a:r>
            <a:r>
              <a:rPr lang="en-US" sz="2800" b="1" dirty="0">
                <a:latin typeface="Times New Roman" panose="02020603050405020304" pitchFamily="18" charset="0"/>
                <a:cs typeface="Times New Roman" panose="02020603050405020304" pitchFamily="18" charset="0"/>
              </a:rPr>
              <a:t>-high</a:t>
            </a:r>
          </a:p>
          <a:p>
            <a:pPr marL="0" indent="0">
              <a:buClr>
                <a:schemeClr val="tx2"/>
              </a:buClr>
              <a:buNone/>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HandsUp</a:t>
            </a:r>
            <a:r>
              <a:rPr lang="en-US" sz="2800" b="1" dirty="0">
                <a:latin typeface="Times New Roman" panose="02020603050405020304" pitchFamily="18" charset="0"/>
                <a:cs typeface="Times New Roman" panose="02020603050405020304" pitchFamily="18" charset="0"/>
              </a:rPr>
              <a:t>-low</a:t>
            </a:r>
          </a:p>
          <a:p>
            <a:pPr>
              <a:buClr>
                <a:schemeClr val="tx2"/>
              </a:buCl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FloorWork</a:t>
            </a:r>
            <a:r>
              <a:rPr lang="en-US" sz="2800" dirty="0">
                <a:latin typeface="Times New Roman" panose="02020603050405020304" pitchFamily="18" charset="0"/>
                <a:cs typeface="Times New Roman" panose="02020603050405020304" pitchFamily="18" charset="0"/>
              </a:rPr>
              <a:t> </a:t>
            </a:r>
          </a:p>
          <a:p>
            <a:pPr marL="0" indent="0">
              <a:buClr>
                <a:schemeClr val="tx2"/>
              </a:buClr>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Crouch-floor </a:t>
            </a:r>
          </a:p>
          <a:p>
            <a:pPr marL="0" indent="0">
              <a:buClr>
                <a:schemeClr val="tx2"/>
              </a:buClr>
              <a:buNone/>
            </a:pPr>
            <a:r>
              <a:rPr lang="en-US" sz="2800" b="1" dirty="0">
                <a:latin typeface="Times New Roman" panose="02020603050405020304" pitchFamily="18" charset="0"/>
                <a:cs typeface="Times New Roman" panose="02020603050405020304" pitchFamily="18" charset="0"/>
              </a:rPr>
              <a:t>	Kneel-floor</a:t>
            </a:r>
          </a:p>
        </p:txBody>
      </p:sp>
    </p:spTree>
    <p:extLst>
      <p:ext uri="{BB962C8B-B14F-4D97-AF65-F5344CB8AC3E}">
        <p14:creationId xmlns:p14="http://schemas.microsoft.com/office/powerpoint/2010/main" val="335101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7280" y="963456"/>
            <a:ext cx="8022386" cy="556837"/>
          </a:xfrm>
        </p:spPr>
        <p:txBody>
          <a:bodyPr>
            <a:noAutofit/>
          </a:bodyPr>
          <a:lstStyle/>
          <a:p>
            <a:r>
              <a:rPr lang="en-US" sz="4400" dirty="0">
                <a:latin typeface="Times New Roman" panose="02020603050405020304" pitchFamily="18" charset="0"/>
                <a:cs typeface="Times New Roman" panose="02020603050405020304" pitchFamily="18" charset="0"/>
              </a:rPr>
              <a:t>Dataset Description</a:t>
            </a:r>
          </a:p>
        </p:txBody>
      </p:sp>
      <p:sp>
        <p:nvSpPr>
          <p:cNvPr id="10" name="Footer Placeholder 9">
            <a:extLst>
              <a:ext uri="{FF2B5EF4-FFF2-40B4-BE49-F238E27FC236}">
                <a16:creationId xmlns:a16="http://schemas.microsoft.com/office/drawing/2014/main" id="{86EE1FFA-6535-4DB5-8B74-A9B403A2F620}"/>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1" name="Slide Number Placeholder 10">
            <a:extLst>
              <a:ext uri="{FF2B5EF4-FFF2-40B4-BE49-F238E27FC236}">
                <a16:creationId xmlns:a16="http://schemas.microsoft.com/office/drawing/2014/main" id="{EC898755-7746-4AAF-B66B-086092205101}"/>
              </a:ext>
            </a:extLst>
          </p:cNvPr>
          <p:cNvSpPr>
            <a:spLocks noGrp="1"/>
          </p:cNvSpPr>
          <p:nvPr>
            <p:ph type="sldNum" sz="quarter" idx="12"/>
          </p:nvPr>
        </p:nvSpPr>
        <p:spPr/>
        <p:txBody>
          <a:bodyPr/>
          <a:lstStyle/>
          <a:p>
            <a:fld id="{401CF334-2D5C-4859-84A6-CA7E6E43FAEB}" type="slidenum">
              <a:rPr lang="en-US" smtClean="0"/>
              <a:t>24</a:t>
            </a:fld>
            <a:endParaRPr lang="en-US"/>
          </a:p>
        </p:txBody>
      </p:sp>
      <p:sp>
        <p:nvSpPr>
          <p:cNvPr id="5" name="Date Placeholder 4">
            <a:extLst>
              <a:ext uri="{FF2B5EF4-FFF2-40B4-BE49-F238E27FC236}">
                <a16:creationId xmlns:a16="http://schemas.microsoft.com/office/drawing/2014/main" id="{156D7C5E-2C3E-4AA4-9A2D-AD8DE7C2A0A5}"/>
              </a:ext>
            </a:extLst>
          </p:cNvPr>
          <p:cNvSpPr>
            <a:spLocks noGrp="1"/>
          </p:cNvSpPr>
          <p:nvPr>
            <p:ph type="dt" sz="half" idx="10"/>
          </p:nvPr>
        </p:nvSpPr>
        <p:spPr/>
        <p:txBody>
          <a:bodyPr/>
          <a:lstStyle/>
          <a:p>
            <a:fld id="{99633465-E9D2-409B-B536-D88484A7E273}" type="datetime1">
              <a:rPr lang="en-US" smtClean="0"/>
              <a:t>10/23/2022</a:t>
            </a:fld>
            <a:endParaRPr lang="en-US"/>
          </a:p>
        </p:txBody>
      </p:sp>
      <p:sp>
        <p:nvSpPr>
          <p:cNvPr id="15" name="Rectangle 14">
            <a:extLst>
              <a:ext uri="{FF2B5EF4-FFF2-40B4-BE49-F238E27FC236}">
                <a16:creationId xmlns:a16="http://schemas.microsoft.com/office/drawing/2014/main" id="{0A493082-12C2-4740-9AAB-8A2B3BDD6DD0}"/>
              </a:ext>
            </a:extLst>
          </p:cNvPr>
          <p:cNvSpPr/>
          <p:nvPr/>
        </p:nvSpPr>
        <p:spPr>
          <a:xfrm>
            <a:off x="927280" y="1805188"/>
            <a:ext cx="7482084" cy="409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anose="02020603050405020304" pitchFamily="18" charset="0"/>
                <a:cs typeface="Times New Roman" panose="02020603050405020304" pitchFamily="18" charset="0"/>
              </a:rPr>
              <a:t>VTT-</a:t>
            </a:r>
            <a:r>
              <a:rPr lang="en-US" sz="2800" dirty="0" err="1">
                <a:solidFill>
                  <a:schemeClr val="tx1"/>
                </a:solidFill>
                <a:latin typeface="Times New Roman" panose="02020603050405020304" pitchFamily="18" charset="0"/>
                <a:cs typeface="Times New Roman" panose="02020603050405020304" pitchFamily="18" charset="0"/>
              </a:rPr>
              <a:t>ConIot</a:t>
            </a:r>
            <a:r>
              <a:rPr lang="en-US" sz="2800" dirty="0">
                <a:solidFill>
                  <a:schemeClr val="tx1"/>
                </a:solidFill>
                <a:latin typeface="Times New Roman" panose="02020603050405020304" pitchFamily="18" charset="0"/>
                <a:cs typeface="Times New Roman" panose="02020603050405020304" pitchFamily="18" charset="0"/>
              </a:rPr>
              <a:t> Dataset</a:t>
            </a:r>
          </a:p>
        </p:txBody>
      </p:sp>
      <p:sp>
        <p:nvSpPr>
          <p:cNvPr id="2" name="Content Placeholder 1">
            <a:extLst>
              <a:ext uri="{FF2B5EF4-FFF2-40B4-BE49-F238E27FC236}">
                <a16:creationId xmlns:a16="http://schemas.microsoft.com/office/drawing/2014/main" id="{BBFB7FB1-14C2-4574-B580-8C064860E2B5}"/>
              </a:ext>
            </a:extLst>
          </p:cNvPr>
          <p:cNvSpPr>
            <a:spLocks noGrp="1"/>
          </p:cNvSpPr>
          <p:nvPr>
            <p:ph idx="1"/>
          </p:nvPr>
        </p:nvSpPr>
        <p:spPr>
          <a:xfrm>
            <a:off x="953038" y="2328371"/>
            <a:ext cx="7482084" cy="4018210"/>
          </a:xfrm>
        </p:spPr>
        <p:txBody>
          <a:bodyPr>
            <a:normAutofit/>
          </a:bodyPr>
          <a:lstStyle/>
          <a:p>
            <a:pPr marL="0" indent="0" algn="ctr">
              <a:buClr>
                <a:schemeClr val="tx2"/>
              </a:buClr>
              <a:buNone/>
            </a:pPr>
            <a:r>
              <a:rPr lang="en-US" sz="3200" u="sng" dirty="0">
                <a:latin typeface="Times New Roman" panose="02020603050405020304" pitchFamily="18" charset="0"/>
                <a:cs typeface="Times New Roman" panose="02020603050405020304" pitchFamily="18" charset="0"/>
              </a:rPr>
              <a:t>Name of the Activities</a:t>
            </a:r>
          </a:p>
          <a:p>
            <a:pPr>
              <a:buClr>
                <a:schemeClr val="tx2"/>
              </a:buClr>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 Walking Displace </a:t>
            </a:r>
          </a:p>
          <a:p>
            <a:pPr marL="0" indent="0">
              <a:buClr>
                <a:schemeClr val="tx2"/>
              </a:buClr>
              <a:buNone/>
            </a:pPr>
            <a:r>
              <a:rPr lang="en-US" sz="2800" b="1" dirty="0">
                <a:latin typeface="Times New Roman" panose="02020603050405020304" pitchFamily="18" charset="0"/>
                <a:cs typeface="Times New Roman" panose="02020603050405020304" pitchFamily="18" charset="0"/>
              </a:rPr>
              <a:t>	Walk-straight</a:t>
            </a:r>
          </a:p>
          <a:p>
            <a:pPr marL="0" indent="0">
              <a:buClr>
                <a:schemeClr val="tx2"/>
              </a:buClr>
              <a:buNone/>
            </a:pPr>
            <a:r>
              <a:rPr lang="en-US" sz="2800" b="1" dirty="0">
                <a:latin typeface="Times New Roman" panose="02020603050405020304" pitchFamily="18" charset="0"/>
                <a:cs typeface="Times New Roman" panose="02020603050405020304" pitchFamily="18" charset="0"/>
              </a:rPr>
              <a:t>	Walk-winding</a:t>
            </a:r>
          </a:p>
          <a:p>
            <a:pPr marL="0" indent="0">
              <a:buClr>
                <a:schemeClr val="tx2"/>
              </a:buClr>
              <a:buNone/>
            </a:pPr>
            <a:r>
              <a:rPr lang="en-US" sz="2800" b="1" dirty="0">
                <a:latin typeface="Times New Roman" panose="02020603050405020304" pitchFamily="18" charset="0"/>
                <a:cs typeface="Times New Roman" panose="02020603050405020304" pitchFamily="18" charset="0"/>
              </a:rPr>
              <a:t>	Pushing-cart</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077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idx="1"/>
          </p:nvPr>
        </p:nvSpPr>
        <p:spPr>
          <a:xfrm>
            <a:off x="947246" y="1805358"/>
            <a:ext cx="7543801" cy="4023360"/>
          </a:xfrm>
        </p:spPr>
        <p:txBody>
          <a:bodyPr>
            <a:normAutofit/>
          </a:bodyPr>
          <a:lstStyle/>
          <a:p>
            <a:pPr>
              <a:buClr>
                <a:schemeClr val="tx1"/>
              </a:buCl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Increasing samples for small size signal data with window segmentation</a:t>
            </a:r>
          </a:p>
          <a:p>
            <a:pPr>
              <a:buClr>
                <a:schemeClr val="tx1"/>
              </a:buCl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Selecting proper window size for making samples</a:t>
            </a:r>
          </a:p>
          <a:p>
            <a:pPr>
              <a:buClr>
                <a:schemeClr val="tx1"/>
              </a:buCl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Using proper features that is generally representative to the labels</a:t>
            </a:r>
          </a:p>
          <a:p>
            <a:pPr>
              <a:buClr>
                <a:schemeClr val="tx1"/>
              </a:buCl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Usability of CNN for classifying signal data</a:t>
            </a:r>
            <a:endParaRPr lang="en-US" sz="3200" dirty="0"/>
          </a:p>
        </p:txBody>
      </p:sp>
      <p:sp>
        <p:nvSpPr>
          <p:cNvPr id="6" name="Slide Number Placeholder 5"/>
          <p:cNvSpPr>
            <a:spLocks noGrp="1"/>
          </p:cNvSpPr>
          <p:nvPr>
            <p:ph type="sldNum" sz="quarter" idx="12"/>
          </p:nvPr>
        </p:nvSpPr>
        <p:spPr/>
        <p:txBody>
          <a:bodyPr/>
          <a:lstStyle/>
          <a:p>
            <a:fld id="{401CF334-2D5C-4859-84A6-CA7E6E43FAEB}" type="slidenum">
              <a:rPr lang="en-US" smtClean="0"/>
              <a:t>25</a:t>
            </a:fld>
            <a:endParaRPr lang="en-US"/>
          </a:p>
        </p:txBody>
      </p:sp>
      <p:sp>
        <p:nvSpPr>
          <p:cNvPr id="4" name="Date Placeholder 3">
            <a:extLst>
              <a:ext uri="{FF2B5EF4-FFF2-40B4-BE49-F238E27FC236}">
                <a16:creationId xmlns:a16="http://schemas.microsoft.com/office/drawing/2014/main" id="{B289F883-57F4-485A-AB20-2BD77044414A}"/>
              </a:ext>
            </a:extLst>
          </p:cNvPr>
          <p:cNvSpPr>
            <a:spLocks noGrp="1"/>
          </p:cNvSpPr>
          <p:nvPr>
            <p:ph type="dt" sz="half" idx="10"/>
          </p:nvPr>
        </p:nvSpPr>
        <p:spPr/>
        <p:txBody>
          <a:bodyPr/>
          <a:lstStyle/>
          <a:p>
            <a:fld id="{4347C541-0722-4EFC-A42F-C49602F85890}" type="datetime1">
              <a:rPr lang="en-US" smtClean="0"/>
              <a:t>10/23/2022</a:t>
            </a:fld>
            <a:endParaRPr lang="en-US"/>
          </a:p>
        </p:txBody>
      </p:sp>
      <p:sp>
        <p:nvSpPr>
          <p:cNvPr id="5" name="Footer Placeholder 4">
            <a:extLst>
              <a:ext uri="{FF2B5EF4-FFF2-40B4-BE49-F238E27FC236}">
                <a16:creationId xmlns:a16="http://schemas.microsoft.com/office/drawing/2014/main" id="{4572F6F5-ECF0-42C7-AD0B-9A03D9B8FCC9}"/>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Tree>
    <p:extLst>
      <p:ext uri="{BB962C8B-B14F-4D97-AF65-F5344CB8AC3E}">
        <p14:creationId xmlns:p14="http://schemas.microsoft.com/office/powerpoint/2010/main" val="398775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667" y="1132811"/>
            <a:ext cx="8229600" cy="545659"/>
          </a:xfrm>
        </p:spPr>
        <p:txBody>
          <a:bodyPr>
            <a:noAutofit/>
          </a:bodyPr>
          <a:lstStyle/>
          <a:p>
            <a:r>
              <a:rPr lang="en-US" sz="4400" dirty="0">
                <a:latin typeface="Times New Roman" panose="02020603050405020304" pitchFamily="18" charset="0"/>
                <a:cs typeface="Times New Roman" panose="02020603050405020304" pitchFamily="18" charset="0"/>
              </a:rPr>
              <a:t>Proposed Methodology</a:t>
            </a:r>
          </a:p>
        </p:txBody>
      </p:sp>
      <p:sp>
        <p:nvSpPr>
          <p:cNvPr id="7" name="Footer Placeholder 6">
            <a:extLst>
              <a:ext uri="{FF2B5EF4-FFF2-40B4-BE49-F238E27FC236}">
                <a16:creationId xmlns:a16="http://schemas.microsoft.com/office/drawing/2014/main" id="{279E0B6D-15B9-43E0-A995-07CEEDBE817A}"/>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38FEE3A3-3C49-4CBD-832C-6A1825D2FD0B}"/>
              </a:ext>
            </a:extLst>
          </p:cNvPr>
          <p:cNvSpPr>
            <a:spLocks noGrp="1"/>
          </p:cNvSpPr>
          <p:nvPr>
            <p:ph type="sldNum" sz="quarter" idx="12"/>
          </p:nvPr>
        </p:nvSpPr>
        <p:spPr/>
        <p:txBody>
          <a:bodyPr/>
          <a:lstStyle/>
          <a:p>
            <a:fld id="{401CF334-2D5C-4859-84A6-CA7E6E43FAEB}" type="slidenum">
              <a:rPr lang="en-US" smtClean="0"/>
              <a:t>26</a:t>
            </a:fld>
            <a:endParaRPr lang="en-US"/>
          </a:p>
        </p:txBody>
      </p:sp>
      <p:graphicFrame>
        <p:nvGraphicFramePr>
          <p:cNvPr id="4" name="Diagram 3">
            <a:extLst>
              <a:ext uri="{FF2B5EF4-FFF2-40B4-BE49-F238E27FC236}">
                <a16:creationId xmlns:a16="http://schemas.microsoft.com/office/drawing/2014/main" id="{4D182FC6-3D00-4161-87BF-6BBEC7ADDA75}"/>
              </a:ext>
            </a:extLst>
          </p:cNvPr>
          <p:cNvGraphicFramePr/>
          <p:nvPr>
            <p:extLst>
              <p:ext uri="{D42A27DB-BD31-4B8C-83A1-F6EECF244321}">
                <p14:modId xmlns:p14="http://schemas.microsoft.com/office/powerpoint/2010/main" val="384719202"/>
              </p:ext>
            </p:extLst>
          </p:nvPr>
        </p:nvGraphicFramePr>
        <p:xfrm>
          <a:off x="1401766" y="2194182"/>
          <a:ext cx="5646692" cy="3380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D1DE56D-30A0-4668-A73E-ED5E8E364CF4}"/>
              </a:ext>
            </a:extLst>
          </p:cNvPr>
          <p:cNvSpPr>
            <a:spLocks noGrp="1"/>
          </p:cNvSpPr>
          <p:nvPr>
            <p:ph type="dt" sz="half" idx="10"/>
          </p:nvPr>
        </p:nvSpPr>
        <p:spPr/>
        <p:txBody>
          <a:bodyPr/>
          <a:lstStyle/>
          <a:p>
            <a:fld id="{BA42F883-36FA-46AE-B057-A32B5E0D4C81}" type="datetime1">
              <a:rPr lang="en-US" smtClean="0"/>
              <a:t>10/23/2022</a:t>
            </a:fld>
            <a:endParaRPr lang="en-US"/>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667" y="1132811"/>
            <a:ext cx="8229600" cy="545659"/>
          </a:xfrm>
        </p:spPr>
        <p:txBody>
          <a:bodyPr>
            <a:noAutofit/>
          </a:bodyPr>
          <a:lstStyle/>
          <a:p>
            <a:r>
              <a:rPr lang="en-US" sz="4400" dirty="0">
                <a:latin typeface="Times New Roman" panose="02020603050405020304" pitchFamily="18" charset="0"/>
                <a:cs typeface="Times New Roman" panose="02020603050405020304" pitchFamily="18" charset="0"/>
              </a:rPr>
              <a:t>Proposed Methodology</a:t>
            </a:r>
          </a:p>
        </p:txBody>
      </p:sp>
      <p:sp>
        <p:nvSpPr>
          <p:cNvPr id="7" name="Footer Placeholder 6">
            <a:extLst>
              <a:ext uri="{FF2B5EF4-FFF2-40B4-BE49-F238E27FC236}">
                <a16:creationId xmlns:a16="http://schemas.microsoft.com/office/drawing/2014/main" id="{279E0B6D-15B9-43E0-A995-07CEEDBE817A}"/>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38FEE3A3-3C49-4CBD-832C-6A1825D2FD0B}"/>
              </a:ext>
            </a:extLst>
          </p:cNvPr>
          <p:cNvSpPr>
            <a:spLocks noGrp="1"/>
          </p:cNvSpPr>
          <p:nvPr>
            <p:ph type="sldNum" sz="quarter" idx="12"/>
          </p:nvPr>
        </p:nvSpPr>
        <p:spPr/>
        <p:txBody>
          <a:bodyPr/>
          <a:lstStyle/>
          <a:p>
            <a:fld id="{401CF334-2D5C-4859-84A6-CA7E6E43FAEB}" type="slidenum">
              <a:rPr lang="en-US" smtClean="0"/>
              <a:t>27</a:t>
            </a:fld>
            <a:endParaRPr lang="en-US"/>
          </a:p>
        </p:txBody>
      </p:sp>
      <p:sp>
        <p:nvSpPr>
          <p:cNvPr id="5" name="Date Placeholder 4">
            <a:extLst>
              <a:ext uri="{FF2B5EF4-FFF2-40B4-BE49-F238E27FC236}">
                <a16:creationId xmlns:a16="http://schemas.microsoft.com/office/drawing/2014/main" id="{3D1DE56D-30A0-4668-A73E-ED5E8E364CF4}"/>
              </a:ext>
            </a:extLst>
          </p:cNvPr>
          <p:cNvSpPr>
            <a:spLocks noGrp="1"/>
          </p:cNvSpPr>
          <p:nvPr>
            <p:ph type="dt" sz="half" idx="10"/>
          </p:nvPr>
        </p:nvSpPr>
        <p:spPr/>
        <p:txBody>
          <a:bodyPr/>
          <a:lstStyle/>
          <a:p>
            <a:fld id="{261B0A7E-976B-45A1-9C60-4AC742EA2D8B}" type="datetime1">
              <a:rPr lang="en-US" smtClean="0"/>
              <a:t>10/23/2022</a:t>
            </a:fld>
            <a:endParaRPr lang="en-US"/>
          </a:p>
        </p:txBody>
      </p:sp>
      <p:sp>
        <p:nvSpPr>
          <p:cNvPr id="2" name="Rectangle 1">
            <a:extLst>
              <a:ext uri="{FF2B5EF4-FFF2-40B4-BE49-F238E27FC236}">
                <a16:creationId xmlns:a16="http://schemas.microsoft.com/office/drawing/2014/main" id="{964458D2-B0DF-4343-9379-2B7D42274D83}"/>
              </a:ext>
            </a:extLst>
          </p:cNvPr>
          <p:cNvSpPr/>
          <p:nvPr/>
        </p:nvSpPr>
        <p:spPr>
          <a:xfrm>
            <a:off x="940158" y="1918952"/>
            <a:ext cx="7469205" cy="96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schemeClr val="tx1"/>
                </a:solidFill>
                <a:latin typeface="Times New Roman" panose="02020603050405020304" pitchFamily="18" charset="0"/>
                <a:cs typeface="Times New Roman" panose="02020603050405020304" pitchFamily="18" charset="0"/>
              </a:rPr>
              <a:t>Preprocessing Data with Proper Window Size </a:t>
            </a:r>
          </a:p>
          <a:p>
            <a:pPr lvl="0" algn="ctr"/>
            <a:r>
              <a:rPr lang="en-US" sz="2800" dirty="0">
                <a:solidFill>
                  <a:schemeClr val="tx1"/>
                </a:solidFill>
                <a:latin typeface="Times New Roman" panose="02020603050405020304" pitchFamily="18" charset="0"/>
                <a:cs typeface="Times New Roman" panose="02020603050405020304" pitchFamily="18" charset="0"/>
              </a:rPr>
              <a:t>and Overlapping</a:t>
            </a:r>
          </a:p>
        </p:txBody>
      </p:sp>
      <p:sp>
        <p:nvSpPr>
          <p:cNvPr id="6" name="TextBox 5">
            <a:extLst>
              <a:ext uri="{FF2B5EF4-FFF2-40B4-BE49-F238E27FC236}">
                <a16:creationId xmlns:a16="http://schemas.microsoft.com/office/drawing/2014/main" id="{990D5013-4E65-4E87-B081-8F50367EA704}"/>
              </a:ext>
            </a:extLst>
          </p:cNvPr>
          <p:cNvSpPr txBox="1"/>
          <p:nvPr/>
        </p:nvSpPr>
        <p:spPr>
          <a:xfrm>
            <a:off x="940158" y="3245476"/>
            <a:ext cx="7469205"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have a </a:t>
            </a:r>
            <a:r>
              <a:rPr lang="en-US" sz="2400" b="1" dirty="0">
                <a:latin typeface="Times New Roman" panose="02020603050405020304" pitchFamily="18" charset="0"/>
                <a:cs typeface="Times New Roman" panose="02020603050405020304" pitchFamily="18" charset="0"/>
              </a:rPr>
              <a:t>6000-length signal </a:t>
            </a:r>
            <a:r>
              <a:rPr lang="en-US" sz="2400" dirty="0">
                <a:latin typeface="Times New Roman" panose="02020603050405020304" pitchFamily="18" charset="0"/>
                <a:cs typeface="Times New Roman" panose="02020603050405020304" pitchFamily="18" charset="0"/>
              </a:rPr>
              <a:t>data for each user and each activity. As the activities are repetitive, we can use segmentation and </a:t>
            </a:r>
            <a:r>
              <a:rPr lang="en-US" sz="2400" b="1" dirty="0">
                <a:latin typeface="Times New Roman" panose="02020603050405020304" pitchFamily="18" charset="0"/>
                <a:cs typeface="Times New Roman" panose="02020603050405020304" pitchFamily="18" charset="0"/>
              </a:rPr>
              <a:t>windowing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length of segmentation window (frame size) and overlapping area (hop size) has to be defined considering the </a:t>
            </a:r>
            <a:r>
              <a:rPr lang="en-US" sz="2400" dirty="0" err="1">
                <a:latin typeface="Times New Roman" panose="02020603050405020304" pitchFamily="18" charset="0"/>
                <a:cs typeface="Times New Roman" panose="02020603050405020304" pitchFamily="18" charset="0"/>
              </a:rPr>
              <a:t>repeatitive</a:t>
            </a:r>
            <a:r>
              <a:rPr lang="en-US" sz="2400" dirty="0">
                <a:latin typeface="Times New Roman" panose="02020603050405020304" pitchFamily="18" charset="0"/>
                <a:cs typeface="Times New Roman" panose="02020603050405020304" pitchFamily="18" charset="0"/>
              </a:rPr>
              <a:t> nature of the corresponding dataset.</a:t>
            </a:r>
          </a:p>
        </p:txBody>
      </p:sp>
    </p:spTree>
    <p:extLst>
      <p:ext uri="{BB962C8B-B14F-4D97-AF65-F5344CB8AC3E}">
        <p14:creationId xmlns:p14="http://schemas.microsoft.com/office/powerpoint/2010/main" val="344625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667" y="1132811"/>
            <a:ext cx="8229600" cy="545659"/>
          </a:xfrm>
        </p:spPr>
        <p:txBody>
          <a:bodyPr>
            <a:noAutofit/>
          </a:bodyPr>
          <a:lstStyle/>
          <a:p>
            <a:r>
              <a:rPr lang="en-US" sz="4400" dirty="0">
                <a:latin typeface="Times New Roman" panose="02020603050405020304" pitchFamily="18" charset="0"/>
                <a:cs typeface="Times New Roman" panose="02020603050405020304" pitchFamily="18" charset="0"/>
              </a:rPr>
              <a:t>Proposed Methodology</a:t>
            </a:r>
          </a:p>
        </p:txBody>
      </p:sp>
      <p:sp>
        <p:nvSpPr>
          <p:cNvPr id="7" name="Footer Placeholder 6">
            <a:extLst>
              <a:ext uri="{FF2B5EF4-FFF2-40B4-BE49-F238E27FC236}">
                <a16:creationId xmlns:a16="http://schemas.microsoft.com/office/drawing/2014/main" id="{279E0B6D-15B9-43E0-A995-07CEEDBE817A}"/>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38FEE3A3-3C49-4CBD-832C-6A1825D2FD0B}"/>
              </a:ext>
            </a:extLst>
          </p:cNvPr>
          <p:cNvSpPr>
            <a:spLocks noGrp="1"/>
          </p:cNvSpPr>
          <p:nvPr>
            <p:ph type="sldNum" sz="quarter" idx="12"/>
          </p:nvPr>
        </p:nvSpPr>
        <p:spPr/>
        <p:txBody>
          <a:bodyPr/>
          <a:lstStyle/>
          <a:p>
            <a:fld id="{401CF334-2D5C-4859-84A6-CA7E6E43FAEB}" type="slidenum">
              <a:rPr lang="en-US" smtClean="0"/>
              <a:t>28</a:t>
            </a:fld>
            <a:endParaRPr lang="en-US"/>
          </a:p>
        </p:txBody>
      </p:sp>
      <p:sp>
        <p:nvSpPr>
          <p:cNvPr id="5" name="Date Placeholder 4">
            <a:extLst>
              <a:ext uri="{FF2B5EF4-FFF2-40B4-BE49-F238E27FC236}">
                <a16:creationId xmlns:a16="http://schemas.microsoft.com/office/drawing/2014/main" id="{3D1DE56D-30A0-4668-A73E-ED5E8E364CF4}"/>
              </a:ext>
            </a:extLst>
          </p:cNvPr>
          <p:cNvSpPr>
            <a:spLocks noGrp="1"/>
          </p:cNvSpPr>
          <p:nvPr>
            <p:ph type="dt" sz="half" idx="10"/>
          </p:nvPr>
        </p:nvSpPr>
        <p:spPr/>
        <p:txBody>
          <a:bodyPr/>
          <a:lstStyle/>
          <a:p>
            <a:fld id="{18973067-6436-4449-8CEF-69FC7A744A31}" type="datetime1">
              <a:rPr lang="en-US" smtClean="0"/>
              <a:t>10/23/2022</a:t>
            </a:fld>
            <a:endParaRPr lang="en-US"/>
          </a:p>
        </p:txBody>
      </p:sp>
      <p:sp>
        <p:nvSpPr>
          <p:cNvPr id="2" name="Rectangle 1">
            <a:extLst>
              <a:ext uri="{FF2B5EF4-FFF2-40B4-BE49-F238E27FC236}">
                <a16:creationId xmlns:a16="http://schemas.microsoft.com/office/drawing/2014/main" id="{964458D2-B0DF-4343-9379-2B7D42274D83}"/>
              </a:ext>
            </a:extLst>
          </p:cNvPr>
          <p:cNvSpPr/>
          <p:nvPr/>
        </p:nvSpPr>
        <p:spPr>
          <a:xfrm>
            <a:off x="940158" y="1918952"/>
            <a:ext cx="7469205" cy="96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schemeClr val="tx1"/>
                </a:solidFill>
                <a:latin typeface="Times New Roman" panose="02020603050405020304" pitchFamily="18" charset="0"/>
                <a:cs typeface="Times New Roman" panose="02020603050405020304" pitchFamily="18" charset="0"/>
              </a:rPr>
              <a:t>Preprocessing Data with Proper Window Size </a:t>
            </a:r>
          </a:p>
          <a:p>
            <a:pPr lvl="0" algn="ctr"/>
            <a:r>
              <a:rPr lang="en-US" sz="2800" dirty="0">
                <a:solidFill>
                  <a:schemeClr val="tx1"/>
                </a:solidFill>
                <a:latin typeface="Times New Roman" panose="02020603050405020304" pitchFamily="18" charset="0"/>
                <a:cs typeface="Times New Roman" panose="02020603050405020304" pitchFamily="18" charset="0"/>
              </a:rPr>
              <a:t>and Overlapping</a:t>
            </a:r>
          </a:p>
        </p:txBody>
      </p:sp>
      <p:sp>
        <p:nvSpPr>
          <p:cNvPr id="6" name="TextBox 5">
            <a:extLst>
              <a:ext uri="{FF2B5EF4-FFF2-40B4-BE49-F238E27FC236}">
                <a16:creationId xmlns:a16="http://schemas.microsoft.com/office/drawing/2014/main" id="{990D5013-4E65-4E87-B081-8F50367EA704}"/>
              </a:ext>
            </a:extLst>
          </p:cNvPr>
          <p:cNvSpPr txBox="1"/>
          <p:nvPr/>
        </p:nvSpPr>
        <p:spPr>
          <a:xfrm>
            <a:off x="940158" y="3245476"/>
            <a:ext cx="746920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Then we get a window which contains an activity level.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every window has its length (frame size) and a width (number of features taken), it can be regarded as a 2-dimensional image.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2D CNN comes in picture. We will experiment considering each data frame and classify it with 2D CNN.</a:t>
            </a:r>
          </a:p>
        </p:txBody>
      </p:sp>
    </p:spTree>
    <p:extLst>
      <p:ext uri="{BB962C8B-B14F-4D97-AF65-F5344CB8AC3E}">
        <p14:creationId xmlns:p14="http://schemas.microsoft.com/office/powerpoint/2010/main" val="9657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26061"/>
            <a:ext cx="7543800" cy="855694"/>
          </a:xfrm>
        </p:spPr>
        <p:txBody>
          <a:bodyPr>
            <a:normAutofit/>
          </a:bodyPr>
          <a:lstStyle/>
          <a:p>
            <a:r>
              <a:rPr lang="en-US" sz="4400" dirty="0">
                <a:latin typeface="Times New Roman" panose="02020603050405020304" pitchFamily="18" charset="0"/>
                <a:cs typeface="Times New Roman" panose="02020603050405020304" pitchFamily="18" charset="0"/>
              </a:rPr>
              <a:t>Proposed Model</a:t>
            </a:r>
          </a:p>
        </p:txBody>
      </p:sp>
      <p:sp>
        <p:nvSpPr>
          <p:cNvPr id="8" name="Footer Placeholder 7">
            <a:extLst>
              <a:ext uri="{FF2B5EF4-FFF2-40B4-BE49-F238E27FC236}">
                <a16:creationId xmlns:a16="http://schemas.microsoft.com/office/drawing/2014/main" id="{4F45F6D0-16C1-42BA-9C3C-FF86165BC88E}"/>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9" name="Slide Number Placeholder 8">
            <a:extLst>
              <a:ext uri="{FF2B5EF4-FFF2-40B4-BE49-F238E27FC236}">
                <a16:creationId xmlns:a16="http://schemas.microsoft.com/office/drawing/2014/main" id="{99CD2A05-C767-4D73-B4EC-F4E6454587C1}"/>
              </a:ext>
            </a:extLst>
          </p:cNvPr>
          <p:cNvSpPr>
            <a:spLocks noGrp="1"/>
          </p:cNvSpPr>
          <p:nvPr>
            <p:ph type="sldNum" sz="quarter" idx="12"/>
          </p:nvPr>
        </p:nvSpPr>
        <p:spPr/>
        <p:txBody>
          <a:bodyPr/>
          <a:lstStyle/>
          <a:p>
            <a:fld id="{401CF334-2D5C-4859-84A6-CA7E6E43FAEB}" type="slidenum">
              <a:rPr lang="en-US" smtClean="0"/>
              <a:t>29</a:t>
            </a:fld>
            <a:endParaRPr lang="en-US"/>
          </a:p>
        </p:txBody>
      </p:sp>
      <p:sp>
        <p:nvSpPr>
          <p:cNvPr id="3" name="Rectangle 2"/>
          <p:cNvSpPr/>
          <p:nvPr/>
        </p:nvSpPr>
        <p:spPr>
          <a:xfrm>
            <a:off x="1750062" y="5265538"/>
            <a:ext cx="5766106" cy="338554"/>
          </a:xfrm>
          <a:prstGeom prst="rect">
            <a:avLst/>
          </a:prstGeom>
        </p:spPr>
        <p:txBody>
          <a:bodyPr wrap="square">
            <a:spAutoFit/>
          </a:bodyPr>
          <a:lstStyle/>
          <a:p>
            <a:r>
              <a:rPr lang="en-US" sz="1600" dirty="0">
                <a:latin typeface="Times New Roman" pitchFamily="18" charset="0"/>
                <a:cs typeface="Times New Roman" pitchFamily="18" charset="0"/>
              </a:rPr>
              <a:t>Fig. 4. Proposed model of 3-D convolutions for HSI classification</a:t>
            </a:r>
            <a:r>
              <a:rPr lang="en-US" sz="1350" dirty="0">
                <a:latin typeface="Times New Roman" pitchFamily="18" charset="0"/>
                <a:cs typeface="Times New Roman" pitchFamily="18" charset="0"/>
              </a:rPr>
              <a:t>.</a:t>
            </a:r>
          </a:p>
        </p:txBody>
      </p:sp>
      <p:sp>
        <p:nvSpPr>
          <p:cNvPr id="4" name="Date Placeholder 3">
            <a:extLst>
              <a:ext uri="{FF2B5EF4-FFF2-40B4-BE49-F238E27FC236}">
                <a16:creationId xmlns:a16="http://schemas.microsoft.com/office/drawing/2014/main" id="{D536BF86-DE6B-4D9C-8603-074AE22C17AC}"/>
              </a:ext>
            </a:extLst>
          </p:cNvPr>
          <p:cNvSpPr>
            <a:spLocks noGrp="1"/>
          </p:cNvSpPr>
          <p:nvPr>
            <p:ph type="dt" sz="half" idx="10"/>
          </p:nvPr>
        </p:nvSpPr>
        <p:spPr/>
        <p:txBody>
          <a:bodyPr/>
          <a:lstStyle/>
          <a:p>
            <a:fld id="{6E894CA1-4A91-412F-9E13-4935956E37B0}" type="datetime1">
              <a:rPr lang="en-US" smtClean="0"/>
              <a:t>10/23/2022</a:t>
            </a:fld>
            <a:endParaRPr lang="en-US"/>
          </a:p>
        </p:txBody>
      </p:sp>
      <p:pic>
        <p:nvPicPr>
          <p:cNvPr id="7" name="Content Placeholder 6">
            <a:extLst>
              <a:ext uri="{FF2B5EF4-FFF2-40B4-BE49-F238E27FC236}">
                <a16:creationId xmlns:a16="http://schemas.microsoft.com/office/drawing/2014/main" id="{3AA8AA87-C552-4B05-BA16-3A1EAA890A4C}"/>
              </a:ext>
            </a:extLst>
          </p:cNvPr>
          <p:cNvPicPr>
            <a:picLocks noGrp="1" noChangeAspect="1"/>
          </p:cNvPicPr>
          <p:nvPr>
            <p:ph idx="1"/>
          </p:nvPr>
        </p:nvPicPr>
        <p:blipFill>
          <a:blip r:embed="rId2"/>
          <a:stretch>
            <a:fillRect/>
          </a:stretch>
        </p:blipFill>
        <p:spPr>
          <a:xfrm>
            <a:off x="822960" y="1846263"/>
            <a:ext cx="7689975" cy="4039382"/>
          </a:xfrm>
          <a:prstGeom prst="rect">
            <a:avLst/>
          </a:prstGeom>
        </p:spPr>
      </p:pic>
      <p:sp>
        <p:nvSpPr>
          <p:cNvPr id="11" name="TextBox 10">
            <a:extLst>
              <a:ext uri="{FF2B5EF4-FFF2-40B4-BE49-F238E27FC236}">
                <a16:creationId xmlns:a16="http://schemas.microsoft.com/office/drawing/2014/main" id="{59331FEE-4F81-46E6-9CE0-7FA73DA87550}"/>
              </a:ext>
            </a:extLst>
          </p:cNvPr>
          <p:cNvSpPr txBox="1"/>
          <p:nvPr/>
        </p:nvSpPr>
        <p:spPr>
          <a:xfrm>
            <a:off x="734638" y="5885645"/>
            <a:ext cx="7932844" cy="369332"/>
          </a:xfrm>
          <a:prstGeom prst="rect">
            <a:avLst/>
          </a:prstGeom>
          <a:noFill/>
        </p:spPr>
        <p:txBody>
          <a:bodyPr wrap="square" rtlCol="0">
            <a:spAutoFit/>
          </a:bodyPr>
          <a:lstStyle/>
          <a:p>
            <a:pPr algn="ctr"/>
            <a:r>
              <a:rPr lang="en-US" dirty="0"/>
              <a:t>Table 1. Network architecture of the 2D-CNN model for human activity recognition</a:t>
            </a:r>
          </a:p>
        </p:txBody>
      </p:sp>
    </p:spTree>
    <p:extLst>
      <p:ext uri="{BB962C8B-B14F-4D97-AF65-F5344CB8AC3E}">
        <p14:creationId xmlns:p14="http://schemas.microsoft.com/office/powerpoint/2010/main" val="344159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7823" y="768651"/>
            <a:ext cx="8229600" cy="857250"/>
          </a:xfrm>
        </p:spPr>
        <p:txBody>
          <a:bodyPr>
            <a:normAutofit/>
          </a:bodyPr>
          <a:lstStyle/>
          <a:p>
            <a:r>
              <a:rPr lang="en-US" sz="4300" dirty="0">
                <a:latin typeface="Times New Roman" panose="02020603050405020304" pitchFamily="18" charset="0"/>
                <a:cs typeface="Times New Roman" panose="02020603050405020304" pitchFamily="18" charset="0"/>
              </a:rPr>
              <a:t>What is IoT?</a:t>
            </a:r>
          </a:p>
        </p:txBody>
      </p:sp>
      <p:sp>
        <p:nvSpPr>
          <p:cNvPr id="2" name="Content Placeholder 1"/>
          <p:cNvSpPr>
            <a:spLocks noGrp="1"/>
          </p:cNvSpPr>
          <p:nvPr>
            <p:ph idx="1"/>
          </p:nvPr>
        </p:nvSpPr>
        <p:spPr>
          <a:xfrm>
            <a:off x="822962" y="1832185"/>
            <a:ext cx="7689974" cy="4257164"/>
          </a:xfrm>
        </p:spPr>
        <p:txBody>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Internet of Things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describes physical objects (or groups of such objects) with </a:t>
            </a:r>
            <a:r>
              <a:rPr lang="en-US" b="1" dirty="0">
                <a:latin typeface="Times New Roman" panose="02020603050405020304" pitchFamily="18" charset="0"/>
                <a:cs typeface="Times New Roman" panose="02020603050405020304" pitchFamily="18" charset="0"/>
              </a:rPr>
              <a:t>sensors, processing ability, software, and other technologies </a:t>
            </a:r>
            <a:r>
              <a:rPr lang="en-US" dirty="0">
                <a:latin typeface="Times New Roman" panose="02020603050405020304" pitchFamily="18" charset="0"/>
                <a:cs typeface="Times New Roman" panose="02020603050405020304" pitchFamily="18" charset="0"/>
              </a:rPr>
              <a:t>that </a:t>
            </a:r>
            <a:r>
              <a:rPr lang="en-US" b="1" dirty="0">
                <a:latin typeface="Times New Roman" panose="02020603050405020304" pitchFamily="18" charset="0"/>
                <a:cs typeface="Times New Roman" panose="02020603050405020304" pitchFamily="18" charset="0"/>
              </a:rPr>
              <a:t>connect and exchange data</a:t>
            </a:r>
            <a:r>
              <a:rPr lang="en-US" dirty="0">
                <a:latin typeface="Times New Roman" panose="02020603050405020304" pitchFamily="18" charset="0"/>
                <a:cs typeface="Times New Roman" panose="02020603050405020304" pitchFamily="18" charset="0"/>
              </a:rPr>
              <a:t> with other devices and systems over the internet or other </a:t>
            </a:r>
            <a:r>
              <a:rPr lang="en-US" b="1" dirty="0">
                <a:latin typeface="Times New Roman" panose="02020603050405020304" pitchFamily="18" charset="0"/>
                <a:cs typeface="Times New Roman" panose="02020603050405020304" pitchFamily="18" charset="0"/>
              </a:rPr>
              <a:t>communications networks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E122B25E-7F48-41D7-8843-05192FA16840}"/>
              </a:ext>
            </a:extLst>
          </p:cNvPr>
          <p:cNvSpPr>
            <a:spLocks noGrp="1"/>
          </p:cNvSpPr>
          <p:nvPr>
            <p:ph type="ftr" sz="quarter" idx="11"/>
          </p:nvPr>
        </p:nvSpPr>
        <p:spPr>
          <a:xfrm>
            <a:off x="2764639" y="6459786"/>
            <a:ext cx="4257598" cy="365125"/>
          </a:xfrm>
        </p:spPr>
        <p:txBody>
          <a:bodyPr/>
          <a:lstStyle/>
          <a:p>
            <a:r>
              <a:rPr lang="en-US">
                <a:latin typeface="Times New Roman" panose="02020603050405020304" pitchFamily="18" charset="0"/>
                <a:cs typeface="Times New Roman" panose="02020603050405020304" pitchFamily="18" charset="0"/>
              </a:rPr>
              <a:t>Realistic Activity Recognition using Sensors with Deep Convolutional Neural Network</a:t>
            </a:r>
            <a:endParaRPr lang="en-US"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52C035A6-141C-4BB2-A692-1787F5E35DE2}"/>
              </a:ext>
            </a:extLst>
          </p:cNvPr>
          <p:cNvSpPr>
            <a:spLocks noGrp="1"/>
          </p:cNvSpPr>
          <p:nvPr>
            <p:ph type="sldNum" sz="quarter" idx="12"/>
          </p:nvPr>
        </p:nvSpPr>
        <p:spPr/>
        <p:txBody>
          <a:bodyPr/>
          <a:lstStyle/>
          <a:p>
            <a:fld id="{401CF334-2D5C-4859-84A6-CA7E6E43FAEB}" type="slidenum">
              <a:rPr lang="en-US" smtClean="0"/>
              <a:t>3</a:t>
            </a:fld>
            <a:endParaRPr lang="en-US"/>
          </a:p>
        </p:txBody>
      </p:sp>
      <p:sp>
        <p:nvSpPr>
          <p:cNvPr id="6" name="Date Placeholder 5">
            <a:extLst>
              <a:ext uri="{FF2B5EF4-FFF2-40B4-BE49-F238E27FC236}">
                <a16:creationId xmlns:a16="http://schemas.microsoft.com/office/drawing/2014/main" id="{8A2268FE-0BBC-4151-8576-DAA5328B6768}"/>
              </a:ext>
            </a:extLst>
          </p:cNvPr>
          <p:cNvSpPr>
            <a:spLocks noGrp="1"/>
          </p:cNvSpPr>
          <p:nvPr>
            <p:ph type="dt" sz="half" idx="10"/>
          </p:nvPr>
        </p:nvSpPr>
        <p:spPr/>
        <p:txBody>
          <a:bodyPr/>
          <a:lstStyle/>
          <a:p>
            <a:fld id="{A2777F09-C2C4-4017-91EC-A4DE10B80A3E}" type="datetime1">
              <a:rPr lang="en-US" smtClean="0"/>
              <a:t>10/23/2022</a:t>
            </a:fld>
            <a:endParaRPr lang="en-US"/>
          </a:p>
        </p:txBody>
      </p:sp>
      <p:graphicFrame>
        <p:nvGraphicFramePr>
          <p:cNvPr id="7" name="Content Placeholder 4">
            <a:extLst>
              <a:ext uri="{FF2B5EF4-FFF2-40B4-BE49-F238E27FC236}">
                <a16:creationId xmlns:a16="http://schemas.microsoft.com/office/drawing/2014/main" id="{30A83CBC-227C-46D6-9FE4-9DE0F8DA4BD4}"/>
              </a:ext>
            </a:extLst>
          </p:cNvPr>
          <p:cNvGraphicFramePr>
            <a:graphicFrameLocks/>
          </p:cNvGraphicFramePr>
          <p:nvPr>
            <p:extLst>
              <p:ext uri="{D42A27DB-BD31-4B8C-83A1-F6EECF244321}">
                <p14:modId xmlns:p14="http://schemas.microsoft.com/office/powerpoint/2010/main" val="1944173262"/>
              </p:ext>
            </p:extLst>
          </p:nvPr>
        </p:nvGraphicFramePr>
        <p:xfrm>
          <a:off x="835014" y="3696237"/>
          <a:ext cx="7690800" cy="2279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26061"/>
            <a:ext cx="7543800" cy="855694"/>
          </a:xfrm>
        </p:spPr>
        <p:txBody>
          <a:bodyPr>
            <a:normAutofit/>
          </a:bodyPr>
          <a:lstStyle/>
          <a:p>
            <a:r>
              <a:rPr lang="en-US" sz="4400" dirty="0">
                <a:latin typeface="Times New Roman" panose="02020603050405020304" pitchFamily="18" charset="0"/>
                <a:cs typeface="Times New Roman" panose="02020603050405020304" pitchFamily="18" charset="0"/>
              </a:rPr>
              <a:t>Proposed Model</a:t>
            </a:r>
          </a:p>
        </p:txBody>
      </p:sp>
      <p:sp>
        <p:nvSpPr>
          <p:cNvPr id="8" name="Footer Placeholder 7">
            <a:extLst>
              <a:ext uri="{FF2B5EF4-FFF2-40B4-BE49-F238E27FC236}">
                <a16:creationId xmlns:a16="http://schemas.microsoft.com/office/drawing/2014/main" id="{4F45F6D0-16C1-42BA-9C3C-FF86165BC88E}"/>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9" name="Slide Number Placeholder 8">
            <a:extLst>
              <a:ext uri="{FF2B5EF4-FFF2-40B4-BE49-F238E27FC236}">
                <a16:creationId xmlns:a16="http://schemas.microsoft.com/office/drawing/2014/main" id="{99CD2A05-C767-4D73-B4EC-F4E6454587C1}"/>
              </a:ext>
            </a:extLst>
          </p:cNvPr>
          <p:cNvSpPr>
            <a:spLocks noGrp="1"/>
          </p:cNvSpPr>
          <p:nvPr>
            <p:ph type="sldNum" sz="quarter" idx="12"/>
          </p:nvPr>
        </p:nvSpPr>
        <p:spPr/>
        <p:txBody>
          <a:bodyPr/>
          <a:lstStyle/>
          <a:p>
            <a:fld id="{401CF334-2D5C-4859-84A6-CA7E6E43FAEB}" type="slidenum">
              <a:rPr lang="en-US" smtClean="0"/>
              <a:t>30</a:t>
            </a:fld>
            <a:endParaRPr lang="en-US"/>
          </a:p>
        </p:txBody>
      </p:sp>
      <p:sp>
        <p:nvSpPr>
          <p:cNvPr id="3" name="Rectangle 2"/>
          <p:cNvSpPr/>
          <p:nvPr/>
        </p:nvSpPr>
        <p:spPr>
          <a:xfrm>
            <a:off x="1750062" y="5265538"/>
            <a:ext cx="5766106" cy="338554"/>
          </a:xfrm>
          <a:prstGeom prst="rect">
            <a:avLst/>
          </a:prstGeom>
        </p:spPr>
        <p:txBody>
          <a:bodyPr wrap="square">
            <a:spAutoFit/>
          </a:bodyPr>
          <a:lstStyle/>
          <a:p>
            <a:r>
              <a:rPr lang="en-US" sz="1600" dirty="0">
                <a:latin typeface="Times New Roman" pitchFamily="18" charset="0"/>
                <a:cs typeface="Times New Roman" pitchFamily="18" charset="0"/>
              </a:rPr>
              <a:t>Fig. 4. Proposed model of 3-D convolutions for HSI classification</a:t>
            </a:r>
            <a:r>
              <a:rPr lang="en-US" sz="1350" dirty="0">
                <a:latin typeface="Times New Roman" pitchFamily="18" charset="0"/>
                <a:cs typeface="Times New Roman" pitchFamily="18" charset="0"/>
              </a:rPr>
              <a:t>.</a:t>
            </a:r>
          </a:p>
        </p:txBody>
      </p:sp>
      <p:sp>
        <p:nvSpPr>
          <p:cNvPr id="4" name="Date Placeholder 3">
            <a:extLst>
              <a:ext uri="{FF2B5EF4-FFF2-40B4-BE49-F238E27FC236}">
                <a16:creationId xmlns:a16="http://schemas.microsoft.com/office/drawing/2014/main" id="{D536BF86-DE6B-4D9C-8603-074AE22C17AC}"/>
              </a:ext>
            </a:extLst>
          </p:cNvPr>
          <p:cNvSpPr>
            <a:spLocks noGrp="1"/>
          </p:cNvSpPr>
          <p:nvPr>
            <p:ph type="dt" sz="half" idx="10"/>
          </p:nvPr>
        </p:nvSpPr>
        <p:spPr/>
        <p:txBody>
          <a:bodyPr/>
          <a:lstStyle/>
          <a:p>
            <a:fld id="{6E894CA1-4A91-412F-9E13-4935956E37B0}" type="datetime1">
              <a:rPr lang="en-US" smtClean="0"/>
              <a:t>10/23/2022</a:t>
            </a:fld>
            <a:endParaRPr lang="en-US"/>
          </a:p>
        </p:txBody>
      </p:sp>
      <p:sp>
        <p:nvSpPr>
          <p:cNvPr id="11" name="TextBox 10">
            <a:extLst>
              <a:ext uri="{FF2B5EF4-FFF2-40B4-BE49-F238E27FC236}">
                <a16:creationId xmlns:a16="http://schemas.microsoft.com/office/drawing/2014/main" id="{59331FEE-4F81-46E6-9CE0-7FA73DA87550}"/>
              </a:ext>
            </a:extLst>
          </p:cNvPr>
          <p:cNvSpPr txBox="1"/>
          <p:nvPr/>
        </p:nvSpPr>
        <p:spPr>
          <a:xfrm>
            <a:off x="734638" y="5885645"/>
            <a:ext cx="7932844" cy="369332"/>
          </a:xfrm>
          <a:prstGeom prst="rect">
            <a:avLst/>
          </a:prstGeom>
          <a:noFill/>
        </p:spPr>
        <p:txBody>
          <a:bodyPr wrap="square" rtlCol="0">
            <a:spAutoFit/>
          </a:bodyPr>
          <a:lstStyle/>
          <a:p>
            <a:pPr algn="ctr"/>
            <a:r>
              <a:rPr lang="en-US" dirty="0"/>
              <a:t>Figure 1. Network architecture of the 2D-CNN model for human activity recognition</a:t>
            </a:r>
          </a:p>
        </p:txBody>
      </p:sp>
      <p:pic>
        <p:nvPicPr>
          <p:cNvPr id="12" name="Content Placeholder 11">
            <a:extLst>
              <a:ext uri="{FF2B5EF4-FFF2-40B4-BE49-F238E27FC236}">
                <a16:creationId xmlns:a16="http://schemas.microsoft.com/office/drawing/2014/main" id="{F3C0E6D6-0521-4BD0-AE32-8F29C689547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325" y="2202287"/>
            <a:ext cx="7729247" cy="3478549"/>
          </a:xfrm>
        </p:spPr>
      </p:pic>
    </p:spTree>
    <p:extLst>
      <p:ext uri="{BB962C8B-B14F-4D97-AF65-F5344CB8AC3E}">
        <p14:creationId xmlns:p14="http://schemas.microsoft.com/office/powerpoint/2010/main" val="124110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1F0F5B12-35EA-4484-B876-7A4F5D870659}"/>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5" name="Slide Number Placeholder 14">
            <a:extLst>
              <a:ext uri="{FF2B5EF4-FFF2-40B4-BE49-F238E27FC236}">
                <a16:creationId xmlns:a16="http://schemas.microsoft.com/office/drawing/2014/main" id="{D5CD602E-A6C5-4B5E-9320-B63D9FAAB317}"/>
              </a:ext>
            </a:extLst>
          </p:cNvPr>
          <p:cNvSpPr>
            <a:spLocks noGrp="1"/>
          </p:cNvSpPr>
          <p:nvPr>
            <p:ph type="sldNum" sz="quarter" idx="12"/>
          </p:nvPr>
        </p:nvSpPr>
        <p:spPr/>
        <p:txBody>
          <a:bodyPr/>
          <a:lstStyle/>
          <a:p>
            <a:fld id="{401CF334-2D5C-4859-84A6-CA7E6E43FAEB}" type="slidenum">
              <a:rPr lang="en-US" smtClean="0"/>
              <a:t>31</a:t>
            </a:fld>
            <a:endParaRPr lang="en-US"/>
          </a:p>
        </p:txBody>
      </p:sp>
      <p:sp>
        <p:nvSpPr>
          <p:cNvPr id="18" name="Rectangle 17">
            <a:extLst>
              <a:ext uri="{FF2B5EF4-FFF2-40B4-BE49-F238E27FC236}">
                <a16:creationId xmlns:a16="http://schemas.microsoft.com/office/drawing/2014/main" id="{8103032F-4D8D-4994-9140-377FDAA7A7E0}"/>
              </a:ext>
            </a:extLst>
          </p:cNvPr>
          <p:cNvSpPr/>
          <p:nvPr/>
        </p:nvSpPr>
        <p:spPr>
          <a:xfrm>
            <a:off x="822961" y="847671"/>
            <a:ext cx="3155031" cy="769441"/>
          </a:xfrm>
          <a:prstGeom prst="rect">
            <a:avLst/>
          </a:prstGeom>
        </p:spPr>
        <p:txBody>
          <a:bodyPr wrap="none">
            <a:spAutoFit/>
          </a:bodyPr>
          <a:lstStyle/>
          <a:p>
            <a:r>
              <a:rPr lang="en-US" sz="4400" spc="-50" dirty="0">
                <a:solidFill>
                  <a:prstClr val="black">
                    <a:lumMod val="75000"/>
                    <a:lumOff val="25000"/>
                  </a:prstClr>
                </a:solidFill>
                <a:latin typeface="Times New Roman" panose="02020603050405020304" pitchFamily="18" charset="0"/>
                <a:ea typeface="+mj-ea"/>
                <a:cs typeface="Times New Roman" panose="02020603050405020304" pitchFamily="18" charset="0"/>
              </a:rPr>
              <a:t>Methodology</a:t>
            </a:r>
            <a:endParaRPr lang="en-US" dirty="0"/>
          </a:p>
        </p:txBody>
      </p:sp>
      <p:sp>
        <p:nvSpPr>
          <p:cNvPr id="2" name="Date Placeholder 1">
            <a:extLst>
              <a:ext uri="{FF2B5EF4-FFF2-40B4-BE49-F238E27FC236}">
                <a16:creationId xmlns:a16="http://schemas.microsoft.com/office/drawing/2014/main" id="{A7175437-C66F-4E33-BB60-28ABF4E7C76B}"/>
              </a:ext>
            </a:extLst>
          </p:cNvPr>
          <p:cNvSpPr>
            <a:spLocks noGrp="1"/>
          </p:cNvSpPr>
          <p:nvPr>
            <p:ph type="dt" sz="half" idx="10"/>
          </p:nvPr>
        </p:nvSpPr>
        <p:spPr/>
        <p:txBody>
          <a:bodyPr/>
          <a:lstStyle/>
          <a:p>
            <a:fld id="{7BFBBFBC-0457-4F3E-8C4C-2F7FB0048C2E}" type="datetime1">
              <a:rPr lang="en-US" smtClean="0"/>
              <a:t>10/23/2022</a:t>
            </a:fld>
            <a:endParaRPr lang="en-US"/>
          </a:p>
        </p:txBody>
      </p:sp>
      <p:sp>
        <p:nvSpPr>
          <p:cNvPr id="3" name="TextBox 2">
            <a:extLst>
              <a:ext uri="{FF2B5EF4-FFF2-40B4-BE49-F238E27FC236}">
                <a16:creationId xmlns:a16="http://schemas.microsoft.com/office/drawing/2014/main" id="{206A93E6-BA0F-4C53-8869-8D3BDD5FDDC0}"/>
              </a:ext>
            </a:extLst>
          </p:cNvPr>
          <p:cNvSpPr txBox="1"/>
          <p:nvPr/>
        </p:nvSpPr>
        <p:spPr>
          <a:xfrm>
            <a:off x="822962" y="1764407"/>
            <a:ext cx="7586402"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ea typeface="Tahoma" panose="020B0604030504040204" pitchFamily="34" charset="0"/>
                <a:cs typeface="Times New Roman" panose="02020603050405020304" pitchFamily="18" charset="0"/>
              </a:rPr>
              <a:t>This is a widely used convention in CNN how we made the groups in our architecture. That is</a:t>
            </a:r>
            <a:r>
              <a:rPr lang="en-US" b="1" dirty="0">
                <a:latin typeface="Times New Roman" panose="02020603050405020304" pitchFamily="18" charset="0"/>
                <a:ea typeface="Tahoma" panose="020B0604030504040204" pitchFamily="34" charset="0"/>
                <a:cs typeface="Times New Roman" panose="02020603050405020304" pitchFamily="18" charset="0"/>
              </a:rPr>
              <a:t>, putting some convolutional layer, followed by some pooling layer, and dropout layer.</a:t>
            </a:r>
          </a:p>
          <a:p>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the context of a convolutional neural network, a convolution is a linear operation that involves the </a:t>
            </a:r>
            <a:r>
              <a:rPr lang="en-US" b="1" dirty="0">
                <a:latin typeface="Times New Roman" panose="02020603050405020304" pitchFamily="18" charset="0"/>
                <a:cs typeface="Times New Roman" panose="02020603050405020304" pitchFamily="18" charset="0"/>
              </a:rPr>
              <a:t>multiplication of a set of weights</a:t>
            </a:r>
            <a:r>
              <a:rPr lang="en-US" dirty="0">
                <a:latin typeface="Times New Roman" panose="02020603050405020304" pitchFamily="18" charset="0"/>
                <a:cs typeface="Times New Roman" panose="02020603050405020304" pitchFamily="18" charset="0"/>
              </a:rPr>
              <a:t>. The CNN technique was designed for two-dimensional input, the multiplication is performed between an array of input data and a two-dimensional array of weights, called a filter or a kernel</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 Dropout layer is a mask that nullifies the contribution of some neurons towards the next layer and leaves unmodified all others</a:t>
            </a:r>
            <a:r>
              <a:rPr lang="en-US" dirty="0">
                <a:latin typeface="Times New Roman" panose="02020603050405020304" pitchFamily="18" charset="0"/>
                <a:cs typeface="Times New Roman" panose="02020603050405020304" pitchFamily="18" charset="0"/>
              </a:rPr>
              <a:t>. Dropout layers are important in training CNNs because they prevent overfitting on the training data. If they aren’t present, the first batch of training samples influences the learning in a disproportionately high manner.</a:t>
            </a:r>
          </a:p>
          <a:p>
            <a:pPr marL="285750" indent="-285750">
              <a:buFont typeface="Wingdings" panose="05000000000000000000" pitchFamily="2" charset="2"/>
              <a:buChar char="q"/>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Methodology</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32</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8E6C1EA2-9EB8-4E31-9E89-3BB41FB5F9CA}" type="datetime1">
              <a:rPr lang="en-US" smtClean="0"/>
              <a:t>10/23/2022</a:t>
            </a:fld>
            <a:endParaRPr lang="en-US"/>
          </a:p>
        </p:txBody>
      </p:sp>
      <p:sp>
        <p:nvSpPr>
          <p:cNvPr id="5" name="Rectangle 4">
            <a:extLst>
              <a:ext uri="{FF2B5EF4-FFF2-40B4-BE49-F238E27FC236}">
                <a16:creationId xmlns:a16="http://schemas.microsoft.com/office/drawing/2014/main" id="{D067121A-CB46-4C54-8D1D-40EF31A3963F}"/>
              </a:ext>
            </a:extLst>
          </p:cNvPr>
          <p:cNvSpPr/>
          <p:nvPr/>
        </p:nvSpPr>
        <p:spPr>
          <a:xfrm>
            <a:off x="822960" y="1931831"/>
            <a:ext cx="7586403" cy="74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Leaving One Subject Out Method</a:t>
            </a:r>
          </a:p>
        </p:txBody>
      </p:sp>
      <p:sp>
        <p:nvSpPr>
          <p:cNvPr id="13" name="TextBox 12">
            <a:extLst>
              <a:ext uri="{FF2B5EF4-FFF2-40B4-BE49-F238E27FC236}">
                <a16:creationId xmlns:a16="http://schemas.microsoft.com/office/drawing/2014/main" id="{9F31591D-83A0-4ACA-BFB0-6BFF71A13E45}"/>
              </a:ext>
            </a:extLst>
          </p:cNvPr>
          <p:cNvSpPr txBox="1"/>
          <p:nvPr/>
        </p:nvSpPr>
        <p:spPr>
          <a:xfrm>
            <a:off x="822960" y="3116687"/>
            <a:ext cx="7586403" cy="341632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evaluate all our models using a cross-validation scheme based on </a:t>
            </a:r>
            <a:r>
              <a:rPr lang="en-US" sz="2400" b="1" dirty="0">
                <a:latin typeface="Times New Roman" panose="02020603050405020304" pitchFamily="18" charset="0"/>
                <a:cs typeface="Times New Roman" panose="02020603050405020304" pitchFamily="18" charset="0"/>
              </a:rPr>
              <a:t>LOSO</a:t>
            </a:r>
            <a:r>
              <a:rPr lang="en-US" sz="2400" dirty="0">
                <a:latin typeface="Times New Roman" panose="02020603050405020304" pitchFamily="18" charset="0"/>
                <a:cs typeface="Times New Roman" panose="02020603050405020304" pitchFamily="18" charset="0"/>
              </a:rPr>
              <a:t>, where for N subjects, N different models are trained. Each model is trained using data from all the subjects except one, which is then used for testing and computing the performance of the model.</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Thirteen models per classifier and modality will be evaluated.</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61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Experimental Setup</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33</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7D42C60C-7094-401B-93EC-07CFF9896DCD}" type="datetime1">
              <a:rPr lang="en-US" smtClean="0"/>
              <a:t>10/23/2022</a:t>
            </a:fld>
            <a:endParaRPr lang="en-US"/>
          </a:p>
        </p:txBody>
      </p:sp>
      <p:sp>
        <p:nvSpPr>
          <p:cNvPr id="4" name="TextBox 3">
            <a:extLst>
              <a:ext uri="{FF2B5EF4-FFF2-40B4-BE49-F238E27FC236}">
                <a16:creationId xmlns:a16="http://schemas.microsoft.com/office/drawing/2014/main" id="{10C16159-BDBC-4D10-9C8F-C214B2F9EB64}"/>
              </a:ext>
            </a:extLst>
          </p:cNvPr>
          <p:cNvSpPr txBox="1"/>
          <p:nvPr/>
        </p:nvSpPr>
        <p:spPr>
          <a:xfrm>
            <a:off x="953037" y="2150772"/>
            <a:ext cx="7456326" cy="230832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Experimented on Google </a:t>
            </a:r>
            <a:r>
              <a:rPr lang="en-US" sz="2400" dirty="0" err="1">
                <a:latin typeface="Times New Roman" panose="02020603050405020304" pitchFamily="18" charset="0"/>
                <a:cs typeface="Times New Roman" panose="02020603050405020304" pitchFamily="18" charset="0"/>
              </a:rPr>
              <a:t>Colaboratory</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12 GB RAM, GPU </a:t>
            </a:r>
            <a:r>
              <a:rPr lang="en-US" sz="2400" dirty="0" err="1">
                <a:latin typeface="Times New Roman" panose="02020603050405020304" pitchFamily="18" charset="0"/>
                <a:cs typeface="Times New Roman" panose="02020603050405020304" pitchFamily="18" charset="0"/>
              </a:rPr>
              <a:t>Accelereation</a:t>
            </a:r>
            <a:r>
              <a:rPr lang="en-US" sz="2400" dirty="0">
                <a:latin typeface="Times New Roman" panose="02020603050405020304" pitchFamily="18" charset="0"/>
                <a:cs typeface="Times New Roman" panose="02020603050405020304" pitchFamily="18" charset="0"/>
              </a:rPr>
              <a:t> Facility</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Epochs: 50</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Learning Rate: 0.001</a:t>
            </a:r>
          </a:p>
          <a:p>
            <a:pPr marL="285750" indent="-285750">
              <a:buFont typeface="Wingdings" panose="05000000000000000000" pitchFamily="2" charset="2"/>
              <a:buChar char="v"/>
            </a:pP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Early stopping was used to halt the training process when no improvement occurs in the performance</a:t>
            </a:r>
          </a:p>
        </p:txBody>
      </p:sp>
    </p:spTree>
    <p:extLst>
      <p:ext uri="{BB962C8B-B14F-4D97-AF65-F5344CB8AC3E}">
        <p14:creationId xmlns:p14="http://schemas.microsoft.com/office/powerpoint/2010/main" val="15447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Results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dirty="0"/>
              <a:t>Realistic Activity Recognition using Sensors with Deep Convolutional Neural Network</a:t>
            </a:r>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34</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8E6C1EA2-9EB8-4E31-9E89-3BB41FB5F9CA}" type="datetime1">
              <a:rPr lang="en-US" smtClean="0"/>
              <a:t>10/23/2022</a:t>
            </a:fld>
            <a:endParaRPr lang="en-US"/>
          </a:p>
        </p:txBody>
      </p:sp>
      <p:sp>
        <p:nvSpPr>
          <p:cNvPr id="5" name="Rectangle 4">
            <a:extLst>
              <a:ext uri="{FF2B5EF4-FFF2-40B4-BE49-F238E27FC236}">
                <a16:creationId xmlns:a16="http://schemas.microsoft.com/office/drawing/2014/main" id="{D067121A-CB46-4C54-8D1D-40EF31A3963F}"/>
              </a:ext>
            </a:extLst>
          </p:cNvPr>
          <p:cNvSpPr/>
          <p:nvPr/>
        </p:nvSpPr>
        <p:spPr>
          <a:xfrm>
            <a:off x="822960" y="1931831"/>
            <a:ext cx="7586403" cy="74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FC839E7-E27F-4E0E-A4C3-BF855510B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931831"/>
            <a:ext cx="7586403" cy="4026056"/>
          </a:xfrm>
          <a:prstGeom prst="rect">
            <a:avLst/>
          </a:prstGeom>
        </p:spPr>
      </p:pic>
      <p:sp>
        <p:nvSpPr>
          <p:cNvPr id="9" name="TextBox 8">
            <a:extLst>
              <a:ext uri="{FF2B5EF4-FFF2-40B4-BE49-F238E27FC236}">
                <a16:creationId xmlns:a16="http://schemas.microsoft.com/office/drawing/2014/main" id="{5374468E-9602-4B51-B10A-FC2B77FA0B7A}"/>
              </a:ext>
            </a:extLst>
          </p:cNvPr>
          <p:cNvSpPr txBox="1"/>
          <p:nvPr/>
        </p:nvSpPr>
        <p:spPr>
          <a:xfrm>
            <a:off x="1481070" y="6091707"/>
            <a:ext cx="6065950" cy="369332"/>
          </a:xfrm>
          <a:prstGeom prst="rect">
            <a:avLst/>
          </a:prstGeom>
          <a:noFill/>
        </p:spPr>
        <p:txBody>
          <a:bodyPr wrap="square" rtlCol="0">
            <a:spAutoFit/>
          </a:bodyPr>
          <a:lstStyle/>
          <a:p>
            <a:r>
              <a:rPr lang="en-US" dirty="0"/>
              <a:t>             Table: LOSO (per-subject) validation results</a:t>
            </a:r>
          </a:p>
        </p:txBody>
      </p:sp>
    </p:spTree>
    <p:extLst>
      <p:ext uri="{BB962C8B-B14F-4D97-AF65-F5344CB8AC3E}">
        <p14:creationId xmlns:p14="http://schemas.microsoft.com/office/powerpoint/2010/main" val="59471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Results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dirty="0"/>
              <a:t>Realistic Activity Recognition using Sensors with Deep Convolutional Neural Network</a:t>
            </a:r>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35</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8E6C1EA2-9EB8-4E31-9E89-3BB41FB5F9CA}" type="datetime1">
              <a:rPr lang="en-US" smtClean="0"/>
              <a:t>10/23/2022</a:t>
            </a:fld>
            <a:endParaRPr lang="en-US"/>
          </a:p>
        </p:txBody>
      </p:sp>
      <p:sp>
        <p:nvSpPr>
          <p:cNvPr id="9" name="TextBox 8">
            <a:extLst>
              <a:ext uri="{FF2B5EF4-FFF2-40B4-BE49-F238E27FC236}">
                <a16:creationId xmlns:a16="http://schemas.microsoft.com/office/drawing/2014/main" id="{5374468E-9602-4B51-B10A-FC2B77FA0B7A}"/>
              </a:ext>
            </a:extLst>
          </p:cNvPr>
          <p:cNvSpPr txBox="1"/>
          <p:nvPr/>
        </p:nvSpPr>
        <p:spPr>
          <a:xfrm>
            <a:off x="734637" y="6091707"/>
            <a:ext cx="7543800" cy="369332"/>
          </a:xfrm>
          <a:prstGeom prst="rect">
            <a:avLst/>
          </a:prstGeom>
          <a:noFill/>
        </p:spPr>
        <p:txBody>
          <a:bodyPr wrap="square" rtlCol="0">
            <a:spAutoFit/>
          </a:bodyPr>
          <a:lstStyle/>
          <a:p>
            <a:r>
              <a:rPr lang="en-US" dirty="0"/>
              <a:t>Table: LOSO (per-subject) classification results with the left-out subject data</a:t>
            </a:r>
          </a:p>
        </p:txBody>
      </p:sp>
      <p:pic>
        <p:nvPicPr>
          <p:cNvPr id="11" name="Picture 10">
            <a:extLst>
              <a:ext uri="{FF2B5EF4-FFF2-40B4-BE49-F238E27FC236}">
                <a16:creationId xmlns:a16="http://schemas.microsoft.com/office/drawing/2014/main" id="{1091AFED-E72E-4D28-AA19-DE0E6C3974DB}"/>
              </a:ext>
            </a:extLst>
          </p:cNvPr>
          <p:cNvPicPr>
            <a:picLocks noChangeAspect="1"/>
          </p:cNvPicPr>
          <p:nvPr/>
        </p:nvPicPr>
        <p:blipFill>
          <a:blip r:embed="rId2"/>
          <a:stretch>
            <a:fillRect/>
          </a:stretch>
        </p:blipFill>
        <p:spPr>
          <a:xfrm>
            <a:off x="2537139" y="1762933"/>
            <a:ext cx="3644720" cy="4212864"/>
          </a:xfrm>
          <a:prstGeom prst="rect">
            <a:avLst/>
          </a:prstGeom>
        </p:spPr>
      </p:pic>
    </p:spTree>
    <p:extLst>
      <p:ext uri="{BB962C8B-B14F-4D97-AF65-F5344CB8AC3E}">
        <p14:creationId xmlns:p14="http://schemas.microsoft.com/office/powerpoint/2010/main" val="224079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Performance Analysis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36</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4" name="TextBox 3">
            <a:extLst>
              <a:ext uri="{FF2B5EF4-FFF2-40B4-BE49-F238E27FC236}">
                <a16:creationId xmlns:a16="http://schemas.microsoft.com/office/drawing/2014/main" id="{69E63956-AA96-4B12-8770-676E3D290A1E}"/>
              </a:ext>
            </a:extLst>
          </p:cNvPr>
          <p:cNvSpPr txBox="1"/>
          <p:nvPr/>
        </p:nvSpPr>
        <p:spPr>
          <a:xfrm>
            <a:off x="927279" y="2099256"/>
            <a:ext cx="7482084"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They accuracies of the work of </a:t>
            </a:r>
            <a:r>
              <a:rPr lang="en-US" sz="2400" dirty="0" err="1"/>
              <a:t>Makela</a:t>
            </a:r>
            <a:r>
              <a:rPr lang="en-US" sz="2400" dirty="0"/>
              <a:t> et al. [16] and our work is pretty similar.</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means that machine deep learning based approaches for real time activity recognition are reliable as well as machine learning based methods.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1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Performance Analysis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37</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4" name="TextBox 3">
            <a:extLst>
              <a:ext uri="{FF2B5EF4-FFF2-40B4-BE49-F238E27FC236}">
                <a16:creationId xmlns:a16="http://schemas.microsoft.com/office/drawing/2014/main" id="{69E63956-AA96-4B12-8770-676E3D290A1E}"/>
              </a:ext>
            </a:extLst>
          </p:cNvPr>
          <p:cNvSpPr txBox="1"/>
          <p:nvPr/>
        </p:nvSpPr>
        <p:spPr>
          <a:xfrm>
            <a:off x="927279" y="2099256"/>
            <a:ext cx="7482084"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dataset we used to test our model is small. There are 13 users who performed 16 activities each. There are around 6000 signals per subject per activity. Even after using the hopping technique, </a:t>
            </a:r>
            <a:r>
              <a:rPr lang="en-US" sz="2400" dirty="0" err="1"/>
              <a:t>i.e</a:t>
            </a:r>
            <a:r>
              <a:rPr lang="en-US" sz="2400" dirty="0"/>
              <a:t>, overlapping the signals with a move forward of beginning of the corresponding signals of the previous time frame, there was around 2060 samples per subject per activity.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3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Conclusion</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38</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4" name="TextBox 3">
            <a:extLst>
              <a:ext uri="{FF2B5EF4-FFF2-40B4-BE49-F238E27FC236}">
                <a16:creationId xmlns:a16="http://schemas.microsoft.com/office/drawing/2014/main" id="{69E63956-AA96-4B12-8770-676E3D290A1E}"/>
              </a:ext>
            </a:extLst>
          </p:cNvPr>
          <p:cNvSpPr txBox="1"/>
          <p:nvPr/>
        </p:nvSpPr>
        <p:spPr>
          <a:xfrm>
            <a:off x="927279" y="2099256"/>
            <a:ext cx="7482084"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presentation mainly focused on –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Human Activity Recognition with IoT Sensor Data</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Segmentation of IoT Sensor Data</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Using CNN on Sensor Data</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LOSO approach for evaluation of model</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65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Conclusion</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39</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4" name="TextBox 3">
            <a:extLst>
              <a:ext uri="{FF2B5EF4-FFF2-40B4-BE49-F238E27FC236}">
                <a16:creationId xmlns:a16="http://schemas.microsoft.com/office/drawing/2014/main" id="{69E63956-AA96-4B12-8770-676E3D290A1E}"/>
              </a:ext>
            </a:extLst>
          </p:cNvPr>
          <p:cNvSpPr txBox="1"/>
          <p:nvPr/>
        </p:nvSpPr>
        <p:spPr>
          <a:xfrm>
            <a:off x="927279" y="2099256"/>
            <a:ext cx="7482084"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Data from many sensor placements and modalities are included in the dataset. Despite the relative simplicity of the method, our baseline results, which are based on a LOSO evaluation scheme, show that generalization to various people is feasible.</a:t>
            </a:r>
          </a:p>
          <a:p>
            <a:pPr marL="342900" indent="-342900">
              <a:buFont typeface="Wingdings" panose="05000000000000000000" pitchFamily="2" charset="2"/>
              <a:buChar char="v"/>
            </a:pPr>
            <a:r>
              <a:rPr lang="en-US" sz="2400" dirty="0"/>
              <a:t>We achieved a classification accuracy of 75.43% with our deep learning based approach, which is very close to the machine learning based approach.</a:t>
            </a:r>
          </a:p>
          <a:p>
            <a:pPr marL="342900" indent="-342900">
              <a:buFont typeface="Wingdings" panose="05000000000000000000" pitchFamily="2" charset="2"/>
              <a:buChar char="v"/>
            </a:pPr>
            <a:r>
              <a:rPr lang="en-US" sz="2400" dirty="0"/>
              <a:t>This proves the prospects of deep learning based approaches in construction site based activity recognition problems.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5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5130-B76C-4AEE-A4D6-99CE5D74C0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IoT?</a:t>
            </a:r>
            <a:endParaRPr lang="en-US" dirty="0"/>
          </a:p>
        </p:txBody>
      </p:sp>
      <p:sp>
        <p:nvSpPr>
          <p:cNvPr id="3" name="Content Placeholder 2">
            <a:extLst>
              <a:ext uri="{FF2B5EF4-FFF2-40B4-BE49-F238E27FC236}">
                <a16:creationId xmlns:a16="http://schemas.microsoft.com/office/drawing/2014/main" id="{43123CC8-B9FE-460C-A6A5-7658F7960D27}"/>
              </a:ext>
            </a:extLst>
          </p:cNvPr>
          <p:cNvSpPr>
            <a:spLocks noGrp="1"/>
          </p:cNvSpPr>
          <p:nvPr>
            <p:ph idx="1"/>
          </p:nvPr>
        </p:nvSpPr>
        <p:spPr>
          <a:xfrm>
            <a:off x="822959" y="1845734"/>
            <a:ext cx="7543801" cy="3872486"/>
          </a:xfrm>
        </p:spPr>
        <p:txBody>
          <a:bodyPr/>
          <a:lstStyle/>
          <a:p>
            <a:r>
              <a:rPr lang="en-US" dirty="0">
                <a:latin typeface="Times New Roman" panose="02020603050405020304" pitchFamily="18" charset="0"/>
                <a:cs typeface="Times New Roman" panose="02020603050405020304" pitchFamily="18" charset="0"/>
              </a:rPr>
              <a:t>IoT is getting of the most important </a:t>
            </a:r>
            <a:r>
              <a:rPr lang="en-US" b="1" dirty="0">
                <a:latin typeface="Times New Roman" panose="02020603050405020304" pitchFamily="18" charset="0"/>
                <a:cs typeface="Times New Roman" panose="02020603050405020304" pitchFamily="18" charset="0"/>
              </a:rPr>
              <a:t>technologies of everyday life</a:t>
            </a:r>
            <a:r>
              <a:rPr lang="en-US" dirty="0">
                <a:latin typeface="Times New Roman" panose="02020603050405020304" pitchFamily="18" charset="0"/>
                <a:cs typeface="Times New Roman" panose="02020603050405020304" pitchFamily="18" charset="0"/>
              </a:rPr>
              <a:t>, and it will continue to pick up steam as more businesses realize the potential of connected devices to keep them competitive.</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525C5B21-9EF6-489A-AB9C-B17B6807DBE1}"/>
              </a:ext>
            </a:extLst>
          </p:cNvPr>
          <p:cNvSpPr>
            <a:spLocks noGrp="1"/>
          </p:cNvSpPr>
          <p:nvPr>
            <p:ph type="dt" sz="half" idx="10"/>
          </p:nvPr>
        </p:nvSpPr>
        <p:spPr/>
        <p:txBody>
          <a:bodyPr/>
          <a:lstStyle/>
          <a:p>
            <a:fld id="{419C9650-CD02-4E49-A6C8-EA2D46D98587}" type="datetime1">
              <a:rPr lang="en-US" smtClean="0"/>
              <a:t>10/23/2022</a:t>
            </a:fld>
            <a:endParaRPr lang="en-US"/>
          </a:p>
        </p:txBody>
      </p:sp>
      <p:sp>
        <p:nvSpPr>
          <p:cNvPr id="5" name="Footer Placeholder 4">
            <a:extLst>
              <a:ext uri="{FF2B5EF4-FFF2-40B4-BE49-F238E27FC236}">
                <a16:creationId xmlns:a16="http://schemas.microsoft.com/office/drawing/2014/main" id="{B291AFC6-0404-4EB3-BA37-4733697584C5}"/>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6" name="Slide Number Placeholder 5">
            <a:extLst>
              <a:ext uri="{FF2B5EF4-FFF2-40B4-BE49-F238E27FC236}">
                <a16:creationId xmlns:a16="http://schemas.microsoft.com/office/drawing/2014/main" id="{4F3E5BAE-5FBC-4C1D-849C-EB66E0021417}"/>
              </a:ext>
            </a:extLst>
          </p:cNvPr>
          <p:cNvSpPr>
            <a:spLocks noGrp="1"/>
          </p:cNvSpPr>
          <p:nvPr>
            <p:ph type="sldNum" sz="quarter" idx="12"/>
          </p:nvPr>
        </p:nvSpPr>
        <p:spPr/>
        <p:txBody>
          <a:bodyPr/>
          <a:lstStyle/>
          <a:p>
            <a:fld id="{401CF334-2D5C-4859-84A6-CA7E6E43FAEB}" type="slidenum">
              <a:rPr lang="en-US" smtClean="0"/>
              <a:t>4</a:t>
            </a:fld>
            <a:endParaRPr lang="en-US"/>
          </a:p>
        </p:txBody>
      </p:sp>
      <p:sp>
        <p:nvSpPr>
          <p:cNvPr id="7" name="AutoShape 2" descr="Internet of things">
            <a:extLst>
              <a:ext uri="{FF2B5EF4-FFF2-40B4-BE49-F238E27FC236}">
                <a16:creationId xmlns:a16="http://schemas.microsoft.com/office/drawing/2014/main" id="{2793D96E-F0BB-4E23-901A-4BC6AF5B445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F958FEA9-416A-435C-ABE7-2CEFB8F05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62" y="2859109"/>
            <a:ext cx="7381875" cy="2859111"/>
          </a:xfrm>
          <a:prstGeom prst="rect">
            <a:avLst/>
          </a:prstGeom>
        </p:spPr>
      </p:pic>
      <p:sp>
        <p:nvSpPr>
          <p:cNvPr id="11" name="TextBox 10">
            <a:extLst>
              <a:ext uri="{FF2B5EF4-FFF2-40B4-BE49-F238E27FC236}">
                <a16:creationId xmlns:a16="http://schemas.microsoft.com/office/drawing/2014/main" id="{0997C5B1-CF79-4013-ACB2-A49B0D870A75}"/>
              </a:ext>
            </a:extLst>
          </p:cNvPr>
          <p:cNvSpPr txBox="1"/>
          <p:nvPr/>
        </p:nvSpPr>
        <p:spPr>
          <a:xfrm>
            <a:off x="881062" y="5826593"/>
            <a:ext cx="748569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Fig. 1: Examples of IoT in Daily Life</a:t>
            </a:r>
          </a:p>
        </p:txBody>
      </p:sp>
    </p:spTree>
    <p:extLst>
      <p:ext uri="{BB962C8B-B14F-4D97-AF65-F5344CB8AC3E}">
        <p14:creationId xmlns:p14="http://schemas.microsoft.com/office/powerpoint/2010/main" val="7875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Future Works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40</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5" name="Rectangle: Rounded Corners 4">
            <a:extLst>
              <a:ext uri="{FF2B5EF4-FFF2-40B4-BE49-F238E27FC236}">
                <a16:creationId xmlns:a16="http://schemas.microsoft.com/office/drawing/2014/main" id="{BAB1A2EA-7F5F-414F-8B0B-7D6A7B4AFB1C}"/>
              </a:ext>
            </a:extLst>
          </p:cNvPr>
          <p:cNvSpPr/>
          <p:nvPr/>
        </p:nvSpPr>
        <p:spPr>
          <a:xfrm>
            <a:off x="927279" y="1867437"/>
            <a:ext cx="7439481" cy="927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Experimentation with Larger Datasets</a:t>
            </a:r>
          </a:p>
        </p:txBody>
      </p:sp>
      <p:sp>
        <p:nvSpPr>
          <p:cNvPr id="8" name="TextBox 7">
            <a:extLst>
              <a:ext uri="{FF2B5EF4-FFF2-40B4-BE49-F238E27FC236}">
                <a16:creationId xmlns:a16="http://schemas.microsoft.com/office/drawing/2014/main" id="{C69E4BFB-4323-465A-89D4-DB4ED449EB95}"/>
              </a:ext>
            </a:extLst>
          </p:cNvPr>
          <p:cNvSpPr txBox="1"/>
          <p:nvPr/>
        </p:nvSpPr>
        <p:spPr>
          <a:xfrm>
            <a:off x="927279" y="3245476"/>
            <a:ext cx="74394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we used to test our model is small.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models generally learn well when large dataset is fed to the network. If large dataset is fed to the network, there are good number of variant data which helps the model to </a:t>
            </a:r>
            <a:r>
              <a:rPr lang="en-US" dirty="0" err="1">
                <a:latin typeface="Times New Roman" panose="02020603050405020304" pitchFamily="18" charset="0"/>
                <a:cs typeface="Times New Roman" panose="02020603050405020304" pitchFamily="18" charset="0"/>
              </a:rPr>
              <a:t>generalise</a:t>
            </a:r>
            <a:r>
              <a:rPr lang="en-US" dirty="0">
                <a:latin typeface="Times New Roman" panose="02020603050405020304" pitchFamily="18" charset="0"/>
                <a:cs typeface="Times New Roman" panose="02020603050405020304" pitchFamily="18" charset="0"/>
              </a:rPr>
              <a:t> the characteristics of the classes.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mentioned that there are scarcity of dataset about activities which are performed in the working sites, let alone the construction sites. So attempts can be made to make large dataset in working sites or constructions sites.</a:t>
            </a:r>
          </a:p>
        </p:txBody>
      </p:sp>
    </p:spTree>
    <p:extLst>
      <p:ext uri="{BB962C8B-B14F-4D97-AF65-F5344CB8AC3E}">
        <p14:creationId xmlns:p14="http://schemas.microsoft.com/office/powerpoint/2010/main" val="183732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Future Works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41</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5" name="Rectangle: Rounded Corners 4">
            <a:extLst>
              <a:ext uri="{FF2B5EF4-FFF2-40B4-BE49-F238E27FC236}">
                <a16:creationId xmlns:a16="http://schemas.microsoft.com/office/drawing/2014/main" id="{BAB1A2EA-7F5F-414F-8B0B-7D6A7B4AFB1C}"/>
              </a:ext>
            </a:extLst>
          </p:cNvPr>
          <p:cNvSpPr/>
          <p:nvPr/>
        </p:nvSpPr>
        <p:spPr>
          <a:xfrm>
            <a:off x="927279" y="1867437"/>
            <a:ext cx="7439481" cy="927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Times New Roman" panose="02020603050405020304" pitchFamily="18" charset="0"/>
                <a:cs typeface="Times New Roman" panose="02020603050405020304" pitchFamily="18" charset="0"/>
              </a:rPr>
              <a:t>Experimentation with Deeper Models</a:t>
            </a:r>
          </a:p>
        </p:txBody>
      </p:sp>
      <p:sp>
        <p:nvSpPr>
          <p:cNvPr id="8" name="TextBox 7">
            <a:extLst>
              <a:ext uri="{FF2B5EF4-FFF2-40B4-BE49-F238E27FC236}">
                <a16:creationId xmlns:a16="http://schemas.microsoft.com/office/drawing/2014/main" id="{C69E4BFB-4323-465A-89D4-DB4ED449EB95}"/>
              </a:ext>
            </a:extLst>
          </p:cNvPr>
          <p:cNvSpPr txBox="1"/>
          <p:nvPr/>
        </p:nvSpPr>
        <p:spPr>
          <a:xfrm>
            <a:off x="927279" y="3245476"/>
            <a:ext cx="743948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we have experimented with has three groups of sequential convolutional-convolutional-</a:t>
            </a:r>
            <a:r>
              <a:rPr lang="en-US" sz="2000" dirty="0" err="1">
                <a:latin typeface="Times New Roman" panose="02020603050405020304" pitchFamily="18" charset="0"/>
                <a:cs typeface="Times New Roman" panose="02020603050405020304" pitchFamily="18" charset="0"/>
              </a:rPr>
              <a:t>maxpooling</a:t>
            </a:r>
            <a:r>
              <a:rPr lang="en-US" sz="2000" dirty="0">
                <a:latin typeface="Times New Roman" panose="02020603050405020304" pitchFamily="18" charset="0"/>
                <a:cs typeface="Times New Roman" panose="02020603050405020304" pitchFamily="18" charset="0"/>
              </a:rPr>
              <a:t>-dropout layers. Then there is flatten layer, dense layer, dropout layer and another output dense layer, respectively. The model is, however, not big enough.</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Hence, deeper and larger models have always the possibility to perform better. There can be used deeper models, also with another conventions of making deep learning model can be followed rather than construction of our model.</a:t>
            </a:r>
          </a:p>
        </p:txBody>
      </p:sp>
    </p:spTree>
    <p:extLst>
      <p:ext uri="{BB962C8B-B14F-4D97-AF65-F5344CB8AC3E}">
        <p14:creationId xmlns:p14="http://schemas.microsoft.com/office/powerpoint/2010/main" val="397921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08251"/>
          </a:xfrm>
        </p:spPr>
        <p:txBody>
          <a:bodyPr>
            <a:normAutofit/>
          </a:bodyPr>
          <a:lstStyle/>
          <a:p>
            <a:r>
              <a:rPr lang="en-US" sz="4400" dirty="0">
                <a:latin typeface="Times New Roman" panose="02020603050405020304" pitchFamily="18" charset="0"/>
                <a:cs typeface="Times New Roman" panose="02020603050405020304" pitchFamily="18" charset="0"/>
              </a:rPr>
              <a:t>Future Works</a:t>
            </a:r>
          </a:p>
        </p:txBody>
      </p:sp>
      <p:sp>
        <p:nvSpPr>
          <p:cNvPr id="6" name="Footer Placeholder 5">
            <a:extLst>
              <a:ext uri="{FF2B5EF4-FFF2-40B4-BE49-F238E27FC236}">
                <a16:creationId xmlns:a16="http://schemas.microsoft.com/office/drawing/2014/main" id="{E77C7865-27AE-4638-A1D9-E821CA63A0C2}"/>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7" name="Slide Number Placeholder 6">
            <a:extLst>
              <a:ext uri="{FF2B5EF4-FFF2-40B4-BE49-F238E27FC236}">
                <a16:creationId xmlns:a16="http://schemas.microsoft.com/office/drawing/2014/main" id="{9CA6E601-DB3C-49DB-B42E-056632DA1FEE}"/>
              </a:ext>
            </a:extLst>
          </p:cNvPr>
          <p:cNvSpPr>
            <a:spLocks noGrp="1"/>
          </p:cNvSpPr>
          <p:nvPr>
            <p:ph type="sldNum" sz="quarter" idx="12"/>
          </p:nvPr>
        </p:nvSpPr>
        <p:spPr/>
        <p:txBody>
          <a:bodyPr/>
          <a:lstStyle/>
          <a:p>
            <a:fld id="{401CF334-2D5C-4859-84A6-CA7E6E43FAEB}" type="slidenum">
              <a:rPr lang="en-US" smtClean="0"/>
              <a:t>42</a:t>
            </a:fld>
            <a:endParaRPr lang="en-US"/>
          </a:p>
        </p:txBody>
      </p:sp>
      <p:sp>
        <p:nvSpPr>
          <p:cNvPr id="3" name="Date Placeholder 2">
            <a:extLst>
              <a:ext uri="{FF2B5EF4-FFF2-40B4-BE49-F238E27FC236}">
                <a16:creationId xmlns:a16="http://schemas.microsoft.com/office/drawing/2014/main" id="{3A683E14-7298-43F7-9E8A-DB281B8AD4C1}"/>
              </a:ext>
            </a:extLst>
          </p:cNvPr>
          <p:cNvSpPr>
            <a:spLocks noGrp="1"/>
          </p:cNvSpPr>
          <p:nvPr>
            <p:ph type="dt" sz="half" idx="10"/>
          </p:nvPr>
        </p:nvSpPr>
        <p:spPr/>
        <p:txBody>
          <a:bodyPr/>
          <a:lstStyle/>
          <a:p>
            <a:fld id="{B1E6A638-FB27-4C50-9AAD-25F411B9D111}" type="datetime1">
              <a:rPr lang="en-US" smtClean="0"/>
              <a:t>10/23/2022</a:t>
            </a:fld>
            <a:endParaRPr lang="en-US"/>
          </a:p>
        </p:txBody>
      </p:sp>
      <p:sp>
        <p:nvSpPr>
          <p:cNvPr id="5" name="Rectangle: Rounded Corners 4">
            <a:extLst>
              <a:ext uri="{FF2B5EF4-FFF2-40B4-BE49-F238E27FC236}">
                <a16:creationId xmlns:a16="http://schemas.microsoft.com/office/drawing/2014/main" id="{BAB1A2EA-7F5F-414F-8B0B-7D6A7B4AFB1C}"/>
              </a:ext>
            </a:extLst>
          </p:cNvPr>
          <p:cNvSpPr/>
          <p:nvPr/>
        </p:nvSpPr>
        <p:spPr>
          <a:xfrm>
            <a:off x="927279" y="1867437"/>
            <a:ext cx="7439481" cy="927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rPr>
              <a:t>Combination of Machine Learning and Deep Learning Based Approaches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9E4BFB-4323-465A-89D4-DB4ED449EB95}"/>
              </a:ext>
            </a:extLst>
          </p:cNvPr>
          <p:cNvSpPr txBox="1"/>
          <p:nvPr/>
        </p:nvSpPr>
        <p:spPr>
          <a:xfrm>
            <a:off x="927279" y="3245476"/>
            <a:ext cx="743948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 features can be used to feed the model.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based classification and deep learning based classification can be applied and there should be ensembled decision for better classification.</a:t>
            </a:r>
          </a:p>
        </p:txBody>
      </p:sp>
    </p:spTree>
    <p:extLst>
      <p:ext uri="{BB962C8B-B14F-4D97-AF65-F5344CB8AC3E}">
        <p14:creationId xmlns:p14="http://schemas.microsoft.com/office/powerpoint/2010/main" val="235500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1" y="1127395"/>
            <a:ext cx="8229600" cy="565805"/>
          </a:xfrm>
        </p:spPr>
        <p:txBody>
          <a:bodyPr>
            <a:noAutofit/>
          </a:bodyPr>
          <a:lstStyle/>
          <a:p>
            <a:r>
              <a:rPr lang="en-US" sz="4400" dirty="0">
                <a:latin typeface="Times New Roman" panose="02020603050405020304" pitchFamily="18" charset="0"/>
                <a:cs typeface="Times New Roman" panose="02020603050405020304" pitchFamily="18" charset="0"/>
              </a:rPr>
              <a:t>Published Papers</a:t>
            </a:r>
          </a:p>
        </p:txBody>
      </p:sp>
      <p:sp>
        <p:nvSpPr>
          <p:cNvPr id="3" name="Content Placeholder 2"/>
          <p:cNvSpPr>
            <a:spLocks noGrp="1"/>
          </p:cNvSpPr>
          <p:nvPr>
            <p:ph idx="1"/>
          </p:nvPr>
        </p:nvSpPr>
        <p:spPr>
          <a:xfrm>
            <a:off x="806657" y="1851681"/>
            <a:ext cx="8229600" cy="3878924"/>
          </a:xfrm>
        </p:spPr>
        <p:txBody>
          <a:bodyPr>
            <a:normAutofit/>
          </a:bodyPr>
          <a:lstStyle/>
          <a:p>
            <a:pPr algn="just">
              <a:buFont typeface="Wingdings" panose="05000000000000000000" pitchFamily="2" charset="2"/>
              <a:buChar char="§"/>
            </a:pPr>
            <a:r>
              <a:rPr lang="en-US" dirty="0">
                <a:latin typeface="Times New Roman" pitchFamily="18" charset="0"/>
                <a:cs typeface="Times New Roman" pitchFamily="18" charset="0"/>
              </a:rPr>
              <a:t> </a:t>
            </a:r>
            <a:r>
              <a:rPr lang="en-US" dirty="0" err="1"/>
              <a:t>Abir</a:t>
            </a:r>
            <a:r>
              <a:rPr lang="en-US" dirty="0"/>
              <a:t>, F.A., </a:t>
            </a:r>
            <a:r>
              <a:rPr lang="en-US" b="1" dirty="0"/>
              <a:t>Siam, M.</a:t>
            </a:r>
            <a:r>
              <a:rPr lang="en-US" dirty="0"/>
              <a:t>, Sayeed, A., Hasan, M., Mehedi, A. and Shin, J., 2021. Deep Learning Based Air-Writing Recognition with the Choice of Proper Interpolation Technique. Sensors, 21(24), p.8407. </a:t>
            </a:r>
          </a:p>
          <a:p>
            <a:pPr algn="just">
              <a:buFont typeface="Wingdings" panose="05000000000000000000" pitchFamily="2" charset="2"/>
              <a:buChar char="§"/>
            </a:pPr>
            <a:r>
              <a:rPr lang="en-US" dirty="0">
                <a:latin typeface="Times New Roman" pitchFamily="18" charset="0"/>
                <a:cs typeface="Times New Roman" pitchFamily="18" charset="0"/>
              </a:rPr>
              <a:t> </a:t>
            </a:r>
            <a:r>
              <a:rPr lang="en-US" dirty="0"/>
              <a:t>Hasan, M.A.M., Al </a:t>
            </a:r>
            <a:r>
              <a:rPr lang="en-US" dirty="0" err="1"/>
              <a:t>Abir</a:t>
            </a:r>
            <a:r>
              <a:rPr lang="en-US" dirty="0"/>
              <a:t>, F., </a:t>
            </a:r>
            <a:r>
              <a:rPr lang="en-US" b="1" dirty="0"/>
              <a:t>Al Siam</a:t>
            </a:r>
            <a:r>
              <a:rPr lang="en-US" dirty="0"/>
              <a:t>, M. and Shin, J., 2022. Gait Recognition with Wearable Sensors using Modified Residual Block-based Lightweight CNN. IEEE Access. </a:t>
            </a:r>
            <a:endParaRPr lang="en-US" dirty="0">
              <a:latin typeface="Times New Roman" pitchFamily="18" charset="0"/>
              <a:cs typeface="Times New Roman" pitchFamily="18" charset="0"/>
            </a:endParaRPr>
          </a:p>
          <a:p>
            <a:pPr algn="just">
              <a:buFont typeface="Wingdings" panose="05000000000000000000" pitchFamily="2" charset="2"/>
              <a:buChar char="§"/>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9" name="Footer Placeholder 8">
            <a:extLst>
              <a:ext uri="{FF2B5EF4-FFF2-40B4-BE49-F238E27FC236}">
                <a16:creationId xmlns:a16="http://schemas.microsoft.com/office/drawing/2014/main" id="{82FCE9CF-53AF-47CD-B3B5-F75313013C0F}"/>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10" name="Slide Number Placeholder 9">
            <a:extLst>
              <a:ext uri="{FF2B5EF4-FFF2-40B4-BE49-F238E27FC236}">
                <a16:creationId xmlns:a16="http://schemas.microsoft.com/office/drawing/2014/main" id="{6ED299FC-B574-4779-8BDB-244C39414C56}"/>
              </a:ext>
            </a:extLst>
          </p:cNvPr>
          <p:cNvSpPr>
            <a:spLocks noGrp="1"/>
          </p:cNvSpPr>
          <p:nvPr>
            <p:ph type="sldNum" sz="quarter" idx="12"/>
          </p:nvPr>
        </p:nvSpPr>
        <p:spPr/>
        <p:txBody>
          <a:bodyPr/>
          <a:lstStyle/>
          <a:p>
            <a:fld id="{401CF334-2D5C-4859-84A6-CA7E6E43FAEB}" type="slidenum">
              <a:rPr lang="en-US" smtClean="0"/>
              <a:t>43</a:t>
            </a:fld>
            <a:endParaRPr lang="en-US"/>
          </a:p>
        </p:txBody>
      </p:sp>
      <p:sp>
        <p:nvSpPr>
          <p:cNvPr id="5" name="Date Placeholder 4">
            <a:extLst>
              <a:ext uri="{FF2B5EF4-FFF2-40B4-BE49-F238E27FC236}">
                <a16:creationId xmlns:a16="http://schemas.microsoft.com/office/drawing/2014/main" id="{8F687EF8-3B6B-4367-A107-C6E685CE71CA}"/>
              </a:ext>
            </a:extLst>
          </p:cNvPr>
          <p:cNvSpPr>
            <a:spLocks noGrp="1"/>
          </p:cNvSpPr>
          <p:nvPr>
            <p:ph type="dt" sz="half" idx="10"/>
          </p:nvPr>
        </p:nvSpPr>
        <p:spPr/>
        <p:txBody>
          <a:bodyPr/>
          <a:lstStyle/>
          <a:p>
            <a:fld id="{B84D308C-A177-4919-9409-3B8AA5F8F7A4}" type="datetime1">
              <a:rPr lang="en-US" smtClean="0"/>
              <a:t>10/23/2022</a:t>
            </a:fld>
            <a:endParaRPr lang="en-US"/>
          </a:p>
        </p:txBody>
      </p:sp>
    </p:spTree>
    <p:extLst>
      <p:ext uri="{BB962C8B-B14F-4D97-AF65-F5344CB8AC3E}">
        <p14:creationId xmlns:p14="http://schemas.microsoft.com/office/powerpoint/2010/main" val="92335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46" y="766167"/>
            <a:ext cx="8229600" cy="857250"/>
          </a:xfrm>
        </p:spPr>
        <p:txBody>
          <a:bodyPr/>
          <a:lstStyle/>
          <a:p>
            <a:r>
              <a:rPr lang="en-US" dirty="0"/>
              <a:t>   </a:t>
            </a:r>
            <a:r>
              <a:rPr lang="en-US"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22961" y="2056173"/>
            <a:ext cx="7923727" cy="3970856"/>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[1] Gupta, P.; Dallas, T. Feature Selection and Activity Recognition System Using a Single Triaxial Accelerometer. IEEE Trans. Biomed. Eng. 2014, 61, 1780–1786. </a:t>
            </a:r>
          </a:p>
          <a:p>
            <a:pPr marL="0" indent="0" algn="just">
              <a:buNone/>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Kwapisz</a:t>
            </a:r>
            <a:r>
              <a:rPr lang="en-US" sz="1800" dirty="0">
                <a:latin typeface="Times New Roman" panose="02020603050405020304" pitchFamily="18" charset="0"/>
                <a:cs typeface="Times New Roman" panose="02020603050405020304" pitchFamily="18" charset="0"/>
              </a:rPr>
              <a:t>, J.; Weiss, G.; Moore, S. Activity Recognition Using Cell Phone Accelerometers. SIGKDD </a:t>
            </a:r>
            <a:r>
              <a:rPr lang="en-US" sz="1800" dirty="0" err="1">
                <a:latin typeface="Times New Roman" panose="02020603050405020304" pitchFamily="18" charset="0"/>
                <a:cs typeface="Times New Roman" panose="02020603050405020304" pitchFamily="18" charset="0"/>
              </a:rPr>
              <a:t>Explor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Newsl</a:t>
            </a:r>
            <a:r>
              <a:rPr lang="en-US" sz="1800" dirty="0">
                <a:latin typeface="Times New Roman" panose="02020603050405020304" pitchFamily="18" charset="0"/>
                <a:cs typeface="Times New Roman" panose="02020603050405020304" pitchFamily="18" charset="0"/>
              </a:rPr>
              <a:t>. 2011, 12, 74–82</a:t>
            </a:r>
          </a:p>
          <a:p>
            <a:pPr marL="0" indent="0" algn="just">
              <a:buNone/>
            </a:pPr>
            <a:r>
              <a:rPr lang="en-US" sz="1800" dirty="0">
                <a:latin typeface="Times New Roman" panose="02020603050405020304" pitchFamily="18" charset="0"/>
                <a:cs typeface="Times New Roman" panose="02020603050405020304" pitchFamily="18" charset="0"/>
              </a:rPr>
              <a:t>[3Liu, J.; Zhong, L.; </a:t>
            </a:r>
            <a:r>
              <a:rPr lang="en-US" sz="1800" dirty="0" err="1">
                <a:latin typeface="Times New Roman" panose="02020603050405020304" pitchFamily="18" charset="0"/>
                <a:cs typeface="Times New Roman" panose="02020603050405020304" pitchFamily="18" charset="0"/>
              </a:rPr>
              <a:t>Wickramasuriya</a:t>
            </a:r>
            <a:r>
              <a:rPr lang="en-US" sz="1800" dirty="0">
                <a:latin typeface="Times New Roman" panose="02020603050405020304" pitchFamily="18" charset="0"/>
                <a:cs typeface="Times New Roman" panose="02020603050405020304" pitchFamily="18" charset="0"/>
              </a:rPr>
              <a:t>, J.; Vasudevan, V. </a:t>
            </a:r>
            <a:r>
              <a:rPr lang="en-US" sz="1800" dirty="0" err="1">
                <a:latin typeface="Times New Roman" panose="02020603050405020304" pitchFamily="18" charset="0"/>
                <a:cs typeface="Times New Roman" panose="02020603050405020304" pitchFamily="18" charset="0"/>
              </a:rPr>
              <a:t>uWave</a:t>
            </a:r>
            <a:r>
              <a:rPr lang="en-US" sz="1800" dirty="0">
                <a:latin typeface="Times New Roman" panose="02020603050405020304" pitchFamily="18" charset="0"/>
                <a:cs typeface="Times New Roman" panose="02020603050405020304" pitchFamily="18" charset="0"/>
              </a:rPr>
              <a:t>: Accelerometer-based personalized gesture recognition and its applications. Pervasive Mob. </a:t>
            </a:r>
            <a:r>
              <a:rPr lang="en-US" sz="1800" dirty="0" err="1">
                <a:latin typeface="Times New Roman" panose="02020603050405020304" pitchFamily="18" charset="0"/>
                <a:cs typeface="Times New Roman" panose="02020603050405020304" pitchFamily="18" charset="0"/>
              </a:rPr>
              <a:t>Comput</a:t>
            </a:r>
            <a:r>
              <a:rPr lang="en-US" sz="1800" dirty="0">
                <a:latin typeface="Times New Roman" panose="02020603050405020304" pitchFamily="18" charset="0"/>
                <a:cs typeface="Times New Roman" panose="02020603050405020304" pitchFamily="18" charset="0"/>
              </a:rPr>
              <a:t>. 2009, 5, 657–675 .</a:t>
            </a:r>
          </a:p>
          <a:p>
            <a:pPr marL="0" indent="0" algn="just">
              <a:buNone/>
            </a:pPr>
            <a:r>
              <a:rPr lang="en-US" sz="1800" dirty="0">
                <a:latin typeface="Times New Roman" panose="02020603050405020304" pitchFamily="18" charset="0"/>
                <a:cs typeface="Times New Roman" panose="02020603050405020304" pitchFamily="18" charset="0"/>
              </a:rPr>
              <a:t>[4] Cheng, W.; </a:t>
            </a:r>
            <a:r>
              <a:rPr lang="en-US" sz="1800" dirty="0" err="1">
                <a:latin typeface="Times New Roman" panose="02020603050405020304" pitchFamily="18" charset="0"/>
                <a:cs typeface="Times New Roman" panose="02020603050405020304" pitchFamily="18" charset="0"/>
              </a:rPr>
              <a:t>Jhan</a:t>
            </a:r>
            <a:r>
              <a:rPr lang="en-US" sz="1800" dirty="0">
                <a:latin typeface="Times New Roman" panose="02020603050405020304" pitchFamily="18" charset="0"/>
                <a:cs typeface="Times New Roman" panose="02020603050405020304" pitchFamily="18" charset="0"/>
              </a:rPr>
              <a:t>, D. Triaxial Accelerometer-Based Fall Detection Method Using a Self-Constructing Cascade-AdaBoost-SVM Classifier. IEEE J. Biomed. Health Inform. 2013, 17, 411–419.</a:t>
            </a:r>
          </a:p>
          <a:p>
            <a:pPr marL="0" indent="0" algn="just">
              <a:buNone/>
            </a:pPr>
            <a:r>
              <a:rPr lang="en-US" sz="1800" dirty="0">
                <a:latin typeface="Times New Roman" panose="02020603050405020304" pitchFamily="18" charset="0"/>
                <a:cs typeface="Times New Roman" panose="02020603050405020304" pitchFamily="18" charset="0"/>
              </a:rPr>
              <a:t>[5] Matic, A.; Osmani, V.; </a:t>
            </a:r>
            <a:r>
              <a:rPr lang="en-US" sz="1800" dirty="0" err="1">
                <a:latin typeface="Times New Roman" panose="02020603050405020304" pitchFamily="18" charset="0"/>
                <a:cs typeface="Times New Roman" panose="02020603050405020304" pitchFamily="18" charset="0"/>
              </a:rPr>
              <a:t>Mayora</a:t>
            </a:r>
            <a:r>
              <a:rPr lang="en-US" sz="1800" dirty="0">
                <a:latin typeface="Times New Roman" panose="02020603050405020304" pitchFamily="18" charset="0"/>
                <a:cs typeface="Times New Roman" panose="02020603050405020304" pitchFamily="18" charset="0"/>
              </a:rPr>
              <a:t>, O. Speech activity detection using accelerometer. In Proceedings of the 2012 IEEE Annual International Conference on Engineering in Medicine and Biology Society, San Diego, CA, USA, 28 August–1 September 2012; pp. 2112–2115. </a:t>
            </a:r>
          </a:p>
        </p:txBody>
      </p:sp>
      <p:sp>
        <p:nvSpPr>
          <p:cNvPr id="7" name="Footer Placeholder 6">
            <a:extLst>
              <a:ext uri="{FF2B5EF4-FFF2-40B4-BE49-F238E27FC236}">
                <a16:creationId xmlns:a16="http://schemas.microsoft.com/office/drawing/2014/main" id="{EE0E46D3-D79D-4F1D-96DE-6BF1EAADBE63}"/>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B27283FB-3B30-44A7-A30D-D1BBF5238AC3}"/>
              </a:ext>
            </a:extLst>
          </p:cNvPr>
          <p:cNvSpPr>
            <a:spLocks noGrp="1"/>
          </p:cNvSpPr>
          <p:nvPr>
            <p:ph type="sldNum" sz="quarter" idx="12"/>
          </p:nvPr>
        </p:nvSpPr>
        <p:spPr/>
        <p:txBody>
          <a:bodyPr/>
          <a:lstStyle/>
          <a:p>
            <a:fld id="{401CF334-2D5C-4859-84A6-CA7E6E43FAEB}" type="slidenum">
              <a:rPr lang="en-US" smtClean="0"/>
              <a:t>44</a:t>
            </a:fld>
            <a:endParaRPr lang="en-US"/>
          </a:p>
        </p:txBody>
      </p:sp>
      <p:sp>
        <p:nvSpPr>
          <p:cNvPr id="4" name="Date Placeholder 3">
            <a:extLst>
              <a:ext uri="{FF2B5EF4-FFF2-40B4-BE49-F238E27FC236}">
                <a16:creationId xmlns:a16="http://schemas.microsoft.com/office/drawing/2014/main" id="{9816DFAF-56C8-4283-8D00-5DA380C7C8AC}"/>
              </a:ext>
            </a:extLst>
          </p:cNvPr>
          <p:cNvSpPr>
            <a:spLocks noGrp="1"/>
          </p:cNvSpPr>
          <p:nvPr>
            <p:ph type="dt" sz="half" idx="10"/>
          </p:nvPr>
        </p:nvSpPr>
        <p:spPr/>
        <p:txBody>
          <a:bodyPr/>
          <a:lstStyle/>
          <a:p>
            <a:fld id="{657B92F6-51C1-4A03-8AA9-210D060B7629}" type="datetime1">
              <a:rPr lang="en-US" smtClean="0"/>
              <a:t>10/23/2022</a:t>
            </a:fld>
            <a:endParaRPr lang="en-US"/>
          </a:p>
        </p:txBody>
      </p:sp>
    </p:spTree>
    <p:extLst>
      <p:ext uri="{BB962C8B-B14F-4D97-AF65-F5344CB8AC3E}">
        <p14:creationId xmlns:p14="http://schemas.microsoft.com/office/powerpoint/2010/main" val="4080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46" y="766167"/>
            <a:ext cx="8229600" cy="857250"/>
          </a:xfrm>
        </p:spPr>
        <p:txBody>
          <a:bodyPr/>
          <a:lstStyle/>
          <a:p>
            <a:r>
              <a:rPr lang="en-US" dirty="0"/>
              <a:t>   </a:t>
            </a:r>
            <a:r>
              <a:rPr lang="en-US"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82581" y="1725769"/>
            <a:ext cx="8064108" cy="430126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[6] Lin, X.; Chen, Y.; Chang, X.W.; Liu, X.; Wang, X. Show: Smart handwriting on watches. Proc. ACM Interact. Mob. Wearable Ubiquitous Technol. 2018, 1, 1–23.</a:t>
            </a:r>
          </a:p>
          <a:p>
            <a:pPr marL="0" indent="0" algn="just">
              <a:buNone/>
            </a:pPr>
            <a:r>
              <a:rPr lang="en-US" sz="1800" dirty="0">
                <a:latin typeface="Times New Roman" panose="02020603050405020304" pitchFamily="18" charset="0"/>
                <a:cs typeface="Times New Roman" panose="02020603050405020304" pitchFamily="18" charset="0"/>
              </a:rPr>
              <a:t>[7] Chen, Y.H.; Huang, C.H.; </a:t>
            </a:r>
            <a:r>
              <a:rPr lang="en-US" sz="1800" dirty="0" err="1">
                <a:latin typeface="Times New Roman" panose="02020603050405020304" pitchFamily="18" charset="0"/>
                <a:cs typeface="Times New Roman" panose="02020603050405020304" pitchFamily="18" charset="0"/>
              </a:rPr>
              <a:t>Syu</a:t>
            </a:r>
            <a:r>
              <a:rPr lang="en-US" sz="1800" dirty="0">
                <a:latin typeface="Times New Roman" panose="02020603050405020304" pitchFamily="18" charset="0"/>
                <a:cs typeface="Times New Roman" panose="02020603050405020304" pitchFamily="18" charset="0"/>
              </a:rPr>
              <a:t>, S.W.; </a:t>
            </a:r>
            <a:r>
              <a:rPr lang="en-US" sz="1800" dirty="0" err="1">
                <a:latin typeface="Times New Roman" panose="02020603050405020304" pitchFamily="18" charset="0"/>
                <a:cs typeface="Times New Roman" panose="02020603050405020304" pitchFamily="18" charset="0"/>
              </a:rPr>
              <a:t>Kuo</a:t>
            </a:r>
            <a:r>
              <a:rPr lang="en-US" sz="1800" dirty="0">
                <a:latin typeface="Times New Roman" panose="02020603050405020304" pitchFamily="18" charset="0"/>
                <a:cs typeface="Times New Roman" panose="02020603050405020304" pitchFamily="18" charset="0"/>
              </a:rPr>
              <a:t>, T.Y.; </a:t>
            </a:r>
            <a:r>
              <a:rPr lang="en-US" sz="1800" dirty="0" err="1">
                <a:latin typeface="Times New Roman" panose="02020603050405020304" pitchFamily="18" charset="0"/>
                <a:cs typeface="Times New Roman" panose="02020603050405020304" pitchFamily="18" charset="0"/>
              </a:rPr>
              <a:t>Su</a:t>
            </a:r>
            <a:r>
              <a:rPr lang="en-US" sz="1800" dirty="0">
                <a:latin typeface="Times New Roman" panose="02020603050405020304" pitchFamily="18" charset="0"/>
                <a:cs typeface="Times New Roman" panose="02020603050405020304" pitchFamily="18" charset="0"/>
              </a:rPr>
              <a:t>, P.C. Egocentric-View Fingertip Detection for Air Writing Based on Convolutional Neural Networks. Sensors 2021, 21, 4382.</a:t>
            </a:r>
          </a:p>
          <a:p>
            <a:pPr marL="0" indent="0" algn="just">
              <a:buNone/>
            </a:pPr>
            <a:r>
              <a:rPr lang="en-US" sz="1800" dirty="0">
                <a:latin typeface="Times New Roman" panose="02020603050405020304" pitchFamily="18" charset="0"/>
                <a:cs typeface="Times New Roman" panose="02020603050405020304" pitchFamily="18" charset="0"/>
              </a:rPr>
              <a:t>[8] Kim, U.H.; Hwang, Y.; Lee, S.K.; Kim, J.H. Writing in The Air: Unconstrained Text Recognition from Finger Movement Using </a:t>
            </a:r>
            <a:r>
              <a:rPr lang="en-US" sz="1800" dirty="0" err="1">
                <a:latin typeface="Times New Roman" panose="02020603050405020304" pitchFamily="18" charset="0"/>
                <a:cs typeface="Times New Roman" panose="02020603050405020304" pitchFamily="18" charset="0"/>
              </a:rPr>
              <a:t>Spatio</a:t>
            </a:r>
            <a:r>
              <a:rPr lang="en-US" sz="1800" dirty="0">
                <a:latin typeface="Times New Roman" panose="02020603050405020304" pitchFamily="18" charset="0"/>
                <a:cs typeface="Times New Roman" panose="02020603050405020304" pitchFamily="18" charset="0"/>
              </a:rPr>
              <a:t>-Temporal Convolution.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2021, arXiv:2104.09021. </a:t>
            </a:r>
          </a:p>
          <a:p>
            <a:pPr marL="0" indent="0" algn="just">
              <a:buNone/>
            </a:pPr>
            <a:r>
              <a:rPr lang="en-US" sz="1800"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Abir</a:t>
            </a:r>
            <a:r>
              <a:rPr lang="en-US" dirty="0">
                <a:latin typeface="Times New Roman" panose="02020603050405020304" pitchFamily="18" charset="0"/>
                <a:cs typeface="Times New Roman" panose="02020603050405020304" pitchFamily="18" charset="0"/>
              </a:rPr>
              <a:t>, F.A., Siam, M.A., Sayeed, A., Hasan, M.A.M. and Shin, J., 2021. Deep Learning Based Air-Writing Recognition with the Choice of Proper Interpolation Technique. </a:t>
            </a:r>
            <a:r>
              <a:rPr lang="en-US" i="1" dirty="0">
                <a:latin typeface="Times New Roman" panose="02020603050405020304" pitchFamily="18" charset="0"/>
                <a:cs typeface="Times New Roman" panose="02020603050405020304" pitchFamily="18" charset="0"/>
              </a:rPr>
              <a:t>Sensors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21</a:t>
            </a:r>
            <a:r>
              <a:rPr lang="en-US" dirty="0">
                <a:latin typeface="Times New Roman" panose="02020603050405020304" pitchFamily="18" charset="0"/>
                <a:cs typeface="Times New Roman" panose="02020603050405020304" pitchFamily="18" charset="0"/>
              </a:rPr>
              <a:t>(24), p.8407.</a:t>
            </a:r>
          </a:p>
          <a:p>
            <a:pPr marL="0" indent="0" algn="just">
              <a:buNone/>
            </a:pPr>
            <a:r>
              <a:rPr lang="en-US" sz="1800" dirty="0">
                <a:latin typeface="Times New Roman" panose="02020603050405020304" pitchFamily="18" charset="0"/>
                <a:cs typeface="Times New Roman" panose="02020603050405020304" pitchFamily="18" charset="0"/>
              </a:rPr>
              <a:t>[10] Inoue, S.; Ueda, N.; </a:t>
            </a:r>
            <a:r>
              <a:rPr lang="en-US" sz="1800" dirty="0" err="1">
                <a:latin typeface="Times New Roman" panose="02020603050405020304" pitchFamily="18" charset="0"/>
                <a:cs typeface="Times New Roman" panose="02020603050405020304" pitchFamily="18" charset="0"/>
              </a:rPr>
              <a:t>Nohara</a:t>
            </a:r>
            <a:r>
              <a:rPr lang="en-US" sz="1800" dirty="0">
                <a:latin typeface="Times New Roman" panose="02020603050405020304" pitchFamily="18" charset="0"/>
                <a:cs typeface="Times New Roman" panose="02020603050405020304" pitchFamily="18" charset="0"/>
              </a:rPr>
              <a:t>, Y.; Nakashima, N. Mobile activity recognition for a whole day: Recognizing real nursing activities with big dataset. In Proceedings of the 2015 ACM International Joint Conference on Pervasive and Ubiquitous Computing, Umeda, Japan, 7–11 September 2015; pp. 1269–1280.</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EE0E46D3-D79D-4F1D-96DE-6BF1EAADBE63}"/>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B27283FB-3B30-44A7-A30D-D1BBF5238AC3}"/>
              </a:ext>
            </a:extLst>
          </p:cNvPr>
          <p:cNvSpPr>
            <a:spLocks noGrp="1"/>
          </p:cNvSpPr>
          <p:nvPr>
            <p:ph type="sldNum" sz="quarter" idx="12"/>
          </p:nvPr>
        </p:nvSpPr>
        <p:spPr/>
        <p:txBody>
          <a:bodyPr/>
          <a:lstStyle/>
          <a:p>
            <a:fld id="{401CF334-2D5C-4859-84A6-CA7E6E43FAEB}" type="slidenum">
              <a:rPr lang="en-US" smtClean="0"/>
              <a:t>45</a:t>
            </a:fld>
            <a:endParaRPr lang="en-US"/>
          </a:p>
        </p:txBody>
      </p:sp>
      <p:sp>
        <p:nvSpPr>
          <p:cNvPr id="4" name="Date Placeholder 3">
            <a:extLst>
              <a:ext uri="{FF2B5EF4-FFF2-40B4-BE49-F238E27FC236}">
                <a16:creationId xmlns:a16="http://schemas.microsoft.com/office/drawing/2014/main" id="{9816DFAF-56C8-4283-8D00-5DA380C7C8AC}"/>
              </a:ext>
            </a:extLst>
          </p:cNvPr>
          <p:cNvSpPr>
            <a:spLocks noGrp="1"/>
          </p:cNvSpPr>
          <p:nvPr>
            <p:ph type="dt" sz="half" idx="10"/>
          </p:nvPr>
        </p:nvSpPr>
        <p:spPr/>
        <p:txBody>
          <a:bodyPr/>
          <a:lstStyle/>
          <a:p>
            <a:fld id="{657B92F6-51C1-4A03-8AA9-210D060B7629}" type="datetime1">
              <a:rPr lang="en-US" smtClean="0"/>
              <a:t>10/23/2022</a:t>
            </a:fld>
            <a:endParaRPr lang="en-US"/>
          </a:p>
        </p:txBody>
      </p:sp>
    </p:spTree>
    <p:extLst>
      <p:ext uri="{BB962C8B-B14F-4D97-AF65-F5344CB8AC3E}">
        <p14:creationId xmlns:p14="http://schemas.microsoft.com/office/powerpoint/2010/main" val="126789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46" y="766167"/>
            <a:ext cx="8229600" cy="857250"/>
          </a:xfrm>
        </p:spPr>
        <p:txBody>
          <a:bodyPr/>
          <a:lstStyle/>
          <a:p>
            <a:r>
              <a:rPr lang="en-US" dirty="0"/>
              <a:t>   </a:t>
            </a:r>
            <a:r>
              <a:rPr lang="en-US"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82581" y="1725769"/>
            <a:ext cx="8064108" cy="4301260"/>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[11] Alia, S.S.; Lago, P.; Takeda, S.; Adachi, K.; </a:t>
            </a:r>
            <a:r>
              <a:rPr lang="en-US" dirty="0" err="1">
                <a:latin typeface="Times New Roman" panose="02020603050405020304" pitchFamily="18" charset="0"/>
                <a:cs typeface="Times New Roman" panose="02020603050405020304" pitchFamily="18" charset="0"/>
              </a:rPr>
              <a:t>Benaissa</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Ahad</a:t>
            </a:r>
            <a:r>
              <a:rPr lang="en-US" dirty="0">
                <a:latin typeface="Times New Roman" panose="02020603050405020304" pitchFamily="18" charset="0"/>
                <a:cs typeface="Times New Roman" panose="02020603050405020304" pitchFamily="18" charset="0"/>
              </a:rPr>
              <a:t>, M.A.R.; Inoue, S. Summary of the cooking activity recognition challenge. In Human Activity Recognition Challenge; Springer: Berlin, Germany, 2021; pp. 1–13.</a:t>
            </a:r>
          </a:p>
          <a:p>
            <a:pPr marL="0" indent="0" algn="just">
              <a:buNone/>
            </a:pPr>
            <a:r>
              <a:rPr lang="en-US" dirty="0">
                <a:latin typeface="Times New Roman" panose="02020603050405020304" pitchFamily="18" charset="0"/>
                <a:cs typeface="Times New Roman" panose="02020603050405020304" pitchFamily="18" charset="0"/>
              </a:rPr>
              <a:t>[12] Joshua, L.; Varghese, K. Accelerometer-based activity recognition in construction. J.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Civ. Eng. 2011, 25, 370–379.</a:t>
            </a:r>
          </a:p>
          <a:p>
            <a:pPr marL="0" indent="0" algn="just">
              <a:buNone/>
            </a:pPr>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Akhavian</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Behzadan</a:t>
            </a:r>
            <a:r>
              <a:rPr lang="en-US" dirty="0">
                <a:latin typeface="Times New Roman" panose="02020603050405020304" pitchFamily="18" charset="0"/>
                <a:cs typeface="Times New Roman" panose="02020603050405020304" pitchFamily="18" charset="0"/>
              </a:rPr>
              <a:t>, A.H. Smartphone-based construction workers’ activity recognition and classification. </a:t>
            </a:r>
            <a:r>
              <a:rPr lang="en-US" dirty="0" err="1">
                <a:latin typeface="Times New Roman" panose="02020603050405020304" pitchFamily="18" charset="0"/>
                <a:cs typeface="Times New Roman" panose="02020603050405020304" pitchFamily="18" charset="0"/>
              </a:rPr>
              <a:t>Autom</a:t>
            </a:r>
            <a:r>
              <a:rPr lang="en-US" dirty="0">
                <a:latin typeface="Times New Roman" panose="02020603050405020304" pitchFamily="18" charset="0"/>
                <a:cs typeface="Times New Roman" panose="02020603050405020304" pitchFamily="18" charset="0"/>
              </a:rPr>
              <a:t>. Constr. 2016, 71, 198–209. </a:t>
            </a:r>
          </a:p>
          <a:p>
            <a:pPr marL="0" indent="0" algn="just">
              <a:buNone/>
            </a:pPr>
            <a:r>
              <a:rPr lang="en-US" dirty="0">
                <a:latin typeface="Times New Roman" panose="02020603050405020304" pitchFamily="18" charset="0"/>
                <a:cs typeface="Times New Roman" panose="02020603050405020304" pitchFamily="18" charset="0"/>
              </a:rPr>
              <a:t>[14] Rashid, K.M.; Louis, J. Times-series data augmentation and deep learning for construction equipment activity recognition. Adv. Eng. Inform. 2019, 42, 100944.</a:t>
            </a:r>
          </a:p>
          <a:p>
            <a:pPr marL="0" indent="0" algn="just">
              <a:buNone/>
            </a:pPr>
            <a:r>
              <a:rPr lang="en-US" dirty="0">
                <a:latin typeface="Times New Roman" panose="02020603050405020304" pitchFamily="18" charset="0"/>
                <a:cs typeface="Times New Roman" panose="02020603050405020304" pitchFamily="18" charset="0"/>
              </a:rPr>
              <a:t>[15] </a:t>
            </a:r>
            <a:r>
              <a:rPr lang="en-US" dirty="0" err="1">
                <a:latin typeface="Times New Roman" panose="02020603050405020304" pitchFamily="18" charset="0"/>
                <a:cs typeface="Times New Roman" panose="02020603050405020304" pitchFamily="18" charset="0"/>
              </a:rPr>
              <a:t>Sherafat</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Ahn</a:t>
            </a:r>
            <a:r>
              <a:rPr lang="en-US" dirty="0">
                <a:latin typeface="Times New Roman" panose="02020603050405020304" pitchFamily="18" charset="0"/>
                <a:cs typeface="Times New Roman" panose="02020603050405020304" pitchFamily="18" charset="0"/>
              </a:rPr>
              <a:t>, C.R.; </a:t>
            </a:r>
            <a:r>
              <a:rPr lang="en-US" dirty="0" err="1">
                <a:latin typeface="Times New Roman" panose="02020603050405020304" pitchFamily="18" charset="0"/>
                <a:cs typeface="Times New Roman" panose="02020603050405020304" pitchFamily="18" charset="0"/>
              </a:rPr>
              <a:t>Akhavian</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Behzadan</a:t>
            </a:r>
            <a:r>
              <a:rPr lang="en-US" dirty="0">
                <a:latin typeface="Times New Roman" panose="02020603050405020304" pitchFamily="18" charset="0"/>
                <a:cs typeface="Times New Roman" panose="02020603050405020304" pitchFamily="18" charset="0"/>
              </a:rPr>
              <a:t>, A.H.; </a:t>
            </a:r>
            <a:r>
              <a:rPr lang="en-US" dirty="0" err="1">
                <a:latin typeface="Times New Roman" panose="02020603050405020304" pitchFamily="18" charset="0"/>
                <a:cs typeface="Times New Roman" panose="02020603050405020304" pitchFamily="18" charset="0"/>
              </a:rPr>
              <a:t>Golparvar-Fard</a:t>
            </a:r>
            <a:r>
              <a:rPr lang="en-US" dirty="0">
                <a:latin typeface="Times New Roman" panose="02020603050405020304" pitchFamily="18" charset="0"/>
                <a:cs typeface="Times New Roman" panose="02020603050405020304" pitchFamily="18" charset="0"/>
              </a:rPr>
              <a:t>, M.; Kim, H.; Lee, Y.C.; Rashidi, A.; Azar, E.R. Automated methods for activity recognition of construction workers and equipment: State-of-the-art review. J. Constr. Eng. </a:t>
            </a:r>
            <a:r>
              <a:rPr lang="en-US" dirty="0" err="1">
                <a:latin typeface="Times New Roman" panose="02020603050405020304" pitchFamily="18" charset="0"/>
                <a:cs typeface="Times New Roman" panose="02020603050405020304" pitchFamily="18" charset="0"/>
              </a:rPr>
              <a:t>Manag</a:t>
            </a:r>
            <a:r>
              <a:rPr lang="en-US" dirty="0">
                <a:latin typeface="Times New Roman" panose="02020603050405020304" pitchFamily="18" charset="0"/>
                <a:cs typeface="Times New Roman" panose="02020603050405020304" pitchFamily="18" charset="0"/>
              </a:rPr>
              <a:t>. 2020, 146, 03120002.</a:t>
            </a:r>
          </a:p>
        </p:txBody>
      </p:sp>
      <p:sp>
        <p:nvSpPr>
          <p:cNvPr id="7" name="Footer Placeholder 6">
            <a:extLst>
              <a:ext uri="{FF2B5EF4-FFF2-40B4-BE49-F238E27FC236}">
                <a16:creationId xmlns:a16="http://schemas.microsoft.com/office/drawing/2014/main" id="{EE0E46D3-D79D-4F1D-96DE-6BF1EAADBE63}"/>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B27283FB-3B30-44A7-A30D-D1BBF5238AC3}"/>
              </a:ext>
            </a:extLst>
          </p:cNvPr>
          <p:cNvSpPr>
            <a:spLocks noGrp="1"/>
          </p:cNvSpPr>
          <p:nvPr>
            <p:ph type="sldNum" sz="quarter" idx="12"/>
          </p:nvPr>
        </p:nvSpPr>
        <p:spPr/>
        <p:txBody>
          <a:bodyPr/>
          <a:lstStyle/>
          <a:p>
            <a:fld id="{401CF334-2D5C-4859-84A6-CA7E6E43FAEB}" type="slidenum">
              <a:rPr lang="en-US" smtClean="0"/>
              <a:t>46</a:t>
            </a:fld>
            <a:endParaRPr lang="en-US"/>
          </a:p>
        </p:txBody>
      </p:sp>
      <p:sp>
        <p:nvSpPr>
          <p:cNvPr id="4" name="Date Placeholder 3">
            <a:extLst>
              <a:ext uri="{FF2B5EF4-FFF2-40B4-BE49-F238E27FC236}">
                <a16:creationId xmlns:a16="http://schemas.microsoft.com/office/drawing/2014/main" id="{9816DFAF-56C8-4283-8D00-5DA380C7C8AC}"/>
              </a:ext>
            </a:extLst>
          </p:cNvPr>
          <p:cNvSpPr>
            <a:spLocks noGrp="1"/>
          </p:cNvSpPr>
          <p:nvPr>
            <p:ph type="dt" sz="half" idx="10"/>
          </p:nvPr>
        </p:nvSpPr>
        <p:spPr/>
        <p:txBody>
          <a:bodyPr/>
          <a:lstStyle/>
          <a:p>
            <a:fld id="{657B92F6-51C1-4A03-8AA9-210D060B7629}" type="datetime1">
              <a:rPr lang="en-US" smtClean="0"/>
              <a:t>10/23/2022</a:t>
            </a:fld>
            <a:endParaRPr lang="en-US"/>
          </a:p>
        </p:txBody>
      </p:sp>
    </p:spTree>
    <p:extLst>
      <p:ext uri="{BB962C8B-B14F-4D97-AF65-F5344CB8AC3E}">
        <p14:creationId xmlns:p14="http://schemas.microsoft.com/office/powerpoint/2010/main" val="427229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46" y="766167"/>
            <a:ext cx="8229600" cy="857250"/>
          </a:xfrm>
        </p:spPr>
        <p:txBody>
          <a:bodyPr/>
          <a:lstStyle/>
          <a:p>
            <a:r>
              <a:rPr lang="en-US" dirty="0"/>
              <a:t>   </a:t>
            </a:r>
            <a:r>
              <a:rPr lang="en-US"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82581" y="1725769"/>
            <a:ext cx="8064108" cy="4301260"/>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[16] S.-M. </a:t>
            </a:r>
            <a:r>
              <a:rPr lang="en-US" dirty="0" err="1">
                <a:latin typeface="Times New Roman" panose="02020603050405020304" pitchFamily="18" charset="0"/>
                <a:cs typeface="Times New Roman" panose="02020603050405020304" pitchFamily="18" charset="0"/>
              </a:rPr>
              <a:t>Mäkela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Lämsä</a:t>
            </a:r>
            <a:r>
              <a:rPr lang="en-US" dirty="0">
                <a:latin typeface="Times New Roman" panose="02020603050405020304" pitchFamily="18" charset="0"/>
                <a:cs typeface="Times New Roman" panose="02020603050405020304" pitchFamily="18" charset="0"/>
              </a:rPr>
              <a:t>, J. S. </a:t>
            </a:r>
            <a:r>
              <a:rPr lang="en-US" dirty="0" err="1">
                <a:latin typeface="Times New Roman" panose="02020603050405020304" pitchFamily="18" charset="0"/>
                <a:cs typeface="Times New Roman" panose="02020603050405020304" pitchFamily="18" charset="0"/>
              </a:rPr>
              <a:t>Keränen</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Liikka</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Ronkainen</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Peltola</a:t>
            </a:r>
            <a:r>
              <a:rPr lang="en-US" dirty="0">
                <a:latin typeface="Times New Roman" panose="02020603050405020304" pitchFamily="18" charset="0"/>
                <a:cs typeface="Times New Roman" panose="02020603050405020304" pitchFamily="18" charset="0"/>
              </a:rPr>
              <a:t>, J. </a:t>
            </a:r>
            <a:r>
              <a:rPr lang="en-US" dirty="0" err="1">
                <a:latin typeface="Times New Roman" panose="02020603050405020304" pitchFamily="18" charset="0"/>
                <a:cs typeface="Times New Roman" panose="02020603050405020304" pitchFamily="18" charset="0"/>
              </a:rPr>
              <a:t>Häikiö</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Järvinen</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Bordallo</a:t>
            </a:r>
            <a:r>
              <a:rPr lang="en-US" dirty="0">
                <a:latin typeface="Times New Roman" panose="02020603050405020304" pitchFamily="18" charset="0"/>
                <a:cs typeface="Times New Roman" panose="02020603050405020304" pitchFamily="18" charset="0"/>
              </a:rPr>
              <a:t> López, “Introducing </a:t>
            </a:r>
            <a:r>
              <a:rPr lang="en-US" dirty="0" err="1">
                <a:latin typeface="Times New Roman" panose="02020603050405020304" pitchFamily="18" charset="0"/>
                <a:cs typeface="Times New Roman" panose="02020603050405020304" pitchFamily="18" charset="0"/>
              </a:rPr>
              <a:t>vtt-coniot</a:t>
            </a:r>
            <a:r>
              <a:rPr lang="en-US" dirty="0">
                <a:latin typeface="Times New Roman" panose="02020603050405020304" pitchFamily="18" charset="0"/>
                <a:cs typeface="Times New Roman" panose="02020603050405020304" pitchFamily="18" charset="0"/>
              </a:rPr>
              <a:t>: A realistic dataset for activity recognition of construction workers using </a:t>
            </a:r>
            <a:r>
              <a:rPr lang="en-US" dirty="0" err="1">
                <a:latin typeface="Times New Roman" panose="02020603050405020304" pitchFamily="18" charset="0"/>
                <a:cs typeface="Times New Roman" panose="02020603050405020304" pitchFamily="18" charset="0"/>
              </a:rPr>
              <a:t>imu</a:t>
            </a:r>
            <a:r>
              <a:rPr lang="en-US" dirty="0">
                <a:latin typeface="Times New Roman" panose="02020603050405020304" pitchFamily="18" charset="0"/>
                <a:cs typeface="Times New Roman" panose="02020603050405020304" pitchFamily="18" charset="0"/>
              </a:rPr>
              <a:t> devices,” Sustainability, vol. 14, no. 1, p. 220, 2021.</a:t>
            </a:r>
          </a:p>
        </p:txBody>
      </p:sp>
      <p:sp>
        <p:nvSpPr>
          <p:cNvPr id="7" name="Footer Placeholder 6">
            <a:extLst>
              <a:ext uri="{FF2B5EF4-FFF2-40B4-BE49-F238E27FC236}">
                <a16:creationId xmlns:a16="http://schemas.microsoft.com/office/drawing/2014/main" id="{EE0E46D3-D79D-4F1D-96DE-6BF1EAADBE63}"/>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B27283FB-3B30-44A7-A30D-D1BBF5238AC3}"/>
              </a:ext>
            </a:extLst>
          </p:cNvPr>
          <p:cNvSpPr>
            <a:spLocks noGrp="1"/>
          </p:cNvSpPr>
          <p:nvPr>
            <p:ph type="sldNum" sz="quarter" idx="12"/>
          </p:nvPr>
        </p:nvSpPr>
        <p:spPr/>
        <p:txBody>
          <a:bodyPr/>
          <a:lstStyle/>
          <a:p>
            <a:fld id="{401CF334-2D5C-4859-84A6-CA7E6E43FAEB}" type="slidenum">
              <a:rPr lang="en-US" smtClean="0"/>
              <a:t>47</a:t>
            </a:fld>
            <a:endParaRPr lang="en-US"/>
          </a:p>
        </p:txBody>
      </p:sp>
      <p:sp>
        <p:nvSpPr>
          <p:cNvPr id="4" name="Date Placeholder 3">
            <a:extLst>
              <a:ext uri="{FF2B5EF4-FFF2-40B4-BE49-F238E27FC236}">
                <a16:creationId xmlns:a16="http://schemas.microsoft.com/office/drawing/2014/main" id="{9816DFAF-56C8-4283-8D00-5DA380C7C8AC}"/>
              </a:ext>
            </a:extLst>
          </p:cNvPr>
          <p:cNvSpPr>
            <a:spLocks noGrp="1"/>
          </p:cNvSpPr>
          <p:nvPr>
            <p:ph type="dt" sz="half" idx="10"/>
          </p:nvPr>
        </p:nvSpPr>
        <p:spPr/>
        <p:txBody>
          <a:bodyPr/>
          <a:lstStyle/>
          <a:p>
            <a:fld id="{657B92F6-51C1-4A03-8AA9-210D060B7629}" type="datetime1">
              <a:rPr lang="en-US" smtClean="0"/>
              <a:t>10/23/2022</a:t>
            </a:fld>
            <a:endParaRPr lang="en-US"/>
          </a:p>
        </p:txBody>
      </p:sp>
    </p:spTree>
    <p:extLst>
      <p:ext uri="{BB962C8B-B14F-4D97-AF65-F5344CB8AC3E}">
        <p14:creationId xmlns:p14="http://schemas.microsoft.com/office/powerpoint/2010/main" val="385136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72"/>
        <p:cNvGrpSpPr/>
        <p:nvPr/>
      </p:nvGrpSpPr>
      <p:grpSpPr>
        <a:xfrm>
          <a:off x="0" y="0"/>
          <a:ext cx="0" cy="0"/>
          <a:chOff x="0" y="0"/>
          <a:chExt cx="0" cy="0"/>
        </a:xfrm>
      </p:grpSpPr>
      <p:pic>
        <p:nvPicPr>
          <p:cNvPr id="2673" name="Google Shape;2673;p139" descr="A picture containing building, old, sitting, dirty&#10;&#10;Description automatically generated"/>
          <p:cNvPicPr preferRelativeResize="0">
            <a:picLocks noGrp="1"/>
          </p:cNvPicPr>
          <p:nvPr>
            <p:ph type="pic" idx="2"/>
          </p:nvPr>
        </p:nvPicPr>
        <p:blipFill rotWithShape="1">
          <a:blip r:embed="rId3">
            <a:alphaModFix/>
          </a:blip>
          <a:srcRect/>
          <a:stretch/>
        </p:blipFill>
        <p:spPr>
          <a:xfrm>
            <a:off x="0" y="0"/>
            <a:ext cx="9144000" cy="6400799"/>
          </a:xfrm>
          <a:prstGeom prst="rect">
            <a:avLst/>
          </a:prstGeom>
          <a:solidFill>
            <a:schemeClr val="lt1"/>
          </a:solidFill>
          <a:ln>
            <a:noFill/>
          </a:ln>
        </p:spPr>
      </p:pic>
      <p:grpSp>
        <p:nvGrpSpPr>
          <p:cNvPr id="2677" name="Google Shape;2677;p139"/>
          <p:cNvGrpSpPr/>
          <p:nvPr/>
        </p:nvGrpSpPr>
        <p:grpSpPr>
          <a:xfrm>
            <a:off x="-1838322" y="1365205"/>
            <a:ext cx="2560443" cy="2960364"/>
            <a:chOff x="9120127" y="5852158"/>
            <a:chExt cx="2762671" cy="9050334"/>
          </a:xfrm>
        </p:grpSpPr>
        <p:sp>
          <p:nvSpPr>
            <p:cNvPr id="2678" name="Google Shape;2678;p139"/>
            <p:cNvSpPr txBox="1"/>
            <p:nvPr/>
          </p:nvSpPr>
          <p:spPr>
            <a:xfrm flipH="1">
              <a:off x="9192098" y="13012792"/>
              <a:ext cx="2690700" cy="1889700"/>
            </a:xfrm>
            <a:prstGeom prst="rect">
              <a:avLst/>
            </a:prstGeom>
            <a:noFill/>
            <a:ln>
              <a:noFill/>
            </a:ln>
          </p:spPr>
          <p:txBody>
            <a:bodyPr spcFirstLastPara="1" wrap="square" lIns="68575" tIns="34275" rIns="68575" bIns="34275" anchor="t" anchorCtr="0">
              <a:noAutofit/>
            </a:bodyPr>
            <a:lstStyle/>
            <a:p>
              <a:pPr>
                <a:lnSpc>
                  <a:spcPct val="150000"/>
                </a:lnSpc>
              </a:pPr>
              <a:endParaRPr sz="1100"/>
            </a:p>
          </p:txBody>
        </p:sp>
        <p:sp>
          <p:nvSpPr>
            <p:cNvPr id="2679" name="Google Shape;2679;p139"/>
            <p:cNvSpPr txBox="1"/>
            <p:nvPr/>
          </p:nvSpPr>
          <p:spPr>
            <a:xfrm flipH="1">
              <a:off x="9120127" y="5852158"/>
              <a:ext cx="2690700" cy="585300"/>
            </a:xfrm>
            <a:prstGeom prst="rect">
              <a:avLst/>
            </a:prstGeom>
            <a:noFill/>
            <a:ln>
              <a:noFill/>
            </a:ln>
          </p:spPr>
          <p:txBody>
            <a:bodyPr spcFirstLastPara="1" wrap="square" lIns="68575" tIns="34275" rIns="68575" bIns="34275" anchor="t" anchorCtr="0">
              <a:noAutofit/>
            </a:bodyPr>
            <a:lstStyle/>
            <a:p>
              <a:pPr>
                <a:lnSpc>
                  <a:spcPct val="150000"/>
                </a:lnSpc>
              </a:pPr>
              <a:endParaRPr sz="3000" b="1" i="1" dirty="0">
                <a:solidFill>
                  <a:schemeClr val="lt1"/>
                </a:solidFill>
                <a:latin typeface="Raleway"/>
                <a:ea typeface="Raleway"/>
                <a:cs typeface="Raleway"/>
                <a:sym typeface="Raleway"/>
              </a:endParaRPr>
            </a:p>
          </p:txBody>
        </p:sp>
      </p:grpSp>
      <p:sp>
        <p:nvSpPr>
          <p:cNvPr id="2682" name="Google Shape;2682;p139"/>
          <p:cNvSpPr txBox="1">
            <a:spLocks noGrp="1"/>
          </p:cNvSpPr>
          <p:nvPr>
            <p:ph type="sldNum" idx="12"/>
          </p:nvPr>
        </p:nvSpPr>
        <p:spPr>
          <a:xfrm>
            <a:off x="8077389" y="6464400"/>
            <a:ext cx="548700" cy="393600"/>
          </a:xfrm>
          <a:prstGeom prst="rect">
            <a:avLst/>
          </a:prstGeom>
        </p:spPr>
        <p:txBody>
          <a:bodyPr spcFirstLastPara="1" vert="horz" wrap="square" lIns="91425" tIns="45700" rIns="91425" bIns="45700" rtlCol="0" anchor="t" anchorCtr="0">
            <a:noAutofit/>
          </a:bodyPr>
          <a:lstStyle/>
          <a:p>
            <a:fld id="{00000000-1234-1234-1234-123412341234}" type="slidenum">
              <a:rPr lang="en-GB"/>
              <a:pPr/>
              <a:t>48</a:t>
            </a:fld>
            <a:endParaRPr dirty="0"/>
          </a:p>
        </p:txBody>
      </p:sp>
      <p:sp>
        <p:nvSpPr>
          <p:cNvPr id="4" name="TextBox 3">
            <a:extLst>
              <a:ext uri="{FF2B5EF4-FFF2-40B4-BE49-F238E27FC236}">
                <a16:creationId xmlns:a16="http://schemas.microsoft.com/office/drawing/2014/main" id="{E5E73466-FDA9-4E9A-960D-196FB3144204}"/>
              </a:ext>
            </a:extLst>
          </p:cNvPr>
          <p:cNvSpPr txBox="1"/>
          <p:nvPr/>
        </p:nvSpPr>
        <p:spPr>
          <a:xfrm>
            <a:off x="55405" y="2148396"/>
            <a:ext cx="2674130" cy="2123658"/>
          </a:xfrm>
          <a:prstGeom prst="rect">
            <a:avLst/>
          </a:prstGeom>
          <a:noFill/>
        </p:spPr>
        <p:txBody>
          <a:bodyPr wrap="non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Any </a:t>
            </a:r>
          </a:p>
          <a:p>
            <a:pPr algn="ctr"/>
            <a:r>
              <a:rPr lang="en-US" sz="6600" dirty="0">
                <a:solidFill>
                  <a:schemeClr val="bg1"/>
                </a:solidFill>
                <a:latin typeface="Times New Roman" panose="02020603050405020304" pitchFamily="18" charset="0"/>
                <a:cs typeface="Times New Roman" panose="02020603050405020304" pitchFamily="18" charset="0"/>
              </a:rPr>
              <a:t>Query?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910D-4FB2-4FA1-938D-94EFF5E399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Sensor and Sensor Data</a:t>
            </a:r>
          </a:p>
        </p:txBody>
      </p:sp>
      <p:sp>
        <p:nvSpPr>
          <p:cNvPr id="3" name="Content Placeholder 2">
            <a:extLst>
              <a:ext uri="{FF2B5EF4-FFF2-40B4-BE49-F238E27FC236}">
                <a16:creationId xmlns:a16="http://schemas.microsoft.com/office/drawing/2014/main" id="{85942C29-8B6A-4394-A7A8-FF331D1EF0D9}"/>
              </a:ext>
            </a:extLst>
          </p:cNvPr>
          <p:cNvSpPr>
            <a:spLocks noGrp="1"/>
          </p:cNvSpPr>
          <p:nvPr>
            <p:ph idx="1"/>
          </p:nvPr>
        </p:nvSpPr>
        <p:spPr>
          <a:xfrm>
            <a:off x="822959" y="1880315"/>
            <a:ext cx="7543801" cy="4353059"/>
          </a:xfrm>
        </p:spPr>
        <p:txBody>
          <a:bodyPr>
            <a:normAutofit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 sensor is a device, module, machine, or subsystem that </a:t>
            </a:r>
            <a:r>
              <a:rPr lang="en-US" b="1" dirty="0">
                <a:latin typeface="Times New Roman" panose="02020603050405020304" pitchFamily="18" charset="0"/>
                <a:cs typeface="Times New Roman" panose="02020603050405020304" pitchFamily="18" charset="0"/>
              </a:rPr>
              <a:t>detects events or changes in its environment </a:t>
            </a:r>
            <a:r>
              <a:rPr lang="en-US" dirty="0">
                <a:latin typeface="Times New Roman" panose="02020603050405020304" pitchFamily="18" charset="0"/>
                <a:cs typeface="Times New Roman" panose="02020603050405020304" pitchFamily="18" charset="0"/>
              </a:rPr>
              <a:t>and sends the information to other electronics, frequently a computer processor. Sensors are always used with other electronics.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Sensor data is the output of a device </a:t>
            </a:r>
            <a:r>
              <a:rPr lang="en-US" b="1" dirty="0">
                <a:latin typeface="Times New Roman" panose="02020603050405020304" pitchFamily="18" charset="0"/>
                <a:cs typeface="Times New Roman" panose="02020603050405020304" pitchFamily="18" charset="0"/>
              </a:rPr>
              <a:t>that detects and responds </a:t>
            </a:r>
            <a:r>
              <a:rPr lang="en-US" dirty="0">
                <a:latin typeface="Times New Roman" panose="02020603050405020304" pitchFamily="18" charset="0"/>
                <a:cs typeface="Times New Roman" panose="02020603050405020304" pitchFamily="18" charset="0"/>
              </a:rPr>
              <a:t>to some type of </a:t>
            </a:r>
            <a:r>
              <a:rPr lang="en-US" b="1" dirty="0">
                <a:latin typeface="Times New Roman" panose="02020603050405020304" pitchFamily="18" charset="0"/>
                <a:cs typeface="Times New Roman" panose="02020603050405020304" pitchFamily="18" charset="0"/>
              </a:rPr>
              <a:t>input from the physical environment</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Generally, sensor data can be represented in </a:t>
            </a:r>
            <a:r>
              <a:rPr lang="en-US" b="1" dirty="0">
                <a:latin typeface="Times New Roman" panose="02020603050405020304" pitchFamily="18" charset="0"/>
                <a:cs typeface="Times New Roman" panose="02020603050405020304" pitchFamily="18" charset="0"/>
              </a:rPr>
              <a:t>tabular form </a:t>
            </a:r>
            <a:r>
              <a:rPr lang="en-US" dirty="0">
                <a:latin typeface="Times New Roman" panose="02020603050405020304" pitchFamily="18" charset="0"/>
                <a:cs typeface="Times New Roman" panose="02020603050405020304" pitchFamily="18" charset="0"/>
              </a:rPr>
              <a:t>as most of the times they are nothing but some values representing some physical attributes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In recent years, </a:t>
            </a:r>
            <a:r>
              <a:rPr lang="en-US" b="1" dirty="0">
                <a:latin typeface="Times New Roman" panose="02020603050405020304" pitchFamily="18" charset="0"/>
                <a:cs typeface="Times New Roman" panose="02020603050405020304" pitchFamily="18" charset="0"/>
              </a:rPr>
              <a:t>smartphones with in-built sensors </a:t>
            </a:r>
            <a:r>
              <a:rPr lang="en-US" dirty="0">
                <a:latin typeface="Times New Roman" panose="02020603050405020304" pitchFamily="18" charset="0"/>
                <a:cs typeface="Times New Roman" panose="02020603050405020304" pitchFamily="18" charset="0"/>
              </a:rPr>
              <a:t>have become widely available. Sensor data can be collected and preprocessed as per user requirement by creating a mobile application for the data collection process. Hence, the domain of sensor datasets generated by smartphones is becoming larger day by day.</a:t>
            </a:r>
          </a:p>
        </p:txBody>
      </p:sp>
      <p:sp>
        <p:nvSpPr>
          <p:cNvPr id="4" name="Date Placeholder 3">
            <a:extLst>
              <a:ext uri="{FF2B5EF4-FFF2-40B4-BE49-F238E27FC236}">
                <a16:creationId xmlns:a16="http://schemas.microsoft.com/office/drawing/2014/main" id="{6C9B7E40-FB66-4314-B5BA-7065CEA88F85}"/>
              </a:ext>
            </a:extLst>
          </p:cNvPr>
          <p:cNvSpPr>
            <a:spLocks noGrp="1"/>
          </p:cNvSpPr>
          <p:nvPr>
            <p:ph type="dt" sz="half" idx="10"/>
          </p:nvPr>
        </p:nvSpPr>
        <p:spPr/>
        <p:txBody>
          <a:bodyPr/>
          <a:lstStyle/>
          <a:p>
            <a:fld id="{E83089B6-C08C-4C8A-AFF0-E6F657AB08D9}" type="datetime1">
              <a:rPr lang="en-US" smtClean="0"/>
              <a:t>10/23/2022</a:t>
            </a:fld>
            <a:endParaRPr lang="en-US"/>
          </a:p>
        </p:txBody>
      </p:sp>
      <p:sp>
        <p:nvSpPr>
          <p:cNvPr id="5" name="Footer Placeholder 4">
            <a:extLst>
              <a:ext uri="{FF2B5EF4-FFF2-40B4-BE49-F238E27FC236}">
                <a16:creationId xmlns:a16="http://schemas.microsoft.com/office/drawing/2014/main" id="{41E048A7-BA05-45C1-81D9-BCA5334614FE}"/>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6" name="Slide Number Placeholder 5">
            <a:extLst>
              <a:ext uri="{FF2B5EF4-FFF2-40B4-BE49-F238E27FC236}">
                <a16:creationId xmlns:a16="http://schemas.microsoft.com/office/drawing/2014/main" id="{66E6ED77-C1F2-48E2-A081-115D6FC91C14}"/>
              </a:ext>
            </a:extLst>
          </p:cNvPr>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339574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801" y="1017721"/>
            <a:ext cx="8229600" cy="652439"/>
          </a:xfrm>
        </p:spPr>
        <p:txBody>
          <a:bodyPr>
            <a:normAutofit fontScale="90000"/>
          </a:bodyPr>
          <a:lstStyle/>
          <a:p>
            <a:r>
              <a:rPr lang="en-US" b="1" dirty="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Motivation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9917645"/>
              </p:ext>
            </p:extLst>
          </p:nvPr>
        </p:nvGraphicFramePr>
        <p:xfrm>
          <a:off x="835014" y="2400918"/>
          <a:ext cx="7690800" cy="357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0290878B-0BC8-4010-9CEF-F360ABB8480B}"/>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144672B8-B899-43E9-B551-5114D72B4EF8}"/>
              </a:ext>
            </a:extLst>
          </p:cNvPr>
          <p:cNvSpPr>
            <a:spLocks noGrp="1"/>
          </p:cNvSpPr>
          <p:nvPr>
            <p:ph type="sldNum" sz="quarter" idx="12"/>
          </p:nvPr>
        </p:nvSpPr>
        <p:spPr/>
        <p:txBody>
          <a:bodyPr/>
          <a:lstStyle/>
          <a:p>
            <a:fld id="{401CF334-2D5C-4859-84A6-CA7E6E43FAEB}" type="slidenum">
              <a:rPr lang="en-US" smtClean="0"/>
              <a:t>6</a:t>
            </a:fld>
            <a:endParaRPr lang="en-US"/>
          </a:p>
        </p:txBody>
      </p:sp>
      <p:sp>
        <p:nvSpPr>
          <p:cNvPr id="3" name="Date Placeholder 2">
            <a:extLst>
              <a:ext uri="{FF2B5EF4-FFF2-40B4-BE49-F238E27FC236}">
                <a16:creationId xmlns:a16="http://schemas.microsoft.com/office/drawing/2014/main" id="{4839B697-5119-41DA-8E77-158F4DAE1D56}"/>
              </a:ext>
            </a:extLst>
          </p:cNvPr>
          <p:cNvSpPr>
            <a:spLocks noGrp="1"/>
          </p:cNvSpPr>
          <p:nvPr>
            <p:ph type="dt" sz="half" idx="10"/>
          </p:nvPr>
        </p:nvSpPr>
        <p:spPr/>
        <p:txBody>
          <a:bodyPr/>
          <a:lstStyle/>
          <a:p>
            <a:fld id="{197FF97D-F5A2-4929-A016-4FA8B36E63A9}" type="datetime1">
              <a:rPr lang="en-US" smtClean="0"/>
              <a:t>10/23/2022</a:t>
            </a:fld>
            <a:endParaRPr lang="en-US"/>
          </a:p>
        </p:txBody>
      </p:sp>
    </p:spTree>
    <p:extLst>
      <p:ext uri="{BB962C8B-B14F-4D97-AF65-F5344CB8AC3E}">
        <p14:creationId xmlns:p14="http://schemas.microsoft.com/office/powerpoint/2010/main" val="232993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5935" y="856197"/>
            <a:ext cx="8229600" cy="857250"/>
          </a:xfrm>
        </p:spPr>
        <p:txBody>
          <a:bodyPr/>
          <a:lstStyle/>
          <a:p>
            <a:r>
              <a:rPr lang="en-US" dirty="0"/>
              <a:t> </a:t>
            </a:r>
            <a:r>
              <a:rPr lang="en-US" sz="4400" dirty="0">
                <a:latin typeface="Times New Roman" panose="02020603050405020304" pitchFamily="18" charset="0"/>
                <a:cs typeface="Times New Roman" panose="02020603050405020304" pitchFamily="18" charset="0"/>
              </a:rPr>
              <a:t>Objectives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6656333"/>
              </p:ext>
            </p:extLst>
          </p:nvPr>
        </p:nvGraphicFramePr>
        <p:xfrm>
          <a:off x="698679" y="2401984"/>
          <a:ext cx="8046075" cy="3599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9C534A20-4B8C-4634-894A-B1F11358F797}"/>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88A533C4-1A79-42BE-A2CB-98690355B861}"/>
              </a:ext>
            </a:extLst>
          </p:cNvPr>
          <p:cNvSpPr>
            <a:spLocks noGrp="1"/>
          </p:cNvSpPr>
          <p:nvPr>
            <p:ph type="sldNum" sz="quarter" idx="12"/>
          </p:nvPr>
        </p:nvSpPr>
        <p:spPr/>
        <p:txBody>
          <a:bodyPr/>
          <a:lstStyle/>
          <a:p>
            <a:fld id="{401CF334-2D5C-4859-84A6-CA7E6E43FAEB}" type="slidenum">
              <a:rPr lang="en-US" smtClean="0"/>
              <a:t>7</a:t>
            </a:fld>
            <a:endParaRPr lang="en-US"/>
          </a:p>
        </p:txBody>
      </p:sp>
      <p:sp>
        <p:nvSpPr>
          <p:cNvPr id="2" name="Date Placeholder 1">
            <a:extLst>
              <a:ext uri="{FF2B5EF4-FFF2-40B4-BE49-F238E27FC236}">
                <a16:creationId xmlns:a16="http://schemas.microsoft.com/office/drawing/2014/main" id="{F1FB4E46-0ADE-4CAB-9E28-B7487834C4A0}"/>
              </a:ext>
            </a:extLst>
          </p:cNvPr>
          <p:cNvSpPr>
            <a:spLocks noGrp="1"/>
          </p:cNvSpPr>
          <p:nvPr>
            <p:ph type="dt" sz="half" idx="10"/>
          </p:nvPr>
        </p:nvSpPr>
        <p:spPr/>
        <p:txBody>
          <a:bodyPr/>
          <a:lstStyle/>
          <a:p>
            <a:fld id="{097E6CC0-5E22-44EA-A4A8-4DAA4A1A2023}" type="datetime1">
              <a:rPr lang="en-US" smtClean="0"/>
              <a:t>10/23/2022</a:t>
            </a:fld>
            <a:endParaRPr lang="en-US"/>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8</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D95F01B1-2B55-4EB3-B6F3-F91F933AFCA2}"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Activity Recognition Using Inertial Sensors </a:t>
            </a:r>
          </a:p>
        </p:txBody>
      </p:sp>
      <p:sp>
        <p:nvSpPr>
          <p:cNvPr id="9" name="TextBox 8">
            <a:extLst>
              <a:ext uri="{FF2B5EF4-FFF2-40B4-BE49-F238E27FC236}">
                <a16:creationId xmlns:a16="http://schemas.microsoft.com/office/drawing/2014/main" id="{82BA41BD-797A-4295-987B-155490D9A44E}"/>
              </a:ext>
            </a:extLst>
          </p:cNvPr>
          <p:cNvSpPr txBox="1"/>
          <p:nvPr/>
        </p:nvSpPr>
        <p:spPr>
          <a:xfrm>
            <a:off x="927278" y="2802344"/>
            <a:ext cx="7482083"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previous work in HAR based on inertial measurement units (IMUs) has mainly focused on the use of </a:t>
            </a:r>
            <a:r>
              <a:rPr lang="en-US" b="1" dirty="0">
                <a:latin typeface="Times New Roman" panose="02020603050405020304" pitchFamily="18" charset="0"/>
                <a:cs typeface="Times New Roman" panose="02020603050405020304" pitchFamily="18" charset="0"/>
              </a:rPr>
              <a:t>acceleration signals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Gupta et al.</a:t>
            </a:r>
            <a:r>
              <a:rPr lang="en-US" dirty="0">
                <a:latin typeface="Times New Roman" panose="02020603050405020304" pitchFamily="18" charset="0"/>
                <a:cs typeface="Times New Roman" panose="02020603050405020304" pitchFamily="18" charset="0"/>
              </a:rPr>
              <a:t> used accelerometer signal data and classified activities with </a:t>
            </a:r>
            <a:r>
              <a:rPr lang="en-US" b="1" dirty="0">
                <a:latin typeface="Times New Roman" panose="02020603050405020304" pitchFamily="18" charset="0"/>
                <a:cs typeface="Times New Roman" panose="02020603050405020304" pitchFamily="18" charset="0"/>
              </a:rPr>
              <a:t>Naïve Bayes and k-nearest neighbor (k-NN) </a:t>
            </a:r>
            <a:r>
              <a:rPr lang="en-US" dirty="0">
                <a:latin typeface="Times New Roman" panose="02020603050405020304" pitchFamily="18" charset="0"/>
                <a:cs typeface="Times New Roman" panose="02020603050405020304" pitchFamily="18" charset="0"/>
              </a:rPr>
              <a:t>methods which could demonstrate 98% accuracy [1].</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Kwapisz</a:t>
            </a:r>
            <a:r>
              <a:rPr lang="en-US" b="1" dirty="0">
                <a:latin typeface="Times New Roman" panose="02020603050405020304" pitchFamily="18" charset="0"/>
                <a:cs typeface="Times New Roman" panose="02020603050405020304" pitchFamily="18" charset="0"/>
              </a:rPr>
              <a:t> et al. </a:t>
            </a:r>
            <a:r>
              <a:rPr lang="en-US" dirty="0">
                <a:latin typeface="Times New Roman" panose="02020603050405020304" pitchFamily="18" charset="0"/>
                <a:cs typeface="Times New Roman" panose="02020603050405020304" pitchFamily="18" charset="0"/>
              </a:rPr>
              <a:t>collected labeled accelerometer data from twenty-nine users as they performed daily activities such as </a:t>
            </a:r>
            <a:r>
              <a:rPr lang="en-US" b="1" dirty="0">
                <a:latin typeface="Times New Roman" panose="02020603050405020304" pitchFamily="18" charset="0"/>
                <a:cs typeface="Times New Roman" panose="02020603050405020304" pitchFamily="18" charset="0"/>
              </a:rPr>
              <a:t>walking, jogging, climbing stairs, sitting, and standing</a:t>
            </a:r>
            <a:r>
              <a:rPr lang="en-US" dirty="0">
                <a:latin typeface="Times New Roman" panose="02020603050405020304" pitchFamily="18" charset="0"/>
                <a:cs typeface="Times New Roman" panose="02020603050405020304" pitchFamily="18" charset="0"/>
              </a:rPr>
              <a:t>, and then aggregated this time series data into examples that summarize the user activity over 10- second intervals. They made </a:t>
            </a:r>
            <a:r>
              <a:rPr lang="en-US" b="1" dirty="0">
                <a:latin typeface="Times New Roman" panose="02020603050405020304" pitchFamily="18" charset="0"/>
                <a:cs typeface="Times New Roman" panose="02020603050405020304" pitchFamily="18" charset="0"/>
              </a:rPr>
              <a:t>a predictive model </a:t>
            </a:r>
            <a:r>
              <a:rPr lang="en-US" dirty="0">
                <a:latin typeface="Times New Roman" panose="02020603050405020304" pitchFamily="18" charset="0"/>
                <a:cs typeface="Times New Roman" panose="02020603050405020304" pitchFamily="18" charset="0"/>
              </a:rPr>
              <a:t>for activity recognition [2].</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3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8" y="958870"/>
            <a:ext cx="8051141" cy="580644"/>
          </a:xfrm>
        </p:spPr>
        <p:txBody>
          <a:bodyPr>
            <a:normAutofit fontScale="90000"/>
          </a:bodyPr>
          <a:lstStyle/>
          <a:p>
            <a:r>
              <a:rPr lang="en-US" sz="49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Review </a:t>
            </a:r>
          </a:p>
        </p:txBody>
      </p:sp>
      <p:sp>
        <p:nvSpPr>
          <p:cNvPr id="7" name="Footer Placeholder 6">
            <a:extLst>
              <a:ext uri="{FF2B5EF4-FFF2-40B4-BE49-F238E27FC236}">
                <a16:creationId xmlns:a16="http://schemas.microsoft.com/office/drawing/2014/main" id="{796C83DA-DA09-4EB2-8AB5-D8B11DBE55F6}"/>
              </a:ext>
            </a:extLst>
          </p:cNvPr>
          <p:cNvSpPr>
            <a:spLocks noGrp="1"/>
          </p:cNvSpPr>
          <p:nvPr>
            <p:ph type="ftr" sz="quarter" idx="11"/>
          </p:nvPr>
        </p:nvSpPr>
        <p:spPr/>
        <p:txBody>
          <a:bodyPr/>
          <a:lstStyle/>
          <a:p>
            <a:r>
              <a:rPr lang="en-US"/>
              <a:t>Realistic Activity Recognition using Sensors with Deep Convolutional Neural Network</a:t>
            </a:r>
            <a:endParaRPr lang="en-US" dirty="0"/>
          </a:p>
        </p:txBody>
      </p:sp>
      <p:sp>
        <p:nvSpPr>
          <p:cNvPr id="8" name="Slide Number Placeholder 7">
            <a:extLst>
              <a:ext uri="{FF2B5EF4-FFF2-40B4-BE49-F238E27FC236}">
                <a16:creationId xmlns:a16="http://schemas.microsoft.com/office/drawing/2014/main" id="{D79121F8-1344-4276-B48A-FE656F992B85}"/>
              </a:ext>
            </a:extLst>
          </p:cNvPr>
          <p:cNvSpPr>
            <a:spLocks noGrp="1"/>
          </p:cNvSpPr>
          <p:nvPr>
            <p:ph type="sldNum" sz="quarter" idx="12"/>
          </p:nvPr>
        </p:nvSpPr>
        <p:spPr/>
        <p:txBody>
          <a:bodyPr/>
          <a:lstStyle/>
          <a:p>
            <a:fld id="{401CF334-2D5C-4859-84A6-CA7E6E43FAEB}" type="slidenum">
              <a:rPr lang="en-US" smtClean="0"/>
              <a:t>9</a:t>
            </a:fld>
            <a:endParaRPr lang="en-US"/>
          </a:p>
        </p:txBody>
      </p:sp>
      <p:sp>
        <p:nvSpPr>
          <p:cNvPr id="3" name="Date Placeholder 2">
            <a:extLst>
              <a:ext uri="{FF2B5EF4-FFF2-40B4-BE49-F238E27FC236}">
                <a16:creationId xmlns:a16="http://schemas.microsoft.com/office/drawing/2014/main" id="{D6290C90-2F13-46AE-9162-1E5042FD71BC}"/>
              </a:ext>
            </a:extLst>
          </p:cNvPr>
          <p:cNvSpPr>
            <a:spLocks noGrp="1"/>
          </p:cNvSpPr>
          <p:nvPr>
            <p:ph type="dt" sz="half" idx="10"/>
          </p:nvPr>
        </p:nvSpPr>
        <p:spPr/>
        <p:txBody>
          <a:bodyPr/>
          <a:lstStyle/>
          <a:p>
            <a:fld id="{11A1BB81-DEFF-43C2-9B4B-35FAA2702A93}" type="datetime1">
              <a:rPr lang="en-US" smtClean="0"/>
              <a:t>10/23/2022</a:t>
            </a:fld>
            <a:endParaRPr lang="en-US"/>
          </a:p>
        </p:txBody>
      </p:sp>
      <p:sp>
        <p:nvSpPr>
          <p:cNvPr id="6" name="Rectangle 5">
            <a:extLst>
              <a:ext uri="{FF2B5EF4-FFF2-40B4-BE49-F238E27FC236}">
                <a16:creationId xmlns:a16="http://schemas.microsoft.com/office/drawing/2014/main" id="{5F4C1C7D-9BB6-42AB-A215-3B688D6A8726}"/>
              </a:ext>
            </a:extLst>
          </p:cNvPr>
          <p:cNvSpPr/>
          <p:nvPr/>
        </p:nvSpPr>
        <p:spPr>
          <a:xfrm>
            <a:off x="927278" y="1957589"/>
            <a:ext cx="7482084" cy="5806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Activity Recognition Using Inertial Sensors </a:t>
            </a:r>
          </a:p>
        </p:txBody>
      </p:sp>
      <p:sp>
        <p:nvSpPr>
          <p:cNvPr id="4" name="TextBox 3">
            <a:extLst>
              <a:ext uri="{FF2B5EF4-FFF2-40B4-BE49-F238E27FC236}">
                <a16:creationId xmlns:a16="http://schemas.microsoft.com/office/drawing/2014/main" id="{261E064F-FC37-4E37-A0B5-0499D7A18EEE}"/>
              </a:ext>
            </a:extLst>
          </p:cNvPr>
          <p:cNvSpPr txBox="1"/>
          <p:nvPr/>
        </p:nvSpPr>
        <p:spPr>
          <a:xfrm>
            <a:off x="927278" y="3013656"/>
            <a:ext cx="7482083" cy="2862322"/>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Liu et al. </a:t>
            </a:r>
            <a:r>
              <a:rPr lang="en-US" sz="2000" dirty="0">
                <a:latin typeface="Times New Roman" panose="02020603050405020304" pitchFamily="18" charset="0"/>
                <a:cs typeface="Times New Roman" panose="02020603050405020304" pitchFamily="18" charset="0"/>
              </a:rPr>
              <a:t>used an </a:t>
            </a:r>
            <a:r>
              <a:rPr lang="en-US" sz="2000" b="1" dirty="0">
                <a:latin typeface="Times New Roman" panose="02020603050405020304" pitchFamily="18" charset="0"/>
                <a:cs typeface="Times New Roman" panose="02020603050405020304" pitchFamily="18" charset="0"/>
              </a:rPr>
              <a:t>accelerometer signal</a:t>
            </a:r>
            <a:r>
              <a:rPr lang="en-US" sz="2000" dirty="0">
                <a:latin typeface="Times New Roman" panose="02020603050405020304" pitchFamily="18" charset="0"/>
                <a:cs typeface="Times New Roman" panose="02020603050405020304" pitchFamily="18" charset="0"/>
              </a:rPr>
              <a:t> which was captured from a </a:t>
            </a:r>
            <a:r>
              <a:rPr lang="en-US" sz="2000" b="1" dirty="0">
                <a:latin typeface="Times New Roman" panose="02020603050405020304" pitchFamily="18" charset="0"/>
                <a:cs typeface="Times New Roman" panose="02020603050405020304" pitchFamily="18" charset="0"/>
              </a:rPr>
              <a:t>Wii remote </a:t>
            </a:r>
            <a:r>
              <a:rPr lang="en-US" sz="2000" dirty="0">
                <a:latin typeface="Times New Roman" panose="02020603050405020304" pitchFamily="18" charset="0"/>
                <a:cs typeface="Times New Roman" panose="02020603050405020304" pitchFamily="18" charset="0"/>
              </a:rPr>
              <a:t>and recognized a predefined set of eight gestures using a DTW-based method [3]</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Several studies have depicted that it is possible to classify human gestures from palm-worn devices [4, 5]. </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5384</TotalTime>
  <Words>4026</Words>
  <Application>Microsoft Office PowerPoint</Application>
  <PresentationFormat>On-screen Show (4:3)</PresentationFormat>
  <Paragraphs>425</Paragraphs>
  <Slides>48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Calibri</vt:lpstr>
      <vt:lpstr>Calibri Light</vt:lpstr>
      <vt:lpstr>Cambria</vt:lpstr>
      <vt:lpstr>Monotype Corsiva</vt:lpstr>
      <vt:lpstr>Open Sans</vt:lpstr>
      <vt:lpstr>Raleway</vt:lpstr>
      <vt:lpstr>Tahoma</vt:lpstr>
      <vt:lpstr>Times New Roman</vt:lpstr>
      <vt:lpstr>Wingdings</vt:lpstr>
      <vt:lpstr>Retrospect</vt:lpstr>
      <vt:lpstr>Realistic Activity Recognition using Sensors with Deep Convolutional Neural Network</vt:lpstr>
      <vt:lpstr>Presentation Outline</vt:lpstr>
      <vt:lpstr>What is IoT?</vt:lpstr>
      <vt:lpstr>What is IoT?</vt:lpstr>
      <vt:lpstr>Sensor and Sensor Data</vt:lpstr>
      <vt:lpstr> Motivation</vt:lpstr>
      <vt:lpstr> Objectives</vt:lpstr>
      <vt:lpstr>Literature Review </vt:lpstr>
      <vt:lpstr>Literature Review </vt:lpstr>
      <vt:lpstr>Literature Review </vt:lpstr>
      <vt:lpstr>Literature Review </vt:lpstr>
      <vt:lpstr>Literature Review </vt:lpstr>
      <vt:lpstr>Literature Review </vt:lpstr>
      <vt:lpstr>Literature Review </vt:lpstr>
      <vt:lpstr>Dataset Description</vt:lpstr>
      <vt:lpstr>Dataset Description</vt:lpstr>
      <vt:lpstr>Dataset Description</vt:lpstr>
      <vt:lpstr>Dataset Description</vt:lpstr>
      <vt:lpstr>Dataset Description</vt:lpstr>
      <vt:lpstr>Dataset Description</vt:lpstr>
      <vt:lpstr>Dataset Description</vt:lpstr>
      <vt:lpstr>Dataset Description</vt:lpstr>
      <vt:lpstr>Dataset Description</vt:lpstr>
      <vt:lpstr>Dataset Description</vt:lpstr>
      <vt:lpstr>Challenges</vt:lpstr>
      <vt:lpstr>Proposed Methodology</vt:lpstr>
      <vt:lpstr>Proposed Methodology</vt:lpstr>
      <vt:lpstr>Proposed Methodology</vt:lpstr>
      <vt:lpstr>Proposed Model</vt:lpstr>
      <vt:lpstr>Proposed Model</vt:lpstr>
      <vt:lpstr>PowerPoint Presentation</vt:lpstr>
      <vt:lpstr>Methodology</vt:lpstr>
      <vt:lpstr>Experimental Setup</vt:lpstr>
      <vt:lpstr>Results</vt:lpstr>
      <vt:lpstr>Results</vt:lpstr>
      <vt:lpstr>Performance Analysis</vt:lpstr>
      <vt:lpstr>Performance Analysis</vt:lpstr>
      <vt:lpstr>Conclusion</vt:lpstr>
      <vt:lpstr>Conclusion</vt:lpstr>
      <vt:lpstr>Future Works</vt:lpstr>
      <vt:lpstr>Future Works</vt:lpstr>
      <vt:lpstr>Future Works</vt:lpstr>
      <vt:lpstr>Published Papers</vt:lpstr>
      <vt:lpstr>   References</vt:lpstr>
      <vt:lpstr>   References</vt:lpstr>
      <vt:lpstr>   References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CNN Hyperspectral Image</dc:title>
  <dc:creator>jannat22tasmia@gmail.com</dc:creator>
  <cp:lastModifiedBy>Al Siam</cp:lastModifiedBy>
  <cp:revision>220</cp:revision>
  <dcterms:created xsi:type="dcterms:W3CDTF">2020-01-24T15:41:23Z</dcterms:created>
  <dcterms:modified xsi:type="dcterms:W3CDTF">2022-10-23T01:51:33Z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