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7"/>
  </p:notesMasterIdLst>
  <p:handoutMasterIdLst>
    <p:handoutMasterId r:id="rId28"/>
  </p:handoutMasterIdLst>
  <p:sldIdLst>
    <p:sldId id="256" r:id="rId2"/>
    <p:sldId id="294" r:id="rId3"/>
    <p:sldId id="295" r:id="rId4"/>
    <p:sldId id="296" r:id="rId5"/>
    <p:sldId id="398" r:id="rId6"/>
    <p:sldId id="399" r:id="rId7"/>
    <p:sldId id="446" r:id="rId8"/>
    <p:sldId id="447" r:id="rId9"/>
    <p:sldId id="448" r:id="rId10"/>
    <p:sldId id="449" r:id="rId11"/>
    <p:sldId id="450" r:id="rId12"/>
    <p:sldId id="400" r:id="rId13"/>
    <p:sldId id="401" r:id="rId14"/>
    <p:sldId id="424" r:id="rId15"/>
    <p:sldId id="425" r:id="rId16"/>
    <p:sldId id="432" r:id="rId17"/>
    <p:sldId id="405" r:id="rId18"/>
    <p:sldId id="451" r:id="rId19"/>
    <p:sldId id="452" r:id="rId20"/>
    <p:sldId id="453" r:id="rId21"/>
    <p:sldId id="454" r:id="rId22"/>
    <p:sldId id="455" r:id="rId23"/>
    <p:sldId id="457" r:id="rId24"/>
    <p:sldId id="456" r:id="rId25"/>
    <p:sldId id="45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ac Nti" initials="I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805" autoAdjust="0"/>
  </p:normalViewPr>
  <p:slideViewPr>
    <p:cSldViewPr snapToGrid="0">
      <p:cViewPr>
        <p:scale>
          <a:sx n="70" d="100"/>
          <a:sy n="70" d="100"/>
        </p:scale>
        <p:origin x="738" y="-228"/>
      </p:cViewPr>
      <p:guideLst>
        <p:guide orient="horz" pos="2167"/>
        <p:guide pos="3839"/>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963023-0918-B145-88D1-D1A0DFA14BBD}" type="datetimeFigureOut">
              <a:rPr lang="en-US" smtClean="0"/>
              <a:t>1/26/2025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638290E-E69C-F64C-AD5B-E644E8BE63A3}" type="slidenum">
              <a:rPr lang="en-US" smtClean="0"/>
              <a:t>‹#›</a:t>
            </a:fld>
            <a:endParaRPr lang="en-US"/>
          </a:p>
        </p:txBody>
      </p:sp>
    </p:spTree>
    <p:extLst>
      <p:ext uri="{BB962C8B-B14F-4D97-AF65-F5344CB8AC3E}">
        <p14:creationId xmlns:p14="http://schemas.microsoft.com/office/powerpoint/2010/main" val="7330453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0397B-8413-4A1A-9A26-6B2534F41D0C}"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99D4A-299E-4DE4-9D3F-1D6E8F153783}" type="slidenum">
              <a:rPr lang="en-US" smtClean="0"/>
              <a:t>‹#›</a:t>
            </a:fld>
            <a:endParaRPr lang="en-US"/>
          </a:p>
        </p:txBody>
      </p:sp>
    </p:spTree>
    <p:extLst>
      <p:ext uri="{BB962C8B-B14F-4D97-AF65-F5344CB8AC3E}">
        <p14:creationId xmlns:p14="http://schemas.microsoft.com/office/powerpoint/2010/main" val="38817685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5</a:t>
            </a:fld>
            <a:endParaRPr lang="en-US"/>
          </a:p>
        </p:txBody>
      </p:sp>
    </p:spTree>
    <p:extLst>
      <p:ext uri="{BB962C8B-B14F-4D97-AF65-F5344CB8AC3E}">
        <p14:creationId xmlns:p14="http://schemas.microsoft.com/office/powerpoint/2010/main" val="176936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b="1" dirty="0">
                <a:sym typeface="+mn-ea"/>
              </a:rPr>
              <a:t>Numerical </a:t>
            </a:r>
            <a:r>
              <a:rPr lang="en-US" b="1" dirty="0">
                <a:sym typeface="+mn-ea"/>
              </a:rPr>
              <a:t>/Quantitative data: </a:t>
            </a:r>
            <a:r>
              <a:rPr dirty="0">
                <a:sym typeface="+mn-ea"/>
              </a:rPr>
              <a:t> </a:t>
            </a:r>
          </a:p>
          <a:p>
            <a:r>
              <a:rPr lang="en-US"/>
              <a:t>(how much, how many, how often)</a:t>
            </a:r>
          </a:p>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12</a:t>
            </a:fld>
            <a:endParaRPr lang="en-US"/>
          </a:p>
        </p:txBody>
      </p:sp>
    </p:spTree>
    <p:extLst>
      <p:ext uri="{BB962C8B-B14F-4D97-AF65-F5344CB8AC3E}">
        <p14:creationId xmlns:p14="http://schemas.microsoft.com/office/powerpoint/2010/main" val="736721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13</a:t>
            </a:fld>
            <a:endParaRPr lang="en-US"/>
          </a:p>
        </p:txBody>
      </p:sp>
    </p:spTree>
    <p:extLst>
      <p:ext uri="{BB962C8B-B14F-4D97-AF65-F5344CB8AC3E}">
        <p14:creationId xmlns:p14="http://schemas.microsoft.com/office/powerpoint/2010/main" val="3921894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14</a:t>
            </a:fld>
            <a:endParaRPr lang="en-US"/>
          </a:p>
        </p:txBody>
      </p:sp>
    </p:spTree>
    <p:extLst>
      <p:ext uri="{BB962C8B-B14F-4D97-AF65-F5344CB8AC3E}">
        <p14:creationId xmlns:p14="http://schemas.microsoft.com/office/powerpoint/2010/main" val="1320594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15</a:t>
            </a:fld>
            <a:endParaRPr lang="en-US"/>
          </a:p>
        </p:txBody>
      </p:sp>
    </p:spTree>
    <p:extLst>
      <p:ext uri="{BB962C8B-B14F-4D97-AF65-F5344CB8AC3E}">
        <p14:creationId xmlns:p14="http://schemas.microsoft.com/office/powerpoint/2010/main" val="23632925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BA599D4A-299E-4DE4-9D3F-1D6E8F153783}" type="slidenum">
              <a:rPr lang="en-US" smtClean="0"/>
              <a:t>16</a:t>
            </a:fld>
            <a:endParaRPr lang="en-US"/>
          </a:p>
        </p:txBody>
      </p:sp>
    </p:spTree>
    <p:extLst>
      <p:ext uri="{BB962C8B-B14F-4D97-AF65-F5344CB8AC3E}">
        <p14:creationId xmlns:p14="http://schemas.microsoft.com/office/powerpoint/2010/main" val="10676429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A599D4A-299E-4DE4-9D3F-1D6E8F153783}" type="slidenum">
              <a:rPr lang="en-US" smtClean="0"/>
              <a:t>23</a:t>
            </a:fld>
            <a:endParaRPr lang="en-US"/>
          </a:p>
        </p:txBody>
      </p:sp>
    </p:spTree>
    <p:extLst>
      <p:ext uri="{BB962C8B-B14F-4D97-AF65-F5344CB8AC3E}">
        <p14:creationId xmlns:p14="http://schemas.microsoft.com/office/powerpoint/2010/main" val="103626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176B75F-5042-4D81-BE54-B8179FA52CE8}" type="datetime1">
              <a:rPr lang="en-US" smtClean="0"/>
              <a:t>1/26/2025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Data Science for Engineers</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8AE660-D3A4-44B8-B17D-8B4594CD2C67}" type="datetime1">
              <a:rPr lang="en-US" smtClean="0"/>
              <a:t>1/26/2025</a:t>
            </a:fld>
            <a:endParaRPr lang="en-US" dirty="0"/>
          </a:p>
        </p:txBody>
      </p:sp>
      <p:sp>
        <p:nvSpPr>
          <p:cNvPr id="5" name="Footer Placeholder 4"/>
          <p:cNvSpPr>
            <a:spLocks noGrp="1"/>
          </p:cNvSpPr>
          <p:nvPr>
            <p:ph type="ftr" sz="quarter" idx="11"/>
          </p:nvPr>
        </p:nvSpPr>
        <p:spPr/>
        <p:txBody>
          <a:bodyPr/>
          <a:lstStyle/>
          <a:p>
            <a:r>
              <a:rPr lang="en-US"/>
              <a:t>Data Science for Engineers</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15A3A501-96A9-4B7D-9BA8-6B90A8EBA171}" type="datetime1">
              <a:rPr lang="en-US" smtClean="0"/>
              <a:t>1/26/2025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Data Science for Engineers</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E669F-8B2F-4E02-84E0-AAAA606A83F7}" type="datetime1">
              <a:rPr lang="en-US" smtClean="0"/>
              <a:t>1/26/2025</a:t>
            </a:fld>
            <a:endParaRPr lang="en-US" dirty="0"/>
          </a:p>
        </p:txBody>
      </p:sp>
      <p:sp>
        <p:nvSpPr>
          <p:cNvPr id="5" name="Footer Placeholder 4"/>
          <p:cNvSpPr>
            <a:spLocks noGrp="1"/>
          </p:cNvSpPr>
          <p:nvPr>
            <p:ph type="ftr" sz="quarter" idx="11"/>
          </p:nvPr>
        </p:nvSpPr>
        <p:spPr/>
        <p:txBody>
          <a:bodyPr/>
          <a:lstStyle/>
          <a:p>
            <a:r>
              <a:rPr lang="en-US"/>
              <a:t>Data Science for Engineers</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685922E-49ED-413E-8658-B7DF06BA3868}" type="datetime1">
              <a:rPr lang="en-US" smtClean="0"/>
              <a:t>1/26/2025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Data Science for Engineers</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AFAAFA-C633-48D1-A89B-AB3968EFB7FA}" type="datetime1">
              <a:rPr lang="en-US" smtClean="0"/>
              <a:t>1/26/2025</a:t>
            </a:fld>
            <a:endParaRPr lang="en-US" dirty="0"/>
          </a:p>
        </p:txBody>
      </p:sp>
      <p:sp>
        <p:nvSpPr>
          <p:cNvPr id="6" name="Footer Placeholder 5"/>
          <p:cNvSpPr>
            <a:spLocks noGrp="1"/>
          </p:cNvSpPr>
          <p:nvPr>
            <p:ph type="ftr" sz="quarter" idx="11"/>
          </p:nvPr>
        </p:nvSpPr>
        <p:spPr/>
        <p:txBody>
          <a:bodyPr/>
          <a:lstStyle/>
          <a:p>
            <a:r>
              <a:rPr lang="en-US"/>
              <a:t>Data Science for Engineers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6EE197-F688-4044-9334-D9D68708A3E9}" type="datetime1">
              <a:rPr lang="en-US" smtClean="0"/>
              <a:t>1/26/2025</a:t>
            </a:fld>
            <a:endParaRPr lang="en-US" dirty="0"/>
          </a:p>
        </p:txBody>
      </p:sp>
      <p:sp>
        <p:nvSpPr>
          <p:cNvPr id="8" name="Footer Placeholder 7"/>
          <p:cNvSpPr>
            <a:spLocks noGrp="1"/>
          </p:cNvSpPr>
          <p:nvPr>
            <p:ph type="ftr" sz="quarter" idx="11"/>
          </p:nvPr>
        </p:nvSpPr>
        <p:spPr/>
        <p:txBody>
          <a:bodyPr/>
          <a:lstStyle/>
          <a:p>
            <a:r>
              <a:rPr lang="en-US"/>
              <a:t>Data Science for Engineers</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16011E-2A4D-4E94-BF10-94B77F8D795C}" type="datetime1">
              <a:rPr lang="en-US" smtClean="0"/>
              <a:t>1/26/2025</a:t>
            </a:fld>
            <a:endParaRPr lang="en-US" dirty="0"/>
          </a:p>
        </p:txBody>
      </p:sp>
      <p:sp>
        <p:nvSpPr>
          <p:cNvPr id="4" name="Footer Placeholder 3"/>
          <p:cNvSpPr>
            <a:spLocks noGrp="1"/>
          </p:cNvSpPr>
          <p:nvPr>
            <p:ph type="ftr" sz="quarter" idx="11"/>
          </p:nvPr>
        </p:nvSpPr>
        <p:spPr/>
        <p:txBody>
          <a:bodyPr/>
          <a:lstStyle/>
          <a:p>
            <a:r>
              <a:rPr lang="en-US"/>
              <a:t>Data Science for Engineers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731F92-14EB-4457-86D8-0694B46396A6}" type="datetime1">
              <a:rPr lang="en-US" smtClean="0"/>
              <a:t>1/26/2025</a:t>
            </a:fld>
            <a:endParaRPr lang="en-US" dirty="0"/>
          </a:p>
        </p:txBody>
      </p:sp>
      <p:sp>
        <p:nvSpPr>
          <p:cNvPr id="3" name="Footer Placeholder 2"/>
          <p:cNvSpPr>
            <a:spLocks noGrp="1"/>
          </p:cNvSpPr>
          <p:nvPr>
            <p:ph type="ftr" sz="quarter" idx="11"/>
          </p:nvPr>
        </p:nvSpPr>
        <p:spPr/>
        <p:txBody>
          <a:bodyPr/>
          <a:lstStyle/>
          <a:p>
            <a:r>
              <a:rPr lang="en-US"/>
              <a:t>Data Science for Engineers</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461D4EC-8AF3-4C1A-A5A6-D261EA635D11}" type="datetime1">
              <a:rPr lang="en-US" smtClean="0"/>
              <a:t>1/26/2025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Data Science for Engineers</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0956F53-807D-436D-9730-0EADF4B4EE72}" type="datetime1">
              <a:rPr lang="en-US" smtClean="0"/>
              <a:t>1/26/2025</a:t>
            </a:fld>
            <a:endParaRPr lang="en-US" dirty="0"/>
          </a:p>
        </p:txBody>
      </p:sp>
      <p:sp>
        <p:nvSpPr>
          <p:cNvPr id="6" name="Footer Placeholder 5"/>
          <p:cNvSpPr>
            <a:spLocks noGrp="1"/>
          </p:cNvSpPr>
          <p:nvPr>
            <p:ph type="ftr" sz="quarter" idx="11"/>
          </p:nvPr>
        </p:nvSpPr>
        <p:spPr/>
        <p:txBody>
          <a:bodyPr/>
          <a:lstStyle/>
          <a:p>
            <a:r>
              <a:rPr lang="en-US"/>
              <a:t>Data Science for Engineers</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CF5B6FC8-AAC3-4EDA-9653-2D5D73A0AC3D}" type="datetime1">
              <a:rPr lang="en-US" smtClean="0"/>
              <a:t>1/26/2025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Data Science for Engineers</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29920" indent="-30607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899795" indent="-26987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60"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105" indent="-234315"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Data/ Data Characteristic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sym typeface="+mn-ea"/>
              </a:rPr>
              <a:t>Categorical data</a:t>
            </a:r>
            <a:br>
              <a:rPr b="1" dirty="0">
                <a:sym typeface="+mn-ea"/>
              </a:rPr>
            </a:br>
            <a:r>
              <a:rPr lang="en-US" b="1" dirty="0">
                <a:sym typeface="+mn-ea"/>
              </a:rPr>
              <a:t>3. Binary</a:t>
            </a:r>
            <a:endParaRPr lang="en-US"/>
          </a:p>
        </p:txBody>
      </p:sp>
      <p:sp>
        <p:nvSpPr>
          <p:cNvPr id="3" name="Content Placeholder 2"/>
          <p:cNvSpPr>
            <a:spLocks noGrp="1"/>
          </p:cNvSpPr>
          <p:nvPr>
            <p:ph idx="1"/>
          </p:nvPr>
        </p:nvSpPr>
        <p:spPr>
          <a:xfrm>
            <a:off x="581660" y="2325370"/>
            <a:ext cx="11029315" cy="3016885"/>
          </a:xfrm>
        </p:spPr>
        <p:txBody>
          <a:bodyPr>
            <a:normAutofit/>
          </a:bodyPr>
          <a:lstStyle/>
          <a:p>
            <a:r>
              <a:rPr lang="en-US" sz="2400" dirty="0"/>
              <a:t>S</a:t>
            </a:r>
            <a:r>
              <a:rPr sz="2400" dirty="0"/>
              <a:t>pecial type of categorical data called binary</a:t>
            </a:r>
          </a:p>
          <a:p>
            <a:r>
              <a:rPr sz="2400" dirty="0"/>
              <a:t>Binary data types only have two values – yes or no.</a:t>
            </a:r>
          </a:p>
          <a:p>
            <a:r>
              <a:rPr sz="2400" dirty="0"/>
              <a:t>This can be represented in different ways such as “True” and “False” or 1 and 0</a:t>
            </a:r>
          </a:p>
          <a:p>
            <a:r>
              <a:rPr sz="2400" dirty="0"/>
              <a:t>Binary data is used heavily for classification machine learning models.</a:t>
            </a:r>
          </a:p>
          <a:p>
            <a:endParaRPr sz="2400" dirty="0"/>
          </a:p>
          <a:p>
            <a:endParaRPr sz="2400" dirty="0"/>
          </a:p>
          <a:p>
            <a:endParaRPr lang="en-US" sz="2400" dirty="0"/>
          </a:p>
        </p:txBody>
      </p:sp>
      <p:sp>
        <p:nvSpPr>
          <p:cNvPr id="4" name="Date Placeholder 3"/>
          <p:cNvSpPr>
            <a:spLocks noGrp="1"/>
          </p:cNvSpPr>
          <p:nvPr>
            <p:ph type="dt" sz="half" idx="10"/>
          </p:nvPr>
        </p:nvSpPr>
        <p:spPr/>
        <p:txBody>
          <a:bodyPr/>
          <a:lstStyle/>
          <a:p>
            <a:fld id="{3F954499-235C-416F-8093-F6FB1BCD6D75}" type="datetime1">
              <a:rPr lang="en-US" smtClean="0"/>
              <a:t>1/26/2025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r>
              <a:rPr dirty="0">
                <a:sym typeface="+mn-ea"/>
              </a:rPr>
              <a:t>Data Types</a:t>
            </a:r>
            <a:br>
              <a:rPr dirty="0"/>
            </a:br>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98FBD14-3DE2-4B10-8A79-CF1402C10795}"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11</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2846083450"/>
              </p:ext>
            </p:extLst>
          </p:nvPr>
        </p:nvGraphicFramePr>
        <p:xfrm>
          <a:off x="827903" y="1831339"/>
          <a:ext cx="10457317" cy="5044781"/>
        </p:xfrm>
        <a:graphic>
          <a:graphicData uri="http://schemas.openxmlformats.org/presentationml/2006/ole">
            <mc:AlternateContent xmlns:mc="http://schemas.openxmlformats.org/markup-compatibility/2006">
              <mc:Choice xmlns:v="urn:schemas-microsoft-com:vml" Requires="v">
                <p:oleObj r:id="rId2" imgW="10172700" imgH="4907280" progId="Paint.Picture">
                  <p:embed/>
                </p:oleObj>
              </mc:Choice>
              <mc:Fallback>
                <p:oleObj r:id="rId2" imgW="10172700" imgH="4907280" progId="Paint.Picture">
                  <p:embed/>
                  <p:pic>
                    <p:nvPicPr>
                      <p:cNvPr id="0" name="Picture 6"/>
                      <p:cNvPicPr/>
                      <p:nvPr/>
                    </p:nvPicPr>
                    <p:blipFill>
                      <a:blip r:embed="rId3"/>
                      <a:stretch>
                        <a:fillRect/>
                      </a:stretch>
                    </p:blipFill>
                    <p:spPr>
                      <a:xfrm>
                        <a:off x="827903" y="1831339"/>
                        <a:ext cx="10457317" cy="5044781"/>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7EFE1925-5773-4597-92A5-45752F945578}" type="datetime1">
              <a:rPr lang="en-US" smtClean="0"/>
              <a:t>1/26/2025</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774700" y="868045"/>
            <a:ext cx="7886700" cy="762000"/>
          </a:xfrm>
        </p:spPr>
        <p:txBody>
          <a:bodyPr vert="horz" wrap="square" lIns="91440" tIns="45720" rIns="91440" bIns="45720" anchor="ctr" anchorCtr="0">
            <a:normAutofit fontScale="90000"/>
          </a:bodyPr>
          <a:lstStyle/>
          <a:p>
            <a:r>
              <a:rPr b="1" dirty="0"/>
              <a:t>Numerical </a:t>
            </a:r>
            <a:r>
              <a:rPr lang="en-US" b="1" dirty="0"/>
              <a:t>/Quantitative data</a:t>
            </a:r>
            <a:br>
              <a:rPr b="1" dirty="0"/>
            </a:br>
            <a:endParaRPr dirty="0"/>
          </a:p>
        </p:txBody>
      </p:sp>
      <p:sp>
        <p:nvSpPr>
          <p:cNvPr id="16387" name="Content Placeholder 2"/>
          <p:cNvSpPr>
            <a:spLocks noGrp="1"/>
          </p:cNvSpPr>
          <p:nvPr>
            <p:ph idx="1"/>
          </p:nvPr>
        </p:nvSpPr>
        <p:spPr>
          <a:xfrm>
            <a:off x="580390" y="1914525"/>
            <a:ext cx="11030585" cy="4544695"/>
          </a:xfrm>
        </p:spPr>
        <p:txBody>
          <a:bodyPr vert="horz" wrap="square" lIns="91440" tIns="45720" rIns="91440" bIns="45720" anchor="t" anchorCtr="0">
            <a:noAutofit/>
          </a:bodyPr>
          <a:lstStyle/>
          <a:p>
            <a:r>
              <a:rPr lang="en-US" sz="2400" dirty="0"/>
              <a:t>Expressed as a number, so it can be quantified</a:t>
            </a:r>
          </a:p>
          <a:p>
            <a:r>
              <a:rPr lang="en-US" sz="2400" dirty="0">
                <a:sym typeface="+mn-ea"/>
              </a:rPr>
              <a:t>Represents the numerical value</a:t>
            </a:r>
            <a:r>
              <a:rPr lang="en-US" sz="2400" dirty="0"/>
              <a:t> integer or real values</a:t>
            </a:r>
            <a:endParaRPr sz="2400" dirty="0"/>
          </a:p>
          <a:p>
            <a:pPr lvl="1"/>
            <a:r>
              <a:rPr lang="en-US" sz="2000" dirty="0"/>
              <a:t>H</a:t>
            </a:r>
            <a:r>
              <a:rPr sz="2000" dirty="0"/>
              <a:t>eight of a person</a:t>
            </a:r>
          </a:p>
          <a:p>
            <a:pPr lvl="1"/>
            <a:r>
              <a:rPr lang="en-US" sz="2000" dirty="0"/>
              <a:t>P</a:t>
            </a:r>
            <a:r>
              <a:rPr sz="2000" dirty="0"/>
              <a:t>rice of a product </a:t>
            </a:r>
          </a:p>
          <a:p>
            <a:pPr lvl="1"/>
            <a:r>
              <a:rPr lang="en-US" sz="2000" dirty="0"/>
              <a:t>Number of students in class</a:t>
            </a:r>
            <a:endParaRPr sz="2000" dirty="0"/>
          </a:p>
          <a:p>
            <a:pPr lvl="1"/>
            <a:r>
              <a:rPr lang="en-US" sz="2000" dirty="0"/>
              <a:t>N</a:t>
            </a:r>
            <a:r>
              <a:rPr sz="2000" dirty="0"/>
              <a:t>umber of lessons in this course</a:t>
            </a:r>
          </a:p>
          <a:p>
            <a:r>
              <a:rPr sz="2400" b="1" dirty="0"/>
              <a:t>Discrete data</a:t>
            </a:r>
          </a:p>
          <a:p>
            <a:r>
              <a:rPr sz="2400" b="1" dirty="0">
                <a:sym typeface="+mn-ea"/>
              </a:rPr>
              <a:t>Continuous data</a:t>
            </a:r>
            <a:endParaRPr sz="2400" b="1" dirty="0"/>
          </a:p>
          <a:p>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90FBB38F-3544-4D0A-9FA5-B6BA5003E241}"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12</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398FD9CF-4C6B-4FFF-8B20-A2B6755F8680}" type="datetime1">
              <a:rPr lang="en-US" smtClean="0"/>
              <a:t>1/26/2025</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45720" anchor="ctr" anchorCtr="0"/>
          <a:lstStyle/>
          <a:p>
            <a:r>
              <a:rPr b="1" dirty="0">
                <a:sym typeface="+mn-ea"/>
              </a:rPr>
              <a:t>Numerical </a:t>
            </a:r>
            <a:r>
              <a:rPr lang="en-US" b="1" dirty="0">
                <a:sym typeface="+mn-ea"/>
              </a:rPr>
              <a:t> Data</a:t>
            </a:r>
            <a:br>
              <a:rPr lang="en-US" b="1" dirty="0">
                <a:sym typeface="+mn-ea"/>
              </a:rPr>
            </a:br>
            <a:r>
              <a:rPr lang="en-US" b="1" dirty="0">
                <a:sym typeface="+mn-ea"/>
              </a:rPr>
              <a:t>1. Discrete data</a:t>
            </a:r>
          </a:p>
        </p:txBody>
      </p:sp>
      <p:sp>
        <p:nvSpPr>
          <p:cNvPr id="17411" name="Content Placeholder 2"/>
          <p:cNvSpPr>
            <a:spLocks noGrp="1"/>
          </p:cNvSpPr>
          <p:nvPr>
            <p:ph idx="1"/>
          </p:nvPr>
        </p:nvSpPr>
        <p:spPr>
          <a:xfrm>
            <a:off x="581025" y="1715770"/>
            <a:ext cx="10661650" cy="4739640"/>
          </a:xfrm>
        </p:spPr>
        <p:txBody>
          <a:bodyPr vert="horz" wrap="square" lIns="91440" tIns="45720" rIns="91440" bIns="45720" anchor="t" anchorCtr="0">
            <a:normAutofit fontScale="92500" lnSpcReduction="10000"/>
          </a:bodyPr>
          <a:lstStyle/>
          <a:p>
            <a:pPr marL="0" indent="0">
              <a:buNone/>
            </a:pPr>
            <a:endParaRPr lang="en-US" sz="2000" b="1" dirty="0">
              <a:sym typeface="+mn-ea"/>
            </a:endParaRPr>
          </a:p>
          <a:p>
            <a:pPr marL="0" lvl="1" indent="-285750"/>
            <a:r>
              <a:rPr sz="2000" dirty="0">
                <a:sym typeface="+mn-ea"/>
              </a:rPr>
              <a:t>Has only a finite or countably infinite set of values </a:t>
            </a:r>
          </a:p>
          <a:p>
            <a:pPr marL="0" lvl="1" indent="-285750"/>
            <a:r>
              <a:rPr lang="en-US" sz="2000" dirty="0">
                <a:sym typeface="+mn-ea"/>
              </a:rPr>
              <a:t>Data is discrete if the values of data are distinct and separate </a:t>
            </a:r>
          </a:p>
          <a:p>
            <a:pPr marL="0" lvl="1" indent="-285750"/>
            <a:r>
              <a:rPr lang="en-US" sz="2000" dirty="0">
                <a:sym typeface="+mn-ea"/>
              </a:rPr>
              <a:t>Data can only take on certain values</a:t>
            </a:r>
          </a:p>
          <a:p>
            <a:pPr marL="0" lvl="1" indent="-285750"/>
            <a:r>
              <a:rPr lang="en-US" sz="2000" dirty="0">
                <a:sym typeface="+mn-ea"/>
              </a:rPr>
              <a:t>This type of data can’t be measured but it can be counted</a:t>
            </a:r>
          </a:p>
          <a:p>
            <a:pPr marL="457200" lvl="2" indent="-285750"/>
            <a:r>
              <a:rPr lang="en-US" sz="1800" dirty="0">
                <a:sym typeface="+mn-ea"/>
              </a:rPr>
              <a:t>Z</a:t>
            </a:r>
            <a:r>
              <a:rPr sz="1800" dirty="0">
                <a:sym typeface="+mn-ea"/>
              </a:rPr>
              <a:t>ip codes</a:t>
            </a:r>
          </a:p>
          <a:p>
            <a:pPr marL="457200" lvl="2" indent="-285750"/>
            <a:r>
              <a:rPr lang="en-US" sz="1800" dirty="0">
                <a:sym typeface="+mn-ea"/>
              </a:rPr>
              <a:t>S</a:t>
            </a:r>
            <a:r>
              <a:rPr sz="1800" dirty="0">
                <a:sym typeface="+mn-ea"/>
              </a:rPr>
              <a:t>et of words in a collection of documents </a:t>
            </a:r>
          </a:p>
          <a:p>
            <a:pPr marL="457200" lvl="2" indent="-285750"/>
            <a:r>
              <a:rPr lang="en-US" sz="1800" dirty="0">
                <a:sym typeface="+mn-ea"/>
              </a:rPr>
              <a:t>N</a:t>
            </a:r>
            <a:r>
              <a:rPr sz="1800" dirty="0">
                <a:sym typeface="+mn-ea"/>
              </a:rPr>
              <a:t>umber of heads in 100 tosses of a coin flip</a:t>
            </a:r>
          </a:p>
          <a:p>
            <a:pPr marL="457200" lvl="2" indent="-285750"/>
            <a:r>
              <a:rPr lang="en-US" sz="1800" dirty="0">
                <a:sym typeface="+mn-ea"/>
              </a:rPr>
              <a:t>N</a:t>
            </a:r>
            <a:r>
              <a:rPr sz="1800" dirty="0">
                <a:sym typeface="+mn-ea"/>
              </a:rPr>
              <a:t>umber of students in a classroom</a:t>
            </a:r>
          </a:p>
          <a:p>
            <a:pPr marL="457200" lvl="2" indent="-285750"/>
            <a:r>
              <a:rPr lang="en-US" sz="1800" dirty="0">
                <a:sym typeface="+mn-ea"/>
              </a:rPr>
              <a:t>N</a:t>
            </a:r>
            <a:r>
              <a:rPr sz="1800" dirty="0">
                <a:sym typeface="+mn-ea"/>
              </a:rPr>
              <a:t>umber of cars in a showroom</a:t>
            </a:r>
          </a:p>
          <a:p>
            <a:pPr marL="323850" lvl="1" indent="0">
              <a:buNone/>
            </a:pPr>
            <a:r>
              <a:rPr sz="1800" dirty="0">
                <a:sym typeface="+mn-ea"/>
              </a:rPr>
              <a:t>Often represented as integer variables </a:t>
            </a:r>
          </a:p>
          <a:p>
            <a:pPr marL="323850" lvl="1" indent="0">
              <a:buNone/>
            </a:pPr>
            <a:r>
              <a:rPr sz="1800" dirty="0">
                <a:sym typeface="+mn-ea"/>
              </a:rPr>
              <a:t>We can use statistical methods such as mean, median, Box plots, and Histograms to describe numerical data.</a:t>
            </a:r>
            <a:endParaRPr sz="1800" dirty="0"/>
          </a:p>
          <a:p>
            <a:pPr marL="323850" lvl="1" indent="0">
              <a:buNone/>
            </a:pPr>
            <a:endParaRPr sz="1800"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2DC7FED0-467F-470A-8593-D4251D4670A0}"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13</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4CDF536E-7F4D-4356-8AC5-886CFD9FCBF0}" type="datetime1">
              <a:rPr lang="en-US" smtClean="0"/>
              <a:t>1/26/2025</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sym typeface="+mn-ea"/>
              </a:rPr>
              <a:t>Numerical </a:t>
            </a:r>
            <a:r>
              <a:rPr lang="en-US" b="1" dirty="0">
                <a:sym typeface="+mn-ea"/>
              </a:rPr>
              <a:t>/Quantitative data (Cont.)</a:t>
            </a:r>
            <a:br>
              <a:rPr lang="en-US" b="1" dirty="0">
                <a:sym typeface="+mn-ea"/>
              </a:rPr>
            </a:br>
            <a:r>
              <a:rPr lang="en-US" b="1" dirty="0">
                <a:sym typeface="+mn-ea"/>
              </a:rPr>
              <a:t>2. </a:t>
            </a:r>
            <a:r>
              <a:rPr b="1" dirty="0">
                <a:sym typeface="+mn-ea"/>
              </a:rPr>
              <a:t>Continuous data</a:t>
            </a:r>
            <a:endParaRPr lang="en-US" b="1" dirty="0">
              <a:sym typeface="+mn-ea"/>
            </a:endParaRPr>
          </a:p>
        </p:txBody>
      </p:sp>
      <p:sp>
        <p:nvSpPr>
          <p:cNvPr id="3" name="Content Placeholder 2"/>
          <p:cNvSpPr>
            <a:spLocks noGrp="1"/>
          </p:cNvSpPr>
          <p:nvPr>
            <p:ph idx="1"/>
          </p:nvPr>
        </p:nvSpPr>
        <p:spPr>
          <a:xfrm>
            <a:off x="581025" y="1941830"/>
            <a:ext cx="11029315" cy="4578985"/>
          </a:xfrm>
        </p:spPr>
        <p:txBody>
          <a:bodyPr>
            <a:normAutofit fontScale="47500" lnSpcReduction="20000"/>
          </a:bodyPr>
          <a:lstStyle/>
          <a:p>
            <a:pPr marL="0" indent="0">
              <a:buNone/>
            </a:pPr>
            <a:endParaRPr sz="7200" b="1" dirty="0">
              <a:sym typeface="+mn-ea"/>
            </a:endParaRPr>
          </a:p>
          <a:p>
            <a:r>
              <a:rPr sz="7200" dirty="0">
                <a:sym typeface="+mn-ea"/>
              </a:rPr>
              <a:t>Continuous data cannot be counted, but it can be measured</a:t>
            </a:r>
            <a:r>
              <a:rPr lang="en-US" sz="7200" dirty="0">
                <a:sym typeface="+mn-ea"/>
              </a:rPr>
              <a:t>, </a:t>
            </a:r>
            <a:r>
              <a:rPr sz="7200" dirty="0">
                <a:sym typeface="+mn-ea"/>
              </a:rPr>
              <a:t>It represents measurements</a:t>
            </a:r>
          </a:p>
          <a:p>
            <a:pPr lvl="1"/>
            <a:r>
              <a:rPr lang="en-US" sz="6400" dirty="0">
                <a:sym typeface="+mn-ea"/>
              </a:rPr>
              <a:t>Market share Price (M</a:t>
            </a:r>
            <a:r>
              <a:rPr sz="6400" dirty="0">
                <a:sym typeface="+mn-ea"/>
              </a:rPr>
              <a:t>oney</a:t>
            </a:r>
            <a:r>
              <a:rPr lang="en-US" sz="6400" dirty="0">
                <a:sym typeface="+mn-ea"/>
              </a:rPr>
              <a:t>)</a:t>
            </a:r>
            <a:endParaRPr sz="6400" dirty="0">
              <a:sym typeface="+mn-ea"/>
            </a:endParaRPr>
          </a:p>
          <a:p>
            <a:pPr lvl="1"/>
            <a:r>
              <a:rPr lang="en-US" sz="6400" dirty="0">
                <a:sym typeface="+mn-ea"/>
              </a:rPr>
              <a:t>H</a:t>
            </a:r>
            <a:r>
              <a:rPr sz="6400" dirty="0">
                <a:sym typeface="+mn-ea"/>
              </a:rPr>
              <a:t>eight</a:t>
            </a:r>
            <a:r>
              <a:rPr lang="en-US" sz="6400" dirty="0">
                <a:sym typeface="+mn-ea"/>
              </a:rPr>
              <a:t>/</a:t>
            </a:r>
            <a:r>
              <a:rPr sz="6400" dirty="0">
                <a:sym typeface="+mn-ea"/>
              </a:rPr>
              <a:t>weight of a person</a:t>
            </a:r>
          </a:p>
          <a:p>
            <a:pPr lvl="1"/>
            <a:r>
              <a:rPr lang="en-US" sz="6400" dirty="0">
                <a:sym typeface="+mn-ea"/>
              </a:rPr>
              <a:t>S</a:t>
            </a:r>
            <a:r>
              <a:rPr sz="6400" dirty="0">
                <a:sym typeface="+mn-ea"/>
              </a:rPr>
              <a:t>peed of a car</a:t>
            </a:r>
          </a:p>
          <a:p>
            <a:pPr lvl="1"/>
            <a:r>
              <a:rPr lang="en-US" sz="6400" dirty="0">
                <a:sym typeface="+mn-ea"/>
              </a:rPr>
              <a:t>Wi-Fi Frequency</a:t>
            </a:r>
            <a:endParaRPr sz="6400" dirty="0">
              <a:sym typeface="+mn-ea"/>
            </a:endParaRPr>
          </a:p>
          <a:p>
            <a:pPr>
              <a:buNone/>
            </a:pPr>
            <a:r>
              <a:rPr sz="7200" dirty="0">
                <a:sym typeface="+mn-ea"/>
              </a:rPr>
              <a:t>It can be divided into further meaningful parts</a:t>
            </a:r>
          </a:p>
          <a:p>
            <a:endParaRPr dirty="0"/>
          </a:p>
          <a:p>
            <a:endParaRPr dirty="0"/>
          </a:p>
          <a:p>
            <a:endParaRPr lang="en-US" dirty="0"/>
          </a:p>
        </p:txBody>
      </p:sp>
      <p:sp>
        <p:nvSpPr>
          <p:cNvPr id="4" name="Date Placeholder 3"/>
          <p:cNvSpPr>
            <a:spLocks noGrp="1"/>
          </p:cNvSpPr>
          <p:nvPr>
            <p:ph type="dt" sz="half" idx="10"/>
          </p:nvPr>
        </p:nvSpPr>
        <p:spPr/>
        <p:txBody>
          <a:bodyPr/>
          <a:lstStyle/>
          <a:p>
            <a:fld id="{8BE39F1A-7E29-4444-8031-9D9C1C900F49}" type="datetime1">
              <a:rPr lang="en-US" smtClean="0"/>
              <a:t>1/26/2025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sym typeface="+mn-ea"/>
              </a:rPr>
              <a:t>Continuous data</a:t>
            </a:r>
            <a:br>
              <a:rPr b="1" dirty="0">
                <a:sym typeface="+mn-ea"/>
              </a:rPr>
            </a:br>
            <a:r>
              <a:rPr lang="en-US" b="1" dirty="0">
                <a:sym typeface="+mn-ea"/>
              </a:rPr>
              <a:t>1. </a:t>
            </a:r>
            <a:r>
              <a:rPr lang="en-US">
                <a:sym typeface="+mn-ea"/>
              </a:rPr>
              <a:t>Interval Data</a:t>
            </a:r>
            <a:endParaRPr lang="en-US"/>
          </a:p>
        </p:txBody>
      </p:sp>
      <p:sp>
        <p:nvSpPr>
          <p:cNvPr id="3" name="Content Placeholder 2"/>
          <p:cNvSpPr>
            <a:spLocks noGrp="1"/>
          </p:cNvSpPr>
          <p:nvPr>
            <p:ph idx="1"/>
          </p:nvPr>
        </p:nvSpPr>
        <p:spPr/>
        <p:txBody>
          <a:bodyPr>
            <a:normAutofit/>
          </a:bodyPr>
          <a:lstStyle/>
          <a:p>
            <a:r>
              <a:rPr lang="en-US" sz="2400" dirty="0"/>
              <a:t>The data can be categorized and ranked and evenly spaced</a:t>
            </a:r>
          </a:p>
          <a:p>
            <a:r>
              <a:rPr kumimoji="0" lang="en-US" sz="2400" b="0" i="0" u="none" strike="noStrike" kern="1200" cap="none" spc="0" normalizeH="0" baseline="0" noProof="0" dirty="0">
                <a:ln>
                  <a:noFill/>
                </a:ln>
                <a:solidFill>
                  <a:schemeClr val="tx1"/>
                </a:solidFill>
                <a:effectLst/>
                <a:uLnTx/>
                <a:uFillTx/>
                <a:latin typeface="+mn-lt"/>
                <a:ea typeface="+mn-ea"/>
                <a:cs typeface="+mn-cs"/>
              </a:rPr>
              <a:t>Interval-scaled attributes are measured on a scale of equal-size units</a:t>
            </a:r>
          </a:p>
          <a:p>
            <a:r>
              <a:rPr kumimoji="0" lang="en-US" sz="2400" b="0" i="0" u="none" strike="noStrike" kern="1200" cap="none" spc="0" normalizeH="0" baseline="0" noProof="0" dirty="0">
                <a:ln>
                  <a:noFill/>
                </a:ln>
                <a:solidFill>
                  <a:schemeClr val="tx1"/>
                </a:solidFill>
                <a:effectLst/>
                <a:uLnTx/>
                <a:uFillTx/>
                <a:latin typeface="+mn-lt"/>
                <a:ea typeface="+mn-ea"/>
                <a:cs typeface="+mn-cs"/>
              </a:rPr>
              <a:t>The values of interval-scaled attributes have order and can be positive, 0, or negative.</a:t>
            </a:r>
          </a:p>
          <a:p>
            <a:r>
              <a:rPr kumimoji="0" lang="en-US" sz="2400" b="0" i="0" u="none" strike="noStrike" kern="1200" cap="none" spc="0" normalizeH="0" baseline="0" noProof="0" dirty="0">
                <a:ln>
                  <a:noFill/>
                </a:ln>
                <a:solidFill>
                  <a:schemeClr val="tx1"/>
                </a:solidFill>
                <a:effectLst/>
                <a:uLnTx/>
                <a:uFillTx/>
                <a:latin typeface="+mn-lt"/>
                <a:ea typeface="+mn-ea"/>
                <a:cs typeface="+mn-cs"/>
              </a:rPr>
              <a:t>Thus, in addition to providing a ranking of values, such attributes allow us to compare and quantify the difference between values</a:t>
            </a:r>
          </a:p>
          <a:p>
            <a:pPr lvl="1"/>
            <a:r>
              <a:rPr lang="en-US" sz="2000" noProof="0" dirty="0">
                <a:ln>
                  <a:noFill/>
                </a:ln>
                <a:solidFill>
                  <a:schemeClr val="tx1"/>
                </a:solidFill>
                <a:effectLst/>
                <a:uLnTx/>
                <a:uFillTx/>
                <a:sym typeface="+mn-ea"/>
              </a:rPr>
              <a:t>temperatures in </a:t>
            </a:r>
            <a:r>
              <a:rPr lang="en-US" sz="2000" noProof="0" dirty="0" err="1">
                <a:ln>
                  <a:noFill/>
                </a:ln>
                <a:solidFill>
                  <a:schemeClr val="tx1"/>
                </a:solidFill>
                <a:effectLst/>
                <a:uLnTx/>
                <a:uFillTx/>
                <a:sym typeface="+mn-ea"/>
              </a:rPr>
              <a:t>celcius</a:t>
            </a:r>
            <a:r>
              <a:rPr lang="en-US" sz="2000" noProof="0" dirty="0">
                <a:ln>
                  <a:noFill/>
                </a:ln>
                <a:solidFill>
                  <a:schemeClr val="tx1"/>
                </a:solidFill>
                <a:effectLst/>
                <a:uLnTx/>
                <a:uFillTx/>
                <a:sym typeface="+mn-ea"/>
              </a:rPr>
              <a:t> or Fahrenheit</a:t>
            </a:r>
          </a:p>
          <a:p>
            <a:pPr lvl="1"/>
            <a:r>
              <a:rPr lang="en-US" sz="2000" noProof="0" dirty="0">
                <a:ln>
                  <a:noFill/>
                </a:ln>
                <a:solidFill>
                  <a:schemeClr val="tx1"/>
                </a:solidFill>
                <a:effectLst/>
                <a:uLnTx/>
                <a:uFillTx/>
                <a:sym typeface="+mn-ea"/>
              </a:rPr>
              <a:t>calendar dates, </a:t>
            </a:r>
            <a:r>
              <a:rPr lang="en-US" sz="2000" dirty="0">
                <a:sym typeface="+mn-ea"/>
              </a:rPr>
              <a:t>the years 2002 and 2010 are eight years apart</a:t>
            </a:r>
            <a:r>
              <a:rPr lang="en-US" sz="2000" noProof="0" dirty="0">
                <a:ln>
                  <a:noFill/>
                </a:ln>
                <a:solidFill>
                  <a:schemeClr val="tx1"/>
                </a:solidFill>
                <a:effectLst/>
                <a:uLnTx/>
                <a:uFillTx/>
                <a:sym typeface="+mn-ea"/>
              </a:rPr>
              <a:t> </a:t>
            </a:r>
          </a:p>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endParaRPr lang="en-US" sz="2400" dirty="0"/>
          </a:p>
        </p:txBody>
      </p:sp>
      <p:sp>
        <p:nvSpPr>
          <p:cNvPr id="4" name="Date Placeholder 3"/>
          <p:cNvSpPr>
            <a:spLocks noGrp="1"/>
          </p:cNvSpPr>
          <p:nvPr>
            <p:ph type="dt" sz="half" idx="10"/>
          </p:nvPr>
        </p:nvSpPr>
        <p:spPr/>
        <p:txBody>
          <a:bodyPr/>
          <a:lstStyle/>
          <a:p>
            <a:fld id="{73B6530C-6524-4F36-9730-A2C3EC0EAA1D}" type="datetime1">
              <a:rPr lang="en-US" smtClean="0"/>
              <a:t>1/26/2025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ym typeface="+mn-ea"/>
              </a:rPr>
              <a:t>Continuous data</a:t>
            </a:r>
            <a:br>
              <a:rPr b="1" dirty="0">
                <a:sym typeface="+mn-ea"/>
              </a:rPr>
            </a:br>
            <a:r>
              <a:rPr lang="en-US" b="1" dirty="0">
                <a:sym typeface="+mn-ea"/>
              </a:rPr>
              <a:t>2. Ratio</a:t>
            </a:r>
            <a:r>
              <a:rPr lang="en-US">
                <a:sym typeface="+mn-ea"/>
              </a:rPr>
              <a:t> data</a:t>
            </a:r>
            <a:endParaRPr lang="en-US"/>
          </a:p>
        </p:txBody>
      </p:sp>
      <p:sp>
        <p:nvSpPr>
          <p:cNvPr id="3" name="Content Placeholder 2"/>
          <p:cNvSpPr>
            <a:spLocks noGrp="1"/>
          </p:cNvSpPr>
          <p:nvPr>
            <p:ph idx="1"/>
          </p:nvPr>
        </p:nvSpPr>
        <p:spPr/>
        <p:txBody>
          <a:bodyPr>
            <a:noAutofit/>
          </a:bodyPr>
          <a:lstStyle/>
          <a:p>
            <a:pPr marR="0" lvl="0" algn="l" defTabSz="685800" rtl="0" eaLnBrk="0" fontAlgn="base" latinLnBrk="0" hangingPunct="0">
              <a:lnSpc>
                <a:spcPct val="90000"/>
              </a:lnSpc>
              <a:spcBef>
                <a:spcPts val="750"/>
              </a:spcBef>
              <a:spcAft>
                <a:spcPct val="0"/>
              </a:spcAft>
              <a:buClrTx/>
              <a:buSzTx/>
              <a:defRPr/>
            </a:pPr>
            <a:r>
              <a:rPr lang="en-US" sz="2400" dirty="0"/>
              <a:t>A ratio-scaled attribute is a numeric attribute with an essential zero-point. </a:t>
            </a:r>
          </a:p>
          <a:p>
            <a:r>
              <a:rPr lang="en-US" sz="2400" dirty="0"/>
              <a:t>That is, if a measurement is ratio-scaled, we can speak of a value as being a multiple (or ratio) of another value</a:t>
            </a:r>
          </a:p>
          <a:p>
            <a:r>
              <a:rPr lang="en-US" sz="2400" dirty="0"/>
              <a:t>In addition, the values are ordered, and we can also compute the difference between values</a:t>
            </a:r>
          </a:p>
          <a:p>
            <a:pPr lvl="1"/>
            <a:r>
              <a:rPr lang="en-US" sz="2000" dirty="0"/>
              <a:t>Other examples of ratio-scaled attributes include count attributes such as years of experience (e.g., the objects are employees) and measuring tape starting at true zero,</a:t>
            </a:r>
            <a:endParaRPr lang="en-US" sz="2400" dirty="0"/>
          </a:p>
        </p:txBody>
      </p:sp>
      <p:sp>
        <p:nvSpPr>
          <p:cNvPr id="4" name="Date Placeholder 3"/>
          <p:cNvSpPr>
            <a:spLocks noGrp="1"/>
          </p:cNvSpPr>
          <p:nvPr>
            <p:ph type="dt" sz="half" idx="10"/>
          </p:nvPr>
        </p:nvSpPr>
        <p:spPr/>
        <p:txBody>
          <a:bodyPr/>
          <a:lstStyle/>
          <a:p>
            <a:fld id="{A6864146-5E2D-4C2E-AE11-ED55EF920CC4}" type="datetime1">
              <a:rPr lang="en-US" smtClean="0"/>
              <a:t>1/26/2025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vert="horz" wrap="square" lIns="91440" tIns="45720" rIns="91440" bIns="45720" anchor="ctr" anchorCtr="0"/>
          <a:lstStyle/>
          <a:p>
            <a:r>
              <a:rPr dirty="0"/>
              <a:t>Properties of attribute values:</a:t>
            </a:r>
          </a:p>
        </p:txBody>
      </p:sp>
      <p:sp>
        <p:nvSpPr>
          <p:cNvPr id="21507" name="Content Placeholder 2"/>
          <p:cNvSpPr>
            <a:spLocks noGrp="1"/>
          </p:cNvSpPr>
          <p:nvPr>
            <p:ph idx="1"/>
          </p:nvPr>
        </p:nvSpPr>
        <p:spPr>
          <a:xfrm>
            <a:off x="581192" y="2180496"/>
            <a:ext cx="11029615" cy="4140766"/>
          </a:xfrm>
        </p:spPr>
        <p:txBody>
          <a:bodyPr vert="horz" wrap="square" lIns="91440" tIns="45720" rIns="91440" bIns="45720" anchor="t" anchorCtr="0">
            <a:normAutofit fontScale="90000"/>
          </a:bodyPr>
          <a:lstStyle/>
          <a:p>
            <a:endParaRPr dirty="0"/>
          </a:p>
          <a:p>
            <a:r>
              <a:rPr dirty="0"/>
              <a:t>The type of an attribute depends on which of the following properties it possesses:</a:t>
            </a:r>
          </a:p>
          <a:p>
            <a:r>
              <a:rPr dirty="0"/>
              <a:t>Distinctness:  =  </a:t>
            </a:r>
          </a:p>
          <a:p>
            <a:r>
              <a:rPr dirty="0"/>
              <a:t>Order:  &lt;  &gt;  </a:t>
            </a:r>
          </a:p>
          <a:p>
            <a:r>
              <a:rPr dirty="0"/>
              <a:t>Addition:  +  -</a:t>
            </a:r>
          </a:p>
          <a:p>
            <a:r>
              <a:rPr dirty="0"/>
              <a:t>Multiplication: * /</a:t>
            </a:r>
          </a:p>
          <a:p>
            <a:endParaRPr dirty="0"/>
          </a:p>
          <a:p>
            <a:r>
              <a:rPr dirty="0"/>
              <a:t>Nominal attribute: distinctness</a:t>
            </a:r>
          </a:p>
          <a:p>
            <a:r>
              <a:rPr dirty="0"/>
              <a:t>Ordinal attribute: distinctness &amp; order</a:t>
            </a:r>
          </a:p>
          <a:p>
            <a:r>
              <a:rPr dirty="0"/>
              <a:t>Interval attribute: distinctness, order &amp; addition</a:t>
            </a:r>
          </a:p>
          <a:p>
            <a:r>
              <a:rPr dirty="0"/>
              <a:t>Ratio attribute: all 4 properties</a:t>
            </a:r>
          </a:p>
          <a:p>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7CA1C3EE-4FA8-448A-8E73-ED0A4EA5FD2F}"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17</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1FA4F2F6-3FA7-4184-B961-65804FE4609B}" type="datetime1">
              <a:rPr lang="en-US" smtClean="0"/>
              <a:t>1/26/2025</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attribute values:</a:t>
            </a:r>
          </a:p>
        </p:txBody>
      </p:sp>
      <p:sp>
        <p:nvSpPr>
          <p:cNvPr id="3" name="Content Placeholder 2"/>
          <p:cNvSpPr>
            <a:spLocks noGrp="1"/>
          </p:cNvSpPr>
          <p:nvPr>
            <p:ph idx="1"/>
          </p:nvPr>
        </p:nvSpPr>
        <p:spPr/>
        <p:txBody>
          <a:bodyPr>
            <a:normAutofit/>
          </a:bodyPr>
          <a:lstStyle/>
          <a:p>
            <a:r>
              <a:rPr lang="en-US" sz="2400" b="1" dirty="0"/>
              <a:t>Nominal Attribute:</a:t>
            </a:r>
          </a:p>
          <a:p>
            <a:r>
              <a:rPr lang="en-US" sz="2400" b="1" dirty="0"/>
              <a:t>Distinctness</a:t>
            </a:r>
            <a:r>
              <a:rPr lang="en-US" sz="2400" dirty="0"/>
              <a:t>: Nominal data are categories that are distinct from each other but do not have any inherent order or numerical meaning.</a:t>
            </a:r>
          </a:p>
          <a:p>
            <a:r>
              <a:rPr lang="en-US" sz="2400" b="1" dirty="0"/>
              <a:t>Addition &amp; Multiplication</a:t>
            </a:r>
            <a:r>
              <a:rPr lang="en-US" sz="2400" dirty="0"/>
              <a:t>: </a:t>
            </a:r>
            <a:r>
              <a:rPr lang="en-US" sz="2400" b="1" dirty="0"/>
              <a:t>Not Applicable</a:t>
            </a:r>
            <a:r>
              <a:rPr lang="en-US" sz="2400" dirty="0"/>
              <a:t>. You cannot perform addition or multiplication on nominal data because they are purely categorical with no numerical value or order. For example, you can't add "Red" + "Blue" or multiply "Apple" × "Banana."</a:t>
            </a:r>
          </a:p>
          <a:p>
            <a:endParaRPr lang="en-US" sz="2400" dirty="0"/>
          </a:p>
        </p:txBody>
      </p:sp>
      <p:sp>
        <p:nvSpPr>
          <p:cNvPr id="4" name="Date Placeholder 3"/>
          <p:cNvSpPr>
            <a:spLocks noGrp="1"/>
          </p:cNvSpPr>
          <p:nvPr>
            <p:ph type="dt" sz="half" idx="10"/>
          </p:nvPr>
        </p:nvSpPr>
        <p:spPr/>
        <p:txBody>
          <a:bodyPr/>
          <a:lstStyle/>
          <a:p>
            <a:fld id="{CF6E669F-8B2F-4E02-84E0-AAAA606A83F7}" type="datetime1">
              <a:rPr lang="en-US" smtClean="0"/>
              <a:t>1/26/2025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18</a:t>
            </a:fld>
            <a:endParaRPr lang="en-US" dirty="0"/>
          </a:p>
        </p:txBody>
      </p:sp>
    </p:spTree>
    <p:extLst>
      <p:ext uri="{BB962C8B-B14F-4D97-AF65-F5344CB8AC3E}">
        <p14:creationId xmlns:p14="http://schemas.microsoft.com/office/powerpoint/2010/main" val="570029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attribute values:</a:t>
            </a:r>
          </a:p>
        </p:txBody>
      </p:sp>
      <p:sp>
        <p:nvSpPr>
          <p:cNvPr id="3" name="Content Placeholder 2"/>
          <p:cNvSpPr>
            <a:spLocks noGrp="1"/>
          </p:cNvSpPr>
          <p:nvPr>
            <p:ph idx="1"/>
          </p:nvPr>
        </p:nvSpPr>
        <p:spPr/>
        <p:txBody>
          <a:bodyPr>
            <a:normAutofit/>
          </a:bodyPr>
          <a:lstStyle/>
          <a:p>
            <a:r>
              <a:rPr lang="en-US" sz="2400" b="1" dirty="0"/>
              <a:t>Ordinal Attribute:</a:t>
            </a:r>
          </a:p>
          <a:p>
            <a:r>
              <a:rPr lang="en-US" sz="2400" b="1" dirty="0"/>
              <a:t>Distinctness &amp; Order</a:t>
            </a:r>
            <a:r>
              <a:rPr lang="en-US" sz="2400" dirty="0"/>
              <a:t>: Ordinal data have a clear order, but the intervals between the categories are not consistent or meaningful.</a:t>
            </a:r>
          </a:p>
          <a:p>
            <a:r>
              <a:rPr lang="en-US" sz="2400" b="1" dirty="0"/>
              <a:t>Addition &amp; Multiplication</a:t>
            </a:r>
            <a:r>
              <a:rPr lang="en-US" sz="2400" dirty="0"/>
              <a:t>: </a:t>
            </a:r>
            <a:r>
              <a:rPr lang="en-US" sz="2400" b="1" dirty="0"/>
              <a:t>Not Applicable</a:t>
            </a:r>
            <a:r>
              <a:rPr lang="en-US" sz="2400" dirty="0"/>
              <a:t>. While ordinal data have order, you cannot meaningfully add or multiply these values because the differences between categories are not uniform. For example, the difference between "Neutral" and "Satisfied" is not necessarily the same as between "Satisfied" and "Very Satisfied," so operations like addition or multiplication are not appropriate.</a:t>
            </a:r>
          </a:p>
          <a:p>
            <a:endParaRPr lang="en-US" sz="2400" dirty="0"/>
          </a:p>
        </p:txBody>
      </p:sp>
      <p:sp>
        <p:nvSpPr>
          <p:cNvPr id="4" name="Date Placeholder 3"/>
          <p:cNvSpPr>
            <a:spLocks noGrp="1"/>
          </p:cNvSpPr>
          <p:nvPr>
            <p:ph type="dt" sz="half" idx="10"/>
          </p:nvPr>
        </p:nvSpPr>
        <p:spPr/>
        <p:txBody>
          <a:bodyPr/>
          <a:lstStyle/>
          <a:p>
            <a:fld id="{CF6E669F-8B2F-4E02-84E0-AAAA606A83F7}" type="datetime1">
              <a:rPr lang="en-US" smtClean="0"/>
              <a:t>1/26/2025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19</a:t>
            </a:fld>
            <a:endParaRPr lang="en-US" dirty="0"/>
          </a:p>
        </p:txBody>
      </p:sp>
    </p:spTree>
    <p:extLst>
      <p:ext uri="{BB962C8B-B14F-4D97-AF65-F5344CB8AC3E}">
        <p14:creationId xmlns:p14="http://schemas.microsoft.com/office/powerpoint/2010/main" val="258121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normAutofit fontScale="90000"/>
          </a:bodyPr>
          <a:lstStyle/>
          <a:p>
            <a:r>
              <a:rPr lang="en-US" altLang="en-US" b="1"/>
              <a:t>Structured vs. Semi-Structured vs. Unstructured Data</a:t>
            </a:r>
            <a:br>
              <a:rPr lang="en-US" altLang="en-US" b="1"/>
            </a:br>
            <a:endParaRPr lang="en-US" altLang="en-US"/>
          </a:p>
        </p:txBody>
      </p:sp>
      <p:sp>
        <p:nvSpPr>
          <p:cNvPr id="101379" name="Content Placeholder 2"/>
          <p:cNvSpPr>
            <a:spLocks noGrp="1"/>
          </p:cNvSpPr>
          <p:nvPr>
            <p:ph idx="1"/>
          </p:nvPr>
        </p:nvSpPr>
        <p:spPr/>
        <p:txBody>
          <a:bodyPr/>
          <a:lstStyle/>
          <a:p>
            <a:r>
              <a:rPr lang="en-US" altLang="en-US" b="1" dirty="0"/>
              <a:t>Structured Data</a:t>
            </a:r>
          </a:p>
          <a:p>
            <a:r>
              <a:rPr lang="en-US" altLang="en-US" dirty="0"/>
              <a:t>It comes with a predefined format and structure. Structured Data is usually stored in Relational Databases. It is easy to deal with in the Data Science domain.</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5" name="Slide Number Placeholder 4"/>
          <p:cNvSpPr>
            <a:spLocks noGrp="1"/>
          </p:cNvSpPr>
          <p:nvPr>
            <p:ph type="sldNum" sz="quarter" idx="12"/>
          </p:nvPr>
        </p:nvSpPr>
        <p:spPr/>
        <p:txBody>
          <a:bodyPr/>
          <a:lstStyle/>
          <a:p>
            <a:pPr>
              <a:defRPr/>
            </a:pPr>
            <a:fld id="{E56D4E54-B255-4B55-9FB1-DDC112FD63C4}" type="slidenum">
              <a:rPr lang="en-US" altLang="en-US" smtClean="0"/>
              <a:t>2</a:t>
            </a:fld>
            <a:endParaRPr lang="en-US" altLang="en-US"/>
          </a:p>
        </p:txBody>
      </p:sp>
      <p:pic>
        <p:nvPicPr>
          <p:cNvPr id="101382" name="Picture 5"/>
          <p:cNvPicPr>
            <a:picLocks noChangeAspect="1"/>
          </p:cNvPicPr>
          <p:nvPr/>
        </p:nvPicPr>
        <p:blipFill>
          <a:blip r:embed="rId2">
            <a:alphaModFix/>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152651" y="3200401"/>
            <a:ext cx="8239125" cy="2886075"/>
          </a:xfrm>
          <a:prstGeom prst="rect">
            <a:avLst/>
          </a:prstGeom>
          <a:noFill/>
          <a:ln>
            <a:noFill/>
          </a:ln>
        </p:spPr>
      </p:pic>
      <p:sp>
        <p:nvSpPr>
          <p:cNvPr id="2" name="Date Placeholder 1"/>
          <p:cNvSpPr>
            <a:spLocks noGrp="1"/>
          </p:cNvSpPr>
          <p:nvPr>
            <p:ph type="dt" sz="half" idx="10"/>
          </p:nvPr>
        </p:nvSpPr>
        <p:spPr/>
        <p:txBody>
          <a:bodyPr/>
          <a:lstStyle/>
          <a:p>
            <a:fld id="{6FCBFA6A-02F1-48FC-ACB6-D256598B9DC7}" type="datetime1">
              <a:rPr lang="en-US" smtClean="0"/>
              <a:t>1/26/2025</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attribute values:</a:t>
            </a:r>
          </a:p>
        </p:txBody>
      </p:sp>
      <p:sp>
        <p:nvSpPr>
          <p:cNvPr id="3" name="Content Placeholder 2"/>
          <p:cNvSpPr>
            <a:spLocks noGrp="1"/>
          </p:cNvSpPr>
          <p:nvPr>
            <p:ph idx="1"/>
          </p:nvPr>
        </p:nvSpPr>
        <p:spPr/>
        <p:txBody>
          <a:bodyPr>
            <a:noAutofit/>
          </a:bodyPr>
          <a:lstStyle/>
          <a:p>
            <a:r>
              <a:rPr lang="en-US" sz="2400" b="1" dirty="0"/>
              <a:t>Interval Attribute:</a:t>
            </a:r>
          </a:p>
          <a:p>
            <a:r>
              <a:rPr lang="en-US" sz="2400" b="1" dirty="0"/>
              <a:t>Distinctness, Order &amp; Addition</a:t>
            </a:r>
            <a:r>
              <a:rPr lang="en-US" sz="2400" dirty="0"/>
              <a:t>: Interval data have meaningful order, and the intervals between values are consistent.</a:t>
            </a:r>
          </a:p>
          <a:p>
            <a:r>
              <a:rPr lang="en-US" sz="2400" b="1" dirty="0"/>
              <a:t>Addition</a:t>
            </a:r>
            <a:r>
              <a:rPr lang="en-US" sz="2400" dirty="0"/>
              <a:t>: </a:t>
            </a:r>
            <a:r>
              <a:rPr lang="en-US" sz="2400" b="1" dirty="0"/>
              <a:t>Applicable</a:t>
            </a:r>
            <a:r>
              <a:rPr lang="en-US" sz="2400" dirty="0"/>
              <a:t>. You can say that the difference between 2:00 PM and 4:00 PM is 2 hours, just as the difference between 4:00 PM and 6:00 PM is also 2 hours.</a:t>
            </a:r>
          </a:p>
        </p:txBody>
      </p:sp>
      <p:sp>
        <p:nvSpPr>
          <p:cNvPr id="4" name="Date Placeholder 3"/>
          <p:cNvSpPr>
            <a:spLocks noGrp="1"/>
          </p:cNvSpPr>
          <p:nvPr>
            <p:ph type="dt" sz="half" idx="10"/>
          </p:nvPr>
        </p:nvSpPr>
        <p:spPr/>
        <p:txBody>
          <a:bodyPr/>
          <a:lstStyle/>
          <a:p>
            <a:fld id="{CF6E669F-8B2F-4E02-84E0-AAAA606A83F7}" type="datetime1">
              <a:rPr lang="en-US" smtClean="0"/>
              <a:t>1/26/2025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20</a:t>
            </a:fld>
            <a:endParaRPr lang="en-US" dirty="0"/>
          </a:p>
        </p:txBody>
      </p:sp>
    </p:spTree>
    <p:extLst>
      <p:ext uri="{BB962C8B-B14F-4D97-AF65-F5344CB8AC3E}">
        <p14:creationId xmlns:p14="http://schemas.microsoft.com/office/powerpoint/2010/main" val="3222878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 of attribute values:</a:t>
            </a:r>
          </a:p>
        </p:txBody>
      </p:sp>
      <p:sp>
        <p:nvSpPr>
          <p:cNvPr id="3" name="Content Placeholder 2"/>
          <p:cNvSpPr>
            <a:spLocks noGrp="1"/>
          </p:cNvSpPr>
          <p:nvPr>
            <p:ph idx="1"/>
          </p:nvPr>
        </p:nvSpPr>
        <p:spPr/>
        <p:txBody>
          <a:bodyPr>
            <a:noAutofit/>
          </a:bodyPr>
          <a:lstStyle/>
          <a:p>
            <a:r>
              <a:rPr lang="en-US" sz="2400" b="1" dirty="0"/>
              <a:t>Ratio Attribute:</a:t>
            </a:r>
          </a:p>
          <a:p>
            <a:r>
              <a:rPr lang="en-US" sz="2400" b="1" dirty="0"/>
              <a:t>Distinctness, Order, Addition &amp; Multiplication</a:t>
            </a:r>
            <a:r>
              <a:rPr lang="en-US" sz="2400" dirty="0"/>
              <a:t>: Ratio data have all the properties of interval data but also include a true zero point</a:t>
            </a:r>
          </a:p>
          <a:p>
            <a:r>
              <a:rPr lang="en-US" sz="2400" b="1" dirty="0"/>
              <a:t>Addition</a:t>
            </a:r>
            <a:r>
              <a:rPr lang="en-US" sz="2400" dirty="0"/>
              <a:t>: </a:t>
            </a:r>
            <a:r>
              <a:rPr lang="en-US" sz="2400" b="1" dirty="0"/>
              <a:t>Applicable</a:t>
            </a:r>
            <a:r>
              <a:rPr lang="en-US" sz="2400" dirty="0"/>
              <a:t>. Like interval data, you can add and subtract ratio data meaningfully. For example, 50 kg + 20 kg = 70 kg.</a:t>
            </a:r>
          </a:p>
          <a:p>
            <a:r>
              <a:rPr lang="en-US" sz="2400" b="1" dirty="0"/>
              <a:t>Multiplication</a:t>
            </a:r>
            <a:r>
              <a:rPr lang="en-US" sz="2400" dirty="0"/>
              <a:t>: </a:t>
            </a:r>
            <a:r>
              <a:rPr lang="en-US" sz="2400" b="1" dirty="0"/>
              <a:t>Applicable</a:t>
            </a:r>
            <a:r>
              <a:rPr lang="en-US" sz="2400" dirty="0"/>
              <a:t>. Ratio data have a true zero, so multiplication is meaningful. For example, if you weigh 60 kg, and someone weighs 30 kg, you can say that you are "twice as heavy" as that person because 0 kg represents no weight at all.</a:t>
            </a:r>
          </a:p>
        </p:txBody>
      </p:sp>
      <p:sp>
        <p:nvSpPr>
          <p:cNvPr id="4" name="Date Placeholder 3"/>
          <p:cNvSpPr>
            <a:spLocks noGrp="1"/>
          </p:cNvSpPr>
          <p:nvPr>
            <p:ph type="dt" sz="half" idx="10"/>
          </p:nvPr>
        </p:nvSpPr>
        <p:spPr/>
        <p:txBody>
          <a:bodyPr/>
          <a:lstStyle/>
          <a:p>
            <a:fld id="{CF6E669F-8B2F-4E02-84E0-AAAA606A83F7}" type="datetime1">
              <a:rPr lang="en-US" smtClean="0"/>
              <a:t>1/26/2025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21</a:t>
            </a:fld>
            <a:endParaRPr lang="en-US" dirty="0"/>
          </a:p>
        </p:txBody>
      </p:sp>
    </p:spTree>
    <p:extLst>
      <p:ext uri="{BB962C8B-B14F-4D97-AF65-F5344CB8AC3E}">
        <p14:creationId xmlns:p14="http://schemas.microsoft.com/office/powerpoint/2010/main" val="3762160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4" name="Date Placeholder 3"/>
          <p:cNvSpPr>
            <a:spLocks noGrp="1"/>
          </p:cNvSpPr>
          <p:nvPr>
            <p:ph type="dt" sz="half" idx="10"/>
          </p:nvPr>
        </p:nvSpPr>
        <p:spPr/>
        <p:txBody>
          <a:bodyPr/>
          <a:lstStyle/>
          <a:p>
            <a:fld id="{CF6E669F-8B2F-4E02-84E0-AAAA606A83F7}" type="datetime1">
              <a:rPr lang="en-US" smtClean="0"/>
              <a:t>1/26/2025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22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226307071"/>
              </p:ext>
            </p:extLst>
          </p:nvPr>
        </p:nvGraphicFramePr>
        <p:xfrm>
          <a:off x="581188" y="2057285"/>
          <a:ext cx="4991708" cy="4263976"/>
        </p:xfrm>
        <a:graphic>
          <a:graphicData uri="http://schemas.openxmlformats.org/drawingml/2006/table">
            <a:tbl>
              <a:tblPr/>
              <a:tblGrid>
                <a:gridCol w="2495854">
                  <a:extLst>
                    <a:ext uri="{9D8B030D-6E8A-4147-A177-3AD203B41FA5}">
                      <a16:colId xmlns:a16="http://schemas.microsoft.com/office/drawing/2014/main" val="20000"/>
                    </a:ext>
                  </a:extLst>
                </a:gridCol>
                <a:gridCol w="2495854">
                  <a:extLst>
                    <a:ext uri="{9D8B030D-6E8A-4147-A177-3AD203B41FA5}">
                      <a16:colId xmlns:a16="http://schemas.microsoft.com/office/drawing/2014/main" val="20001"/>
                    </a:ext>
                  </a:extLst>
                </a:gridCol>
              </a:tblGrid>
              <a:tr h="395191">
                <a:tc>
                  <a:txBody>
                    <a:bodyPr/>
                    <a:lstStyle/>
                    <a:p>
                      <a:r>
                        <a:rPr lang="en-US" sz="1600" b="1" dirty="0"/>
                        <a:t>Attribute</a:t>
                      </a:r>
                      <a:endParaRPr lang="en-US" sz="1600" dirty="0"/>
                    </a:p>
                  </a:txBody>
                  <a:tcPr marL="44611" marR="44611" marT="22305" marB="22305" anchor="ctr">
                    <a:lnL>
                      <a:noFill/>
                    </a:lnL>
                    <a:lnR>
                      <a:noFill/>
                    </a:lnR>
                    <a:lnT>
                      <a:noFill/>
                    </a:lnT>
                    <a:lnB>
                      <a:noFill/>
                    </a:lnB>
                    <a:solidFill>
                      <a:schemeClr val="accent3">
                        <a:lumMod val="60000"/>
                        <a:lumOff val="40000"/>
                      </a:schemeClr>
                    </a:solidFill>
                  </a:tcPr>
                </a:tc>
                <a:tc>
                  <a:txBody>
                    <a:bodyPr/>
                    <a:lstStyle/>
                    <a:p>
                      <a:r>
                        <a:rPr lang="en-US" sz="1600" b="1" dirty="0"/>
                        <a:t>Example Values</a:t>
                      </a:r>
                      <a:endParaRPr lang="en-US" sz="1600" dirty="0"/>
                    </a:p>
                  </a:txBody>
                  <a:tcPr marL="44611" marR="44611" marT="22305" marB="22305" anchor="ctr">
                    <a:lnL>
                      <a:noFill/>
                    </a:lnL>
                    <a:lnR>
                      <a:noFill/>
                    </a:lnR>
                    <a:lnT>
                      <a:noFill/>
                    </a:lnT>
                    <a:lnB>
                      <a:noFill/>
                    </a:lnB>
                    <a:solidFill>
                      <a:schemeClr val="accent3">
                        <a:lumMod val="60000"/>
                        <a:lumOff val="40000"/>
                      </a:schemeClr>
                    </a:solidFill>
                  </a:tcPr>
                </a:tc>
                <a:extLst>
                  <a:ext uri="{0D108BD9-81ED-4DB2-BD59-A6C34878D82A}">
                    <a16:rowId xmlns:a16="http://schemas.microsoft.com/office/drawing/2014/main" val="10000"/>
                  </a:ext>
                </a:extLst>
              </a:tr>
              <a:tr h="395191">
                <a:tc>
                  <a:txBody>
                    <a:bodyPr/>
                    <a:lstStyle/>
                    <a:p>
                      <a:r>
                        <a:rPr lang="en-US" sz="1600" b="1"/>
                        <a:t>Blood Type</a:t>
                      </a:r>
                      <a:endParaRPr lang="en-US" sz="1600"/>
                    </a:p>
                  </a:txBody>
                  <a:tcPr marL="44611" marR="44611" marT="22305" marB="22305" anchor="ctr">
                    <a:lnL>
                      <a:noFill/>
                    </a:lnL>
                    <a:lnR>
                      <a:noFill/>
                    </a:lnR>
                    <a:lnT>
                      <a:noFill/>
                    </a:lnT>
                    <a:lnB>
                      <a:noFill/>
                    </a:lnB>
                  </a:tcPr>
                </a:tc>
                <a:tc>
                  <a:txBody>
                    <a:bodyPr/>
                    <a:lstStyle/>
                    <a:p>
                      <a:r>
                        <a:rPr lang="en-US" sz="1600"/>
                        <a:t>A, B, AB, O</a:t>
                      </a:r>
                    </a:p>
                  </a:txBody>
                  <a:tcPr marL="44611" marR="44611" marT="22305" marB="22305" anchor="ctr">
                    <a:lnL>
                      <a:noFill/>
                    </a:lnL>
                    <a:lnR>
                      <a:noFill/>
                    </a:lnR>
                    <a:lnT>
                      <a:noFill/>
                    </a:lnT>
                    <a:lnB>
                      <a:noFill/>
                    </a:lnB>
                  </a:tcPr>
                </a:tc>
                <a:extLst>
                  <a:ext uri="{0D108BD9-81ED-4DB2-BD59-A6C34878D82A}">
                    <a16:rowId xmlns:a16="http://schemas.microsoft.com/office/drawing/2014/main" val="10001"/>
                  </a:ext>
                </a:extLst>
              </a:tr>
              <a:tr h="729264">
                <a:tc>
                  <a:txBody>
                    <a:bodyPr/>
                    <a:lstStyle/>
                    <a:p>
                      <a:r>
                        <a:rPr lang="en-US" sz="1600" b="1"/>
                        <a:t>Movie Rating</a:t>
                      </a:r>
                      <a:endParaRPr lang="en-US" sz="1600"/>
                    </a:p>
                  </a:txBody>
                  <a:tcPr marL="44611" marR="44611" marT="22305" marB="22305" anchor="ctr">
                    <a:lnL>
                      <a:noFill/>
                    </a:lnL>
                    <a:lnR>
                      <a:noFill/>
                    </a:lnR>
                    <a:lnT>
                      <a:noFill/>
                    </a:lnT>
                    <a:lnB>
                      <a:noFill/>
                    </a:lnB>
                  </a:tcPr>
                </a:tc>
                <a:tc>
                  <a:txBody>
                    <a:bodyPr/>
                    <a:lstStyle/>
                    <a:p>
                      <a:r>
                        <a:rPr lang="en-US" sz="1600"/>
                        <a:t>1 star, 2 stars, 3 stars, 4 stars, 5 stars</a:t>
                      </a:r>
                    </a:p>
                  </a:txBody>
                  <a:tcPr marL="44611" marR="44611" marT="22305" marB="22305" anchor="ctr">
                    <a:lnL>
                      <a:noFill/>
                    </a:lnL>
                    <a:lnR>
                      <a:noFill/>
                    </a:lnR>
                    <a:lnT>
                      <a:noFill/>
                    </a:lnT>
                    <a:lnB>
                      <a:noFill/>
                    </a:lnB>
                  </a:tcPr>
                </a:tc>
                <a:extLst>
                  <a:ext uri="{0D108BD9-81ED-4DB2-BD59-A6C34878D82A}">
                    <a16:rowId xmlns:a16="http://schemas.microsoft.com/office/drawing/2014/main" val="10002"/>
                  </a:ext>
                </a:extLst>
              </a:tr>
              <a:tr h="556537">
                <a:tc>
                  <a:txBody>
                    <a:bodyPr/>
                    <a:lstStyle/>
                    <a:p>
                      <a:r>
                        <a:rPr lang="en-US" sz="1600" b="1"/>
                        <a:t>Temperature (°C)</a:t>
                      </a:r>
                      <a:endParaRPr lang="en-US" sz="1600"/>
                    </a:p>
                  </a:txBody>
                  <a:tcPr marL="44611" marR="44611" marT="22305" marB="22305" anchor="ctr">
                    <a:lnL>
                      <a:noFill/>
                    </a:lnL>
                    <a:lnR>
                      <a:noFill/>
                    </a:lnR>
                    <a:lnT>
                      <a:noFill/>
                    </a:lnT>
                    <a:lnB>
                      <a:noFill/>
                    </a:lnB>
                  </a:tcPr>
                </a:tc>
                <a:tc>
                  <a:txBody>
                    <a:bodyPr/>
                    <a:lstStyle/>
                    <a:p>
                      <a:r>
                        <a:rPr lang="en-US" sz="1600"/>
                        <a:t>10°C, 20°C, 30°C</a:t>
                      </a:r>
                    </a:p>
                  </a:txBody>
                  <a:tcPr marL="44611" marR="44611" marT="22305" marB="22305" anchor="ctr">
                    <a:lnL>
                      <a:noFill/>
                    </a:lnL>
                    <a:lnR>
                      <a:noFill/>
                    </a:lnR>
                    <a:lnT>
                      <a:noFill/>
                    </a:lnT>
                    <a:lnB>
                      <a:noFill/>
                    </a:lnB>
                  </a:tcPr>
                </a:tc>
                <a:extLst>
                  <a:ext uri="{0D108BD9-81ED-4DB2-BD59-A6C34878D82A}">
                    <a16:rowId xmlns:a16="http://schemas.microsoft.com/office/drawing/2014/main" val="10003"/>
                  </a:ext>
                </a:extLst>
              </a:tr>
              <a:tr h="729264">
                <a:tc>
                  <a:txBody>
                    <a:bodyPr/>
                    <a:lstStyle/>
                    <a:p>
                      <a:r>
                        <a:rPr lang="en-US" sz="1600" b="1"/>
                        <a:t>Height (cm)</a:t>
                      </a:r>
                      <a:endParaRPr lang="en-US" sz="1600"/>
                    </a:p>
                  </a:txBody>
                  <a:tcPr marL="44611" marR="44611" marT="22305" marB="22305" anchor="ctr">
                    <a:lnL>
                      <a:noFill/>
                    </a:lnL>
                    <a:lnR>
                      <a:noFill/>
                    </a:lnR>
                    <a:lnT>
                      <a:noFill/>
                    </a:lnT>
                    <a:lnB>
                      <a:noFill/>
                    </a:lnB>
                  </a:tcPr>
                </a:tc>
                <a:tc>
                  <a:txBody>
                    <a:bodyPr/>
                    <a:lstStyle/>
                    <a:p>
                      <a:r>
                        <a:rPr lang="en-US" sz="1600" dirty="0"/>
                        <a:t>150 cm, 160 cm, 170 cm</a:t>
                      </a:r>
                    </a:p>
                  </a:txBody>
                  <a:tcPr marL="44611" marR="44611" marT="22305" marB="22305" anchor="ctr">
                    <a:lnL>
                      <a:noFill/>
                    </a:lnL>
                    <a:lnR>
                      <a:noFill/>
                    </a:lnR>
                    <a:lnT>
                      <a:noFill/>
                    </a:lnT>
                    <a:lnB>
                      <a:noFill/>
                    </a:lnB>
                  </a:tcPr>
                </a:tc>
                <a:extLst>
                  <a:ext uri="{0D108BD9-81ED-4DB2-BD59-A6C34878D82A}">
                    <a16:rowId xmlns:a16="http://schemas.microsoft.com/office/drawing/2014/main" val="10004"/>
                  </a:ext>
                </a:extLst>
              </a:tr>
              <a:tr h="395191">
                <a:tc>
                  <a:txBody>
                    <a:bodyPr/>
                    <a:lstStyle/>
                    <a:p>
                      <a:r>
                        <a:rPr lang="en-US" sz="1600" b="1"/>
                        <a:t>ZIP Code</a:t>
                      </a:r>
                      <a:endParaRPr lang="en-US" sz="1600"/>
                    </a:p>
                  </a:txBody>
                  <a:tcPr marL="44611" marR="44611" marT="22305" marB="22305" anchor="ctr">
                    <a:lnL>
                      <a:noFill/>
                    </a:lnL>
                    <a:lnR>
                      <a:noFill/>
                    </a:lnR>
                    <a:lnT>
                      <a:noFill/>
                    </a:lnT>
                    <a:lnB>
                      <a:noFill/>
                    </a:lnB>
                  </a:tcPr>
                </a:tc>
                <a:tc>
                  <a:txBody>
                    <a:bodyPr/>
                    <a:lstStyle/>
                    <a:p>
                      <a:r>
                        <a:rPr lang="en-US" sz="1600"/>
                        <a:t>10001, 90210, 30301</a:t>
                      </a:r>
                    </a:p>
                  </a:txBody>
                  <a:tcPr marL="44611" marR="44611" marT="22305" marB="22305" anchor="ctr">
                    <a:lnL>
                      <a:noFill/>
                    </a:lnL>
                    <a:lnR>
                      <a:noFill/>
                    </a:lnR>
                    <a:lnT>
                      <a:noFill/>
                    </a:lnT>
                    <a:lnB>
                      <a:noFill/>
                    </a:lnB>
                  </a:tcPr>
                </a:tc>
                <a:extLst>
                  <a:ext uri="{0D108BD9-81ED-4DB2-BD59-A6C34878D82A}">
                    <a16:rowId xmlns:a16="http://schemas.microsoft.com/office/drawing/2014/main" val="10005"/>
                  </a:ext>
                </a:extLst>
              </a:tr>
              <a:tr h="1063338">
                <a:tc>
                  <a:txBody>
                    <a:bodyPr/>
                    <a:lstStyle/>
                    <a:p>
                      <a:r>
                        <a:rPr lang="en-US" sz="1600" b="1"/>
                        <a:t>Education Level</a:t>
                      </a:r>
                      <a:endParaRPr lang="en-US" sz="1600"/>
                    </a:p>
                  </a:txBody>
                  <a:tcPr marL="44611" marR="44611" marT="22305" marB="22305" anchor="ctr">
                    <a:lnL>
                      <a:noFill/>
                    </a:lnL>
                    <a:lnR>
                      <a:noFill/>
                    </a:lnR>
                    <a:lnT>
                      <a:noFill/>
                    </a:lnT>
                    <a:lnB>
                      <a:noFill/>
                    </a:lnB>
                  </a:tcPr>
                </a:tc>
                <a:tc>
                  <a:txBody>
                    <a:bodyPr/>
                    <a:lstStyle/>
                    <a:p>
                      <a:r>
                        <a:rPr lang="en-US" sz="1600" dirty="0"/>
                        <a:t>High School, Bachelor’s, Master’s, Ph.D.</a:t>
                      </a:r>
                    </a:p>
                  </a:txBody>
                  <a:tcPr marL="44611" marR="44611" marT="22305" marB="22305" anchor="ctr">
                    <a:lnL>
                      <a:noFill/>
                    </a:lnL>
                    <a:lnR>
                      <a:noFill/>
                    </a:lnR>
                    <a:lnT>
                      <a:noFill/>
                    </a:lnT>
                    <a:lnB>
                      <a:noFill/>
                    </a:lnB>
                  </a:tcPr>
                </a:tc>
                <a:extLst>
                  <a:ext uri="{0D108BD9-81ED-4DB2-BD59-A6C34878D82A}">
                    <a16:rowId xmlns:a16="http://schemas.microsoft.com/office/drawing/2014/main" val="10006"/>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031391245"/>
              </p:ext>
            </p:extLst>
          </p:nvPr>
        </p:nvGraphicFramePr>
        <p:xfrm>
          <a:off x="5894430" y="2132628"/>
          <a:ext cx="4556320" cy="4045752"/>
        </p:xfrm>
        <a:graphic>
          <a:graphicData uri="http://schemas.openxmlformats.org/drawingml/2006/table">
            <a:tbl>
              <a:tblPr/>
              <a:tblGrid>
                <a:gridCol w="2278160">
                  <a:extLst>
                    <a:ext uri="{9D8B030D-6E8A-4147-A177-3AD203B41FA5}">
                      <a16:colId xmlns:a16="http://schemas.microsoft.com/office/drawing/2014/main" val="20000"/>
                    </a:ext>
                  </a:extLst>
                </a:gridCol>
                <a:gridCol w="2278160">
                  <a:extLst>
                    <a:ext uri="{9D8B030D-6E8A-4147-A177-3AD203B41FA5}">
                      <a16:colId xmlns:a16="http://schemas.microsoft.com/office/drawing/2014/main" val="20001"/>
                    </a:ext>
                  </a:extLst>
                </a:gridCol>
              </a:tblGrid>
              <a:tr h="611074">
                <a:tc>
                  <a:txBody>
                    <a:bodyPr/>
                    <a:lstStyle/>
                    <a:p>
                      <a:r>
                        <a:rPr lang="en-US" sz="1600" b="1" dirty="0"/>
                        <a:t>Year of Birth</a:t>
                      </a:r>
                      <a:endParaRPr lang="en-US" sz="1600" dirty="0"/>
                    </a:p>
                  </a:txBody>
                  <a:tcPr marL="44611" marR="44611" marT="22305" marB="22305" anchor="ctr">
                    <a:lnL>
                      <a:noFill/>
                    </a:lnL>
                    <a:lnR>
                      <a:noFill/>
                    </a:lnR>
                    <a:lnT>
                      <a:noFill/>
                    </a:lnT>
                    <a:lnB>
                      <a:noFill/>
                    </a:lnB>
                  </a:tcPr>
                </a:tc>
                <a:tc>
                  <a:txBody>
                    <a:bodyPr/>
                    <a:lstStyle/>
                    <a:p>
                      <a:r>
                        <a:rPr lang="en-US" sz="1600"/>
                        <a:t>1990, 2000, 2010</a:t>
                      </a:r>
                    </a:p>
                  </a:txBody>
                  <a:tcPr marL="44611" marR="44611" marT="22305" marB="22305" anchor="ctr">
                    <a:lnL>
                      <a:noFill/>
                    </a:lnL>
                    <a:lnR>
                      <a:noFill/>
                    </a:lnR>
                    <a:lnT>
                      <a:noFill/>
                    </a:lnT>
                    <a:lnB>
                      <a:noFill/>
                    </a:lnB>
                  </a:tcPr>
                </a:tc>
                <a:extLst>
                  <a:ext uri="{0D108BD9-81ED-4DB2-BD59-A6C34878D82A}">
                    <a16:rowId xmlns:a16="http://schemas.microsoft.com/office/drawing/2014/main" val="10000"/>
                  </a:ext>
                </a:extLst>
              </a:tr>
              <a:tr h="611074">
                <a:tc>
                  <a:txBody>
                    <a:bodyPr/>
                    <a:lstStyle/>
                    <a:p>
                      <a:r>
                        <a:rPr lang="en-US" sz="1600" b="1"/>
                        <a:t>Weight (kg)</a:t>
                      </a:r>
                      <a:endParaRPr lang="en-US" sz="1600"/>
                    </a:p>
                  </a:txBody>
                  <a:tcPr marL="44611" marR="44611" marT="22305" marB="22305" anchor="ctr">
                    <a:lnL>
                      <a:noFill/>
                    </a:lnL>
                    <a:lnR>
                      <a:noFill/>
                    </a:lnR>
                    <a:lnT>
                      <a:noFill/>
                    </a:lnT>
                    <a:lnB>
                      <a:noFill/>
                    </a:lnB>
                  </a:tcPr>
                </a:tc>
                <a:tc>
                  <a:txBody>
                    <a:bodyPr/>
                    <a:lstStyle/>
                    <a:p>
                      <a:r>
                        <a:rPr lang="nn-NO" sz="1600"/>
                        <a:t>50 kg, 75 kg, 100 kg</a:t>
                      </a:r>
                    </a:p>
                  </a:txBody>
                  <a:tcPr marL="44611" marR="44611" marT="22305" marB="22305" anchor="ctr">
                    <a:lnL>
                      <a:noFill/>
                    </a:lnL>
                    <a:lnR>
                      <a:noFill/>
                    </a:lnR>
                    <a:lnT>
                      <a:noFill/>
                    </a:lnT>
                    <a:lnB>
                      <a:noFill/>
                    </a:lnB>
                  </a:tcPr>
                </a:tc>
                <a:extLst>
                  <a:ext uri="{0D108BD9-81ED-4DB2-BD59-A6C34878D82A}">
                    <a16:rowId xmlns:a16="http://schemas.microsoft.com/office/drawing/2014/main" val="10001"/>
                  </a:ext>
                </a:extLst>
              </a:tr>
              <a:tr h="800728">
                <a:tc>
                  <a:txBody>
                    <a:bodyPr/>
                    <a:lstStyle/>
                    <a:p>
                      <a:r>
                        <a:rPr lang="en-US" sz="1600" b="1"/>
                        <a:t>Phone Number</a:t>
                      </a:r>
                      <a:endParaRPr lang="en-US" sz="1600"/>
                    </a:p>
                  </a:txBody>
                  <a:tcPr marL="44611" marR="44611" marT="22305" marB="22305" anchor="ctr">
                    <a:lnL>
                      <a:noFill/>
                    </a:lnL>
                    <a:lnR>
                      <a:noFill/>
                    </a:lnR>
                    <a:lnT>
                      <a:noFill/>
                    </a:lnT>
                    <a:lnB>
                      <a:noFill/>
                    </a:lnB>
                  </a:tcPr>
                </a:tc>
                <a:tc>
                  <a:txBody>
                    <a:bodyPr/>
                    <a:lstStyle/>
                    <a:p>
                      <a:r>
                        <a:rPr lang="en-US" sz="1600"/>
                        <a:t>555-1234, 555-5678, 555-9876</a:t>
                      </a:r>
                    </a:p>
                  </a:txBody>
                  <a:tcPr marL="44611" marR="44611" marT="22305" marB="22305" anchor="ctr">
                    <a:lnL>
                      <a:noFill/>
                    </a:lnL>
                    <a:lnR>
                      <a:noFill/>
                    </a:lnR>
                    <a:lnT>
                      <a:noFill/>
                    </a:lnT>
                    <a:lnB>
                      <a:noFill/>
                    </a:lnB>
                  </a:tcPr>
                </a:tc>
                <a:extLst>
                  <a:ext uri="{0D108BD9-81ED-4DB2-BD59-A6C34878D82A}">
                    <a16:rowId xmlns:a16="http://schemas.microsoft.com/office/drawing/2014/main" val="10002"/>
                  </a:ext>
                </a:extLst>
              </a:tr>
              <a:tr h="800728">
                <a:tc>
                  <a:txBody>
                    <a:bodyPr/>
                    <a:lstStyle/>
                    <a:p>
                      <a:r>
                        <a:rPr lang="en-US" sz="1600" b="1" dirty="0"/>
                        <a:t>Military Rank</a:t>
                      </a:r>
                      <a:endParaRPr lang="en-US" sz="1600" dirty="0"/>
                    </a:p>
                  </a:txBody>
                  <a:tcPr marL="44611" marR="44611" marT="22305" marB="22305" anchor="ctr">
                    <a:lnL>
                      <a:noFill/>
                    </a:lnL>
                    <a:lnR>
                      <a:noFill/>
                    </a:lnR>
                    <a:lnT>
                      <a:noFill/>
                    </a:lnT>
                    <a:lnB>
                      <a:noFill/>
                    </a:lnB>
                  </a:tcPr>
                </a:tc>
                <a:tc>
                  <a:txBody>
                    <a:bodyPr/>
                    <a:lstStyle/>
                    <a:p>
                      <a:r>
                        <a:rPr lang="en-US" sz="1600" dirty="0"/>
                        <a:t>Colonel, Major, Captain</a:t>
                      </a:r>
                    </a:p>
                  </a:txBody>
                  <a:tcPr marL="44611" marR="44611" marT="22305" marB="22305" anchor="ctr">
                    <a:lnL>
                      <a:noFill/>
                    </a:lnL>
                    <a:lnR>
                      <a:noFill/>
                    </a:lnR>
                    <a:lnT>
                      <a:noFill/>
                    </a:lnT>
                    <a:lnB>
                      <a:noFill/>
                    </a:lnB>
                  </a:tcPr>
                </a:tc>
                <a:extLst>
                  <a:ext uri="{0D108BD9-81ED-4DB2-BD59-A6C34878D82A}">
                    <a16:rowId xmlns:a16="http://schemas.microsoft.com/office/drawing/2014/main" val="10003"/>
                  </a:ext>
                </a:extLst>
              </a:tr>
              <a:tr h="611074">
                <a:tc>
                  <a:txBody>
                    <a:bodyPr/>
                    <a:lstStyle/>
                    <a:p>
                      <a:r>
                        <a:rPr lang="en-US" sz="1600" b="1" dirty="0"/>
                        <a:t>Time of Day (24hr)</a:t>
                      </a:r>
                      <a:endParaRPr lang="en-US" sz="1600" dirty="0"/>
                    </a:p>
                  </a:txBody>
                  <a:tcPr marL="44611" marR="44611" marT="22305" marB="22305" anchor="ctr">
                    <a:lnL>
                      <a:noFill/>
                    </a:lnL>
                    <a:lnR>
                      <a:noFill/>
                    </a:lnR>
                    <a:lnT>
                      <a:noFill/>
                    </a:lnT>
                    <a:lnB>
                      <a:noFill/>
                    </a:lnB>
                  </a:tcPr>
                </a:tc>
                <a:tc>
                  <a:txBody>
                    <a:bodyPr/>
                    <a:lstStyle/>
                    <a:p>
                      <a:r>
                        <a:rPr lang="en-US" sz="1600"/>
                        <a:t>12:00, 14:30, 18:00</a:t>
                      </a:r>
                    </a:p>
                  </a:txBody>
                  <a:tcPr marL="44611" marR="44611" marT="22305" marB="22305" anchor="ctr">
                    <a:lnL>
                      <a:noFill/>
                    </a:lnL>
                    <a:lnR>
                      <a:noFill/>
                    </a:lnR>
                    <a:lnT>
                      <a:noFill/>
                    </a:lnT>
                    <a:lnB>
                      <a:noFill/>
                    </a:lnB>
                  </a:tcPr>
                </a:tc>
                <a:extLst>
                  <a:ext uri="{0D108BD9-81ED-4DB2-BD59-A6C34878D82A}">
                    <a16:rowId xmlns:a16="http://schemas.microsoft.com/office/drawing/2014/main" val="10004"/>
                  </a:ext>
                </a:extLst>
              </a:tr>
              <a:tr h="611074">
                <a:tc>
                  <a:txBody>
                    <a:bodyPr/>
                    <a:lstStyle/>
                    <a:p>
                      <a:r>
                        <a:rPr lang="en-US" sz="1600" b="1"/>
                        <a:t>Distance (km)</a:t>
                      </a:r>
                      <a:endParaRPr lang="en-US" sz="1600"/>
                    </a:p>
                  </a:txBody>
                  <a:tcPr marL="44611" marR="44611" marT="22305" marB="22305" anchor="ctr">
                    <a:lnL>
                      <a:noFill/>
                    </a:lnL>
                    <a:lnR>
                      <a:noFill/>
                    </a:lnR>
                    <a:lnT>
                      <a:noFill/>
                    </a:lnT>
                    <a:lnB>
                      <a:noFill/>
                    </a:lnB>
                  </a:tcPr>
                </a:tc>
                <a:tc>
                  <a:txBody>
                    <a:bodyPr/>
                    <a:lstStyle/>
                    <a:p>
                      <a:r>
                        <a:rPr lang="nn-NO" sz="1600" dirty="0"/>
                        <a:t>5 km, 10 km, 20 km</a:t>
                      </a:r>
                    </a:p>
                  </a:txBody>
                  <a:tcPr marL="44611" marR="44611" marT="22305" marB="22305" anchor="ctr">
                    <a:lnL>
                      <a:noFill/>
                    </a:lnL>
                    <a:lnR>
                      <a:noFill/>
                    </a:lnR>
                    <a:lnT>
                      <a:noFill/>
                    </a:lnT>
                    <a:lnB>
                      <a:noFill/>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47850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Activity</a:t>
            </a:r>
          </a:p>
        </p:txBody>
      </p:sp>
      <p:sp>
        <p:nvSpPr>
          <p:cNvPr id="4" name="Date Placeholder 3"/>
          <p:cNvSpPr>
            <a:spLocks noGrp="1"/>
          </p:cNvSpPr>
          <p:nvPr>
            <p:ph type="dt" sz="half" idx="10"/>
          </p:nvPr>
        </p:nvSpPr>
        <p:spPr/>
        <p:txBody>
          <a:bodyPr/>
          <a:lstStyle/>
          <a:p>
            <a:fld id="{CF6E669F-8B2F-4E02-84E0-AAAA606A83F7}" type="datetime1">
              <a:rPr lang="en-US" smtClean="0"/>
              <a:t>1/26/2025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23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32715963"/>
              </p:ext>
            </p:extLst>
          </p:nvPr>
        </p:nvGraphicFramePr>
        <p:xfrm>
          <a:off x="675842" y="2188448"/>
          <a:ext cx="5280114" cy="4261778"/>
        </p:xfrm>
        <a:graphic>
          <a:graphicData uri="http://schemas.openxmlformats.org/drawingml/2006/table">
            <a:tbl>
              <a:tblPr/>
              <a:tblGrid>
                <a:gridCol w="2640057">
                  <a:extLst>
                    <a:ext uri="{9D8B030D-6E8A-4147-A177-3AD203B41FA5}">
                      <a16:colId xmlns:a16="http://schemas.microsoft.com/office/drawing/2014/main" val="20000"/>
                    </a:ext>
                  </a:extLst>
                </a:gridCol>
                <a:gridCol w="2640057">
                  <a:extLst>
                    <a:ext uri="{9D8B030D-6E8A-4147-A177-3AD203B41FA5}">
                      <a16:colId xmlns:a16="http://schemas.microsoft.com/office/drawing/2014/main" val="20001"/>
                    </a:ext>
                  </a:extLst>
                </a:gridCol>
              </a:tblGrid>
              <a:tr h="615942">
                <a:tc>
                  <a:txBody>
                    <a:bodyPr/>
                    <a:lstStyle/>
                    <a:p>
                      <a:r>
                        <a:rPr lang="en-US" sz="1800" b="1" dirty="0"/>
                        <a:t>Attribute</a:t>
                      </a:r>
                    </a:p>
                  </a:txBody>
                  <a:tcPr marL="48277" marR="48277" marT="24139" marB="24139" anchor="ctr">
                    <a:lnL>
                      <a:noFill/>
                    </a:lnL>
                    <a:lnR>
                      <a:noFill/>
                    </a:lnR>
                    <a:lnT>
                      <a:noFill/>
                    </a:lnT>
                    <a:lnB>
                      <a:noFill/>
                    </a:lnB>
                    <a:solidFill>
                      <a:schemeClr val="accent3"/>
                    </a:solidFill>
                  </a:tcPr>
                </a:tc>
                <a:tc>
                  <a:txBody>
                    <a:bodyPr/>
                    <a:lstStyle/>
                    <a:p>
                      <a:r>
                        <a:rPr lang="en-US" sz="1800" b="1" dirty="0"/>
                        <a:t>Example Values</a:t>
                      </a:r>
                    </a:p>
                  </a:txBody>
                  <a:tcPr marL="48277" marR="48277" marT="24139" marB="24139" anchor="ctr">
                    <a:lnL>
                      <a:noFill/>
                    </a:lnL>
                    <a:lnR>
                      <a:noFill/>
                    </a:lnR>
                    <a:lnT>
                      <a:noFill/>
                    </a:lnT>
                    <a:lnB>
                      <a:noFill/>
                    </a:lnB>
                    <a:solidFill>
                      <a:schemeClr val="accent3"/>
                    </a:solidFill>
                  </a:tcPr>
                </a:tc>
                <a:extLst>
                  <a:ext uri="{0D108BD9-81ED-4DB2-BD59-A6C34878D82A}">
                    <a16:rowId xmlns:a16="http://schemas.microsoft.com/office/drawing/2014/main" val="10000"/>
                  </a:ext>
                </a:extLst>
              </a:tr>
              <a:tr h="615942">
                <a:tc>
                  <a:txBody>
                    <a:bodyPr/>
                    <a:lstStyle/>
                    <a:p>
                      <a:r>
                        <a:rPr lang="en-US" sz="1800" b="1"/>
                        <a:t>Eye Color</a:t>
                      </a:r>
                      <a:endParaRPr lang="en-US" sz="1800"/>
                    </a:p>
                  </a:txBody>
                  <a:tcPr marL="48277" marR="48277" marT="24139" marB="24139" anchor="ctr">
                    <a:lnL>
                      <a:noFill/>
                    </a:lnL>
                    <a:lnR>
                      <a:noFill/>
                    </a:lnR>
                    <a:lnT>
                      <a:noFill/>
                    </a:lnT>
                    <a:lnB>
                      <a:noFill/>
                    </a:lnB>
                  </a:tcPr>
                </a:tc>
                <a:tc>
                  <a:txBody>
                    <a:bodyPr/>
                    <a:lstStyle/>
                    <a:p>
                      <a:r>
                        <a:rPr lang="en-US" sz="1800"/>
                        <a:t>Blue, Green, Brown, Hazel</a:t>
                      </a:r>
                    </a:p>
                  </a:txBody>
                  <a:tcPr marL="48277" marR="48277" marT="24139" marB="24139" anchor="ctr">
                    <a:lnL>
                      <a:noFill/>
                    </a:lnL>
                    <a:lnR>
                      <a:noFill/>
                    </a:lnR>
                    <a:lnT>
                      <a:noFill/>
                    </a:lnT>
                    <a:lnB>
                      <a:noFill/>
                    </a:lnB>
                  </a:tcPr>
                </a:tc>
                <a:extLst>
                  <a:ext uri="{0D108BD9-81ED-4DB2-BD59-A6C34878D82A}">
                    <a16:rowId xmlns:a16="http://schemas.microsoft.com/office/drawing/2014/main" val="10001"/>
                  </a:ext>
                </a:extLst>
              </a:tr>
              <a:tr h="615942">
                <a:tc>
                  <a:txBody>
                    <a:bodyPr/>
                    <a:lstStyle/>
                    <a:p>
                      <a:r>
                        <a:rPr lang="en-US" sz="1800" b="1"/>
                        <a:t>Pain Scale (0-10)</a:t>
                      </a:r>
                      <a:endParaRPr lang="en-US" sz="1800"/>
                    </a:p>
                  </a:txBody>
                  <a:tcPr marL="48277" marR="48277" marT="24139" marB="24139" anchor="ctr">
                    <a:lnL>
                      <a:noFill/>
                    </a:lnL>
                    <a:lnR>
                      <a:noFill/>
                    </a:lnR>
                    <a:lnT>
                      <a:noFill/>
                    </a:lnT>
                    <a:lnB>
                      <a:noFill/>
                    </a:lnB>
                  </a:tcPr>
                </a:tc>
                <a:tc>
                  <a:txBody>
                    <a:bodyPr/>
                    <a:lstStyle/>
                    <a:p>
                      <a:r>
                        <a:rPr lang="en-US" sz="1800" dirty="0"/>
                        <a:t>0, 3, 7, 10</a:t>
                      </a:r>
                    </a:p>
                  </a:txBody>
                  <a:tcPr marL="48277" marR="48277" marT="24139" marB="24139" anchor="ctr">
                    <a:lnL>
                      <a:noFill/>
                    </a:lnL>
                    <a:lnR>
                      <a:noFill/>
                    </a:lnR>
                    <a:lnT>
                      <a:noFill/>
                    </a:lnT>
                    <a:lnB>
                      <a:noFill/>
                    </a:lnB>
                  </a:tcPr>
                </a:tc>
                <a:extLst>
                  <a:ext uri="{0D108BD9-81ED-4DB2-BD59-A6C34878D82A}">
                    <a16:rowId xmlns:a16="http://schemas.microsoft.com/office/drawing/2014/main" val="10002"/>
                  </a:ext>
                </a:extLst>
              </a:tr>
              <a:tr h="615942">
                <a:tc>
                  <a:txBody>
                    <a:bodyPr/>
                    <a:lstStyle/>
                    <a:p>
                      <a:r>
                        <a:rPr lang="en-US" sz="1800" b="1"/>
                        <a:t>IQ Score</a:t>
                      </a:r>
                      <a:endParaRPr lang="en-US" sz="1800"/>
                    </a:p>
                  </a:txBody>
                  <a:tcPr marL="48277" marR="48277" marT="24139" marB="24139" anchor="ctr">
                    <a:lnL>
                      <a:noFill/>
                    </a:lnL>
                    <a:lnR>
                      <a:noFill/>
                    </a:lnR>
                    <a:lnT>
                      <a:noFill/>
                    </a:lnT>
                    <a:lnB>
                      <a:noFill/>
                    </a:lnB>
                  </a:tcPr>
                </a:tc>
                <a:tc>
                  <a:txBody>
                    <a:bodyPr/>
                    <a:lstStyle/>
                    <a:p>
                      <a:r>
                        <a:rPr lang="en-US" sz="1800" dirty="0"/>
                        <a:t>90, 100, 110, 120</a:t>
                      </a:r>
                    </a:p>
                  </a:txBody>
                  <a:tcPr marL="48277" marR="48277" marT="24139" marB="24139" anchor="ctr">
                    <a:lnL>
                      <a:noFill/>
                    </a:lnL>
                    <a:lnR>
                      <a:noFill/>
                    </a:lnR>
                    <a:lnT>
                      <a:noFill/>
                    </a:lnT>
                    <a:lnB>
                      <a:noFill/>
                    </a:lnB>
                  </a:tcPr>
                </a:tc>
                <a:extLst>
                  <a:ext uri="{0D108BD9-81ED-4DB2-BD59-A6C34878D82A}">
                    <a16:rowId xmlns:a16="http://schemas.microsoft.com/office/drawing/2014/main" val="10003"/>
                  </a:ext>
                </a:extLst>
              </a:tr>
              <a:tr h="899005">
                <a:tc>
                  <a:txBody>
                    <a:bodyPr/>
                    <a:lstStyle/>
                    <a:p>
                      <a:r>
                        <a:rPr lang="en-US" sz="1800" b="1"/>
                        <a:t>Income ($)</a:t>
                      </a:r>
                      <a:endParaRPr lang="en-US" sz="1800"/>
                    </a:p>
                  </a:txBody>
                  <a:tcPr marL="48277" marR="48277" marT="24139" marB="24139" anchor="ctr">
                    <a:lnL>
                      <a:noFill/>
                    </a:lnL>
                    <a:lnR>
                      <a:noFill/>
                    </a:lnR>
                    <a:lnT>
                      <a:noFill/>
                    </a:lnT>
                    <a:lnB>
                      <a:noFill/>
                    </a:lnB>
                  </a:tcPr>
                </a:tc>
                <a:tc>
                  <a:txBody>
                    <a:bodyPr/>
                    <a:lstStyle/>
                    <a:p>
                      <a:r>
                        <a:rPr lang="en-US" sz="1800"/>
                        <a:t>$30,000, $50,000, $70,000</a:t>
                      </a:r>
                    </a:p>
                  </a:txBody>
                  <a:tcPr marL="48277" marR="48277" marT="24139" marB="24139" anchor="ctr">
                    <a:lnL>
                      <a:noFill/>
                    </a:lnL>
                    <a:lnR>
                      <a:noFill/>
                    </a:lnR>
                    <a:lnT>
                      <a:noFill/>
                    </a:lnT>
                    <a:lnB>
                      <a:noFill/>
                    </a:lnB>
                  </a:tcPr>
                </a:tc>
                <a:extLst>
                  <a:ext uri="{0D108BD9-81ED-4DB2-BD59-A6C34878D82A}">
                    <a16:rowId xmlns:a16="http://schemas.microsoft.com/office/drawing/2014/main" val="10004"/>
                  </a:ext>
                </a:extLst>
              </a:tr>
              <a:tr h="899005">
                <a:tc>
                  <a:txBody>
                    <a:bodyPr/>
                    <a:lstStyle/>
                    <a:p>
                      <a:r>
                        <a:rPr lang="en-US" sz="1800" b="1"/>
                        <a:t>Social Security Number</a:t>
                      </a:r>
                      <a:endParaRPr lang="en-US" sz="1800"/>
                    </a:p>
                  </a:txBody>
                  <a:tcPr marL="48277" marR="48277" marT="24139" marB="24139" anchor="ctr">
                    <a:lnL>
                      <a:noFill/>
                    </a:lnL>
                    <a:lnR>
                      <a:noFill/>
                    </a:lnR>
                    <a:lnT>
                      <a:noFill/>
                    </a:lnT>
                    <a:lnB>
                      <a:noFill/>
                    </a:lnB>
                  </a:tcPr>
                </a:tc>
                <a:tc>
                  <a:txBody>
                    <a:bodyPr/>
                    <a:lstStyle/>
                    <a:p>
                      <a:r>
                        <a:rPr lang="en-US" sz="1800" dirty="0"/>
                        <a:t>123-45-6789, 987-65-4321</a:t>
                      </a:r>
                    </a:p>
                  </a:txBody>
                  <a:tcPr marL="48277" marR="48277" marT="24139" marB="24139" anchor="ctr">
                    <a:lnL>
                      <a:noFill/>
                    </a:lnL>
                    <a:lnR>
                      <a:noFill/>
                    </a:lnR>
                    <a:lnT>
                      <a:noFill/>
                    </a:lnT>
                    <a:lnB>
                      <a:noFill/>
                    </a:lnB>
                  </a:tcP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035264845"/>
              </p:ext>
            </p:extLst>
          </p:nvPr>
        </p:nvGraphicFramePr>
        <p:xfrm>
          <a:off x="6265133" y="2101949"/>
          <a:ext cx="5523212" cy="4132812"/>
        </p:xfrm>
        <a:graphic>
          <a:graphicData uri="http://schemas.openxmlformats.org/drawingml/2006/table">
            <a:tbl>
              <a:tblPr/>
              <a:tblGrid>
                <a:gridCol w="2761606">
                  <a:extLst>
                    <a:ext uri="{9D8B030D-6E8A-4147-A177-3AD203B41FA5}">
                      <a16:colId xmlns:a16="http://schemas.microsoft.com/office/drawing/2014/main" val="20000"/>
                    </a:ext>
                  </a:extLst>
                </a:gridCol>
                <a:gridCol w="2761606">
                  <a:extLst>
                    <a:ext uri="{9D8B030D-6E8A-4147-A177-3AD203B41FA5}">
                      <a16:colId xmlns:a16="http://schemas.microsoft.com/office/drawing/2014/main" val="20001"/>
                    </a:ext>
                  </a:extLst>
                </a:gridCol>
              </a:tblGrid>
              <a:tr h="641765">
                <a:tc>
                  <a:txBody>
                    <a:bodyPr/>
                    <a:lstStyle/>
                    <a:p>
                      <a:r>
                        <a:rPr lang="en-US" sz="1800" b="1" dirty="0"/>
                        <a:t>Satisfaction Rating</a:t>
                      </a:r>
                      <a:endParaRPr lang="en-US" sz="1800" dirty="0"/>
                    </a:p>
                  </a:txBody>
                  <a:tcPr marL="48277" marR="48277" marT="24139" marB="24139" anchor="ctr">
                    <a:lnL>
                      <a:noFill/>
                    </a:lnL>
                    <a:lnR>
                      <a:noFill/>
                    </a:lnR>
                    <a:lnT>
                      <a:noFill/>
                    </a:lnT>
                    <a:lnB>
                      <a:noFill/>
                    </a:lnB>
                  </a:tcPr>
                </a:tc>
                <a:tc>
                  <a:txBody>
                    <a:bodyPr/>
                    <a:lstStyle/>
                    <a:p>
                      <a:r>
                        <a:rPr lang="en-US" sz="1800"/>
                        <a:t>Very Dissatisfied, Neutral, Very Satisfied</a:t>
                      </a:r>
                    </a:p>
                  </a:txBody>
                  <a:tcPr marL="48277" marR="48277" marT="24139" marB="24139" anchor="ctr">
                    <a:lnL>
                      <a:noFill/>
                    </a:lnL>
                    <a:lnR>
                      <a:noFill/>
                    </a:lnR>
                    <a:lnT>
                      <a:noFill/>
                    </a:lnT>
                    <a:lnB>
                      <a:noFill/>
                    </a:lnB>
                  </a:tcPr>
                </a:tc>
                <a:extLst>
                  <a:ext uri="{0D108BD9-81ED-4DB2-BD59-A6C34878D82A}">
                    <a16:rowId xmlns:a16="http://schemas.microsoft.com/office/drawing/2014/main" val="10000"/>
                  </a:ext>
                </a:extLst>
              </a:tr>
              <a:tr h="614253">
                <a:tc>
                  <a:txBody>
                    <a:bodyPr/>
                    <a:lstStyle/>
                    <a:p>
                      <a:r>
                        <a:rPr lang="en-US" sz="1800" b="1"/>
                        <a:t>Calendar Year</a:t>
                      </a:r>
                      <a:endParaRPr lang="en-US" sz="1800"/>
                    </a:p>
                  </a:txBody>
                  <a:tcPr marL="48277" marR="48277" marT="24139" marB="24139" anchor="ctr">
                    <a:lnL>
                      <a:noFill/>
                    </a:lnL>
                    <a:lnR>
                      <a:noFill/>
                    </a:lnR>
                    <a:lnT>
                      <a:noFill/>
                    </a:lnT>
                    <a:lnB>
                      <a:noFill/>
                    </a:lnB>
                  </a:tcPr>
                </a:tc>
                <a:tc>
                  <a:txBody>
                    <a:bodyPr/>
                    <a:lstStyle/>
                    <a:p>
                      <a:r>
                        <a:rPr lang="en-US" sz="1800"/>
                        <a:t>2015, 2020, 2025</a:t>
                      </a:r>
                    </a:p>
                  </a:txBody>
                  <a:tcPr marL="48277" marR="48277" marT="24139" marB="24139" anchor="ctr">
                    <a:lnL>
                      <a:noFill/>
                    </a:lnL>
                    <a:lnR>
                      <a:noFill/>
                    </a:lnR>
                    <a:lnT>
                      <a:noFill/>
                    </a:lnT>
                    <a:lnB>
                      <a:noFill/>
                    </a:lnB>
                  </a:tcPr>
                </a:tc>
                <a:extLst>
                  <a:ext uri="{0D108BD9-81ED-4DB2-BD59-A6C34878D82A}">
                    <a16:rowId xmlns:a16="http://schemas.microsoft.com/office/drawing/2014/main" val="10001"/>
                  </a:ext>
                </a:extLst>
              </a:tr>
              <a:tr h="614253">
                <a:tc>
                  <a:txBody>
                    <a:bodyPr/>
                    <a:lstStyle/>
                    <a:p>
                      <a:r>
                        <a:rPr lang="en-US" sz="1800" b="1"/>
                        <a:t>Age (years)</a:t>
                      </a:r>
                      <a:endParaRPr lang="en-US" sz="1800"/>
                    </a:p>
                  </a:txBody>
                  <a:tcPr marL="48277" marR="48277" marT="24139" marB="24139" anchor="ctr">
                    <a:lnL>
                      <a:noFill/>
                    </a:lnL>
                    <a:lnR>
                      <a:noFill/>
                    </a:lnR>
                    <a:lnT>
                      <a:noFill/>
                    </a:lnT>
                    <a:lnB>
                      <a:noFill/>
                    </a:lnB>
                  </a:tcPr>
                </a:tc>
                <a:tc>
                  <a:txBody>
                    <a:bodyPr/>
                    <a:lstStyle/>
                    <a:p>
                      <a:r>
                        <a:rPr lang="en-US" sz="1800"/>
                        <a:t>25, 40, 60</a:t>
                      </a:r>
                    </a:p>
                  </a:txBody>
                  <a:tcPr marL="48277" marR="48277" marT="24139" marB="24139" anchor="ctr">
                    <a:lnL>
                      <a:noFill/>
                    </a:lnL>
                    <a:lnR>
                      <a:noFill/>
                    </a:lnR>
                    <a:lnT>
                      <a:noFill/>
                    </a:lnT>
                    <a:lnB>
                      <a:noFill/>
                    </a:lnB>
                  </a:tcPr>
                </a:tc>
                <a:extLst>
                  <a:ext uri="{0D108BD9-81ED-4DB2-BD59-A6C34878D82A}">
                    <a16:rowId xmlns:a16="http://schemas.microsoft.com/office/drawing/2014/main" val="10002"/>
                  </a:ext>
                </a:extLst>
              </a:tr>
              <a:tr h="364758">
                <a:tc>
                  <a:txBody>
                    <a:bodyPr/>
                    <a:lstStyle/>
                    <a:p>
                      <a:r>
                        <a:rPr lang="en-US" sz="1800" b="1" dirty="0"/>
                        <a:t>Vehicle License Plate</a:t>
                      </a:r>
                      <a:endParaRPr lang="en-US" sz="1800" dirty="0"/>
                    </a:p>
                  </a:txBody>
                  <a:tcPr marL="48277" marR="48277" marT="24139" marB="24139" anchor="ctr">
                    <a:lnL>
                      <a:noFill/>
                    </a:lnL>
                    <a:lnR>
                      <a:noFill/>
                    </a:lnR>
                    <a:lnT>
                      <a:noFill/>
                    </a:lnT>
                    <a:lnB>
                      <a:noFill/>
                    </a:lnB>
                  </a:tcPr>
                </a:tc>
                <a:tc>
                  <a:txBody>
                    <a:bodyPr/>
                    <a:lstStyle/>
                    <a:p>
                      <a:r>
                        <a:rPr lang="en-US" sz="1800"/>
                        <a:t>ABC-1234, XYZ-5678</a:t>
                      </a:r>
                    </a:p>
                  </a:txBody>
                  <a:tcPr marL="48277" marR="48277" marT="24139" marB="24139" anchor="ctr">
                    <a:lnL>
                      <a:noFill/>
                    </a:lnL>
                    <a:lnR>
                      <a:noFill/>
                    </a:lnR>
                    <a:lnT>
                      <a:noFill/>
                    </a:lnT>
                    <a:lnB>
                      <a:noFill/>
                    </a:lnB>
                  </a:tcPr>
                </a:tc>
                <a:extLst>
                  <a:ext uri="{0D108BD9-81ED-4DB2-BD59-A6C34878D82A}">
                    <a16:rowId xmlns:a16="http://schemas.microsoft.com/office/drawing/2014/main" val="10003"/>
                  </a:ext>
                </a:extLst>
              </a:tr>
              <a:tr h="641765">
                <a:tc>
                  <a:txBody>
                    <a:bodyPr/>
                    <a:lstStyle/>
                    <a:p>
                      <a:r>
                        <a:rPr lang="en-US" sz="1800" b="1"/>
                        <a:t>Customer Loyalty Level</a:t>
                      </a:r>
                      <a:endParaRPr lang="en-US" sz="1800"/>
                    </a:p>
                  </a:txBody>
                  <a:tcPr marL="48277" marR="48277" marT="24139" marB="24139" anchor="ctr">
                    <a:lnL>
                      <a:noFill/>
                    </a:lnL>
                    <a:lnR>
                      <a:noFill/>
                    </a:lnR>
                    <a:lnT>
                      <a:noFill/>
                    </a:lnT>
                    <a:lnB>
                      <a:noFill/>
                    </a:lnB>
                  </a:tcPr>
                </a:tc>
                <a:tc>
                  <a:txBody>
                    <a:bodyPr/>
                    <a:lstStyle/>
                    <a:p>
                      <a:r>
                        <a:rPr lang="en-US" sz="1800"/>
                        <a:t>Bronze, Silver, Gold</a:t>
                      </a:r>
                    </a:p>
                  </a:txBody>
                  <a:tcPr marL="48277" marR="48277" marT="24139" marB="24139" anchor="ctr">
                    <a:lnL>
                      <a:noFill/>
                    </a:lnL>
                    <a:lnR>
                      <a:noFill/>
                    </a:lnR>
                    <a:lnT>
                      <a:noFill/>
                    </a:lnT>
                    <a:lnB>
                      <a:noFill/>
                    </a:lnB>
                  </a:tcPr>
                </a:tc>
                <a:extLst>
                  <a:ext uri="{0D108BD9-81ED-4DB2-BD59-A6C34878D82A}">
                    <a16:rowId xmlns:a16="http://schemas.microsoft.com/office/drawing/2014/main" val="10004"/>
                  </a:ext>
                </a:extLst>
              </a:tr>
              <a:tr h="614253">
                <a:tc>
                  <a:txBody>
                    <a:bodyPr/>
                    <a:lstStyle/>
                    <a:p>
                      <a:r>
                        <a:rPr lang="en-US" sz="1800" b="1" dirty="0"/>
                        <a:t>Date (MM/DD/YYYY)</a:t>
                      </a:r>
                      <a:endParaRPr lang="en-US" sz="1800" dirty="0"/>
                    </a:p>
                  </a:txBody>
                  <a:tcPr marL="48277" marR="48277" marT="24139" marB="24139" anchor="ctr">
                    <a:lnL>
                      <a:noFill/>
                    </a:lnL>
                    <a:lnR>
                      <a:noFill/>
                    </a:lnR>
                    <a:lnT>
                      <a:noFill/>
                    </a:lnT>
                    <a:lnB>
                      <a:noFill/>
                    </a:lnB>
                  </a:tcPr>
                </a:tc>
                <a:tc>
                  <a:txBody>
                    <a:bodyPr/>
                    <a:lstStyle/>
                    <a:p>
                      <a:r>
                        <a:rPr lang="en-US" sz="1800"/>
                        <a:t>01/15/2022, 12/31/2023</a:t>
                      </a:r>
                    </a:p>
                  </a:txBody>
                  <a:tcPr marL="48277" marR="48277" marT="24139" marB="24139" anchor="ctr">
                    <a:lnL>
                      <a:noFill/>
                    </a:lnL>
                    <a:lnR>
                      <a:noFill/>
                    </a:lnR>
                    <a:lnT>
                      <a:noFill/>
                    </a:lnT>
                    <a:lnB>
                      <a:noFill/>
                    </a:lnB>
                  </a:tcPr>
                </a:tc>
                <a:extLst>
                  <a:ext uri="{0D108BD9-81ED-4DB2-BD59-A6C34878D82A}">
                    <a16:rowId xmlns:a16="http://schemas.microsoft.com/office/drawing/2014/main" val="10005"/>
                  </a:ext>
                </a:extLst>
              </a:tr>
              <a:tr h="641765">
                <a:tc>
                  <a:txBody>
                    <a:bodyPr/>
                    <a:lstStyle/>
                    <a:p>
                      <a:r>
                        <a:rPr lang="en-US" sz="1800" b="1"/>
                        <a:t>Weight of a Backpack (kg)</a:t>
                      </a:r>
                      <a:endParaRPr lang="en-US" sz="1800"/>
                    </a:p>
                  </a:txBody>
                  <a:tcPr marL="48277" marR="48277" marT="24139" marB="24139" anchor="ctr">
                    <a:lnL>
                      <a:noFill/>
                    </a:lnL>
                    <a:lnR>
                      <a:noFill/>
                    </a:lnR>
                    <a:lnT>
                      <a:noFill/>
                    </a:lnT>
                    <a:lnB>
                      <a:noFill/>
                    </a:lnB>
                  </a:tcPr>
                </a:tc>
                <a:tc>
                  <a:txBody>
                    <a:bodyPr/>
                    <a:lstStyle/>
                    <a:p>
                      <a:r>
                        <a:rPr lang="nn-NO" sz="1800" dirty="0"/>
                        <a:t>2 kg, 4 kg, 6 kg</a:t>
                      </a:r>
                    </a:p>
                  </a:txBody>
                  <a:tcPr marL="48277" marR="48277" marT="24139" marB="24139"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0694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a:t>
            </a:r>
          </a:p>
        </p:txBody>
      </p:sp>
      <p:sp>
        <p:nvSpPr>
          <p:cNvPr id="4" name="Date Placeholder 3"/>
          <p:cNvSpPr>
            <a:spLocks noGrp="1"/>
          </p:cNvSpPr>
          <p:nvPr>
            <p:ph type="dt" sz="half" idx="10"/>
          </p:nvPr>
        </p:nvSpPr>
        <p:spPr/>
        <p:txBody>
          <a:bodyPr/>
          <a:lstStyle/>
          <a:p>
            <a:fld id="{CF6E669F-8B2F-4E02-84E0-AAAA606A83F7}" type="datetime1">
              <a:rPr lang="en-US" smtClean="0"/>
              <a:t>1/26/2025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24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86900449"/>
              </p:ext>
            </p:extLst>
          </p:nvPr>
        </p:nvGraphicFramePr>
        <p:xfrm>
          <a:off x="714828" y="2076186"/>
          <a:ext cx="10416236" cy="4605968"/>
        </p:xfrm>
        <a:graphic>
          <a:graphicData uri="http://schemas.openxmlformats.org/drawingml/2006/table">
            <a:tbl>
              <a:tblPr/>
              <a:tblGrid>
                <a:gridCol w="2437805">
                  <a:extLst>
                    <a:ext uri="{9D8B030D-6E8A-4147-A177-3AD203B41FA5}">
                      <a16:colId xmlns:a16="http://schemas.microsoft.com/office/drawing/2014/main" val="20000"/>
                    </a:ext>
                  </a:extLst>
                </a:gridCol>
                <a:gridCol w="2770313">
                  <a:extLst>
                    <a:ext uri="{9D8B030D-6E8A-4147-A177-3AD203B41FA5}">
                      <a16:colId xmlns:a16="http://schemas.microsoft.com/office/drawing/2014/main" val="20001"/>
                    </a:ext>
                  </a:extLst>
                </a:gridCol>
                <a:gridCol w="2604059">
                  <a:extLst>
                    <a:ext uri="{9D8B030D-6E8A-4147-A177-3AD203B41FA5}">
                      <a16:colId xmlns:a16="http://schemas.microsoft.com/office/drawing/2014/main" val="20002"/>
                    </a:ext>
                  </a:extLst>
                </a:gridCol>
                <a:gridCol w="2604059">
                  <a:extLst>
                    <a:ext uri="{9D8B030D-6E8A-4147-A177-3AD203B41FA5}">
                      <a16:colId xmlns:a16="http://schemas.microsoft.com/office/drawing/2014/main" val="20003"/>
                    </a:ext>
                  </a:extLst>
                </a:gridCol>
              </a:tblGrid>
              <a:tr h="243175">
                <a:tc>
                  <a:txBody>
                    <a:bodyPr/>
                    <a:lstStyle/>
                    <a:p>
                      <a:r>
                        <a:rPr lang="en-US" sz="1200" b="1" dirty="0"/>
                        <a:t>Attribute</a:t>
                      </a:r>
                      <a:endParaRPr lang="en-US" sz="1200" dirty="0"/>
                    </a:p>
                  </a:txBody>
                  <a:tcPr marL="44611" marR="44611" marT="22305" marB="22305" anchor="ctr">
                    <a:lnL>
                      <a:noFill/>
                    </a:lnL>
                    <a:lnR>
                      <a:noFill/>
                    </a:lnR>
                    <a:lnT>
                      <a:noFill/>
                    </a:lnT>
                    <a:lnB>
                      <a:noFill/>
                    </a:lnB>
                    <a:solidFill>
                      <a:schemeClr val="accent3">
                        <a:lumMod val="60000"/>
                        <a:lumOff val="40000"/>
                      </a:schemeClr>
                    </a:solidFill>
                  </a:tcPr>
                </a:tc>
                <a:tc>
                  <a:txBody>
                    <a:bodyPr/>
                    <a:lstStyle/>
                    <a:p>
                      <a:r>
                        <a:rPr lang="en-US" sz="1200" b="1" dirty="0"/>
                        <a:t>Type</a:t>
                      </a:r>
                      <a:endParaRPr lang="en-US" sz="1200" dirty="0"/>
                    </a:p>
                  </a:txBody>
                  <a:tcPr marL="44611" marR="44611" marT="22305" marB="22305" anchor="ctr">
                    <a:lnL>
                      <a:noFill/>
                    </a:lnL>
                    <a:lnR>
                      <a:noFill/>
                    </a:lnR>
                    <a:lnT>
                      <a:noFill/>
                    </a:lnT>
                    <a:lnB>
                      <a:noFill/>
                    </a:lnB>
                    <a:solidFill>
                      <a:schemeClr val="accent3">
                        <a:lumMod val="60000"/>
                        <a:lumOff val="40000"/>
                      </a:schemeClr>
                    </a:solidFill>
                  </a:tcPr>
                </a:tc>
                <a:tc>
                  <a:txBody>
                    <a:bodyPr/>
                    <a:lstStyle/>
                    <a:p>
                      <a:r>
                        <a:rPr lang="en-US" sz="1200" b="1" dirty="0"/>
                        <a:t>Properties</a:t>
                      </a:r>
                      <a:endParaRPr lang="en-US" sz="1200" dirty="0"/>
                    </a:p>
                  </a:txBody>
                  <a:tcPr marL="44611" marR="44611" marT="22305" marB="22305" anchor="ctr">
                    <a:lnL>
                      <a:noFill/>
                    </a:lnL>
                    <a:lnR>
                      <a:noFill/>
                    </a:lnR>
                    <a:lnT>
                      <a:noFill/>
                    </a:lnT>
                    <a:lnB>
                      <a:noFill/>
                    </a:lnB>
                    <a:solidFill>
                      <a:schemeClr val="accent3">
                        <a:lumMod val="60000"/>
                        <a:lumOff val="40000"/>
                      </a:schemeClr>
                    </a:solidFill>
                  </a:tcPr>
                </a:tc>
                <a:tc>
                  <a:txBody>
                    <a:bodyPr/>
                    <a:lstStyle/>
                    <a:p>
                      <a:r>
                        <a:rPr lang="en-US" sz="1200" b="1" dirty="0"/>
                        <a:t>Example Values</a:t>
                      </a:r>
                      <a:endParaRPr lang="en-US" sz="1200" dirty="0"/>
                    </a:p>
                  </a:txBody>
                  <a:tcPr marL="44611" marR="44611" marT="22305" marB="22305" anchor="ctr">
                    <a:lnL>
                      <a:noFill/>
                    </a:lnL>
                    <a:lnR>
                      <a:noFill/>
                    </a:lnR>
                    <a:lnT>
                      <a:noFill/>
                    </a:lnT>
                    <a:lnB>
                      <a:noFill/>
                    </a:lnB>
                    <a:solidFill>
                      <a:schemeClr val="accent3">
                        <a:lumMod val="60000"/>
                        <a:lumOff val="40000"/>
                      </a:schemeClr>
                    </a:solidFill>
                  </a:tcPr>
                </a:tc>
                <a:extLst>
                  <a:ext uri="{0D108BD9-81ED-4DB2-BD59-A6C34878D82A}">
                    <a16:rowId xmlns:a16="http://schemas.microsoft.com/office/drawing/2014/main" val="10000"/>
                  </a:ext>
                </a:extLst>
              </a:tr>
              <a:tr h="243175">
                <a:tc>
                  <a:txBody>
                    <a:bodyPr/>
                    <a:lstStyle/>
                    <a:p>
                      <a:r>
                        <a:rPr lang="en-US" sz="1200" b="1" dirty="0"/>
                        <a:t>Blood Type</a:t>
                      </a:r>
                      <a:endParaRPr lang="en-US" sz="1200" dirty="0"/>
                    </a:p>
                  </a:txBody>
                  <a:tcPr marL="44611" marR="44611" marT="22305" marB="22305" anchor="ctr">
                    <a:lnL>
                      <a:noFill/>
                    </a:lnL>
                    <a:lnR>
                      <a:noFill/>
                    </a:lnR>
                    <a:lnT>
                      <a:noFill/>
                    </a:lnT>
                    <a:lnB>
                      <a:noFill/>
                    </a:lnB>
                  </a:tcPr>
                </a:tc>
                <a:tc>
                  <a:txBody>
                    <a:bodyPr/>
                    <a:lstStyle/>
                    <a:p>
                      <a:r>
                        <a:rPr lang="en-US" sz="1200" dirty="0"/>
                        <a:t>Nominal</a:t>
                      </a:r>
                    </a:p>
                  </a:txBody>
                  <a:tcPr marL="44611" marR="44611" marT="22305" marB="22305" anchor="ctr">
                    <a:lnL>
                      <a:noFill/>
                    </a:lnL>
                    <a:lnR>
                      <a:noFill/>
                    </a:lnR>
                    <a:lnT>
                      <a:noFill/>
                    </a:lnT>
                    <a:lnB>
                      <a:noFill/>
                    </a:lnB>
                  </a:tcPr>
                </a:tc>
                <a:tc>
                  <a:txBody>
                    <a:bodyPr/>
                    <a:lstStyle/>
                    <a:p>
                      <a:r>
                        <a:rPr lang="en-US" sz="1200" dirty="0"/>
                        <a:t>Distinctness</a:t>
                      </a:r>
                    </a:p>
                  </a:txBody>
                  <a:tcPr marL="44611" marR="44611" marT="22305" marB="22305" anchor="ctr">
                    <a:lnL>
                      <a:noFill/>
                    </a:lnL>
                    <a:lnR>
                      <a:noFill/>
                    </a:lnR>
                    <a:lnT>
                      <a:noFill/>
                    </a:lnT>
                    <a:lnB>
                      <a:noFill/>
                    </a:lnB>
                  </a:tcPr>
                </a:tc>
                <a:tc>
                  <a:txBody>
                    <a:bodyPr/>
                    <a:lstStyle/>
                    <a:p>
                      <a:r>
                        <a:rPr lang="en-US" sz="1200"/>
                        <a:t>A, B, AB, O</a:t>
                      </a:r>
                    </a:p>
                  </a:txBody>
                  <a:tcPr marL="44611" marR="44611" marT="22305" marB="22305" anchor="ctr">
                    <a:lnL>
                      <a:noFill/>
                    </a:lnL>
                    <a:lnR>
                      <a:noFill/>
                    </a:lnR>
                    <a:lnT>
                      <a:noFill/>
                    </a:lnT>
                    <a:lnB>
                      <a:noFill/>
                    </a:lnB>
                  </a:tcPr>
                </a:tc>
                <a:extLst>
                  <a:ext uri="{0D108BD9-81ED-4DB2-BD59-A6C34878D82A}">
                    <a16:rowId xmlns:a16="http://schemas.microsoft.com/office/drawing/2014/main" val="10001"/>
                  </a:ext>
                </a:extLst>
              </a:tr>
              <a:tr h="417765">
                <a:tc>
                  <a:txBody>
                    <a:bodyPr/>
                    <a:lstStyle/>
                    <a:p>
                      <a:r>
                        <a:rPr lang="en-US" sz="1200" b="1" dirty="0"/>
                        <a:t>Movie Rating</a:t>
                      </a:r>
                      <a:endParaRPr lang="en-US" sz="1200" dirty="0"/>
                    </a:p>
                  </a:txBody>
                  <a:tcPr marL="44611" marR="44611" marT="22305" marB="22305" anchor="ctr">
                    <a:lnL>
                      <a:noFill/>
                    </a:lnL>
                    <a:lnR>
                      <a:noFill/>
                    </a:lnR>
                    <a:lnT>
                      <a:noFill/>
                    </a:lnT>
                    <a:lnB>
                      <a:noFill/>
                    </a:lnB>
                  </a:tcPr>
                </a:tc>
                <a:tc>
                  <a:txBody>
                    <a:bodyPr/>
                    <a:lstStyle/>
                    <a:p>
                      <a:r>
                        <a:rPr lang="en-US" sz="1200" dirty="0"/>
                        <a:t>Ordinal</a:t>
                      </a:r>
                    </a:p>
                  </a:txBody>
                  <a:tcPr marL="44611" marR="44611" marT="22305" marB="22305" anchor="ctr">
                    <a:lnL>
                      <a:noFill/>
                    </a:lnL>
                    <a:lnR>
                      <a:noFill/>
                    </a:lnR>
                    <a:lnT>
                      <a:noFill/>
                    </a:lnT>
                    <a:lnB>
                      <a:noFill/>
                    </a:lnB>
                  </a:tcPr>
                </a:tc>
                <a:tc>
                  <a:txBody>
                    <a:bodyPr/>
                    <a:lstStyle/>
                    <a:p>
                      <a:r>
                        <a:rPr lang="en-US" sz="1200" dirty="0"/>
                        <a:t>Distinctness, Order</a:t>
                      </a:r>
                    </a:p>
                  </a:txBody>
                  <a:tcPr marL="44611" marR="44611" marT="22305" marB="22305" anchor="ctr">
                    <a:lnL>
                      <a:noFill/>
                    </a:lnL>
                    <a:lnR>
                      <a:noFill/>
                    </a:lnR>
                    <a:lnT>
                      <a:noFill/>
                    </a:lnT>
                    <a:lnB>
                      <a:noFill/>
                    </a:lnB>
                  </a:tcPr>
                </a:tc>
                <a:tc>
                  <a:txBody>
                    <a:bodyPr/>
                    <a:lstStyle/>
                    <a:p>
                      <a:r>
                        <a:rPr lang="en-US" sz="1200"/>
                        <a:t>1 star, 2 stars, 3 stars, 4 stars, 5 stars</a:t>
                      </a:r>
                    </a:p>
                  </a:txBody>
                  <a:tcPr marL="44611" marR="44611" marT="22305" marB="22305" anchor="ctr">
                    <a:lnL>
                      <a:noFill/>
                    </a:lnL>
                    <a:lnR>
                      <a:noFill/>
                    </a:lnR>
                    <a:lnT>
                      <a:noFill/>
                    </a:lnT>
                    <a:lnB>
                      <a:noFill/>
                    </a:lnB>
                  </a:tcPr>
                </a:tc>
                <a:extLst>
                  <a:ext uri="{0D108BD9-81ED-4DB2-BD59-A6C34878D82A}">
                    <a16:rowId xmlns:a16="http://schemas.microsoft.com/office/drawing/2014/main" val="10002"/>
                  </a:ext>
                </a:extLst>
              </a:tr>
              <a:tr h="417765">
                <a:tc>
                  <a:txBody>
                    <a:bodyPr/>
                    <a:lstStyle/>
                    <a:p>
                      <a:r>
                        <a:rPr lang="en-US" sz="1200" b="1"/>
                        <a:t>Temperature (°C)</a:t>
                      </a:r>
                      <a:endParaRPr lang="en-US" sz="1200"/>
                    </a:p>
                  </a:txBody>
                  <a:tcPr marL="44611" marR="44611" marT="22305" marB="22305" anchor="ctr">
                    <a:lnL>
                      <a:noFill/>
                    </a:lnL>
                    <a:lnR>
                      <a:noFill/>
                    </a:lnR>
                    <a:lnT>
                      <a:noFill/>
                    </a:lnT>
                    <a:lnB>
                      <a:noFill/>
                    </a:lnB>
                  </a:tcPr>
                </a:tc>
                <a:tc>
                  <a:txBody>
                    <a:bodyPr/>
                    <a:lstStyle/>
                    <a:p>
                      <a:r>
                        <a:rPr lang="en-US" sz="1200"/>
                        <a:t>Interval</a:t>
                      </a:r>
                    </a:p>
                  </a:txBody>
                  <a:tcPr marL="44611" marR="44611" marT="22305" marB="22305" anchor="ctr">
                    <a:lnL>
                      <a:noFill/>
                    </a:lnL>
                    <a:lnR>
                      <a:noFill/>
                    </a:lnR>
                    <a:lnT>
                      <a:noFill/>
                    </a:lnT>
                    <a:lnB>
                      <a:noFill/>
                    </a:lnB>
                  </a:tcPr>
                </a:tc>
                <a:tc>
                  <a:txBody>
                    <a:bodyPr/>
                    <a:lstStyle/>
                    <a:p>
                      <a:r>
                        <a:rPr lang="en-US" sz="1200"/>
                        <a:t>Distinctness, Order, Addition</a:t>
                      </a:r>
                    </a:p>
                  </a:txBody>
                  <a:tcPr marL="44611" marR="44611" marT="22305" marB="22305" anchor="ctr">
                    <a:lnL>
                      <a:noFill/>
                    </a:lnL>
                    <a:lnR>
                      <a:noFill/>
                    </a:lnR>
                    <a:lnT>
                      <a:noFill/>
                    </a:lnT>
                    <a:lnB>
                      <a:noFill/>
                    </a:lnB>
                  </a:tcPr>
                </a:tc>
                <a:tc>
                  <a:txBody>
                    <a:bodyPr/>
                    <a:lstStyle/>
                    <a:p>
                      <a:r>
                        <a:rPr lang="en-US" sz="1200"/>
                        <a:t>10°C, 20°C, 30°C</a:t>
                      </a:r>
                    </a:p>
                  </a:txBody>
                  <a:tcPr marL="44611" marR="44611" marT="22305" marB="22305" anchor="ctr">
                    <a:lnL>
                      <a:noFill/>
                    </a:lnL>
                    <a:lnR>
                      <a:noFill/>
                    </a:lnR>
                    <a:lnT>
                      <a:noFill/>
                    </a:lnT>
                    <a:lnB>
                      <a:noFill/>
                    </a:lnB>
                  </a:tcPr>
                </a:tc>
                <a:extLst>
                  <a:ext uri="{0D108BD9-81ED-4DB2-BD59-A6C34878D82A}">
                    <a16:rowId xmlns:a16="http://schemas.microsoft.com/office/drawing/2014/main" val="10003"/>
                  </a:ext>
                </a:extLst>
              </a:tr>
              <a:tr h="433756">
                <a:tc>
                  <a:txBody>
                    <a:bodyPr/>
                    <a:lstStyle/>
                    <a:p>
                      <a:r>
                        <a:rPr lang="en-US" sz="1200" b="1"/>
                        <a:t>Height (cm)</a:t>
                      </a:r>
                      <a:endParaRPr lang="en-US" sz="1200"/>
                    </a:p>
                  </a:txBody>
                  <a:tcPr marL="44611" marR="44611" marT="22305" marB="22305" anchor="ctr">
                    <a:lnL>
                      <a:noFill/>
                    </a:lnL>
                    <a:lnR>
                      <a:noFill/>
                    </a:lnR>
                    <a:lnT>
                      <a:noFill/>
                    </a:lnT>
                    <a:lnB>
                      <a:noFill/>
                    </a:lnB>
                  </a:tcPr>
                </a:tc>
                <a:tc>
                  <a:txBody>
                    <a:bodyPr/>
                    <a:lstStyle/>
                    <a:p>
                      <a:r>
                        <a:rPr lang="en-US" sz="1200"/>
                        <a:t>Ratio</a:t>
                      </a:r>
                    </a:p>
                  </a:txBody>
                  <a:tcPr marL="44611" marR="44611" marT="22305" marB="22305" anchor="ctr">
                    <a:lnL>
                      <a:noFill/>
                    </a:lnL>
                    <a:lnR>
                      <a:noFill/>
                    </a:lnR>
                    <a:lnT>
                      <a:noFill/>
                    </a:lnT>
                    <a:lnB>
                      <a:noFill/>
                    </a:lnB>
                  </a:tcPr>
                </a:tc>
                <a:tc>
                  <a:txBody>
                    <a:bodyPr/>
                    <a:lstStyle/>
                    <a:p>
                      <a:r>
                        <a:rPr lang="en-US" sz="1200"/>
                        <a:t>Distinctness, Order, Addition, Multiplication</a:t>
                      </a:r>
                    </a:p>
                  </a:txBody>
                  <a:tcPr marL="44611" marR="44611" marT="22305" marB="22305" anchor="ctr">
                    <a:lnL>
                      <a:noFill/>
                    </a:lnL>
                    <a:lnR>
                      <a:noFill/>
                    </a:lnR>
                    <a:lnT>
                      <a:noFill/>
                    </a:lnT>
                    <a:lnB>
                      <a:noFill/>
                    </a:lnB>
                  </a:tcPr>
                </a:tc>
                <a:tc>
                  <a:txBody>
                    <a:bodyPr/>
                    <a:lstStyle/>
                    <a:p>
                      <a:r>
                        <a:rPr lang="en-US" sz="1200"/>
                        <a:t>150 cm, 160 cm, 170 cm</a:t>
                      </a:r>
                    </a:p>
                  </a:txBody>
                  <a:tcPr marL="44611" marR="44611" marT="22305" marB="22305" anchor="ctr">
                    <a:lnL>
                      <a:noFill/>
                    </a:lnL>
                    <a:lnR>
                      <a:noFill/>
                    </a:lnR>
                    <a:lnT>
                      <a:noFill/>
                    </a:lnT>
                    <a:lnB>
                      <a:noFill/>
                    </a:lnB>
                  </a:tcPr>
                </a:tc>
                <a:extLst>
                  <a:ext uri="{0D108BD9-81ED-4DB2-BD59-A6C34878D82A}">
                    <a16:rowId xmlns:a16="http://schemas.microsoft.com/office/drawing/2014/main" val="10004"/>
                  </a:ext>
                </a:extLst>
              </a:tr>
              <a:tr h="243175">
                <a:tc>
                  <a:txBody>
                    <a:bodyPr/>
                    <a:lstStyle/>
                    <a:p>
                      <a:r>
                        <a:rPr lang="en-US" sz="1200" b="1"/>
                        <a:t>ZIP Code</a:t>
                      </a:r>
                      <a:endParaRPr lang="en-US" sz="1200"/>
                    </a:p>
                  </a:txBody>
                  <a:tcPr marL="44611" marR="44611" marT="22305" marB="22305" anchor="ctr">
                    <a:lnL>
                      <a:noFill/>
                    </a:lnL>
                    <a:lnR>
                      <a:noFill/>
                    </a:lnR>
                    <a:lnT>
                      <a:noFill/>
                    </a:lnT>
                    <a:lnB>
                      <a:noFill/>
                    </a:lnB>
                  </a:tcPr>
                </a:tc>
                <a:tc>
                  <a:txBody>
                    <a:bodyPr/>
                    <a:lstStyle/>
                    <a:p>
                      <a:r>
                        <a:rPr lang="en-US" sz="1200"/>
                        <a:t>Nominal</a:t>
                      </a:r>
                    </a:p>
                  </a:txBody>
                  <a:tcPr marL="44611" marR="44611" marT="22305" marB="22305" anchor="ctr">
                    <a:lnL>
                      <a:noFill/>
                    </a:lnL>
                    <a:lnR>
                      <a:noFill/>
                    </a:lnR>
                    <a:lnT>
                      <a:noFill/>
                    </a:lnT>
                    <a:lnB>
                      <a:noFill/>
                    </a:lnB>
                  </a:tcPr>
                </a:tc>
                <a:tc>
                  <a:txBody>
                    <a:bodyPr/>
                    <a:lstStyle/>
                    <a:p>
                      <a:r>
                        <a:rPr lang="en-US" sz="1200"/>
                        <a:t>Distinctness</a:t>
                      </a:r>
                    </a:p>
                  </a:txBody>
                  <a:tcPr marL="44611" marR="44611" marT="22305" marB="22305" anchor="ctr">
                    <a:lnL>
                      <a:noFill/>
                    </a:lnL>
                    <a:lnR>
                      <a:noFill/>
                    </a:lnR>
                    <a:lnT>
                      <a:noFill/>
                    </a:lnT>
                    <a:lnB>
                      <a:noFill/>
                    </a:lnB>
                  </a:tcPr>
                </a:tc>
                <a:tc>
                  <a:txBody>
                    <a:bodyPr/>
                    <a:lstStyle/>
                    <a:p>
                      <a:r>
                        <a:rPr lang="en-US" sz="1200" dirty="0"/>
                        <a:t>10001, 90210, 30301</a:t>
                      </a:r>
                    </a:p>
                  </a:txBody>
                  <a:tcPr marL="44611" marR="44611" marT="22305" marB="22305" anchor="ctr">
                    <a:lnL>
                      <a:noFill/>
                    </a:lnL>
                    <a:lnR>
                      <a:noFill/>
                    </a:lnR>
                    <a:lnT>
                      <a:noFill/>
                    </a:lnT>
                    <a:lnB>
                      <a:noFill/>
                    </a:lnB>
                  </a:tcPr>
                </a:tc>
                <a:extLst>
                  <a:ext uri="{0D108BD9-81ED-4DB2-BD59-A6C34878D82A}">
                    <a16:rowId xmlns:a16="http://schemas.microsoft.com/office/drawing/2014/main" val="10005"/>
                  </a:ext>
                </a:extLst>
              </a:tr>
              <a:tr h="243175">
                <a:tc>
                  <a:txBody>
                    <a:bodyPr/>
                    <a:lstStyle/>
                    <a:p>
                      <a:r>
                        <a:rPr lang="en-US" sz="1200" b="1" dirty="0"/>
                        <a:t>Education Level</a:t>
                      </a:r>
                      <a:endParaRPr lang="en-US" sz="1200" dirty="0"/>
                    </a:p>
                  </a:txBody>
                  <a:tcPr marL="44611" marR="44611" marT="22305" marB="22305" anchor="ctr">
                    <a:lnL>
                      <a:noFill/>
                    </a:lnL>
                    <a:lnR>
                      <a:noFill/>
                    </a:lnR>
                    <a:lnT>
                      <a:noFill/>
                    </a:lnT>
                    <a:lnB>
                      <a:noFill/>
                    </a:lnB>
                  </a:tcPr>
                </a:tc>
                <a:tc>
                  <a:txBody>
                    <a:bodyPr/>
                    <a:lstStyle/>
                    <a:p>
                      <a:r>
                        <a:rPr lang="en-US" sz="1200" dirty="0"/>
                        <a:t>Ordinal</a:t>
                      </a:r>
                    </a:p>
                  </a:txBody>
                  <a:tcPr marL="44611" marR="44611" marT="22305" marB="22305" anchor="ctr">
                    <a:lnL>
                      <a:noFill/>
                    </a:lnL>
                    <a:lnR>
                      <a:noFill/>
                    </a:lnR>
                    <a:lnT>
                      <a:noFill/>
                    </a:lnT>
                    <a:lnB>
                      <a:noFill/>
                    </a:lnB>
                  </a:tcPr>
                </a:tc>
                <a:tc>
                  <a:txBody>
                    <a:bodyPr/>
                    <a:lstStyle/>
                    <a:p>
                      <a:r>
                        <a:rPr lang="en-US" sz="1200"/>
                        <a:t>Distinctness, Order</a:t>
                      </a:r>
                    </a:p>
                  </a:txBody>
                  <a:tcPr marL="44611" marR="44611" marT="22305" marB="22305" anchor="ctr">
                    <a:lnL>
                      <a:noFill/>
                    </a:lnL>
                    <a:lnR>
                      <a:noFill/>
                    </a:lnR>
                    <a:lnT>
                      <a:noFill/>
                    </a:lnT>
                    <a:lnB>
                      <a:noFill/>
                    </a:lnB>
                  </a:tcPr>
                </a:tc>
                <a:tc>
                  <a:txBody>
                    <a:bodyPr/>
                    <a:lstStyle/>
                    <a:p>
                      <a:r>
                        <a:rPr lang="en-US" sz="1200"/>
                        <a:t>High School, Bachelor’s, Master’s, Ph.D.</a:t>
                      </a:r>
                    </a:p>
                  </a:txBody>
                  <a:tcPr marL="44611" marR="44611" marT="22305" marB="22305" anchor="ctr">
                    <a:lnL>
                      <a:noFill/>
                    </a:lnL>
                    <a:lnR>
                      <a:noFill/>
                    </a:lnR>
                    <a:lnT>
                      <a:noFill/>
                    </a:lnT>
                    <a:lnB>
                      <a:noFill/>
                    </a:lnB>
                  </a:tcPr>
                </a:tc>
                <a:extLst>
                  <a:ext uri="{0D108BD9-81ED-4DB2-BD59-A6C34878D82A}">
                    <a16:rowId xmlns:a16="http://schemas.microsoft.com/office/drawing/2014/main" val="10006"/>
                  </a:ext>
                </a:extLst>
              </a:tr>
              <a:tr h="417765">
                <a:tc>
                  <a:txBody>
                    <a:bodyPr/>
                    <a:lstStyle/>
                    <a:p>
                      <a:r>
                        <a:rPr lang="en-US" sz="1200" b="1" dirty="0"/>
                        <a:t>Year of Birth</a:t>
                      </a:r>
                      <a:endParaRPr lang="en-US" sz="1200" dirty="0"/>
                    </a:p>
                  </a:txBody>
                  <a:tcPr marL="44611" marR="44611" marT="22305" marB="22305" anchor="ctr">
                    <a:lnL>
                      <a:noFill/>
                    </a:lnL>
                    <a:lnR>
                      <a:noFill/>
                    </a:lnR>
                    <a:lnT>
                      <a:noFill/>
                    </a:lnT>
                    <a:lnB>
                      <a:noFill/>
                    </a:lnB>
                  </a:tcPr>
                </a:tc>
                <a:tc>
                  <a:txBody>
                    <a:bodyPr/>
                    <a:lstStyle/>
                    <a:p>
                      <a:r>
                        <a:rPr lang="en-US" sz="1200" dirty="0"/>
                        <a:t>Interval</a:t>
                      </a:r>
                    </a:p>
                  </a:txBody>
                  <a:tcPr marL="44611" marR="44611" marT="22305" marB="22305" anchor="ctr">
                    <a:lnL>
                      <a:noFill/>
                    </a:lnL>
                    <a:lnR>
                      <a:noFill/>
                    </a:lnR>
                    <a:lnT>
                      <a:noFill/>
                    </a:lnT>
                    <a:lnB>
                      <a:noFill/>
                    </a:lnB>
                  </a:tcPr>
                </a:tc>
                <a:tc>
                  <a:txBody>
                    <a:bodyPr/>
                    <a:lstStyle/>
                    <a:p>
                      <a:r>
                        <a:rPr lang="en-US" sz="1200"/>
                        <a:t>Distinctness, Order, Addition</a:t>
                      </a:r>
                    </a:p>
                  </a:txBody>
                  <a:tcPr marL="44611" marR="44611" marT="22305" marB="22305" anchor="ctr">
                    <a:lnL>
                      <a:noFill/>
                    </a:lnL>
                    <a:lnR>
                      <a:noFill/>
                    </a:lnR>
                    <a:lnT>
                      <a:noFill/>
                    </a:lnT>
                    <a:lnB>
                      <a:noFill/>
                    </a:lnB>
                  </a:tcPr>
                </a:tc>
                <a:tc>
                  <a:txBody>
                    <a:bodyPr/>
                    <a:lstStyle/>
                    <a:p>
                      <a:r>
                        <a:rPr lang="en-US" sz="1200"/>
                        <a:t>1990, 2000, 2010</a:t>
                      </a:r>
                    </a:p>
                  </a:txBody>
                  <a:tcPr marL="44611" marR="44611" marT="22305" marB="22305" anchor="ctr">
                    <a:lnL>
                      <a:noFill/>
                    </a:lnL>
                    <a:lnR>
                      <a:noFill/>
                    </a:lnR>
                    <a:lnT>
                      <a:noFill/>
                    </a:lnT>
                    <a:lnB>
                      <a:noFill/>
                    </a:lnB>
                  </a:tcPr>
                </a:tc>
                <a:extLst>
                  <a:ext uri="{0D108BD9-81ED-4DB2-BD59-A6C34878D82A}">
                    <a16:rowId xmlns:a16="http://schemas.microsoft.com/office/drawing/2014/main" val="10007"/>
                  </a:ext>
                </a:extLst>
              </a:tr>
              <a:tr h="433756">
                <a:tc>
                  <a:txBody>
                    <a:bodyPr/>
                    <a:lstStyle/>
                    <a:p>
                      <a:r>
                        <a:rPr lang="en-US" sz="1200" b="1" dirty="0"/>
                        <a:t>Weight (kg)</a:t>
                      </a:r>
                      <a:endParaRPr lang="en-US" sz="1200" dirty="0"/>
                    </a:p>
                  </a:txBody>
                  <a:tcPr marL="44611" marR="44611" marT="22305" marB="22305" anchor="ctr">
                    <a:lnL>
                      <a:noFill/>
                    </a:lnL>
                    <a:lnR>
                      <a:noFill/>
                    </a:lnR>
                    <a:lnT>
                      <a:noFill/>
                    </a:lnT>
                    <a:lnB>
                      <a:noFill/>
                    </a:lnB>
                  </a:tcPr>
                </a:tc>
                <a:tc>
                  <a:txBody>
                    <a:bodyPr/>
                    <a:lstStyle/>
                    <a:p>
                      <a:r>
                        <a:rPr lang="en-US" sz="1200" dirty="0"/>
                        <a:t>Ratio</a:t>
                      </a:r>
                    </a:p>
                  </a:txBody>
                  <a:tcPr marL="44611" marR="44611" marT="22305" marB="22305" anchor="ctr">
                    <a:lnL>
                      <a:noFill/>
                    </a:lnL>
                    <a:lnR>
                      <a:noFill/>
                    </a:lnR>
                    <a:lnT>
                      <a:noFill/>
                    </a:lnT>
                    <a:lnB>
                      <a:noFill/>
                    </a:lnB>
                  </a:tcPr>
                </a:tc>
                <a:tc>
                  <a:txBody>
                    <a:bodyPr/>
                    <a:lstStyle/>
                    <a:p>
                      <a:r>
                        <a:rPr lang="en-US" sz="1200"/>
                        <a:t>Distinctness, Order, Addition, Multiplication</a:t>
                      </a:r>
                    </a:p>
                  </a:txBody>
                  <a:tcPr marL="44611" marR="44611" marT="22305" marB="22305" anchor="ctr">
                    <a:lnL>
                      <a:noFill/>
                    </a:lnL>
                    <a:lnR>
                      <a:noFill/>
                    </a:lnR>
                    <a:lnT>
                      <a:noFill/>
                    </a:lnT>
                    <a:lnB>
                      <a:noFill/>
                    </a:lnB>
                  </a:tcPr>
                </a:tc>
                <a:tc>
                  <a:txBody>
                    <a:bodyPr/>
                    <a:lstStyle/>
                    <a:p>
                      <a:r>
                        <a:rPr lang="nn-NO" sz="1200"/>
                        <a:t>50 kg, 75 kg, 100 kg</a:t>
                      </a:r>
                    </a:p>
                  </a:txBody>
                  <a:tcPr marL="44611" marR="44611" marT="22305" marB="22305" anchor="ctr">
                    <a:lnL>
                      <a:noFill/>
                    </a:lnL>
                    <a:lnR>
                      <a:noFill/>
                    </a:lnR>
                    <a:lnT>
                      <a:noFill/>
                    </a:lnT>
                    <a:lnB>
                      <a:noFill/>
                    </a:lnB>
                  </a:tcPr>
                </a:tc>
                <a:extLst>
                  <a:ext uri="{0D108BD9-81ED-4DB2-BD59-A6C34878D82A}">
                    <a16:rowId xmlns:a16="http://schemas.microsoft.com/office/drawing/2014/main" val="10008"/>
                  </a:ext>
                </a:extLst>
              </a:tr>
              <a:tr h="417765">
                <a:tc>
                  <a:txBody>
                    <a:bodyPr/>
                    <a:lstStyle/>
                    <a:p>
                      <a:r>
                        <a:rPr lang="en-US" sz="1200" b="1" dirty="0"/>
                        <a:t>Phone Number</a:t>
                      </a:r>
                      <a:endParaRPr lang="en-US" sz="1200" dirty="0"/>
                    </a:p>
                  </a:txBody>
                  <a:tcPr marL="44611" marR="44611" marT="22305" marB="22305" anchor="ctr">
                    <a:lnL>
                      <a:noFill/>
                    </a:lnL>
                    <a:lnR>
                      <a:noFill/>
                    </a:lnR>
                    <a:lnT>
                      <a:noFill/>
                    </a:lnT>
                    <a:lnB>
                      <a:noFill/>
                    </a:lnB>
                  </a:tcPr>
                </a:tc>
                <a:tc>
                  <a:txBody>
                    <a:bodyPr/>
                    <a:lstStyle/>
                    <a:p>
                      <a:r>
                        <a:rPr lang="en-US" sz="1200" dirty="0"/>
                        <a:t>Nominal</a:t>
                      </a:r>
                    </a:p>
                  </a:txBody>
                  <a:tcPr marL="44611" marR="44611" marT="22305" marB="22305" anchor="ctr">
                    <a:lnL>
                      <a:noFill/>
                    </a:lnL>
                    <a:lnR>
                      <a:noFill/>
                    </a:lnR>
                    <a:lnT>
                      <a:noFill/>
                    </a:lnT>
                    <a:lnB>
                      <a:noFill/>
                    </a:lnB>
                  </a:tcPr>
                </a:tc>
                <a:tc>
                  <a:txBody>
                    <a:bodyPr/>
                    <a:lstStyle/>
                    <a:p>
                      <a:r>
                        <a:rPr lang="en-US" sz="1200"/>
                        <a:t>Distinctness</a:t>
                      </a:r>
                    </a:p>
                  </a:txBody>
                  <a:tcPr marL="44611" marR="44611" marT="22305" marB="22305" anchor="ctr">
                    <a:lnL>
                      <a:noFill/>
                    </a:lnL>
                    <a:lnR>
                      <a:noFill/>
                    </a:lnR>
                    <a:lnT>
                      <a:noFill/>
                    </a:lnT>
                    <a:lnB>
                      <a:noFill/>
                    </a:lnB>
                  </a:tcPr>
                </a:tc>
                <a:tc>
                  <a:txBody>
                    <a:bodyPr/>
                    <a:lstStyle/>
                    <a:p>
                      <a:r>
                        <a:rPr lang="en-US" sz="1200"/>
                        <a:t>555-1234, 555-5678, 555-9876</a:t>
                      </a:r>
                    </a:p>
                  </a:txBody>
                  <a:tcPr marL="44611" marR="44611" marT="22305" marB="22305" anchor="ctr">
                    <a:lnL>
                      <a:noFill/>
                    </a:lnL>
                    <a:lnR>
                      <a:noFill/>
                    </a:lnR>
                    <a:lnT>
                      <a:noFill/>
                    </a:lnT>
                    <a:lnB>
                      <a:noFill/>
                    </a:lnB>
                  </a:tcPr>
                </a:tc>
                <a:extLst>
                  <a:ext uri="{0D108BD9-81ED-4DB2-BD59-A6C34878D82A}">
                    <a16:rowId xmlns:a16="http://schemas.microsoft.com/office/drawing/2014/main" val="10009"/>
                  </a:ext>
                </a:extLst>
              </a:tr>
              <a:tr h="243175">
                <a:tc>
                  <a:txBody>
                    <a:bodyPr/>
                    <a:lstStyle/>
                    <a:p>
                      <a:r>
                        <a:rPr lang="en-US" sz="1200" b="1" dirty="0"/>
                        <a:t>Military Rank</a:t>
                      </a:r>
                      <a:endParaRPr lang="en-US" sz="1200" dirty="0"/>
                    </a:p>
                  </a:txBody>
                  <a:tcPr marL="44611" marR="44611" marT="22305" marB="22305" anchor="ctr">
                    <a:lnL>
                      <a:noFill/>
                    </a:lnL>
                    <a:lnR>
                      <a:noFill/>
                    </a:lnR>
                    <a:lnT>
                      <a:noFill/>
                    </a:lnT>
                    <a:lnB>
                      <a:noFill/>
                    </a:lnB>
                  </a:tcPr>
                </a:tc>
                <a:tc>
                  <a:txBody>
                    <a:bodyPr/>
                    <a:lstStyle/>
                    <a:p>
                      <a:r>
                        <a:rPr lang="en-US" sz="1200" dirty="0"/>
                        <a:t>Ordinal</a:t>
                      </a:r>
                    </a:p>
                  </a:txBody>
                  <a:tcPr marL="44611" marR="44611" marT="22305" marB="22305" anchor="ctr">
                    <a:lnL>
                      <a:noFill/>
                    </a:lnL>
                    <a:lnR>
                      <a:noFill/>
                    </a:lnR>
                    <a:lnT>
                      <a:noFill/>
                    </a:lnT>
                    <a:lnB>
                      <a:noFill/>
                    </a:lnB>
                  </a:tcPr>
                </a:tc>
                <a:tc>
                  <a:txBody>
                    <a:bodyPr/>
                    <a:lstStyle/>
                    <a:p>
                      <a:r>
                        <a:rPr lang="en-US" sz="1200"/>
                        <a:t>Distinctness, Order</a:t>
                      </a:r>
                    </a:p>
                  </a:txBody>
                  <a:tcPr marL="44611" marR="44611" marT="22305" marB="22305" anchor="ctr">
                    <a:lnL>
                      <a:noFill/>
                    </a:lnL>
                    <a:lnR>
                      <a:noFill/>
                    </a:lnR>
                    <a:lnT>
                      <a:noFill/>
                    </a:lnT>
                    <a:lnB>
                      <a:noFill/>
                    </a:lnB>
                  </a:tcPr>
                </a:tc>
                <a:tc>
                  <a:txBody>
                    <a:bodyPr/>
                    <a:lstStyle/>
                    <a:p>
                      <a:r>
                        <a:rPr lang="en-US" sz="1200" dirty="0"/>
                        <a:t>Private, Sergeant, Captain</a:t>
                      </a:r>
                    </a:p>
                  </a:txBody>
                  <a:tcPr marL="44611" marR="44611" marT="22305" marB="22305" anchor="ctr">
                    <a:lnL>
                      <a:noFill/>
                    </a:lnL>
                    <a:lnR>
                      <a:noFill/>
                    </a:lnR>
                    <a:lnT>
                      <a:noFill/>
                    </a:lnT>
                    <a:lnB>
                      <a:noFill/>
                    </a:lnB>
                  </a:tcPr>
                </a:tc>
                <a:extLst>
                  <a:ext uri="{0D108BD9-81ED-4DB2-BD59-A6C34878D82A}">
                    <a16:rowId xmlns:a16="http://schemas.microsoft.com/office/drawing/2014/main" val="10010"/>
                  </a:ext>
                </a:extLst>
              </a:tr>
              <a:tr h="417765">
                <a:tc>
                  <a:txBody>
                    <a:bodyPr/>
                    <a:lstStyle/>
                    <a:p>
                      <a:r>
                        <a:rPr lang="en-US" sz="1200" b="1" dirty="0"/>
                        <a:t>Time of Day (24hr)</a:t>
                      </a:r>
                      <a:endParaRPr lang="en-US" sz="1200" dirty="0"/>
                    </a:p>
                  </a:txBody>
                  <a:tcPr marL="44611" marR="44611" marT="22305" marB="22305" anchor="ctr">
                    <a:lnL>
                      <a:noFill/>
                    </a:lnL>
                    <a:lnR>
                      <a:noFill/>
                    </a:lnR>
                    <a:lnT>
                      <a:noFill/>
                    </a:lnT>
                    <a:lnB>
                      <a:noFill/>
                    </a:lnB>
                  </a:tcPr>
                </a:tc>
                <a:tc>
                  <a:txBody>
                    <a:bodyPr/>
                    <a:lstStyle/>
                    <a:p>
                      <a:r>
                        <a:rPr lang="en-US" sz="1200" dirty="0"/>
                        <a:t>Interval</a:t>
                      </a:r>
                    </a:p>
                  </a:txBody>
                  <a:tcPr marL="44611" marR="44611" marT="22305" marB="22305" anchor="ctr">
                    <a:lnL>
                      <a:noFill/>
                    </a:lnL>
                    <a:lnR>
                      <a:noFill/>
                    </a:lnR>
                    <a:lnT>
                      <a:noFill/>
                    </a:lnT>
                    <a:lnB>
                      <a:noFill/>
                    </a:lnB>
                  </a:tcPr>
                </a:tc>
                <a:tc>
                  <a:txBody>
                    <a:bodyPr/>
                    <a:lstStyle/>
                    <a:p>
                      <a:r>
                        <a:rPr lang="en-US" sz="1200"/>
                        <a:t>Distinctness, Order, Addition</a:t>
                      </a:r>
                    </a:p>
                  </a:txBody>
                  <a:tcPr marL="44611" marR="44611" marT="22305" marB="22305" anchor="ctr">
                    <a:lnL>
                      <a:noFill/>
                    </a:lnL>
                    <a:lnR>
                      <a:noFill/>
                    </a:lnR>
                    <a:lnT>
                      <a:noFill/>
                    </a:lnT>
                    <a:lnB>
                      <a:noFill/>
                    </a:lnB>
                  </a:tcPr>
                </a:tc>
                <a:tc>
                  <a:txBody>
                    <a:bodyPr/>
                    <a:lstStyle/>
                    <a:p>
                      <a:r>
                        <a:rPr lang="en-US" sz="1200" dirty="0"/>
                        <a:t>12:00, 14:30, 18:00</a:t>
                      </a:r>
                    </a:p>
                  </a:txBody>
                  <a:tcPr marL="44611" marR="44611" marT="22305" marB="22305" anchor="ctr">
                    <a:lnL>
                      <a:noFill/>
                    </a:lnL>
                    <a:lnR>
                      <a:noFill/>
                    </a:lnR>
                    <a:lnT>
                      <a:noFill/>
                    </a:lnT>
                    <a:lnB>
                      <a:noFill/>
                    </a:lnB>
                  </a:tcPr>
                </a:tc>
                <a:extLst>
                  <a:ext uri="{0D108BD9-81ED-4DB2-BD59-A6C34878D82A}">
                    <a16:rowId xmlns:a16="http://schemas.microsoft.com/office/drawing/2014/main" val="10011"/>
                  </a:ext>
                </a:extLst>
              </a:tr>
              <a:tr h="433756">
                <a:tc>
                  <a:txBody>
                    <a:bodyPr/>
                    <a:lstStyle/>
                    <a:p>
                      <a:r>
                        <a:rPr lang="en-US" sz="1200" b="1"/>
                        <a:t>Distance (km)</a:t>
                      </a:r>
                      <a:endParaRPr lang="en-US" sz="1200"/>
                    </a:p>
                  </a:txBody>
                  <a:tcPr marL="44611" marR="44611" marT="22305" marB="22305" anchor="ctr">
                    <a:lnL>
                      <a:noFill/>
                    </a:lnL>
                    <a:lnR>
                      <a:noFill/>
                    </a:lnR>
                    <a:lnT>
                      <a:noFill/>
                    </a:lnT>
                    <a:lnB>
                      <a:noFill/>
                    </a:lnB>
                  </a:tcPr>
                </a:tc>
                <a:tc>
                  <a:txBody>
                    <a:bodyPr/>
                    <a:lstStyle/>
                    <a:p>
                      <a:r>
                        <a:rPr lang="en-US" sz="1200" dirty="0"/>
                        <a:t>Ratio</a:t>
                      </a:r>
                    </a:p>
                  </a:txBody>
                  <a:tcPr marL="44611" marR="44611" marT="22305" marB="22305" anchor="ctr">
                    <a:lnL>
                      <a:noFill/>
                    </a:lnL>
                    <a:lnR>
                      <a:noFill/>
                    </a:lnR>
                    <a:lnT>
                      <a:noFill/>
                    </a:lnT>
                    <a:lnB>
                      <a:noFill/>
                    </a:lnB>
                  </a:tcPr>
                </a:tc>
                <a:tc>
                  <a:txBody>
                    <a:bodyPr/>
                    <a:lstStyle/>
                    <a:p>
                      <a:r>
                        <a:rPr lang="en-US" sz="1200"/>
                        <a:t>Distinctness, Order, Addition, Multiplication</a:t>
                      </a:r>
                    </a:p>
                  </a:txBody>
                  <a:tcPr marL="44611" marR="44611" marT="22305" marB="22305" anchor="ctr">
                    <a:lnL>
                      <a:noFill/>
                    </a:lnL>
                    <a:lnR>
                      <a:noFill/>
                    </a:lnR>
                    <a:lnT>
                      <a:noFill/>
                    </a:lnT>
                    <a:lnB>
                      <a:noFill/>
                    </a:lnB>
                  </a:tcPr>
                </a:tc>
                <a:tc>
                  <a:txBody>
                    <a:bodyPr/>
                    <a:lstStyle/>
                    <a:p>
                      <a:r>
                        <a:rPr lang="nn-NO" sz="1200" dirty="0"/>
                        <a:t>5 km, 10 km, 20 km</a:t>
                      </a:r>
                    </a:p>
                  </a:txBody>
                  <a:tcPr marL="44611" marR="44611" marT="22305" marB="22305" anchor="ctr">
                    <a:lnL>
                      <a:noFill/>
                    </a:lnL>
                    <a:lnR>
                      <a:noFill/>
                    </a:lnR>
                    <a:lnT>
                      <a:noFill/>
                    </a:lnT>
                    <a:lnB>
                      <a:noFill/>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303459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CF6E669F-8B2F-4E02-84E0-AAAA606A83F7}" type="datetime1">
              <a:rPr lang="en-US" smtClean="0"/>
              <a:t>1/26/2025</a:t>
            </a:fld>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25</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030453250"/>
              </p:ext>
            </p:extLst>
          </p:nvPr>
        </p:nvGraphicFramePr>
        <p:xfrm>
          <a:off x="675846" y="2188447"/>
          <a:ext cx="6358000" cy="4528880"/>
        </p:xfrm>
        <a:graphic>
          <a:graphicData uri="http://schemas.openxmlformats.org/drawingml/2006/table">
            <a:tbl>
              <a:tblPr/>
              <a:tblGrid>
                <a:gridCol w="1589500">
                  <a:extLst>
                    <a:ext uri="{9D8B030D-6E8A-4147-A177-3AD203B41FA5}">
                      <a16:colId xmlns:a16="http://schemas.microsoft.com/office/drawing/2014/main" val="20000"/>
                    </a:ext>
                  </a:extLst>
                </a:gridCol>
                <a:gridCol w="1589500">
                  <a:extLst>
                    <a:ext uri="{9D8B030D-6E8A-4147-A177-3AD203B41FA5}">
                      <a16:colId xmlns:a16="http://schemas.microsoft.com/office/drawing/2014/main" val="20001"/>
                    </a:ext>
                  </a:extLst>
                </a:gridCol>
                <a:gridCol w="1589500">
                  <a:extLst>
                    <a:ext uri="{9D8B030D-6E8A-4147-A177-3AD203B41FA5}">
                      <a16:colId xmlns:a16="http://schemas.microsoft.com/office/drawing/2014/main" val="20002"/>
                    </a:ext>
                  </a:extLst>
                </a:gridCol>
                <a:gridCol w="1589500">
                  <a:extLst>
                    <a:ext uri="{9D8B030D-6E8A-4147-A177-3AD203B41FA5}">
                      <a16:colId xmlns:a16="http://schemas.microsoft.com/office/drawing/2014/main" val="20003"/>
                    </a:ext>
                  </a:extLst>
                </a:gridCol>
              </a:tblGrid>
              <a:tr h="219910">
                <a:tc>
                  <a:txBody>
                    <a:bodyPr/>
                    <a:lstStyle/>
                    <a:p>
                      <a:r>
                        <a:rPr lang="en-US" sz="1000" b="1"/>
                        <a:t>Attribute</a:t>
                      </a:r>
                      <a:endParaRPr lang="en-US" sz="1000"/>
                    </a:p>
                  </a:txBody>
                  <a:tcPr marL="48277" marR="48277" marT="24139" marB="24139" anchor="ctr">
                    <a:lnL>
                      <a:noFill/>
                    </a:lnL>
                    <a:lnR>
                      <a:noFill/>
                    </a:lnR>
                    <a:lnT>
                      <a:noFill/>
                    </a:lnT>
                    <a:lnB>
                      <a:noFill/>
                    </a:lnB>
                  </a:tcPr>
                </a:tc>
                <a:tc>
                  <a:txBody>
                    <a:bodyPr/>
                    <a:lstStyle/>
                    <a:p>
                      <a:r>
                        <a:rPr lang="en-US" sz="1000" b="1"/>
                        <a:t>Type</a:t>
                      </a:r>
                      <a:endParaRPr lang="en-US" sz="1000"/>
                    </a:p>
                  </a:txBody>
                  <a:tcPr marL="48277" marR="48277" marT="24139" marB="24139" anchor="ctr">
                    <a:lnL>
                      <a:noFill/>
                    </a:lnL>
                    <a:lnR>
                      <a:noFill/>
                    </a:lnR>
                    <a:lnT>
                      <a:noFill/>
                    </a:lnT>
                    <a:lnB>
                      <a:noFill/>
                    </a:lnB>
                  </a:tcPr>
                </a:tc>
                <a:tc>
                  <a:txBody>
                    <a:bodyPr/>
                    <a:lstStyle/>
                    <a:p>
                      <a:r>
                        <a:rPr lang="en-US" sz="1000" b="1"/>
                        <a:t>Properties</a:t>
                      </a:r>
                      <a:endParaRPr lang="en-US" sz="1000"/>
                    </a:p>
                  </a:txBody>
                  <a:tcPr marL="48277" marR="48277" marT="24139" marB="24139" anchor="ctr">
                    <a:lnL>
                      <a:noFill/>
                    </a:lnL>
                    <a:lnR>
                      <a:noFill/>
                    </a:lnR>
                    <a:lnT>
                      <a:noFill/>
                    </a:lnT>
                    <a:lnB>
                      <a:noFill/>
                    </a:lnB>
                  </a:tcPr>
                </a:tc>
                <a:tc>
                  <a:txBody>
                    <a:bodyPr/>
                    <a:lstStyle/>
                    <a:p>
                      <a:r>
                        <a:rPr lang="en-US" sz="1000" b="1"/>
                        <a:t>Example Values</a:t>
                      </a:r>
                      <a:endParaRPr lang="en-US" sz="1000"/>
                    </a:p>
                  </a:txBody>
                  <a:tcPr marL="48277" marR="48277" marT="24139" marB="24139" anchor="ctr">
                    <a:lnL>
                      <a:noFill/>
                    </a:lnL>
                    <a:lnR>
                      <a:noFill/>
                    </a:lnR>
                    <a:lnT>
                      <a:noFill/>
                    </a:lnT>
                    <a:lnB>
                      <a:noFill/>
                    </a:lnB>
                  </a:tcPr>
                </a:tc>
                <a:extLst>
                  <a:ext uri="{0D108BD9-81ED-4DB2-BD59-A6C34878D82A}">
                    <a16:rowId xmlns:a16="http://schemas.microsoft.com/office/drawing/2014/main" val="10000"/>
                  </a:ext>
                </a:extLst>
              </a:tr>
              <a:tr h="386915">
                <a:tc>
                  <a:txBody>
                    <a:bodyPr/>
                    <a:lstStyle/>
                    <a:p>
                      <a:r>
                        <a:rPr lang="en-US" sz="1000" b="1"/>
                        <a:t>Eye Color</a:t>
                      </a:r>
                      <a:endParaRPr lang="en-US" sz="1000"/>
                    </a:p>
                  </a:txBody>
                  <a:tcPr marL="48277" marR="48277" marT="24139" marB="24139" anchor="ctr">
                    <a:lnL>
                      <a:noFill/>
                    </a:lnL>
                    <a:lnR>
                      <a:noFill/>
                    </a:lnR>
                    <a:lnT>
                      <a:noFill/>
                    </a:lnT>
                    <a:lnB>
                      <a:noFill/>
                    </a:lnB>
                  </a:tcPr>
                </a:tc>
                <a:tc>
                  <a:txBody>
                    <a:bodyPr/>
                    <a:lstStyle/>
                    <a:p>
                      <a:r>
                        <a:rPr lang="en-US" sz="1000"/>
                        <a:t>Nominal</a:t>
                      </a:r>
                    </a:p>
                  </a:txBody>
                  <a:tcPr marL="48277" marR="48277" marT="24139" marB="24139" anchor="ctr">
                    <a:lnL>
                      <a:noFill/>
                    </a:lnL>
                    <a:lnR>
                      <a:noFill/>
                    </a:lnR>
                    <a:lnT>
                      <a:noFill/>
                    </a:lnT>
                    <a:lnB>
                      <a:noFill/>
                    </a:lnB>
                  </a:tcPr>
                </a:tc>
                <a:tc>
                  <a:txBody>
                    <a:bodyPr/>
                    <a:lstStyle/>
                    <a:p>
                      <a:r>
                        <a:rPr lang="en-US" sz="1000"/>
                        <a:t>Distinctness</a:t>
                      </a:r>
                    </a:p>
                  </a:txBody>
                  <a:tcPr marL="48277" marR="48277" marT="24139" marB="24139" anchor="ctr">
                    <a:lnL>
                      <a:noFill/>
                    </a:lnL>
                    <a:lnR>
                      <a:noFill/>
                    </a:lnR>
                    <a:lnT>
                      <a:noFill/>
                    </a:lnT>
                    <a:lnB>
                      <a:noFill/>
                    </a:lnB>
                  </a:tcPr>
                </a:tc>
                <a:tc>
                  <a:txBody>
                    <a:bodyPr/>
                    <a:lstStyle/>
                    <a:p>
                      <a:r>
                        <a:rPr lang="en-US" sz="1000"/>
                        <a:t>Blue, Green, Brown, Hazel</a:t>
                      </a:r>
                    </a:p>
                  </a:txBody>
                  <a:tcPr marL="48277" marR="48277" marT="24139" marB="24139" anchor="ctr">
                    <a:lnL>
                      <a:noFill/>
                    </a:lnL>
                    <a:lnR>
                      <a:noFill/>
                    </a:lnR>
                    <a:lnT>
                      <a:noFill/>
                    </a:lnT>
                    <a:lnB>
                      <a:noFill/>
                    </a:lnB>
                  </a:tcPr>
                </a:tc>
                <a:extLst>
                  <a:ext uri="{0D108BD9-81ED-4DB2-BD59-A6C34878D82A}">
                    <a16:rowId xmlns:a16="http://schemas.microsoft.com/office/drawing/2014/main" val="10001"/>
                  </a:ext>
                </a:extLst>
              </a:tr>
              <a:tr h="219910">
                <a:tc>
                  <a:txBody>
                    <a:bodyPr/>
                    <a:lstStyle/>
                    <a:p>
                      <a:r>
                        <a:rPr lang="en-US" sz="1000" b="1"/>
                        <a:t>Pain Scale (0-10)</a:t>
                      </a:r>
                      <a:endParaRPr lang="en-US" sz="1000"/>
                    </a:p>
                  </a:txBody>
                  <a:tcPr marL="48277" marR="48277" marT="24139" marB="24139" anchor="ctr">
                    <a:lnL>
                      <a:noFill/>
                    </a:lnL>
                    <a:lnR>
                      <a:noFill/>
                    </a:lnR>
                    <a:lnT>
                      <a:noFill/>
                    </a:lnT>
                    <a:lnB>
                      <a:noFill/>
                    </a:lnB>
                  </a:tcPr>
                </a:tc>
                <a:tc>
                  <a:txBody>
                    <a:bodyPr/>
                    <a:lstStyle/>
                    <a:p>
                      <a:r>
                        <a:rPr lang="en-US" sz="1000"/>
                        <a:t>Ordinal</a:t>
                      </a:r>
                    </a:p>
                  </a:txBody>
                  <a:tcPr marL="48277" marR="48277" marT="24139" marB="24139" anchor="ctr">
                    <a:lnL>
                      <a:noFill/>
                    </a:lnL>
                    <a:lnR>
                      <a:noFill/>
                    </a:lnR>
                    <a:lnT>
                      <a:noFill/>
                    </a:lnT>
                    <a:lnB>
                      <a:noFill/>
                    </a:lnB>
                  </a:tcPr>
                </a:tc>
                <a:tc>
                  <a:txBody>
                    <a:bodyPr/>
                    <a:lstStyle/>
                    <a:p>
                      <a:r>
                        <a:rPr lang="en-US" sz="1000"/>
                        <a:t>Distinctness, Order</a:t>
                      </a:r>
                    </a:p>
                  </a:txBody>
                  <a:tcPr marL="48277" marR="48277" marT="24139" marB="24139" anchor="ctr">
                    <a:lnL>
                      <a:noFill/>
                    </a:lnL>
                    <a:lnR>
                      <a:noFill/>
                    </a:lnR>
                    <a:lnT>
                      <a:noFill/>
                    </a:lnT>
                    <a:lnB>
                      <a:noFill/>
                    </a:lnB>
                  </a:tcPr>
                </a:tc>
                <a:tc>
                  <a:txBody>
                    <a:bodyPr/>
                    <a:lstStyle/>
                    <a:p>
                      <a:r>
                        <a:rPr lang="en-US" sz="1000"/>
                        <a:t>0, 3, 7, 10</a:t>
                      </a:r>
                    </a:p>
                  </a:txBody>
                  <a:tcPr marL="48277" marR="48277" marT="24139" marB="24139" anchor="ctr">
                    <a:lnL>
                      <a:noFill/>
                    </a:lnL>
                    <a:lnR>
                      <a:noFill/>
                    </a:lnR>
                    <a:lnT>
                      <a:noFill/>
                    </a:lnT>
                    <a:lnB>
                      <a:noFill/>
                    </a:lnB>
                  </a:tcPr>
                </a:tc>
                <a:extLst>
                  <a:ext uri="{0D108BD9-81ED-4DB2-BD59-A6C34878D82A}">
                    <a16:rowId xmlns:a16="http://schemas.microsoft.com/office/drawing/2014/main" val="10002"/>
                  </a:ext>
                </a:extLst>
              </a:tr>
              <a:tr h="386915">
                <a:tc>
                  <a:txBody>
                    <a:bodyPr/>
                    <a:lstStyle/>
                    <a:p>
                      <a:r>
                        <a:rPr lang="en-US" sz="1000" b="1"/>
                        <a:t>IQ Score</a:t>
                      </a:r>
                      <a:endParaRPr lang="en-US" sz="1000"/>
                    </a:p>
                  </a:txBody>
                  <a:tcPr marL="48277" marR="48277" marT="24139" marB="24139" anchor="ctr">
                    <a:lnL>
                      <a:noFill/>
                    </a:lnL>
                    <a:lnR>
                      <a:noFill/>
                    </a:lnR>
                    <a:lnT>
                      <a:noFill/>
                    </a:lnT>
                    <a:lnB>
                      <a:noFill/>
                    </a:lnB>
                  </a:tcPr>
                </a:tc>
                <a:tc>
                  <a:txBody>
                    <a:bodyPr/>
                    <a:lstStyle/>
                    <a:p>
                      <a:r>
                        <a:rPr lang="en-US" sz="1000" dirty="0"/>
                        <a:t>Interval</a:t>
                      </a:r>
                    </a:p>
                  </a:txBody>
                  <a:tcPr marL="48277" marR="48277" marT="24139" marB="24139" anchor="ctr">
                    <a:lnL>
                      <a:noFill/>
                    </a:lnL>
                    <a:lnR>
                      <a:noFill/>
                    </a:lnR>
                    <a:lnT>
                      <a:noFill/>
                    </a:lnT>
                    <a:lnB>
                      <a:noFill/>
                    </a:lnB>
                  </a:tcPr>
                </a:tc>
                <a:tc>
                  <a:txBody>
                    <a:bodyPr/>
                    <a:lstStyle/>
                    <a:p>
                      <a:r>
                        <a:rPr lang="en-US" sz="1000"/>
                        <a:t>Distinctness, Order, Addition</a:t>
                      </a:r>
                    </a:p>
                  </a:txBody>
                  <a:tcPr marL="48277" marR="48277" marT="24139" marB="24139" anchor="ctr">
                    <a:lnL>
                      <a:noFill/>
                    </a:lnL>
                    <a:lnR>
                      <a:noFill/>
                    </a:lnR>
                    <a:lnT>
                      <a:noFill/>
                    </a:lnT>
                    <a:lnB>
                      <a:noFill/>
                    </a:lnB>
                  </a:tcPr>
                </a:tc>
                <a:tc>
                  <a:txBody>
                    <a:bodyPr/>
                    <a:lstStyle/>
                    <a:p>
                      <a:r>
                        <a:rPr lang="en-US" sz="1000"/>
                        <a:t>90, 100, 110, 120</a:t>
                      </a:r>
                    </a:p>
                  </a:txBody>
                  <a:tcPr marL="48277" marR="48277" marT="24139" marB="24139" anchor="ctr">
                    <a:lnL>
                      <a:noFill/>
                    </a:lnL>
                    <a:lnR>
                      <a:noFill/>
                    </a:lnR>
                    <a:lnT>
                      <a:noFill/>
                    </a:lnT>
                    <a:lnB>
                      <a:noFill/>
                    </a:lnB>
                  </a:tcPr>
                </a:tc>
                <a:extLst>
                  <a:ext uri="{0D108BD9-81ED-4DB2-BD59-A6C34878D82A}">
                    <a16:rowId xmlns:a16="http://schemas.microsoft.com/office/drawing/2014/main" val="10003"/>
                  </a:ext>
                </a:extLst>
              </a:tr>
              <a:tr h="386915">
                <a:tc>
                  <a:txBody>
                    <a:bodyPr/>
                    <a:lstStyle/>
                    <a:p>
                      <a:r>
                        <a:rPr lang="en-US" sz="1000" b="1"/>
                        <a:t>Income ($)</a:t>
                      </a:r>
                      <a:endParaRPr lang="en-US" sz="1000"/>
                    </a:p>
                  </a:txBody>
                  <a:tcPr marL="48277" marR="48277" marT="24139" marB="24139" anchor="ctr">
                    <a:lnL>
                      <a:noFill/>
                    </a:lnL>
                    <a:lnR>
                      <a:noFill/>
                    </a:lnR>
                    <a:lnT>
                      <a:noFill/>
                    </a:lnT>
                    <a:lnB>
                      <a:noFill/>
                    </a:lnB>
                  </a:tcPr>
                </a:tc>
                <a:tc>
                  <a:txBody>
                    <a:bodyPr/>
                    <a:lstStyle/>
                    <a:p>
                      <a:r>
                        <a:rPr lang="en-US" sz="1000" dirty="0"/>
                        <a:t>Ratio</a:t>
                      </a:r>
                    </a:p>
                  </a:txBody>
                  <a:tcPr marL="48277" marR="48277" marT="24139" marB="24139" anchor="ctr">
                    <a:lnL>
                      <a:noFill/>
                    </a:lnL>
                    <a:lnR>
                      <a:noFill/>
                    </a:lnR>
                    <a:lnT>
                      <a:noFill/>
                    </a:lnT>
                    <a:lnB>
                      <a:noFill/>
                    </a:lnB>
                  </a:tcPr>
                </a:tc>
                <a:tc>
                  <a:txBody>
                    <a:bodyPr/>
                    <a:lstStyle/>
                    <a:p>
                      <a:r>
                        <a:rPr lang="en-US" sz="1000"/>
                        <a:t>Distinctness, Order, Addition, Multiplication</a:t>
                      </a:r>
                    </a:p>
                  </a:txBody>
                  <a:tcPr marL="48277" marR="48277" marT="24139" marB="24139" anchor="ctr">
                    <a:lnL>
                      <a:noFill/>
                    </a:lnL>
                    <a:lnR>
                      <a:noFill/>
                    </a:lnR>
                    <a:lnT>
                      <a:noFill/>
                    </a:lnT>
                    <a:lnB>
                      <a:noFill/>
                    </a:lnB>
                  </a:tcPr>
                </a:tc>
                <a:tc>
                  <a:txBody>
                    <a:bodyPr/>
                    <a:lstStyle/>
                    <a:p>
                      <a:r>
                        <a:rPr lang="en-US" sz="1000"/>
                        <a:t>$30,000, $50,000, $70,000</a:t>
                      </a:r>
                    </a:p>
                  </a:txBody>
                  <a:tcPr marL="48277" marR="48277" marT="24139" marB="24139" anchor="ctr">
                    <a:lnL>
                      <a:noFill/>
                    </a:lnL>
                    <a:lnR>
                      <a:noFill/>
                    </a:lnR>
                    <a:lnT>
                      <a:noFill/>
                    </a:lnT>
                    <a:lnB>
                      <a:noFill/>
                    </a:lnB>
                  </a:tcPr>
                </a:tc>
                <a:extLst>
                  <a:ext uri="{0D108BD9-81ED-4DB2-BD59-A6C34878D82A}">
                    <a16:rowId xmlns:a16="http://schemas.microsoft.com/office/drawing/2014/main" val="10004"/>
                  </a:ext>
                </a:extLst>
              </a:tr>
              <a:tr h="386915">
                <a:tc>
                  <a:txBody>
                    <a:bodyPr/>
                    <a:lstStyle/>
                    <a:p>
                      <a:r>
                        <a:rPr lang="en-US" sz="1000" b="1"/>
                        <a:t>Social Security Number</a:t>
                      </a:r>
                      <a:endParaRPr lang="en-US" sz="1000"/>
                    </a:p>
                  </a:txBody>
                  <a:tcPr marL="48277" marR="48277" marT="24139" marB="24139" anchor="ctr">
                    <a:lnL>
                      <a:noFill/>
                    </a:lnL>
                    <a:lnR>
                      <a:noFill/>
                    </a:lnR>
                    <a:lnT>
                      <a:noFill/>
                    </a:lnT>
                    <a:lnB>
                      <a:noFill/>
                    </a:lnB>
                  </a:tcPr>
                </a:tc>
                <a:tc>
                  <a:txBody>
                    <a:bodyPr/>
                    <a:lstStyle/>
                    <a:p>
                      <a:r>
                        <a:rPr lang="en-US" sz="1000" dirty="0"/>
                        <a:t>Nominal</a:t>
                      </a:r>
                    </a:p>
                  </a:txBody>
                  <a:tcPr marL="48277" marR="48277" marT="24139" marB="24139" anchor="ctr">
                    <a:lnL>
                      <a:noFill/>
                    </a:lnL>
                    <a:lnR>
                      <a:noFill/>
                    </a:lnR>
                    <a:lnT>
                      <a:noFill/>
                    </a:lnT>
                    <a:lnB>
                      <a:noFill/>
                    </a:lnB>
                  </a:tcPr>
                </a:tc>
                <a:tc>
                  <a:txBody>
                    <a:bodyPr/>
                    <a:lstStyle/>
                    <a:p>
                      <a:r>
                        <a:rPr lang="en-US" sz="1000"/>
                        <a:t>Distinctness</a:t>
                      </a:r>
                    </a:p>
                  </a:txBody>
                  <a:tcPr marL="48277" marR="48277" marT="24139" marB="24139" anchor="ctr">
                    <a:lnL>
                      <a:noFill/>
                    </a:lnL>
                    <a:lnR>
                      <a:noFill/>
                    </a:lnR>
                    <a:lnT>
                      <a:noFill/>
                    </a:lnT>
                    <a:lnB>
                      <a:noFill/>
                    </a:lnB>
                  </a:tcPr>
                </a:tc>
                <a:tc>
                  <a:txBody>
                    <a:bodyPr/>
                    <a:lstStyle/>
                    <a:p>
                      <a:r>
                        <a:rPr lang="en-US" sz="1000"/>
                        <a:t>123-45-6789, 987-65-4321</a:t>
                      </a:r>
                    </a:p>
                  </a:txBody>
                  <a:tcPr marL="48277" marR="48277" marT="24139" marB="24139" anchor="ctr">
                    <a:lnL>
                      <a:noFill/>
                    </a:lnL>
                    <a:lnR>
                      <a:noFill/>
                    </a:lnR>
                    <a:lnT>
                      <a:noFill/>
                    </a:lnT>
                    <a:lnB>
                      <a:noFill/>
                    </a:lnB>
                  </a:tcPr>
                </a:tc>
                <a:extLst>
                  <a:ext uri="{0D108BD9-81ED-4DB2-BD59-A6C34878D82A}">
                    <a16:rowId xmlns:a16="http://schemas.microsoft.com/office/drawing/2014/main" val="10005"/>
                  </a:ext>
                </a:extLst>
              </a:tr>
              <a:tr h="386915">
                <a:tc>
                  <a:txBody>
                    <a:bodyPr/>
                    <a:lstStyle/>
                    <a:p>
                      <a:r>
                        <a:rPr lang="en-US" sz="1000" b="1"/>
                        <a:t>Satisfaction Rating</a:t>
                      </a:r>
                      <a:endParaRPr lang="en-US" sz="1000"/>
                    </a:p>
                  </a:txBody>
                  <a:tcPr marL="48277" marR="48277" marT="24139" marB="24139" anchor="ctr">
                    <a:lnL>
                      <a:noFill/>
                    </a:lnL>
                    <a:lnR>
                      <a:noFill/>
                    </a:lnR>
                    <a:lnT>
                      <a:noFill/>
                    </a:lnT>
                    <a:lnB>
                      <a:noFill/>
                    </a:lnB>
                  </a:tcPr>
                </a:tc>
                <a:tc>
                  <a:txBody>
                    <a:bodyPr/>
                    <a:lstStyle/>
                    <a:p>
                      <a:r>
                        <a:rPr lang="en-US" sz="1000" dirty="0"/>
                        <a:t>Ordinal</a:t>
                      </a:r>
                    </a:p>
                  </a:txBody>
                  <a:tcPr marL="48277" marR="48277" marT="24139" marB="24139" anchor="ctr">
                    <a:lnL>
                      <a:noFill/>
                    </a:lnL>
                    <a:lnR>
                      <a:noFill/>
                    </a:lnR>
                    <a:lnT>
                      <a:noFill/>
                    </a:lnT>
                    <a:lnB>
                      <a:noFill/>
                    </a:lnB>
                  </a:tcPr>
                </a:tc>
                <a:tc>
                  <a:txBody>
                    <a:bodyPr/>
                    <a:lstStyle/>
                    <a:p>
                      <a:r>
                        <a:rPr lang="en-US" sz="1000"/>
                        <a:t>Distinctness, Order</a:t>
                      </a:r>
                    </a:p>
                  </a:txBody>
                  <a:tcPr marL="48277" marR="48277" marT="24139" marB="24139" anchor="ctr">
                    <a:lnL>
                      <a:noFill/>
                    </a:lnL>
                    <a:lnR>
                      <a:noFill/>
                    </a:lnR>
                    <a:lnT>
                      <a:noFill/>
                    </a:lnT>
                    <a:lnB>
                      <a:noFill/>
                    </a:lnB>
                  </a:tcPr>
                </a:tc>
                <a:tc>
                  <a:txBody>
                    <a:bodyPr/>
                    <a:lstStyle/>
                    <a:p>
                      <a:r>
                        <a:rPr lang="en-US" sz="1000"/>
                        <a:t>Very Dissatisfied, Neutral, Very Satisfied</a:t>
                      </a:r>
                    </a:p>
                  </a:txBody>
                  <a:tcPr marL="48277" marR="48277" marT="24139" marB="24139" anchor="ctr">
                    <a:lnL>
                      <a:noFill/>
                    </a:lnL>
                    <a:lnR>
                      <a:noFill/>
                    </a:lnR>
                    <a:lnT>
                      <a:noFill/>
                    </a:lnT>
                    <a:lnB>
                      <a:noFill/>
                    </a:lnB>
                  </a:tcPr>
                </a:tc>
                <a:extLst>
                  <a:ext uri="{0D108BD9-81ED-4DB2-BD59-A6C34878D82A}">
                    <a16:rowId xmlns:a16="http://schemas.microsoft.com/office/drawing/2014/main" val="10006"/>
                  </a:ext>
                </a:extLst>
              </a:tr>
              <a:tr h="386915">
                <a:tc>
                  <a:txBody>
                    <a:bodyPr/>
                    <a:lstStyle/>
                    <a:p>
                      <a:r>
                        <a:rPr lang="en-US" sz="1000" b="1"/>
                        <a:t>Calendar Year</a:t>
                      </a:r>
                      <a:endParaRPr lang="en-US" sz="1000"/>
                    </a:p>
                  </a:txBody>
                  <a:tcPr marL="48277" marR="48277" marT="24139" marB="24139" anchor="ctr">
                    <a:lnL>
                      <a:noFill/>
                    </a:lnL>
                    <a:lnR>
                      <a:noFill/>
                    </a:lnR>
                    <a:lnT>
                      <a:noFill/>
                    </a:lnT>
                    <a:lnB>
                      <a:noFill/>
                    </a:lnB>
                  </a:tcPr>
                </a:tc>
                <a:tc>
                  <a:txBody>
                    <a:bodyPr/>
                    <a:lstStyle/>
                    <a:p>
                      <a:r>
                        <a:rPr lang="en-US" sz="1000"/>
                        <a:t>Interval</a:t>
                      </a:r>
                    </a:p>
                  </a:txBody>
                  <a:tcPr marL="48277" marR="48277" marT="24139" marB="24139" anchor="ctr">
                    <a:lnL>
                      <a:noFill/>
                    </a:lnL>
                    <a:lnR>
                      <a:noFill/>
                    </a:lnR>
                    <a:lnT>
                      <a:noFill/>
                    </a:lnT>
                    <a:lnB>
                      <a:noFill/>
                    </a:lnB>
                  </a:tcPr>
                </a:tc>
                <a:tc>
                  <a:txBody>
                    <a:bodyPr/>
                    <a:lstStyle/>
                    <a:p>
                      <a:r>
                        <a:rPr lang="en-US" sz="1000"/>
                        <a:t>Distinctness, Order, Addition</a:t>
                      </a:r>
                    </a:p>
                  </a:txBody>
                  <a:tcPr marL="48277" marR="48277" marT="24139" marB="24139" anchor="ctr">
                    <a:lnL>
                      <a:noFill/>
                    </a:lnL>
                    <a:lnR>
                      <a:noFill/>
                    </a:lnR>
                    <a:lnT>
                      <a:noFill/>
                    </a:lnT>
                    <a:lnB>
                      <a:noFill/>
                    </a:lnB>
                  </a:tcPr>
                </a:tc>
                <a:tc>
                  <a:txBody>
                    <a:bodyPr/>
                    <a:lstStyle/>
                    <a:p>
                      <a:r>
                        <a:rPr lang="en-US" sz="1000"/>
                        <a:t>2015, 2020, 2025</a:t>
                      </a:r>
                    </a:p>
                  </a:txBody>
                  <a:tcPr marL="48277" marR="48277" marT="24139" marB="24139" anchor="ctr">
                    <a:lnL>
                      <a:noFill/>
                    </a:lnL>
                    <a:lnR>
                      <a:noFill/>
                    </a:lnR>
                    <a:lnT>
                      <a:noFill/>
                    </a:lnT>
                    <a:lnB>
                      <a:noFill/>
                    </a:lnB>
                  </a:tcPr>
                </a:tc>
                <a:extLst>
                  <a:ext uri="{0D108BD9-81ED-4DB2-BD59-A6C34878D82A}">
                    <a16:rowId xmlns:a16="http://schemas.microsoft.com/office/drawing/2014/main" val="10007"/>
                  </a:ext>
                </a:extLst>
              </a:tr>
              <a:tr h="386915">
                <a:tc>
                  <a:txBody>
                    <a:bodyPr/>
                    <a:lstStyle/>
                    <a:p>
                      <a:r>
                        <a:rPr lang="en-US" sz="1000" b="1"/>
                        <a:t>Age (years)</a:t>
                      </a:r>
                      <a:endParaRPr lang="en-US" sz="1000"/>
                    </a:p>
                  </a:txBody>
                  <a:tcPr marL="48277" marR="48277" marT="24139" marB="24139" anchor="ctr">
                    <a:lnL>
                      <a:noFill/>
                    </a:lnL>
                    <a:lnR>
                      <a:noFill/>
                    </a:lnR>
                    <a:lnT>
                      <a:noFill/>
                    </a:lnT>
                    <a:lnB>
                      <a:noFill/>
                    </a:lnB>
                  </a:tcPr>
                </a:tc>
                <a:tc>
                  <a:txBody>
                    <a:bodyPr/>
                    <a:lstStyle/>
                    <a:p>
                      <a:r>
                        <a:rPr lang="en-US" sz="1000"/>
                        <a:t>Ratio</a:t>
                      </a:r>
                    </a:p>
                  </a:txBody>
                  <a:tcPr marL="48277" marR="48277" marT="24139" marB="24139" anchor="ctr">
                    <a:lnL>
                      <a:noFill/>
                    </a:lnL>
                    <a:lnR>
                      <a:noFill/>
                    </a:lnR>
                    <a:lnT>
                      <a:noFill/>
                    </a:lnT>
                    <a:lnB>
                      <a:noFill/>
                    </a:lnB>
                  </a:tcPr>
                </a:tc>
                <a:tc>
                  <a:txBody>
                    <a:bodyPr/>
                    <a:lstStyle/>
                    <a:p>
                      <a:r>
                        <a:rPr lang="en-US" sz="1000"/>
                        <a:t>Distinctness, Order, Addition, Multiplication</a:t>
                      </a:r>
                    </a:p>
                  </a:txBody>
                  <a:tcPr marL="48277" marR="48277" marT="24139" marB="24139" anchor="ctr">
                    <a:lnL>
                      <a:noFill/>
                    </a:lnL>
                    <a:lnR>
                      <a:noFill/>
                    </a:lnR>
                    <a:lnT>
                      <a:noFill/>
                    </a:lnT>
                    <a:lnB>
                      <a:noFill/>
                    </a:lnB>
                  </a:tcPr>
                </a:tc>
                <a:tc>
                  <a:txBody>
                    <a:bodyPr/>
                    <a:lstStyle/>
                    <a:p>
                      <a:r>
                        <a:rPr lang="en-US" sz="1000"/>
                        <a:t>25, 40, 60</a:t>
                      </a:r>
                    </a:p>
                  </a:txBody>
                  <a:tcPr marL="48277" marR="48277" marT="24139" marB="24139" anchor="ctr">
                    <a:lnL>
                      <a:noFill/>
                    </a:lnL>
                    <a:lnR>
                      <a:noFill/>
                    </a:lnR>
                    <a:lnT>
                      <a:noFill/>
                    </a:lnT>
                    <a:lnB>
                      <a:noFill/>
                    </a:lnB>
                  </a:tcPr>
                </a:tc>
                <a:extLst>
                  <a:ext uri="{0D108BD9-81ED-4DB2-BD59-A6C34878D82A}">
                    <a16:rowId xmlns:a16="http://schemas.microsoft.com/office/drawing/2014/main" val="10008"/>
                  </a:ext>
                </a:extLst>
              </a:tr>
              <a:tr h="219910">
                <a:tc>
                  <a:txBody>
                    <a:bodyPr/>
                    <a:lstStyle/>
                    <a:p>
                      <a:r>
                        <a:rPr lang="en-US" sz="1000" b="1"/>
                        <a:t>Vehicle License Plate</a:t>
                      </a:r>
                      <a:endParaRPr lang="en-US" sz="1000"/>
                    </a:p>
                  </a:txBody>
                  <a:tcPr marL="48277" marR="48277" marT="24139" marB="24139" anchor="ctr">
                    <a:lnL>
                      <a:noFill/>
                    </a:lnL>
                    <a:lnR>
                      <a:noFill/>
                    </a:lnR>
                    <a:lnT>
                      <a:noFill/>
                    </a:lnT>
                    <a:lnB>
                      <a:noFill/>
                    </a:lnB>
                  </a:tcPr>
                </a:tc>
                <a:tc>
                  <a:txBody>
                    <a:bodyPr/>
                    <a:lstStyle/>
                    <a:p>
                      <a:r>
                        <a:rPr lang="en-US" sz="1000"/>
                        <a:t>Nominal</a:t>
                      </a:r>
                    </a:p>
                  </a:txBody>
                  <a:tcPr marL="48277" marR="48277" marT="24139" marB="24139" anchor="ctr">
                    <a:lnL>
                      <a:noFill/>
                    </a:lnL>
                    <a:lnR>
                      <a:noFill/>
                    </a:lnR>
                    <a:lnT>
                      <a:noFill/>
                    </a:lnT>
                    <a:lnB>
                      <a:noFill/>
                    </a:lnB>
                  </a:tcPr>
                </a:tc>
                <a:tc>
                  <a:txBody>
                    <a:bodyPr/>
                    <a:lstStyle/>
                    <a:p>
                      <a:r>
                        <a:rPr lang="en-US" sz="1000"/>
                        <a:t>Distinctness</a:t>
                      </a:r>
                    </a:p>
                  </a:txBody>
                  <a:tcPr marL="48277" marR="48277" marT="24139" marB="24139" anchor="ctr">
                    <a:lnL>
                      <a:noFill/>
                    </a:lnL>
                    <a:lnR>
                      <a:noFill/>
                    </a:lnR>
                    <a:lnT>
                      <a:noFill/>
                    </a:lnT>
                    <a:lnB>
                      <a:noFill/>
                    </a:lnB>
                  </a:tcPr>
                </a:tc>
                <a:tc>
                  <a:txBody>
                    <a:bodyPr/>
                    <a:lstStyle/>
                    <a:p>
                      <a:r>
                        <a:rPr lang="en-US" sz="1000" dirty="0"/>
                        <a:t>ABC-1234, XYZ-5678</a:t>
                      </a:r>
                    </a:p>
                  </a:txBody>
                  <a:tcPr marL="48277" marR="48277" marT="24139" marB="24139" anchor="ctr">
                    <a:lnL>
                      <a:noFill/>
                    </a:lnL>
                    <a:lnR>
                      <a:noFill/>
                    </a:lnR>
                    <a:lnT>
                      <a:noFill/>
                    </a:lnT>
                    <a:lnB>
                      <a:noFill/>
                    </a:lnB>
                  </a:tcPr>
                </a:tc>
                <a:extLst>
                  <a:ext uri="{0D108BD9-81ED-4DB2-BD59-A6C34878D82A}">
                    <a16:rowId xmlns:a16="http://schemas.microsoft.com/office/drawing/2014/main" val="10009"/>
                  </a:ext>
                </a:extLst>
              </a:tr>
              <a:tr h="386915">
                <a:tc>
                  <a:txBody>
                    <a:bodyPr/>
                    <a:lstStyle/>
                    <a:p>
                      <a:r>
                        <a:rPr lang="en-US" sz="1000" b="1"/>
                        <a:t>Customer Loyalty Level</a:t>
                      </a:r>
                      <a:endParaRPr lang="en-US" sz="1000"/>
                    </a:p>
                  </a:txBody>
                  <a:tcPr marL="48277" marR="48277" marT="24139" marB="24139" anchor="ctr">
                    <a:lnL>
                      <a:noFill/>
                    </a:lnL>
                    <a:lnR>
                      <a:noFill/>
                    </a:lnR>
                    <a:lnT>
                      <a:noFill/>
                    </a:lnT>
                    <a:lnB>
                      <a:noFill/>
                    </a:lnB>
                  </a:tcPr>
                </a:tc>
                <a:tc>
                  <a:txBody>
                    <a:bodyPr/>
                    <a:lstStyle/>
                    <a:p>
                      <a:r>
                        <a:rPr lang="en-US" sz="1000"/>
                        <a:t>Ordinal</a:t>
                      </a:r>
                    </a:p>
                  </a:txBody>
                  <a:tcPr marL="48277" marR="48277" marT="24139" marB="24139" anchor="ctr">
                    <a:lnL>
                      <a:noFill/>
                    </a:lnL>
                    <a:lnR>
                      <a:noFill/>
                    </a:lnR>
                    <a:lnT>
                      <a:noFill/>
                    </a:lnT>
                    <a:lnB>
                      <a:noFill/>
                    </a:lnB>
                  </a:tcPr>
                </a:tc>
                <a:tc>
                  <a:txBody>
                    <a:bodyPr/>
                    <a:lstStyle/>
                    <a:p>
                      <a:r>
                        <a:rPr lang="en-US" sz="1000"/>
                        <a:t>Distinctness, Order</a:t>
                      </a:r>
                    </a:p>
                  </a:txBody>
                  <a:tcPr marL="48277" marR="48277" marT="24139" marB="24139" anchor="ctr">
                    <a:lnL>
                      <a:noFill/>
                    </a:lnL>
                    <a:lnR>
                      <a:noFill/>
                    </a:lnR>
                    <a:lnT>
                      <a:noFill/>
                    </a:lnT>
                    <a:lnB>
                      <a:noFill/>
                    </a:lnB>
                  </a:tcPr>
                </a:tc>
                <a:tc>
                  <a:txBody>
                    <a:bodyPr/>
                    <a:lstStyle/>
                    <a:p>
                      <a:r>
                        <a:rPr lang="en-US" sz="1000"/>
                        <a:t>Bronze, Silver, Gold</a:t>
                      </a:r>
                    </a:p>
                  </a:txBody>
                  <a:tcPr marL="48277" marR="48277" marT="24139" marB="24139" anchor="ctr">
                    <a:lnL>
                      <a:noFill/>
                    </a:lnL>
                    <a:lnR>
                      <a:noFill/>
                    </a:lnR>
                    <a:lnT>
                      <a:noFill/>
                    </a:lnT>
                    <a:lnB>
                      <a:noFill/>
                    </a:lnB>
                  </a:tcPr>
                </a:tc>
                <a:extLst>
                  <a:ext uri="{0D108BD9-81ED-4DB2-BD59-A6C34878D82A}">
                    <a16:rowId xmlns:a16="http://schemas.microsoft.com/office/drawing/2014/main" val="10010"/>
                  </a:ext>
                </a:extLst>
              </a:tr>
              <a:tr h="386915">
                <a:tc>
                  <a:txBody>
                    <a:bodyPr/>
                    <a:lstStyle/>
                    <a:p>
                      <a:r>
                        <a:rPr lang="en-US" sz="1000" b="1"/>
                        <a:t>Date (MM/DD/YYYY)</a:t>
                      </a:r>
                      <a:endParaRPr lang="en-US" sz="1000"/>
                    </a:p>
                  </a:txBody>
                  <a:tcPr marL="48277" marR="48277" marT="24139" marB="24139" anchor="ctr">
                    <a:lnL>
                      <a:noFill/>
                    </a:lnL>
                    <a:lnR>
                      <a:noFill/>
                    </a:lnR>
                    <a:lnT>
                      <a:noFill/>
                    </a:lnT>
                    <a:lnB>
                      <a:noFill/>
                    </a:lnB>
                  </a:tcPr>
                </a:tc>
                <a:tc>
                  <a:txBody>
                    <a:bodyPr/>
                    <a:lstStyle/>
                    <a:p>
                      <a:r>
                        <a:rPr lang="en-US" sz="1000"/>
                        <a:t>Interval</a:t>
                      </a:r>
                    </a:p>
                  </a:txBody>
                  <a:tcPr marL="48277" marR="48277" marT="24139" marB="24139" anchor="ctr">
                    <a:lnL>
                      <a:noFill/>
                    </a:lnL>
                    <a:lnR>
                      <a:noFill/>
                    </a:lnR>
                    <a:lnT>
                      <a:noFill/>
                    </a:lnT>
                    <a:lnB>
                      <a:noFill/>
                    </a:lnB>
                  </a:tcPr>
                </a:tc>
                <a:tc>
                  <a:txBody>
                    <a:bodyPr/>
                    <a:lstStyle/>
                    <a:p>
                      <a:r>
                        <a:rPr lang="en-US" sz="1000"/>
                        <a:t>Distinctness, Order, Addition</a:t>
                      </a:r>
                    </a:p>
                  </a:txBody>
                  <a:tcPr marL="48277" marR="48277" marT="24139" marB="24139" anchor="ctr">
                    <a:lnL>
                      <a:noFill/>
                    </a:lnL>
                    <a:lnR>
                      <a:noFill/>
                    </a:lnR>
                    <a:lnT>
                      <a:noFill/>
                    </a:lnT>
                    <a:lnB>
                      <a:noFill/>
                    </a:lnB>
                  </a:tcPr>
                </a:tc>
                <a:tc>
                  <a:txBody>
                    <a:bodyPr/>
                    <a:lstStyle/>
                    <a:p>
                      <a:r>
                        <a:rPr lang="en-US" sz="1000"/>
                        <a:t>01/15/2022, 12/31/2023</a:t>
                      </a:r>
                    </a:p>
                  </a:txBody>
                  <a:tcPr marL="48277" marR="48277" marT="24139" marB="24139" anchor="ctr">
                    <a:lnL>
                      <a:noFill/>
                    </a:lnL>
                    <a:lnR>
                      <a:noFill/>
                    </a:lnR>
                    <a:lnT>
                      <a:noFill/>
                    </a:lnT>
                    <a:lnB>
                      <a:noFill/>
                    </a:lnB>
                  </a:tcPr>
                </a:tc>
                <a:extLst>
                  <a:ext uri="{0D108BD9-81ED-4DB2-BD59-A6C34878D82A}">
                    <a16:rowId xmlns:a16="http://schemas.microsoft.com/office/drawing/2014/main" val="10011"/>
                  </a:ext>
                </a:extLst>
              </a:tr>
              <a:tr h="386915">
                <a:tc>
                  <a:txBody>
                    <a:bodyPr/>
                    <a:lstStyle/>
                    <a:p>
                      <a:r>
                        <a:rPr lang="en-US" sz="1000" b="1"/>
                        <a:t>Weight of a Backpack (kg)</a:t>
                      </a:r>
                      <a:endParaRPr lang="en-US" sz="1000"/>
                    </a:p>
                  </a:txBody>
                  <a:tcPr marL="48277" marR="48277" marT="24139" marB="24139" anchor="ctr">
                    <a:lnL>
                      <a:noFill/>
                    </a:lnL>
                    <a:lnR>
                      <a:noFill/>
                    </a:lnR>
                    <a:lnT>
                      <a:noFill/>
                    </a:lnT>
                    <a:lnB>
                      <a:noFill/>
                    </a:lnB>
                  </a:tcPr>
                </a:tc>
                <a:tc>
                  <a:txBody>
                    <a:bodyPr/>
                    <a:lstStyle/>
                    <a:p>
                      <a:r>
                        <a:rPr lang="en-US" sz="1000"/>
                        <a:t>Ratio</a:t>
                      </a:r>
                    </a:p>
                  </a:txBody>
                  <a:tcPr marL="48277" marR="48277" marT="24139" marB="24139" anchor="ctr">
                    <a:lnL>
                      <a:noFill/>
                    </a:lnL>
                    <a:lnR>
                      <a:noFill/>
                    </a:lnR>
                    <a:lnT>
                      <a:noFill/>
                    </a:lnT>
                    <a:lnB>
                      <a:noFill/>
                    </a:lnB>
                  </a:tcPr>
                </a:tc>
                <a:tc>
                  <a:txBody>
                    <a:bodyPr/>
                    <a:lstStyle/>
                    <a:p>
                      <a:r>
                        <a:rPr lang="en-US" sz="1000"/>
                        <a:t>Distinctness, Order, Addition, Multiplication</a:t>
                      </a:r>
                    </a:p>
                  </a:txBody>
                  <a:tcPr marL="48277" marR="48277" marT="24139" marB="24139" anchor="ctr">
                    <a:lnL>
                      <a:noFill/>
                    </a:lnL>
                    <a:lnR>
                      <a:noFill/>
                    </a:lnR>
                    <a:lnT>
                      <a:noFill/>
                    </a:lnT>
                    <a:lnB>
                      <a:noFill/>
                    </a:lnB>
                  </a:tcPr>
                </a:tc>
                <a:tc>
                  <a:txBody>
                    <a:bodyPr/>
                    <a:lstStyle/>
                    <a:p>
                      <a:r>
                        <a:rPr lang="nn-NO" sz="1000" dirty="0"/>
                        <a:t>2 kg, 4 kg, 6 kg</a:t>
                      </a:r>
                    </a:p>
                  </a:txBody>
                  <a:tcPr marL="48277" marR="48277" marT="24139" marB="24139" anchor="ctr">
                    <a:lnL>
                      <a:noFill/>
                    </a:lnL>
                    <a:lnR>
                      <a:noFill/>
                    </a:lnR>
                    <a:lnT>
                      <a:noFill/>
                    </a:lnT>
                    <a:lnB>
                      <a:noFill/>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580262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ltLang="en-US" b="1"/>
              <a:t>Semi-Structured Data</a:t>
            </a:r>
            <a:br>
              <a:rPr lang="en-US" altLang="en-US" b="1"/>
            </a:br>
            <a:endParaRPr lang="en-US" altLang="en-US"/>
          </a:p>
        </p:txBody>
      </p:sp>
      <p:sp>
        <p:nvSpPr>
          <p:cNvPr id="102403" name="Content Placeholder 2"/>
          <p:cNvSpPr>
            <a:spLocks noGrp="1"/>
          </p:cNvSpPr>
          <p:nvPr>
            <p:ph idx="1"/>
          </p:nvPr>
        </p:nvSpPr>
        <p:spPr/>
        <p:txBody>
          <a:bodyPr/>
          <a:lstStyle/>
          <a:p>
            <a:r>
              <a:rPr lang="en-US" altLang="en-US" dirty="0"/>
              <a:t>It comes with a predefined format and structure but is not stored in the Relational Database.</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sp>
        <p:nvSpPr>
          <p:cNvPr id="5" name="Slide Number Placeholder 4"/>
          <p:cNvSpPr>
            <a:spLocks noGrp="1"/>
          </p:cNvSpPr>
          <p:nvPr>
            <p:ph type="sldNum" sz="quarter" idx="12"/>
          </p:nvPr>
        </p:nvSpPr>
        <p:spPr/>
        <p:txBody>
          <a:bodyPr/>
          <a:lstStyle/>
          <a:p>
            <a:pPr>
              <a:defRPr/>
            </a:pPr>
            <a:fld id="{96CE9B6A-117D-4AE8-A5C3-CDC5B533DC18}" type="slidenum">
              <a:rPr lang="en-US" altLang="en-US" smtClean="0"/>
              <a:t>3</a:t>
            </a:fld>
            <a:endParaRPr lang="en-US" altLang="en-US"/>
          </a:p>
        </p:txBody>
      </p:sp>
      <p:pic>
        <p:nvPicPr>
          <p:cNvPr id="102406" name="Picture 5"/>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581192" y="2835792"/>
            <a:ext cx="6612684" cy="3302907"/>
          </a:xfrm>
          <a:prstGeom prst="rect">
            <a:avLst/>
          </a:prstGeom>
          <a:noFill/>
          <a:ln>
            <a:noFill/>
          </a:ln>
        </p:spPr>
      </p:pic>
      <p:pic>
        <p:nvPicPr>
          <p:cNvPr id="102407" name="Picture 6"/>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6424256" y="3301012"/>
            <a:ext cx="5767744" cy="2854832"/>
          </a:xfrm>
          <a:prstGeom prst="rect">
            <a:avLst/>
          </a:prstGeom>
          <a:noFill/>
          <a:ln>
            <a:noFill/>
          </a:ln>
        </p:spPr>
      </p:pic>
      <p:sp>
        <p:nvSpPr>
          <p:cNvPr id="2" name="Date Placeholder 1"/>
          <p:cNvSpPr>
            <a:spLocks noGrp="1"/>
          </p:cNvSpPr>
          <p:nvPr>
            <p:ph type="dt" sz="half" idx="10"/>
          </p:nvPr>
        </p:nvSpPr>
        <p:spPr/>
        <p:txBody>
          <a:bodyPr/>
          <a:lstStyle/>
          <a:p>
            <a:fld id="{D2D46331-2B9F-441C-9B22-D95FCC13A0A4}" type="datetime1">
              <a:rPr lang="en-US" smtClean="0"/>
              <a:t>1/26/2025</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r>
              <a:rPr lang="en-US" altLang="en-US" b="1" dirty="0"/>
              <a:t>Unstructured Data</a:t>
            </a:r>
          </a:p>
        </p:txBody>
      </p:sp>
      <p:sp>
        <p:nvSpPr>
          <p:cNvPr id="103427" name="Content Placeholder 2"/>
          <p:cNvSpPr>
            <a:spLocks noGrp="1"/>
          </p:cNvSpPr>
          <p:nvPr>
            <p:ph idx="1"/>
          </p:nvPr>
        </p:nvSpPr>
        <p:spPr/>
        <p:txBody>
          <a:bodyPr/>
          <a:lstStyle/>
          <a:p>
            <a:r>
              <a:rPr lang="en-US" altLang="en-US" dirty="0"/>
              <a:t>It does not have a specific format and lacks structure. It is the type of data that presents many challenges to handle in the Data Science domain</a:t>
            </a:r>
          </a:p>
          <a:p>
            <a:r>
              <a:rPr lang="en-US" altLang="en-US" b="1" dirty="0"/>
              <a:t>Examples</a:t>
            </a:r>
            <a:r>
              <a:rPr lang="en-US" altLang="en-US" dirty="0"/>
              <a:t>:</a:t>
            </a:r>
            <a:endParaRPr lang="en-US" altLang="en-US" b="1" dirty="0"/>
          </a:p>
          <a:p>
            <a:pPr lvl="1"/>
            <a:r>
              <a:rPr lang="en-US" altLang="en-US" dirty="0"/>
              <a:t>Images</a:t>
            </a:r>
          </a:p>
          <a:p>
            <a:pPr lvl="1"/>
            <a:r>
              <a:rPr lang="en-US" altLang="en-US" dirty="0"/>
              <a:t>Videos</a:t>
            </a:r>
          </a:p>
          <a:p>
            <a:pPr lvl="1"/>
            <a:r>
              <a:rPr lang="en-US" altLang="en-US" dirty="0"/>
              <a:t>Speech</a:t>
            </a:r>
          </a:p>
        </p:txBody>
      </p:sp>
      <p:sp>
        <p:nvSpPr>
          <p:cNvPr id="5" name="Slide Number Placeholder 4"/>
          <p:cNvSpPr>
            <a:spLocks noGrp="1"/>
          </p:cNvSpPr>
          <p:nvPr>
            <p:ph type="sldNum" sz="quarter" idx="12"/>
          </p:nvPr>
        </p:nvSpPr>
        <p:spPr/>
        <p:txBody>
          <a:bodyPr/>
          <a:lstStyle/>
          <a:p>
            <a:pPr>
              <a:defRPr/>
            </a:pPr>
            <a:fld id="{DB40B544-B6D4-4A18-A250-3BB48FA0D5F0}" type="slidenum">
              <a:rPr lang="en-US" altLang="en-US" smtClean="0"/>
              <a:t>4</a:t>
            </a:fld>
            <a:endParaRPr lang="en-US" altLang="en-US"/>
          </a:p>
        </p:txBody>
      </p:sp>
      <p:sp>
        <p:nvSpPr>
          <p:cNvPr id="2" name="Date Placeholder 1"/>
          <p:cNvSpPr>
            <a:spLocks noGrp="1"/>
          </p:cNvSpPr>
          <p:nvPr>
            <p:ph type="dt" sz="half" idx="10"/>
          </p:nvPr>
        </p:nvSpPr>
        <p:spPr/>
        <p:txBody>
          <a:bodyPr/>
          <a:lstStyle/>
          <a:p>
            <a:fld id="{90D85BAB-4C9E-4FFA-BFF2-0C0BCF07D1AF}" type="datetime1">
              <a:rPr lang="en-US" smtClean="0"/>
              <a:t>1/26/2025</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vert="horz" wrap="square" lIns="91440" tIns="45720" rIns="91440" bIns="45720" anchor="ctr" anchorCtr="0"/>
          <a:lstStyle/>
          <a:p>
            <a:r>
              <a:rPr b="1" dirty="0">
                <a:sym typeface="+mn-ea"/>
              </a:rPr>
              <a:t>describe the dataset</a:t>
            </a:r>
            <a:endParaRPr dirty="0"/>
          </a:p>
        </p:txBody>
      </p:sp>
      <p:sp>
        <p:nvSpPr>
          <p:cNvPr id="14339" name="Content Placeholder 2"/>
          <p:cNvSpPr>
            <a:spLocks noGrp="1"/>
          </p:cNvSpPr>
          <p:nvPr>
            <p:ph idx="1"/>
          </p:nvPr>
        </p:nvSpPr>
        <p:spPr>
          <a:xfrm>
            <a:off x="581827" y="1845851"/>
            <a:ext cx="11029615" cy="3678303"/>
          </a:xfrm>
        </p:spPr>
        <p:txBody>
          <a:bodyPr vert="horz" wrap="square" lIns="91440" tIns="45720" rIns="91440" bIns="45720" anchor="t" anchorCtr="0">
            <a:normAutofit fontScale="42500" lnSpcReduction="20000"/>
          </a:bodyPr>
          <a:lstStyle/>
          <a:p>
            <a:r>
              <a:rPr lang="en-US" sz="7200" dirty="0"/>
              <a:t>N</a:t>
            </a:r>
            <a:r>
              <a:rPr sz="7200" dirty="0"/>
              <a:t>eed to know in what form the data is present to analyze it properly and apply different statistical methods on it</a:t>
            </a:r>
          </a:p>
          <a:p>
            <a:r>
              <a:rPr sz="7200" dirty="0">
                <a:sym typeface="+mn-ea"/>
              </a:rPr>
              <a:t>What do your records represent?</a:t>
            </a:r>
            <a:endParaRPr sz="7200" dirty="0"/>
          </a:p>
          <a:p>
            <a:r>
              <a:rPr sz="7200" dirty="0">
                <a:sym typeface="+mn-ea"/>
              </a:rPr>
              <a:t>What does each attribute mean? </a:t>
            </a:r>
            <a:endParaRPr sz="7200" dirty="0"/>
          </a:p>
          <a:p>
            <a:r>
              <a:rPr sz="7200" dirty="0">
                <a:sym typeface="+mn-ea"/>
              </a:rPr>
              <a:t>What type of attributes?</a:t>
            </a:r>
            <a:endParaRPr sz="7200" dirty="0"/>
          </a:p>
          <a:p>
            <a:pPr lvl="1"/>
            <a:r>
              <a:rPr sz="6400" dirty="0">
                <a:sym typeface="+mn-ea"/>
              </a:rPr>
              <a:t>Categorical</a:t>
            </a:r>
            <a:endParaRPr sz="6400" dirty="0"/>
          </a:p>
          <a:p>
            <a:pPr lvl="1"/>
            <a:r>
              <a:rPr sz="6400" dirty="0">
                <a:sym typeface="+mn-ea"/>
              </a:rPr>
              <a:t>Numerical </a:t>
            </a:r>
            <a:endParaRPr sz="6400" dirty="0"/>
          </a:p>
          <a:p>
            <a:pPr marL="0" indent="0">
              <a:buNone/>
            </a:pPr>
            <a:r>
              <a:rPr dirty="0"/>
              <a:t> </a:t>
            </a:r>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94C02154-113B-4054-99CF-25AFF0D293C1}"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5</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E1BCF4D2-4F3D-462C-B41A-6808B5AB1801}" type="datetime1">
              <a:rPr lang="en-US" smtClean="0"/>
              <a:t>1/26/2025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ctr" anchorCtr="0"/>
          <a:lstStyle/>
          <a:p>
            <a:r>
              <a:rPr dirty="0">
                <a:sym typeface="+mn-ea"/>
              </a:rPr>
              <a:t>Data Types</a:t>
            </a:r>
            <a:br>
              <a:rPr dirty="0"/>
            </a:br>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F98FBD14-3DE2-4B10-8A79-CF1402C10795}"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6</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2662479156"/>
              </p:ext>
            </p:extLst>
          </p:nvPr>
        </p:nvGraphicFramePr>
        <p:xfrm>
          <a:off x="1248508" y="1831340"/>
          <a:ext cx="10036712" cy="4841874"/>
        </p:xfrm>
        <a:graphic>
          <a:graphicData uri="http://schemas.openxmlformats.org/presentationml/2006/ole">
            <mc:AlternateContent xmlns:mc="http://schemas.openxmlformats.org/markup-compatibility/2006">
              <mc:Choice xmlns:v="urn:schemas-microsoft-com:vml" Requires="v">
                <p:oleObj r:id="rId2" imgW="10172700" imgH="4907280" progId="Paint.Picture">
                  <p:embed/>
                </p:oleObj>
              </mc:Choice>
              <mc:Fallback>
                <p:oleObj r:id="rId2" imgW="10172700" imgH="4907280" progId="Paint.Picture">
                  <p:embed/>
                  <p:pic>
                    <p:nvPicPr>
                      <p:cNvPr id="0" name="Picture 6"/>
                      <p:cNvPicPr/>
                      <p:nvPr/>
                    </p:nvPicPr>
                    <p:blipFill>
                      <a:blip r:embed="rId3"/>
                      <a:stretch>
                        <a:fillRect/>
                      </a:stretch>
                    </p:blipFill>
                    <p:spPr>
                      <a:xfrm>
                        <a:off x="1248508" y="1831340"/>
                        <a:ext cx="10036712" cy="4841874"/>
                      </a:xfrm>
                      <a:prstGeom prst="rect">
                        <a:avLst/>
                      </a:prstGeom>
                    </p:spPr>
                  </p:pic>
                </p:oleObj>
              </mc:Fallback>
            </mc:AlternateContent>
          </a:graphicData>
        </a:graphic>
      </p:graphicFrame>
      <p:sp>
        <p:nvSpPr>
          <p:cNvPr id="2" name="Date Placeholder 1"/>
          <p:cNvSpPr>
            <a:spLocks noGrp="1"/>
          </p:cNvSpPr>
          <p:nvPr>
            <p:ph type="dt" sz="half" idx="10"/>
          </p:nvPr>
        </p:nvSpPr>
        <p:spPr/>
        <p:txBody>
          <a:bodyPr/>
          <a:lstStyle/>
          <a:p>
            <a:fld id="{02C3C7A7-477C-48D4-95D4-60BCA9B37D56}" type="datetime1">
              <a:rPr lang="en-US" smtClean="0"/>
              <a:t>1/26/2025</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vert="horz" wrap="square" lIns="91440" tIns="45720" rIns="91440" bIns="45720" anchor="ctr" anchorCtr="0"/>
          <a:lstStyle/>
          <a:p>
            <a:r>
              <a:rPr b="1" dirty="0"/>
              <a:t>Categorical data</a:t>
            </a:r>
          </a:p>
        </p:txBody>
      </p:sp>
      <p:sp>
        <p:nvSpPr>
          <p:cNvPr id="18435" name="Content Placeholder 2"/>
          <p:cNvSpPr>
            <a:spLocks noGrp="1"/>
          </p:cNvSpPr>
          <p:nvPr>
            <p:ph idx="1"/>
          </p:nvPr>
        </p:nvSpPr>
        <p:spPr/>
        <p:txBody>
          <a:bodyPr vert="horz" wrap="square" lIns="91440" tIns="45720" rIns="91440" bIns="45720" anchor="t" anchorCtr="0">
            <a:normAutofit/>
          </a:bodyPr>
          <a:lstStyle/>
          <a:p>
            <a:r>
              <a:rPr sz="2400" dirty="0"/>
              <a:t>Categorical data as the name suggests, represent categories or characteristics such as gender, language, level of education, marital status, the genre of a movie, etc</a:t>
            </a:r>
          </a:p>
          <a:p>
            <a:r>
              <a:rPr sz="2400" dirty="0"/>
              <a:t>It is also known as </a:t>
            </a:r>
            <a:r>
              <a:rPr sz="2400" i="1" dirty="0"/>
              <a:t>Qualitative Data</a:t>
            </a:r>
            <a:r>
              <a:rPr sz="2400" dirty="0"/>
              <a:t>.</a:t>
            </a:r>
          </a:p>
          <a:p>
            <a:r>
              <a:rPr sz="2400" dirty="0"/>
              <a:t> We can associate numerical values with categorical data, but they would not have any mathematical meaning, e.g., 0/1 for male/female.</a:t>
            </a:r>
          </a:p>
          <a:p>
            <a:endParaRPr sz="2400" dirty="0"/>
          </a:p>
          <a:p>
            <a:endParaRPr dirty="0"/>
          </a:p>
          <a:p>
            <a:endParaRPr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7F1F0FCE-A33B-4677-ABDD-EEB0401C969C}"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7</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BA67F6EA-F5E7-426D-9097-C9A1A6090FC2}" type="datetime1">
              <a:rPr lang="en-US" smtClean="0"/>
              <a:t>1/26/2025</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ctr" anchorCtr="0"/>
          <a:lstStyle/>
          <a:p>
            <a:r>
              <a:rPr b="1" dirty="0">
                <a:sym typeface="+mn-ea"/>
              </a:rPr>
              <a:t>Categorical data</a:t>
            </a:r>
            <a:br>
              <a:rPr b="1" dirty="0">
                <a:sym typeface="+mn-ea"/>
              </a:rPr>
            </a:br>
            <a:r>
              <a:rPr lang="en-US" b="1" dirty="0">
                <a:sym typeface="+mn-ea"/>
              </a:rPr>
              <a:t>1. Nominal data</a:t>
            </a:r>
            <a:endParaRPr dirty="0"/>
          </a:p>
        </p:txBody>
      </p:sp>
      <p:sp>
        <p:nvSpPr>
          <p:cNvPr id="19459" name="Content Placeholder 2"/>
          <p:cNvSpPr>
            <a:spLocks noGrp="1"/>
          </p:cNvSpPr>
          <p:nvPr>
            <p:ph idx="1"/>
          </p:nvPr>
        </p:nvSpPr>
        <p:spPr>
          <a:xfrm>
            <a:off x="581192" y="2180496"/>
            <a:ext cx="11029616" cy="4140766"/>
          </a:xfrm>
        </p:spPr>
        <p:txBody>
          <a:bodyPr vert="horz" wrap="square" lIns="91440" tIns="45720" rIns="91440" bIns="45720" anchor="t" anchorCtr="0">
            <a:normAutofit lnSpcReduction="10000"/>
          </a:bodyPr>
          <a:lstStyle/>
          <a:p>
            <a:r>
              <a:rPr sz="2800" dirty="0"/>
              <a:t>Nominal data is categorical data that has no order</a:t>
            </a:r>
          </a:p>
          <a:p>
            <a:r>
              <a:rPr sz="2800" dirty="0"/>
              <a:t>It can be thought of as </a:t>
            </a:r>
            <a:r>
              <a:rPr sz="2800" i="1" dirty="0"/>
              <a:t>labels</a:t>
            </a:r>
            <a:r>
              <a:rPr lang="en-US" sz="2800" i="1" dirty="0"/>
              <a:t>, </a:t>
            </a:r>
            <a:r>
              <a:rPr sz="2800" dirty="0">
                <a:sym typeface="+mn-ea"/>
              </a:rPr>
              <a:t>have no quantitative value</a:t>
            </a:r>
            <a:endParaRPr lang="en-US" sz="2800" i="1" dirty="0"/>
          </a:p>
          <a:p>
            <a:pPr lvl="1"/>
            <a:r>
              <a:rPr lang="en-US" sz="2400" i="1" dirty="0"/>
              <a:t>G</a:t>
            </a:r>
            <a:r>
              <a:rPr sz="2400" dirty="0"/>
              <a:t>ender of a person as male or</a:t>
            </a:r>
            <a:r>
              <a:rPr lang="en-US" sz="2400" dirty="0"/>
              <a:t> </a:t>
            </a:r>
            <a:r>
              <a:rPr sz="2400" dirty="0"/>
              <a:t>female</a:t>
            </a:r>
          </a:p>
          <a:p>
            <a:pPr lvl="1"/>
            <a:r>
              <a:rPr lang="en-US" sz="2400" dirty="0"/>
              <a:t>L</a:t>
            </a:r>
            <a:r>
              <a:rPr sz="2400" dirty="0"/>
              <a:t>anguage a person speaks</a:t>
            </a:r>
            <a:endParaRPr sz="2400" dirty="0">
              <a:sym typeface="+mn-ea"/>
            </a:endParaRPr>
          </a:p>
          <a:p>
            <a:pPr lvl="1"/>
            <a:r>
              <a:rPr lang="en-US" sz="2400" dirty="0">
                <a:sym typeface="+mn-ea"/>
              </a:rPr>
              <a:t>E</a:t>
            </a:r>
            <a:r>
              <a:rPr sz="2400" dirty="0">
                <a:sym typeface="+mn-ea"/>
              </a:rPr>
              <a:t>ye color</a:t>
            </a:r>
            <a:endParaRPr sz="2400" dirty="0"/>
          </a:p>
          <a:p>
            <a:endParaRPr sz="2800" dirty="0"/>
          </a:p>
          <a:p>
            <a:r>
              <a:rPr sz="2800" dirty="0">
                <a:sym typeface="+mn-ea"/>
              </a:rPr>
              <a:t>Nominal Data can be dealt with using frequencies, proportions, pie charts, bar plots, etc.</a:t>
            </a:r>
          </a:p>
          <a:p>
            <a:pPr marL="0" indent="0">
              <a:buNone/>
            </a:pPr>
            <a:endParaRPr sz="2800" dirty="0"/>
          </a:p>
        </p:txBody>
      </p:sp>
      <p:sp>
        <p:nvSpPr>
          <p:cNvPr id="5" name="Slide Number Placeholder 4"/>
          <p:cNvSpPr txBox="1">
            <a:spLocks noGrp="1"/>
          </p:cNvSpPr>
          <p:nvPr>
            <p:ph type="sldNum" sz="quarter" idx="12"/>
          </p:nvPr>
        </p:nvSpPr>
        <p:spPr>
          <a:noFill/>
        </p:spPr>
        <p:txBody>
          <a:bodyPr vert="horz" lIns="91440" tIns="45720" rIns="91440" bIns="45720" rtlCol="0" anchor="ctr"/>
          <a:lstStyle/>
          <a:p>
            <a:pPr marL="0" marR="0" lvl="0" indent="0" algn="r" defTabSz="914400" rtl="0" eaLnBrk="0" fontAlgn="base" latinLnBrk="0" hangingPunct="0">
              <a:lnSpc>
                <a:spcPct val="100000"/>
              </a:lnSpc>
              <a:spcBef>
                <a:spcPct val="0"/>
              </a:spcBef>
              <a:spcAft>
                <a:spcPct val="0"/>
              </a:spcAft>
              <a:buClrTx/>
              <a:buSzTx/>
              <a:buFontTx/>
              <a:buNone/>
              <a:defRPr/>
            </a:pPr>
            <a:fld id="{E96A295B-1E1D-412C-9D09-1D525E03AC87}" type="slidenum">
              <a:rPr kumimoji="0" lang="en-US"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rPr>
              <a:t>8</a:t>
            </a:fld>
            <a:endParaRPr kumimoji="0" lang="en-US"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ヒラギノ角ゴ ProN W3" charset="-128"/>
              <a:cs typeface="+mn-cs"/>
              <a:sym typeface="Arial" panose="020B0604020202020204" pitchFamily="34" charset="0"/>
            </a:endParaRPr>
          </a:p>
        </p:txBody>
      </p:sp>
      <p:sp>
        <p:nvSpPr>
          <p:cNvPr id="2" name="Date Placeholder 1"/>
          <p:cNvSpPr>
            <a:spLocks noGrp="1"/>
          </p:cNvSpPr>
          <p:nvPr>
            <p:ph type="dt" sz="half" idx="10"/>
          </p:nvPr>
        </p:nvSpPr>
        <p:spPr/>
        <p:txBody>
          <a:bodyPr/>
          <a:lstStyle/>
          <a:p>
            <a:fld id="{957363A0-7247-44A8-A75C-0C8101441B0B}" type="datetime1">
              <a:rPr lang="en-US" smtClean="0"/>
              <a:t>1/26/2025</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ym typeface="+mn-ea"/>
              </a:rPr>
              <a:t>Categorical data</a:t>
            </a:r>
            <a:br>
              <a:rPr b="1" dirty="0"/>
            </a:br>
            <a:r>
              <a:rPr lang="en-US" b="1" dirty="0"/>
              <a:t>2. Ordinal data</a:t>
            </a:r>
          </a:p>
        </p:txBody>
      </p:sp>
      <p:sp>
        <p:nvSpPr>
          <p:cNvPr id="3" name="Content Placeholder 2"/>
          <p:cNvSpPr>
            <a:spLocks noGrp="1"/>
          </p:cNvSpPr>
          <p:nvPr>
            <p:ph idx="1"/>
          </p:nvPr>
        </p:nvSpPr>
        <p:spPr>
          <a:xfrm>
            <a:off x="581192" y="1897039"/>
            <a:ext cx="11029616" cy="4844955"/>
          </a:xfrm>
        </p:spPr>
        <p:txBody>
          <a:bodyPr>
            <a:normAutofit fontScale="97500"/>
          </a:bodyPr>
          <a:lstStyle/>
          <a:p>
            <a:r>
              <a:rPr sz="2100" dirty="0">
                <a:sym typeface="+mn-ea"/>
              </a:rPr>
              <a:t>Ordinal data is categorical data that has a sense of order to it</a:t>
            </a:r>
          </a:p>
          <a:p>
            <a:r>
              <a:rPr sz="2100" dirty="0">
                <a:sym typeface="+mn-ea"/>
              </a:rPr>
              <a:t>Ordinal values represent discrete and ordered units</a:t>
            </a:r>
          </a:p>
          <a:p>
            <a:r>
              <a:rPr sz="2100" dirty="0">
                <a:sym typeface="+mn-ea"/>
              </a:rPr>
              <a:t>It is therefore nearly the same as nominal data, except that it’s ordering matters</a:t>
            </a:r>
          </a:p>
          <a:p>
            <a:pPr lvl="1"/>
            <a:r>
              <a:rPr lang="en-US" sz="1800" dirty="0">
                <a:sym typeface="+mn-ea"/>
              </a:rPr>
              <a:t>H</a:t>
            </a:r>
            <a:r>
              <a:rPr sz="1800" dirty="0">
                <a:sym typeface="+mn-ea"/>
              </a:rPr>
              <a:t>appiness level of a customer</a:t>
            </a:r>
          </a:p>
          <a:p>
            <a:pPr lvl="1"/>
            <a:r>
              <a:rPr lang="en-US" sz="1800" dirty="0">
                <a:sym typeface="+mn-ea"/>
              </a:rPr>
              <a:t>L</a:t>
            </a:r>
            <a:r>
              <a:rPr sz="1800" dirty="0">
                <a:sym typeface="+mn-ea"/>
              </a:rPr>
              <a:t>evel of education</a:t>
            </a:r>
            <a:r>
              <a:rPr lang="en-US" sz="1800" dirty="0">
                <a:sym typeface="+mn-ea"/>
              </a:rPr>
              <a:t> (Higher, Secondary, Primary)</a:t>
            </a:r>
            <a:endParaRPr sz="1800" dirty="0">
              <a:sym typeface="+mn-ea"/>
            </a:endParaRPr>
          </a:p>
          <a:p>
            <a:pPr lvl="1"/>
            <a:r>
              <a:rPr lang="en-US" sz="1800" dirty="0">
                <a:sym typeface="+mn-ea"/>
              </a:rPr>
              <a:t>R</a:t>
            </a:r>
            <a:r>
              <a:rPr sz="1800" dirty="0">
                <a:sym typeface="+mn-ea"/>
              </a:rPr>
              <a:t>ating of a movie on a scale of </a:t>
            </a:r>
            <a:r>
              <a:rPr lang="en-US" sz="1800" dirty="0">
                <a:sym typeface="+mn-ea"/>
              </a:rPr>
              <a:t>0</a:t>
            </a:r>
            <a:r>
              <a:rPr sz="1800" dirty="0">
                <a:sym typeface="+mn-ea"/>
              </a:rPr>
              <a:t>−5</a:t>
            </a:r>
          </a:p>
          <a:p>
            <a:pPr lvl="1"/>
            <a:r>
              <a:rPr lang="en-US" sz="1800" dirty="0">
                <a:sym typeface="+mn-ea"/>
              </a:rPr>
              <a:t>H</a:t>
            </a:r>
            <a:r>
              <a:rPr sz="1800" dirty="0">
                <a:sym typeface="+mn-ea"/>
              </a:rPr>
              <a:t>eight in {tall, medium,short}</a:t>
            </a:r>
          </a:p>
          <a:p>
            <a:pPr lvl="1"/>
            <a:r>
              <a:rPr sz="1800" dirty="0">
                <a:sym typeface="+mn-ea"/>
              </a:rPr>
              <a:t>r</a:t>
            </a:r>
            <a:r>
              <a:rPr lang="en-US" sz="1800" dirty="0">
                <a:sym typeface="+mn-ea"/>
              </a:rPr>
              <a:t>R</a:t>
            </a:r>
            <a:r>
              <a:rPr sz="1800" dirty="0">
                <a:sym typeface="+mn-ea"/>
              </a:rPr>
              <a:t>nkings (e.g.  Taste of potato chips  on scale from 1-10)</a:t>
            </a:r>
          </a:p>
          <a:p>
            <a:pPr lvl="1"/>
            <a:r>
              <a:rPr lang="en-US" sz="1800" dirty="0">
                <a:sym typeface="+mn-ea"/>
              </a:rPr>
              <a:t>Letter g</a:t>
            </a:r>
            <a:r>
              <a:rPr sz="1800" dirty="0">
                <a:sym typeface="+mn-ea"/>
              </a:rPr>
              <a:t>rades</a:t>
            </a:r>
            <a:r>
              <a:rPr lang="en-US" sz="1800" dirty="0">
                <a:sym typeface="+mn-ea"/>
              </a:rPr>
              <a:t> in exam (A,B,C,D etc.)</a:t>
            </a:r>
            <a:r>
              <a:rPr sz="1800" dirty="0">
                <a:sym typeface="+mn-ea"/>
              </a:rPr>
              <a:t> </a:t>
            </a:r>
            <a:endParaRPr sz="1800" dirty="0"/>
          </a:p>
          <a:p>
            <a:r>
              <a:rPr sz="2100" dirty="0">
                <a:sym typeface="+mn-ea"/>
              </a:rPr>
              <a:t>We can summarize ordinal data with frequencies, median, mean, etc. For visualization, we can use pie charts and bar charts.</a:t>
            </a:r>
            <a:endParaRPr sz="2100" dirty="0"/>
          </a:p>
          <a:p>
            <a:pPr marL="0" indent="0">
              <a:buNone/>
            </a:pPr>
            <a:endParaRPr lang="en-US" dirty="0"/>
          </a:p>
        </p:txBody>
      </p:sp>
      <p:sp>
        <p:nvSpPr>
          <p:cNvPr id="4" name="Date Placeholder 3"/>
          <p:cNvSpPr>
            <a:spLocks noGrp="1"/>
          </p:cNvSpPr>
          <p:nvPr>
            <p:ph type="dt" sz="half" idx="10"/>
          </p:nvPr>
        </p:nvSpPr>
        <p:spPr/>
        <p:txBody>
          <a:bodyPr/>
          <a:lstStyle/>
          <a:p>
            <a:fld id="{333C5277-D743-41AF-A592-0D0A94560A1C}" type="datetime1">
              <a:rPr lang="en-US" smtClean="0"/>
              <a:t>1/26/2025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9</a:t>
            </a:fld>
            <a:endParaRPr lang="en-US" dirty="0"/>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433</TotalTime>
  <Words>1983</Words>
  <Application>Microsoft Office PowerPoint</Application>
  <PresentationFormat>Widescreen</PresentationFormat>
  <Paragraphs>351</Paragraphs>
  <Slides>25</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Arial</vt:lpstr>
      <vt:lpstr>Calibri</vt:lpstr>
      <vt:lpstr>Gill Sans MT</vt:lpstr>
      <vt:lpstr>Wingdings 2</vt:lpstr>
      <vt:lpstr>Dividend</vt:lpstr>
      <vt:lpstr>Bitmap Image</vt:lpstr>
      <vt:lpstr>Types of Data/ Data Characteristic</vt:lpstr>
      <vt:lpstr>Structured vs. Semi-Structured vs. Unstructured Data </vt:lpstr>
      <vt:lpstr>Semi-Structured Data </vt:lpstr>
      <vt:lpstr>Unstructured Data</vt:lpstr>
      <vt:lpstr>describe the dataset</vt:lpstr>
      <vt:lpstr>Data Types </vt:lpstr>
      <vt:lpstr>Categorical data</vt:lpstr>
      <vt:lpstr>Categorical data 1. Nominal data</vt:lpstr>
      <vt:lpstr>Categorical data 2. Ordinal data</vt:lpstr>
      <vt:lpstr>Categorical data 3. Binary</vt:lpstr>
      <vt:lpstr>Data Types </vt:lpstr>
      <vt:lpstr>Numerical /Quantitative data </vt:lpstr>
      <vt:lpstr>Numerical  Data 1. Discrete data</vt:lpstr>
      <vt:lpstr>Numerical /Quantitative data (Cont.) 2. Continuous data</vt:lpstr>
      <vt:lpstr>Continuous data 1. Interval Data</vt:lpstr>
      <vt:lpstr>Continuous data 2. Ratio data</vt:lpstr>
      <vt:lpstr>Properties of attribute values:</vt:lpstr>
      <vt:lpstr>Properties of attribute values:</vt:lpstr>
      <vt:lpstr>Properties of attribute values:</vt:lpstr>
      <vt:lpstr>Properties of attribute values:</vt:lpstr>
      <vt:lpstr>Properties of attribute values:</vt:lpstr>
      <vt:lpstr>Activity</vt:lpstr>
      <vt:lpstr>Activity</vt:lpstr>
      <vt:lpstr>Solution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Asma Ahmad</dc:creator>
  <cp:lastModifiedBy>Khalid Waleed</cp:lastModifiedBy>
  <cp:revision>93</cp:revision>
  <dcterms:created xsi:type="dcterms:W3CDTF">2022-08-19T05:02:00Z</dcterms:created>
  <dcterms:modified xsi:type="dcterms:W3CDTF">2025-01-26T16:11:32Z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494618BADE1F40CCAF531E4CB10176C2</vt:lpwstr>
  </property>
  <property fmtid="{D5CDD505-2E9C-101B-9397-08002B2CF9AE}" pid="3" name="KSOProductBuildVer">
    <vt:lpwstr>1033-11.2.0.11254</vt:lpwstr>
  </property>
</Properties>
</file>