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57" r:id="rId4"/>
    <p:sldId id="258" r:id="rId5"/>
    <p:sldId id="263" r:id="rId6"/>
    <p:sldId id="259" r:id="rId7"/>
    <p:sldId id="277" r:id="rId8"/>
    <p:sldId id="268" r:id="rId9"/>
    <p:sldId id="267" r:id="rId10"/>
    <p:sldId id="261" r:id="rId11"/>
    <p:sldId id="269" r:id="rId12"/>
    <p:sldId id="270" r:id="rId13"/>
    <p:sldId id="276" r:id="rId14"/>
    <p:sldId id="264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6282" autoAdjust="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3C2DB-05CA-4837-B4D8-A9B3B370A455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5DF3-93F5-4695-A8C3-AA0AE7C104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 S , R ) = (0,1) </a:t>
            </a:r>
            <a:r>
              <a:rPr lang="en-US" dirty="0" smtClean="0">
                <a:sym typeface="Wingdings" pitchFamily="2" charset="2"/>
              </a:rPr>
              <a:t> Bubbles at S and R inputs  ( 1 , 0 ) coming in the flip-flop  save 1 asynchronously</a:t>
            </a:r>
            <a:endParaRPr lang="en-US" dirty="0" smtClean="0"/>
          </a:p>
          <a:p>
            <a:r>
              <a:rPr lang="en-US" dirty="0" smtClean="0"/>
              <a:t>Reference: Page 221 </a:t>
            </a:r>
            <a:r>
              <a:rPr lang="en-US" dirty="0" err="1" smtClean="0"/>
              <a:t>Moris</a:t>
            </a:r>
            <a:r>
              <a:rPr lang="en-US" dirty="0" smtClean="0"/>
              <a:t> </a:t>
            </a:r>
            <a:r>
              <a:rPr lang="en-US" dirty="0" err="1" smtClean="0"/>
              <a:t>Mano</a:t>
            </a:r>
            <a:r>
              <a:rPr lang="en-US" dirty="0" smtClean="0"/>
              <a:t> 4</a:t>
            </a:r>
            <a:r>
              <a:rPr lang="en-US" baseline="30000" dirty="0" smtClean="0"/>
              <a:t>th</a:t>
            </a:r>
            <a:r>
              <a:rPr lang="en-US" dirty="0" smtClean="0"/>
              <a:t> Edition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5DF3-93F5-4695-A8C3-AA0AE7C104D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337 </a:t>
            </a:r>
            <a:r>
              <a:rPr lang="en-US" dirty="0" err="1" smtClean="0"/>
              <a:t>Moris</a:t>
            </a:r>
            <a:r>
              <a:rPr lang="en-US" dirty="0" smtClean="0"/>
              <a:t> </a:t>
            </a:r>
            <a:r>
              <a:rPr lang="en-US" dirty="0" err="1" smtClean="0"/>
              <a:t>Mano</a:t>
            </a:r>
            <a:r>
              <a:rPr lang="en-US" dirty="0" smtClean="0"/>
              <a:t> 4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5DF3-93F5-4695-A8C3-AA0AE7C104D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</a:p>
          <a:p>
            <a:r>
              <a:rPr lang="en-US" dirty="0" smtClean="0"/>
              <a:t>Chapter 7</a:t>
            </a:r>
          </a:p>
          <a:p>
            <a:r>
              <a:rPr lang="en-US" dirty="0" err="1" smtClean="0"/>
              <a:t>Moris</a:t>
            </a:r>
            <a:r>
              <a:rPr lang="en-US" dirty="0" smtClean="0"/>
              <a:t> </a:t>
            </a:r>
            <a:r>
              <a:rPr lang="en-US" dirty="0" err="1" smtClean="0"/>
              <a:t>Mano</a:t>
            </a:r>
            <a:r>
              <a:rPr lang="en-US" dirty="0" smtClean="0"/>
              <a:t> 4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Load Control with Clock Gating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33399" y="838200"/>
            <a:ext cx="303627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4038600" y="1142999"/>
            <a:ext cx="449179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4800" y="1219200"/>
            <a:ext cx="79701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 Input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Load Control with Clock Gating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985210" y="838200"/>
            <a:ext cx="449179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304800" y="1981200"/>
            <a:ext cx="8610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 smtClean="0"/>
              <a:t>Cinput</a:t>
            </a:r>
            <a:r>
              <a:rPr lang="en-US" sz="2800" dirty="0" smtClean="0"/>
              <a:t> = Load ’ + Clock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u="sng" dirty="0" smtClean="0"/>
              <a:t>Load = 1:</a:t>
            </a:r>
          </a:p>
          <a:p>
            <a:pPr algn="just"/>
            <a:endParaRPr lang="en-US" sz="2800" u="sng" dirty="0" smtClean="0"/>
          </a:p>
          <a:p>
            <a:pPr algn="just"/>
            <a:r>
              <a:rPr lang="en-US" sz="2800" dirty="0" err="1" smtClean="0"/>
              <a:t>Cinput</a:t>
            </a:r>
            <a:r>
              <a:rPr lang="en-US" sz="2800" dirty="0" smtClean="0"/>
              <a:t> = 0 + Clock</a:t>
            </a:r>
          </a:p>
          <a:p>
            <a:pPr algn="just"/>
            <a:r>
              <a:rPr lang="en-US" sz="2800" dirty="0" err="1" smtClean="0"/>
              <a:t>Cinput</a:t>
            </a:r>
            <a:r>
              <a:rPr lang="en-US" sz="2800" dirty="0" smtClean="0"/>
              <a:t> = Clock (X + 0 = X)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- Register is clocked normally</a:t>
            </a:r>
          </a:p>
          <a:p>
            <a:pPr algn="just"/>
            <a:r>
              <a:rPr lang="en-US" sz="2800" dirty="0" smtClean="0"/>
              <a:t>- New information is transferred into the register on positive edge of clock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Load Control with Clock Gating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985210" y="838200"/>
            <a:ext cx="449179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304800" y="1981200"/>
            <a:ext cx="8610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 smtClean="0"/>
              <a:t>Cinput</a:t>
            </a:r>
            <a:r>
              <a:rPr lang="en-US" sz="2800" dirty="0" smtClean="0"/>
              <a:t> = Load ’ + Clock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u="sng" dirty="0" smtClean="0"/>
              <a:t>Load = 0:</a:t>
            </a:r>
          </a:p>
          <a:p>
            <a:pPr algn="just"/>
            <a:endParaRPr lang="en-US" sz="2800" u="sng" dirty="0" smtClean="0"/>
          </a:p>
          <a:p>
            <a:pPr algn="just"/>
            <a:r>
              <a:rPr lang="en-US" sz="2800" dirty="0" err="1" smtClean="0"/>
              <a:t>Cinput</a:t>
            </a:r>
            <a:r>
              <a:rPr lang="en-US" sz="2800" dirty="0" smtClean="0"/>
              <a:t> = 1 + Clock</a:t>
            </a:r>
          </a:p>
          <a:p>
            <a:pPr algn="just"/>
            <a:r>
              <a:rPr lang="en-US" sz="2800" dirty="0" err="1" smtClean="0"/>
              <a:t>Cinput</a:t>
            </a:r>
            <a:r>
              <a:rPr lang="en-US" sz="2800" dirty="0" smtClean="0"/>
              <a:t> = 1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-  Clock has been stopped to enter Flip-Flop</a:t>
            </a:r>
          </a:p>
          <a:p>
            <a:pPr algn="just"/>
            <a:r>
              <a:rPr lang="en-US" sz="2800" dirty="0" smtClean="0"/>
              <a:t>- No positive transitions on C Inputs, contents of registers remain unchanged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Load Control with Clock Gating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33399" y="838200"/>
            <a:ext cx="303627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4038600" y="1142999"/>
            <a:ext cx="449179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3717702" y="3093720"/>
            <a:ext cx="4816698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4800" y="1219200"/>
            <a:ext cx="79701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 Input</a:t>
            </a:r>
            <a:endParaRPr lang="en-US" sz="16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67200" y="4495800"/>
            <a:ext cx="1143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4343400" y="3962400"/>
            <a:ext cx="213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6400006" y="3962400"/>
            <a:ext cx="213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533900" y="48387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57600" y="5373469"/>
            <a:ext cx="1690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Clock stopped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Behind the gate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86400" y="4648200"/>
            <a:ext cx="1905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6477000" y="48006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48400" y="5334000"/>
            <a:ext cx="1984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Clock being passed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To register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Load Control with D Input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295400" y="685800"/>
            <a:ext cx="256854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4648200" y="1295400"/>
            <a:ext cx="3793787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5791200" y="3352800"/>
            <a:ext cx="1497612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lum bright="-20000" contrast="40000"/>
          </a:blip>
          <a:srcRect/>
          <a:stretch>
            <a:fillRect/>
          </a:stretch>
        </p:blipFill>
        <p:spPr bwMode="auto">
          <a:xfrm>
            <a:off x="1600200" y="519684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542186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Load Control with D Input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295400" y="685800"/>
            <a:ext cx="256854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4648200" y="1295400"/>
            <a:ext cx="3793787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5791200" y="3352800"/>
            <a:ext cx="1497612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lum bright="-20000" contrast="40000"/>
          </a:blip>
          <a:srcRect/>
          <a:stretch>
            <a:fillRect/>
          </a:stretch>
        </p:blipFill>
        <p:spPr bwMode="auto">
          <a:xfrm>
            <a:off x="1600200" y="519684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542186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86200" y="12954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Enable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rot="16200000" flipH="1">
            <a:off x="4278134" y="1687334"/>
            <a:ext cx="316470" cy="27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Load Control with D Input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81000" y="1798320"/>
            <a:ext cx="843063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Load Control with D Input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81000" y="1798320"/>
            <a:ext cx="843063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143000" y="3440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3429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0" y="2667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4114" y="3745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6096000"/>
            <a:ext cx="942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 . 0 = 0</a:t>
            </a:r>
          </a:p>
          <a:p>
            <a:r>
              <a:rPr lang="en-US" b="1" dirty="0" smtClean="0"/>
              <a:t>X . 1 = X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2590800"/>
            <a:ext cx="34336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Q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7400" y="3048000"/>
            <a:ext cx="34336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Q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1295400"/>
            <a:ext cx="564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Requirement: Enable = 0 </a:t>
            </a:r>
            <a:r>
              <a:rPr lang="en-US" b="1" dirty="0" smtClean="0">
                <a:sym typeface="Wingdings" pitchFamily="2" charset="2"/>
              </a:rPr>
              <a:t> Flip Flop Disabled  Retain Q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Load Control with D Input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81000" y="1798320"/>
            <a:ext cx="843063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143000" y="3440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3429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0" y="2667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4114" y="3745468"/>
            <a:ext cx="33054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6096000"/>
            <a:ext cx="942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 . 0 = 0</a:t>
            </a:r>
          </a:p>
          <a:p>
            <a:r>
              <a:rPr lang="en-US" b="1" dirty="0" smtClean="0"/>
              <a:t>X . 1 = X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2590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7400" y="3048000"/>
            <a:ext cx="33054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1295400"/>
            <a:ext cx="590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Requirement: Enable </a:t>
            </a:r>
            <a:r>
              <a:rPr lang="en-US" b="1" dirty="0" smtClean="0"/>
              <a:t>= 1 </a:t>
            </a:r>
            <a:r>
              <a:rPr lang="en-US" b="1" dirty="0" smtClean="0">
                <a:sym typeface="Wingdings" pitchFamily="2" charset="2"/>
              </a:rPr>
              <a:t> Flip Flop Enabled  Save Data 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Positive-Edge-Triggered D Flip-Flop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33400" y="2057400"/>
            <a:ext cx="5334000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14400" y="1981200"/>
            <a:ext cx="44196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19800" y="1002268"/>
          <a:ext cx="2514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876299"/>
                <a:gridCol w="12192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Operation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565033" y="2678668"/>
            <a:ext cx="166102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549653" y="4583668"/>
            <a:ext cx="16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Graphic Symbol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248400" y="2221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1600200" y="510540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609600" y="52578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D Flip-Flop with Direct Inputs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447800" y="762000"/>
            <a:ext cx="6453819" cy="374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1600200" y="510540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467600" y="2286000"/>
            <a:ext cx="14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Independent</a:t>
            </a:r>
          </a:p>
          <a:p>
            <a:r>
              <a:rPr lang="en-US" b="1" dirty="0" smtClean="0"/>
              <a:t>Of clock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6858000" y="2895600"/>
            <a:ext cx="1371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6629400" y="1600200"/>
            <a:ext cx="1447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" y="52578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4-bit Register with parallel load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905000" y="838200"/>
            <a:ext cx="3257097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6019800" y="990600"/>
            <a:ext cx="1785404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19400" y="6248400"/>
            <a:ext cx="152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Logic Diagram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3581400"/>
            <a:ext cx="88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Symbol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715000" y="5105400"/>
          <a:ext cx="24384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791200" y="4648200"/>
            <a:ext cx="192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Register Contents: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4-bit Register with parallel load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610303" y="838200"/>
            <a:ext cx="3257097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291796" y="2057400"/>
            <a:ext cx="1785404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19400" y="6248400"/>
            <a:ext cx="152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Logic Diagram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72796" y="4648200"/>
            <a:ext cx="88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Symbol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2362200"/>
            <a:ext cx="1661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4 Flip-Flops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connected with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one clock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95400" y="1524000"/>
            <a:ext cx="1295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790700" y="22479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600" y="3276600"/>
            <a:ext cx="20862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Reset functionality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for Register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(initialization)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to set all 4 bits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to zero (irrespective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of clock signal) i.e. 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28600" y="5105400"/>
          <a:ext cx="2438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4-bit Register works?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600200" y="519684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542186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2895600" y="609600"/>
            <a:ext cx="2870662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00800" y="2133600"/>
            <a:ext cx="20406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What if we connect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Clock to first two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Flip-flops and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(Clock)’ to last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Two flip-flops?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Register Load: </a:t>
            </a:r>
          </a:p>
          <a:p>
            <a:pPr marL="514350" indent="-514350">
              <a:buNone/>
            </a:pPr>
            <a:r>
              <a:rPr lang="en-US" dirty="0" smtClean="0"/>
              <a:t>	“Transfer of new information into a register”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Parallel Loading:</a:t>
            </a:r>
          </a:p>
          <a:p>
            <a:pPr marL="514350" indent="-514350">
              <a:buNone/>
            </a:pPr>
            <a:r>
              <a:rPr lang="en-US" dirty="0" smtClean="0"/>
              <a:t>	All the bits of register loaded simultaneously with a common clock pulse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None/>
            </a:pPr>
            <a:r>
              <a:rPr lang="en-US" u="sng" dirty="0" smtClean="0"/>
              <a:t>Problem:</a:t>
            </a:r>
          </a:p>
          <a:p>
            <a:pPr marL="514350" indent="-514350">
              <a:buNone/>
            </a:pPr>
            <a:r>
              <a:rPr lang="en-US" dirty="0" smtClean="0"/>
              <a:t>Keep the data saved until user wants to change it i.e. Do not update contents with clock.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u="sng" dirty="0" smtClean="0"/>
              <a:t>Solution:</a:t>
            </a:r>
          </a:p>
          <a:p>
            <a:pPr marL="514350" indent="-514350">
              <a:buNone/>
            </a:pPr>
            <a:r>
              <a:rPr lang="en-US" dirty="0" smtClean="0"/>
              <a:t>Update register functionality such that:</a:t>
            </a:r>
          </a:p>
          <a:p>
            <a:pPr marL="514350" indent="-514350">
              <a:buNone/>
            </a:pPr>
            <a:r>
              <a:rPr lang="en-US" dirty="0" smtClean="0"/>
              <a:t>Load = 0 </a:t>
            </a:r>
            <a:r>
              <a:rPr lang="en-US" dirty="0" smtClean="0">
                <a:sym typeface="Wingdings" pitchFamily="2" charset="2"/>
              </a:rPr>
              <a:t> Content unchanged even with clock</a:t>
            </a:r>
          </a:p>
          <a:p>
            <a:pPr marL="514350" indent="-514350">
              <a:buNone/>
            </a:pPr>
            <a:r>
              <a:rPr lang="en-US" dirty="0" smtClean="0">
                <a:sym typeface="Wingdings" pitchFamily="2" charset="2"/>
              </a:rPr>
              <a:t>Load = 1  Follow the clock to change the contents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u="sng" dirty="0" smtClean="0"/>
              <a:t>Methods to control Register Load: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control with Clock Gating</a:t>
            </a:r>
          </a:p>
          <a:p>
            <a:pPr marL="914400" lvl="1" indent="-514350">
              <a:buNone/>
            </a:pPr>
            <a:r>
              <a:rPr lang="en-US" dirty="0" smtClean="0"/>
              <a:t>Clock Gating: Prevent clock from reaching the flip-flops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Load control with D Input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466</Words>
  <Application>Microsoft Office PowerPoint</Application>
  <PresentationFormat>On-screen Show (4:3)</PresentationFormat>
  <Paragraphs>134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Registers</vt:lpstr>
      <vt:lpstr>Positive-Edge-Triggered D Flip-Flop</vt:lpstr>
      <vt:lpstr>D Flip-Flop with Direct Inputs</vt:lpstr>
      <vt:lpstr>4-bit Register with parallel load</vt:lpstr>
      <vt:lpstr>4-bit Register with parallel load</vt:lpstr>
      <vt:lpstr>How 4-bit Register works?</vt:lpstr>
      <vt:lpstr>Register Load</vt:lpstr>
      <vt:lpstr>Register Load</vt:lpstr>
      <vt:lpstr>Register Load</vt:lpstr>
      <vt:lpstr>1. Load Control with Clock Gating</vt:lpstr>
      <vt:lpstr>1. Load Control with Clock Gating</vt:lpstr>
      <vt:lpstr>1. Load Control with Clock Gating</vt:lpstr>
      <vt:lpstr>1. Load Control with Clock Gating</vt:lpstr>
      <vt:lpstr>2. Load Control with D Input</vt:lpstr>
      <vt:lpstr>2. Load Control with D Input</vt:lpstr>
      <vt:lpstr>2. Load Control with D Input</vt:lpstr>
      <vt:lpstr>2. Load Control with D Input</vt:lpstr>
      <vt:lpstr>2. Load Control with D Input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Registers and Register Transfers</dc:title>
  <dc:creator>Samin</dc:creator>
  <cp:lastModifiedBy>Samin</cp:lastModifiedBy>
  <cp:revision>119</cp:revision>
  <dcterms:created xsi:type="dcterms:W3CDTF">2006-08-16T00:00:00Z</dcterms:created>
  <dcterms:modified xsi:type="dcterms:W3CDTF">2017-04-11T07:20:14Z</dcterms:modified>
</cp:coreProperties>
</file>