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99" r:id="rId7"/>
    <p:sldId id="300" r:id="rId8"/>
    <p:sldId id="303" r:id="rId9"/>
    <p:sldId id="302" r:id="rId10"/>
    <p:sldId id="304" r:id="rId11"/>
    <p:sldId id="305" r:id="rId12"/>
    <p:sldId id="264" r:id="rId13"/>
    <p:sldId id="263" r:id="rId14"/>
    <p:sldId id="265" r:id="rId15"/>
    <p:sldId id="266" r:id="rId16"/>
    <p:sldId id="267" r:id="rId17"/>
    <p:sldId id="268" r:id="rId18"/>
    <p:sldId id="269" r:id="rId19"/>
    <p:sldId id="270" r:id="rId20"/>
    <p:sldId id="271" r:id="rId21"/>
    <p:sldId id="272" r:id="rId22"/>
    <p:sldId id="273" r:id="rId23"/>
    <p:sldId id="274" r:id="rId24"/>
    <p:sldId id="276" r:id="rId25"/>
    <p:sldId id="277" r:id="rId26"/>
    <p:sldId id="278" r:id="rId27"/>
    <p:sldId id="279" r:id="rId28"/>
    <p:sldId id="306" r:id="rId29"/>
    <p:sldId id="307" r:id="rId30"/>
    <p:sldId id="308" r:id="rId31"/>
    <p:sldId id="309" r:id="rId32"/>
    <p:sldId id="310" r:id="rId33"/>
    <p:sldId id="311" r:id="rId34"/>
    <p:sldId id="312" r:id="rId35"/>
    <p:sldId id="313" r:id="rId36"/>
    <p:sldId id="314" r:id="rId37"/>
    <p:sldId id="315"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B9176-B7D0-4266-A136-3CFC30C25C5D}" type="datetimeFigureOut">
              <a:rPr lang="en-US" smtClean="0"/>
              <a:t>31-Oct-23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3F3A5-72F0-4E74-871B-3D6D21E11FCB}" type="slidenum">
              <a:rPr lang="en-US" smtClean="0"/>
              <a:t>‹#›</a:t>
            </a:fld>
            <a:endParaRPr lang="en-US"/>
          </a:p>
        </p:txBody>
      </p:sp>
    </p:spTree>
    <p:extLst>
      <p:ext uri="{BB962C8B-B14F-4D97-AF65-F5344CB8AC3E}">
        <p14:creationId xmlns:p14="http://schemas.microsoft.com/office/powerpoint/2010/main" val="322247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CFO (</a:t>
            </a:r>
            <a:r>
              <a:rPr lang="en-US" b="0" i="0" dirty="0">
                <a:solidFill>
                  <a:srgbClr val="E2EEFF"/>
                </a:solidFill>
                <a:effectLst/>
                <a:latin typeface="Google Sans"/>
              </a:rPr>
              <a:t>Chief Financial Officer</a:t>
            </a:r>
            <a:r>
              <a:rPr lang="en-US" b="0" i="0" dirty="0">
                <a:solidFill>
                  <a:srgbClr val="E8EAED"/>
                </a:solidFill>
                <a:effectLst/>
                <a:latin typeface="Google Sans"/>
              </a:rPr>
              <a:t>)</a:t>
            </a:r>
          </a:p>
          <a:p>
            <a:r>
              <a:rPr lang="en-US" b="0" i="0" dirty="0">
                <a:solidFill>
                  <a:srgbClr val="E8EAED"/>
                </a:solidFill>
                <a:effectLst/>
                <a:latin typeface="Google Sans"/>
              </a:rPr>
              <a:t>COO (</a:t>
            </a:r>
            <a:r>
              <a:rPr lang="en-US" b="0" i="0" dirty="0">
                <a:solidFill>
                  <a:srgbClr val="E2EEFF"/>
                </a:solidFill>
                <a:effectLst/>
                <a:latin typeface="Google Sans"/>
              </a:rPr>
              <a:t>Chief Operations Officer</a:t>
            </a:r>
            <a:r>
              <a:rPr lang="en-US" b="0" i="0" dirty="0">
                <a:solidFill>
                  <a:srgbClr val="E8EAED"/>
                </a:solidFill>
                <a:effectLst/>
                <a:latin typeface="Google Sans"/>
              </a:rPr>
              <a:t>)</a:t>
            </a:r>
          </a:p>
          <a:p>
            <a:r>
              <a:rPr lang="en-US" dirty="0"/>
              <a:t>CTO (Chief Technology Officer)</a:t>
            </a:r>
          </a:p>
        </p:txBody>
      </p:sp>
      <p:sp>
        <p:nvSpPr>
          <p:cNvPr id="4" name="Slide Number Placeholder 3"/>
          <p:cNvSpPr>
            <a:spLocks noGrp="1"/>
          </p:cNvSpPr>
          <p:nvPr>
            <p:ph type="sldNum" sz="quarter" idx="5"/>
          </p:nvPr>
        </p:nvSpPr>
        <p:spPr/>
        <p:txBody>
          <a:bodyPr/>
          <a:lstStyle/>
          <a:p>
            <a:fld id="{454330B2-674F-4FD8-82A6-83A059C2D897}" type="slidenum">
              <a:rPr lang="en-US" smtClean="0"/>
              <a:t>6</a:t>
            </a:fld>
            <a:endParaRPr lang="en-US"/>
          </a:p>
        </p:txBody>
      </p:sp>
    </p:spTree>
    <p:extLst>
      <p:ext uri="{BB962C8B-B14F-4D97-AF65-F5344CB8AC3E}">
        <p14:creationId xmlns:p14="http://schemas.microsoft.com/office/powerpoint/2010/main" val="203198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CFO (</a:t>
            </a:r>
            <a:r>
              <a:rPr lang="en-US" b="0" i="0" dirty="0">
                <a:solidFill>
                  <a:srgbClr val="E2EEFF"/>
                </a:solidFill>
                <a:effectLst/>
                <a:latin typeface="Google Sans"/>
              </a:rPr>
              <a:t>Chief Financial Officer</a:t>
            </a:r>
            <a:r>
              <a:rPr lang="en-US" b="0" i="0" dirty="0">
                <a:solidFill>
                  <a:srgbClr val="E8EAED"/>
                </a:solidFill>
                <a:effectLst/>
                <a:latin typeface="Google Sans"/>
              </a:rPr>
              <a:t>)</a:t>
            </a:r>
          </a:p>
          <a:p>
            <a:r>
              <a:rPr lang="en-US" b="0" i="0" dirty="0">
                <a:solidFill>
                  <a:srgbClr val="E8EAED"/>
                </a:solidFill>
                <a:effectLst/>
                <a:latin typeface="Google Sans"/>
              </a:rPr>
              <a:t>COO (</a:t>
            </a:r>
            <a:r>
              <a:rPr lang="en-US" b="0" i="0" dirty="0">
                <a:solidFill>
                  <a:srgbClr val="E2EEFF"/>
                </a:solidFill>
                <a:effectLst/>
                <a:latin typeface="Google Sans"/>
              </a:rPr>
              <a:t>Chief Operations Officer</a:t>
            </a:r>
            <a:r>
              <a:rPr lang="en-US" b="0" i="0" dirty="0">
                <a:solidFill>
                  <a:srgbClr val="E8EAED"/>
                </a:solidFill>
                <a:effectLst/>
                <a:latin typeface="Google Sans"/>
              </a:rPr>
              <a:t>)</a:t>
            </a:r>
          </a:p>
          <a:p>
            <a:r>
              <a:rPr lang="en-US" dirty="0"/>
              <a:t>CTO (Chief Technology Officer)</a:t>
            </a:r>
          </a:p>
        </p:txBody>
      </p:sp>
      <p:sp>
        <p:nvSpPr>
          <p:cNvPr id="4" name="Slide Number Placeholder 3"/>
          <p:cNvSpPr>
            <a:spLocks noGrp="1"/>
          </p:cNvSpPr>
          <p:nvPr>
            <p:ph type="sldNum" sz="quarter" idx="5"/>
          </p:nvPr>
        </p:nvSpPr>
        <p:spPr/>
        <p:txBody>
          <a:bodyPr/>
          <a:lstStyle/>
          <a:p>
            <a:fld id="{454330B2-674F-4FD8-82A6-83A059C2D897}" type="slidenum">
              <a:rPr lang="en-US" smtClean="0"/>
              <a:t>7</a:t>
            </a:fld>
            <a:endParaRPr lang="en-US"/>
          </a:p>
        </p:txBody>
      </p:sp>
    </p:spTree>
    <p:extLst>
      <p:ext uri="{BB962C8B-B14F-4D97-AF65-F5344CB8AC3E}">
        <p14:creationId xmlns:p14="http://schemas.microsoft.com/office/powerpoint/2010/main" val="353266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Google Sans"/>
              </a:rPr>
              <a:t>Persistence logic is </a:t>
            </a:r>
            <a:r>
              <a:rPr lang="en-US" b="0" i="0" dirty="0">
                <a:solidFill>
                  <a:srgbClr val="E2EEFF"/>
                </a:solidFill>
                <a:effectLst/>
                <a:latin typeface="Google Sans"/>
              </a:rPr>
              <a:t>concerned with the storage and retrieval of data from a persistent store, such as a database</a:t>
            </a:r>
            <a:r>
              <a:rPr lang="en-US" b="0" i="0" dirty="0">
                <a:solidFill>
                  <a:srgbClr val="BDC1C6"/>
                </a:solidFill>
                <a:effectLst/>
                <a:latin typeface="Google Sans"/>
              </a:rPr>
              <a:t>.</a:t>
            </a:r>
          </a:p>
          <a:p>
            <a:endParaRPr lang="en-US" b="0" i="0" dirty="0">
              <a:solidFill>
                <a:srgbClr val="BDC1C6"/>
              </a:solidFill>
              <a:effectLst/>
              <a:latin typeface="Google Sans"/>
            </a:endParaRPr>
          </a:p>
          <a:p>
            <a:r>
              <a:rPr lang="en-US" b="0" i="0" dirty="0">
                <a:solidFill>
                  <a:srgbClr val="0A0A23"/>
                </a:solidFill>
                <a:effectLst/>
                <a:latin typeface="Lato" panose="020F0502020204030203" pitchFamily="34" charset="0"/>
              </a:rPr>
              <a:t>Don't just think in terms of writing to a file – it could be saving to a database, making an API call, or other stuff related to persistence.</a:t>
            </a:r>
            <a:endParaRPr lang="en-US" dirty="0"/>
          </a:p>
        </p:txBody>
      </p:sp>
      <p:sp>
        <p:nvSpPr>
          <p:cNvPr id="4" name="Slide Number Placeholder 3"/>
          <p:cNvSpPr>
            <a:spLocks noGrp="1"/>
          </p:cNvSpPr>
          <p:nvPr>
            <p:ph type="sldNum" sz="quarter" idx="5"/>
          </p:nvPr>
        </p:nvSpPr>
        <p:spPr/>
        <p:txBody>
          <a:bodyPr/>
          <a:lstStyle/>
          <a:p>
            <a:fld id="{454330B2-674F-4FD8-82A6-83A059C2D897}" type="slidenum">
              <a:rPr lang="en-US" smtClean="0"/>
              <a:t>15</a:t>
            </a:fld>
            <a:endParaRPr lang="en-US"/>
          </a:p>
        </p:txBody>
      </p:sp>
    </p:spTree>
    <p:extLst>
      <p:ext uri="{BB962C8B-B14F-4D97-AF65-F5344CB8AC3E}">
        <p14:creationId xmlns:p14="http://schemas.microsoft.com/office/powerpoint/2010/main" val="2293873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23"/>
                </a:solidFill>
                <a:effectLst/>
                <a:latin typeface="Lato" panose="020F0502020204030203" pitchFamily="34" charset="0"/>
              </a:rPr>
              <a:t>Now our class structure obeys the Single Responsibility Principle and every class is responsible for one aspect of our application. </a:t>
            </a:r>
            <a:endParaRPr lang="en-US" dirty="0"/>
          </a:p>
        </p:txBody>
      </p:sp>
      <p:sp>
        <p:nvSpPr>
          <p:cNvPr id="4" name="Slide Number Placeholder 3"/>
          <p:cNvSpPr>
            <a:spLocks noGrp="1"/>
          </p:cNvSpPr>
          <p:nvPr>
            <p:ph type="sldNum" sz="quarter" idx="5"/>
          </p:nvPr>
        </p:nvSpPr>
        <p:spPr/>
        <p:txBody>
          <a:bodyPr/>
          <a:lstStyle/>
          <a:p>
            <a:fld id="{454330B2-674F-4FD8-82A6-83A059C2D897}" type="slidenum">
              <a:rPr lang="en-US" smtClean="0"/>
              <a:t>17</a:t>
            </a:fld>
            <a:endParaRPr lang="en-US"/>
          </a:p>
        </p:txBody>
      </p:sp>
    </p:spTree>
    <p:extLst>
      <p:ext uri="{BB962C8B-B14F-4D97-AF65-F5344CB8AC3E}">
        <p14:creationId xmlns:p14="http://schemas.microsoft.com/office/powerpoint/2010/main" val="6475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674C-AB62-8506-1757-3F1DC33FB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0B6164-68BD-0DF9-A90F-9467365E2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6CAE07-F3D0-63A6-D879-3CAB62296314}"/>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5" name="Footer Placeholder 4">
            <a:extLst>
              <a:ext uri="{FF2B5EF4-FFF2-40B4-BE49-F238E27FC236}">
                <a16:creationId xmlns:a16="http://schemas.microsoft.com/office/drawing/2014/main" id="{4518C843-E162-6E86-C43D-49B7871C6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DA630-5C9C-1253-6361-C4827841CB19}"/>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39302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12A4-0519-EA91-202E-2D71507057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600D09-7385-9108-517B-97635D5AD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82E10-D4ED-39FD-A652-A11976F1DDBB}"/>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5" name="Footer Placeholder 4">
            <a:extLst>
              <a:ext uri="{FF2B5EF4-FFF2-40B4-BE49-F238E27FC236}">
                <a16:creationId xmlns:a16="http://schemas.microsoft.com/office/drawing/2014/main" id="{0779CB73-E10A-A968-9CB4-217712EF9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956C5-A4FE-39B7-3D58-2709C681BE97}"/>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266667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1E774-5173-0359-A108-9160635D5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E2D091-83E9-E190-4B2C-23994AD44A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5CCEF-3489-7186-1598-6A42424CE27E}"/>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5" name="Footer Placeholder 4">
            <a:extLst>
              <a:ext uri="{FF2B5EF4-FFF2-40B4-BE49-F238E27FC236}">
                <a16:creationId xmlns:a16="http://schemas.microsoft.com/office/drawing/2014/main" id="{0AFDF4DF-405B-3C2C-DDD0-810FC0725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D73F9-BCA3-4C63-4613-F5AE7D84BF20}"/>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71841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3218-7711-AAA2-7D52-F6F1DB6EA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0E26D-EC04-5CC0-4644-F531D5986A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AB315-1BDB-AFC5-65CB-27678D00D3A1}"/>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5" name="Footer Placeholder 4">
            <a:extLst>
              <a:ext uri="{FF2B5EF4-FFF2-40B4-BE49-F238E27FC236}">
                <a16:creationId xmlns:a16="http://schemas.microsoft.com/office/drawing/2014/main" id="{0DAC2183-0B54-34DA-12C6-0B1B4663F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F1732-5E6E-3E04-63E4-10F6B9447865}"/>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233401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2894-6816-E616-C1A4-0136C9A1F3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50184A-E879-4BDE-8EF9-8B03D1B77F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658F7-8F37-7A57-E512-0D2BD15D21BE}"/>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5" name="Footer Placeholder 4">
            <a:extLst>
              <a:ext uri="{FF2B5EF4-FFF2-40B4-BE49-F238E27FC236}">
                <a16:creationId xmlns:a16="http://schemas.microsoft.com/office/drawing/2014/main" id="{E478376D-F082-39F2-F5AC-210AC8EFA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3C05F-2A9D-801B-88D3-3D9597573C46}"/>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65646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28F1-9B61-3262-4122-07546FA80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C4BA8-9394-C803-ACC8-E6065709C7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098E0-6C91-EA21-FB74-8484513B53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A36BEE-C373-449B-E473-2696A65A98FD}"/>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6" name="Footer Placeholder 5">
            <a:extLst>
              <a:ext uri="{FF2B5EF4-FFF2-40B4-BE49-F238E27FC236}">
                <a16:creationId xmlns:a16="http://schemas.microsoft.com/office/drawing/2014/main" id="{65DC2B92-97CE-5682-63F7-A250C954F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65C8F-8CC4-72F5-AD39-233F89306C5F}"/>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265299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F250-2DAA-DEBF-2C36-CFAEFA058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318231-2911-B2D0-54E1-8D5F974B15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D4811-AA19-1445-C1F4-CAE900A34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C2AB15-E3FC-862A-ABD8-187D9136A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0597FD-085F-A9C4-77B2-8421CA7F8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6A239A-140A-D82D-1AEE-3E5DCD5D48CC}"/>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8" name="Footer Placeholder 7">
            <a:extLst>
              <a:ext uri="{FF2B5EF4-FFF2-40B4-BE49-F238E27FC236}">
                <a16:creationId xmlns:a16="http://schemas.microsoft.com/office/drawing/2014/main" id="{EF41AB8C-61E8-206B-828D-37964C6F5E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7A07A-C096-8136-B08E-BCEB5958E4F9}"/>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133679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0EFF-F2BB-A9D4-41FB-32653DDB83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66ECDB-2386-C9D3-5B0E-A087C68665F4}"/>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4" name="Footer Placeholder 3">
            <a:extLst>
              <a:ext uri="{FF2B5EF4-FFF2-40B4-BE49-F238E27FC236}">
                <a16:creationId xmlns:a16="http://schemas.microsoft.com/office/drawing/2014/main" id="{251030C5-717D-E539-CD3C-8FF6C9555B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7375B2-CE0F-9206-819C-EABA34D479B7}"/>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320504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BCE7D-7759-57FE-6925-580BCAA6A992}"/>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3" name="Footer Placeholder 2">
            <a:extLst>
              <a:ext uri="{FF2B5EF4-FFF2-40B4-BE49-F238E27FC236}">
                <a16:creationId xmlns:a16="http://schemas.microsoft.com/office/drawing/2014/main" id="{9883C601-571A-EFC4-0CAA-2EC09E0C25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E819C2-0272-0A2F-68A9-1A19EA2AF10A}"/>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133207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FA47-B5C7-2BBF-128E-D62CB0D0F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874E56-4291-C1D4-190B-784ED3DED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B0AF6-3B60-0C6B-ADF3-B0A2B1483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490DF-69F5-8ACB-07D8-DADD7E7AFDC1}"/>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6" name="Footer Placeholder 5">
            <a:extLst>
              <a:ext uri="{FF2B5EF4-FFF2-40B4-BE49-F238E27FC236}">
                <a16:creationId xmlns:a16="http://schemas.microsoft.com/office/drawing/2014/main" id="{650192AE-346E-E39C-FBAB-8B5444256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DE3B1-FA16-53E5-D128-B28ADEFE7D13}"/>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202245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8B3E-6AD2-79E2-DB40-D14B89D56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493D36-5336-A547-5CA5-23407EE30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DF0406-C2CF-B09C-530F-0FFCA019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38584-75D8-B42F-FD1E-AEDCEB174E68}"/>
              </a:ext>
            </a:extLst>
          </p:cNvPr>
          <p:cNvSpPr>
            <a:spLocks noGrp="1"/>
          </p:cNvSpPr>
          <p:nvPr>
            <p:ph type="dt" sz="half" idx="10"/>
          </p:nvPr>
        </p:nvSpPr>
        <p:spPr/>
        <p:txBody>
          <a:bodyPr/>
          <a:lstStyle/>
          <a:p>
            <a:fld id="{6AD93D2A-AED0-41FE-9681-2A42B280BF99}" type="datetimeFigureOut">
              <a:rPr lang="en-US" smtClean="0"/>
              <a:t>31-Oct-23</a:t>
            </a:fld>
            <a:endParaRPr lang="en-US"/>
          </a:p>
        </p:txBody>
      </p:sp>
      <p:sp>
        <p:nvSpPr>
          <p:cNvPr id="6" name="Footer Placeholder 5">
            <a:extLst>
              <a:ext uri="{FF2B5EF4-FFF2-40B4-BE49-F238E27FC236}">
                <a16:creationId xmlns:a16="http://schemas.microsoft.com/office/drawing/2014/main" id="{A4938AC3-5870-1646-E562-0EAAB0D5E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08A66-8922-A2EB-5878-A51F5339CA25}"/>
              </a:ext>
            </a:extLst>
          </p:cNvPr>
          <p:cNvSpPr>
            <a:spLocks noGrp="1"/>
          </p:cNvSpPr>
          <p:nvPr>
            <p:ph type="sldNum" sz="quarter" idx="12"/>
          </p:nvPr>
        </p:nvSpPr>
        <p:spPr/>
        <p:txBody>
          <a:bodyPr/>
          <a:lstStyle/>
          <a:p>
            <a:fld id="{4C58345C-3125-4C0A-B840-63E69C1FDD23}" type="slidenum">
              <a:rPr lang="en-US" smtClean="0"/>
              <a:t>‹#›</a:t>
            </a:fld>
            <a:endParaRPr lang="en-US"/>
          </a:p>
        </p:txBody>
      </p:sp>
    </p:spTree>
    <p:extLst>
      <p:ext uri="{BB962C8B-B14F-4D97-AF65-F5344CB8AC3E}">
        <p14:creationId xmlns:p14="http://schemas.microsoft.com/office/powerpoint/2010/main" val="197353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9EF19-F49C-75CC-048C-BE65ACA72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4EC61C-564A-4390-47EC-C7C814F11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C04A2-D122-6DAC-7309-701CBD6D0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3D2A-AED0-41FE-9681-2A42B280BF99}" type="datetimeFigureOut">
              <a:rPr lang="en-US" smtClean="0"/>
              <a:t>31-Oct-23</a:t>
            </a:fld>
            <a:endParaRPr lang="en-US"/>
          </a:p>
        </p:txBody>
      </p:sp>
      <p:sp>
        <p:nvSpPr>
          <p:cNvPr id="5" name="Footer Placeholder 4">
            <a:extLst>
              <a:ext uri="{FF2B5EF4-FFF2-40B4-BE49-F238E27FC236}">
                <a16:creationId xmlns:a16="http://schemas.microsoft.com/office/drawing/2014/main" id="{91082382-4170-22AF-111C-61771A36E6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1D3420-21B5-8F9A-13A2-A37F45C8B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8345C-3125-4C0A-B840-63E69C1FDD23}" type="slidenum">
              <a:rPr lang="en-US" smtClean="0"/>
              <a:t>‹#›</a:t>
            </a:fld>
            <a:endParaRPr lang="en-US"/>
          </a:p>
        </p:txBody>
      </p:sp>
    </p:spTree>
    <p:extLst>
      <p:ext uri="{BB962C8B-B14F-4D97-AF65-F5344CB8AC3E}">
        <p14:creationId xmlns:p14="http://schemas.microsoft.com/office/powerpoint/2010/main" val="2640897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95BC-6AF5-B658-E6BE-95CE03DF5FE5}"/>
              </a:ext>
            </a:extLst>
          </p:cNvPr>
          <p:cNvSpPr>
            <a:spLocks noGrp="1"/>
          </p:cNvSpPr>
          <p:nvPr>
            <p:ph type="ctrTitle"/>
          </p:nvPr>
        </p:nvSpPr>
        <p:spPr/>
        <p:txBody>
          <a:bodyPr/>
          <a:lstStyle/>
          <a:p>
            <a:r>
              <a:rPr lang="en-US" dirty="0"/>
              <a:t>SOLID Design Principles</a:t>
            </a:r>
          </a:p>
        </p:txBody>
      </p:sp>
      <p:sp>
        <p:nvSpPr>
          <p:cNvPr id="3" name="Subtitle 2">
            <a:extLst>
              <a:ext uri="{FF2B5EF4-FFF2-40B4-BE49-F238E27FC236}">
                <a16:creationId xmlns:a16="http://schemas.microsoft.com/office/drawing/2014/main" id="{8AA26A79-3261-ADA2-C4F6-260F26F24E02}"/>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406296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5B10-3895-BC32-1378-8EBA43AD7FF8}"/>
              </a:ext>
            </a:extLst>
          </p:cNvPr>
          <p:cNvSpPr>
            <a:spLocks noGrp="1"/>
          </p:cNvSpPr>
          <p:nvPr>
            <p:ph type="title"/>
          </p:nvPr>
        </p:nvSpPr>
        <p:spPr/>
        <p:txBody>
          <a:bodyPr/>
          <a:lstStyle/>
          <a:p>
            <a:r>
              <a:rPr lang="en-US" dirty="0"/>
              <a:t>Symptom 2: Merges</a:t>
            </a:r>
          </a:p>
        </p:txBody>
      </p:sp>
      <p:sp>
        <p:nvSpPr>
          <p:cNvPr id="3" name="Content Placeholder 2">
            <a:extLst>
              <a:ext uri="{FF2B5EF4-FFF2-40B4-BE49-F238E27FC236}">
                <a16:creationId xmlns:a16="http://schemas.microsoft.com/office/drawing/2014/main" id="{C47C3989-7FC4-9909-F4CC-EBAACB1CE22B}"/>
              </a:ext>
            </a:extLst>
          </p:cNvPr>
          <p:cNvSpPr>
            <a:spLocks noGrp="1"/>
          </p:cNvSpPr>
          <p:nvPr>
            <p:ph idx="1"/>
          </p:nvPr>
        </p:nvSpPr>
        <p:spPr/>
        <p:txBody>
          <a:bodyPr>
            <a:normAutofit/>
          </a:bodyPr>
          <a:lstStyle/>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Suppose that the CTO’s team of DBAs decides that there should be a simple schema change to the Employee table of the database. </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Suppose also that the COO’s team of HR clerks decides that they need a change in the format of the hours report.</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Two different developers, possibly from two different teams, check out the Employee class and begin to make changes. Unfortunately, their changes collide. The result is a merge.</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In our example, the merge puts both the CTO and the COO at risk. It’s not inconceivable that the CFO could be affected as well.</a:t>
            </a:r>
          </a:p>
          <a:p>
            <a:pPr algn="l"/>
            <a:r>
              <a:rPr lang="en-US" sz="2400" b="0" i="0" u="none" strike="noStrike" baseline="0" dirty="0">
                <a:latin typeface="Lato" panose="020F0502020204030203" pitchFamily="34" charset="0"/>
                <a:ea typeface="Lato" panose="020F0502020204030203" pitchFamily="34" charset="0"/>
                <a:cs typeface="Lato" panose="020F0502020204030203" pitchFamily="34" charset="0"/>
              </a:rPr>
              <a:t>Once again, the way to avoid this problem is to separate code that supports different actors.</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99615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1591-0828-90D2-476E-591763CF3AD8}"/>
              </a:ext>
            </a:extLst>
          </p:cNvPr>
          <p:cNvSpPr>
            <a:spLocks noGrp="1"/>
          </p:cNvSpPr>
          <p:nvPr>
            <p:ph type="title"/>
          </p:nvPr>
        </p:nvSpPr>
        <p:spPr/>
        <p:txBody>
          <a:bodyPr/>
          <a:lstStyle/>
          <a:p>
            <a:r>
              <a:rPr lang="en-US" dirty="0"/>
              <a:t>Solution</a:t>
            </a:r>
            <a:br>
              <a:rPr lang="en-US" dirty="0"/>
            </a:br>
            <a:endParaRPr lang="en-US" dirty="0"/>
          </a:p>
        </p:txBody>
      </p:sp>
      <p:sp>
        <p:nvSpPr>
          <p:cNvPr id="3" name="Content Placeholder 2">
            <a:extLst>
              <a:ext uri="{FF2B5EF4-FFF2-40B4-BE49-F238E27FC236}">
                <a16:creationId xmlns:a16="http://schemas.microsoft.com/office/drawing/2014/main" id="{9B88A8CF-8F6B-C52F-EFC5-58512CED5AC6}"/>
              </a:ext>
            </a:extLst>
          </p:cNvPr>
          <p:cNvSpPr>
            <a:spLocks noGrp="1"/>
          </p:cNvSpPr>
          <p:nvPr>
            <p:ph idx="1"/>
          </p:nvPr>
        </p:nvSpPr>
        <p:spPr>
          <a:xfrm>
            <a:off x="838200" y="1212980"/>
            <a:ext cx="10515600" cy="4963983"/>
          </a:xfrm>
        </p:spPr>
        <p:txBody>
          <a:bodyPr>
            <a:normAutofit/>
          </a:bodyPr>
          <a:lstStyle/>
          <a:p>
            <a:pPr algn="l"/>
            <a:r>
              <a:rPr lang="en-US" sz="2000" dirty="0">
                <a:solidFill>
                  <a:srgbClr val="000000"/>
                </a:solidFill>
                <a:latin typeface="Lato" panose="020F0502020204030203" pitchFamily="34" charset="0"/>
                <a:ea typeface="Lato" panose="020F0502020204030203" pitchFamily="34" charset="0"/>
                <a:cs typeface="Lato" panose="020F0502020204030203" pitchFamily="34" charset="0"/>
              </a:rPr>
              <a:t>M</a:t>
            </a:r>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ost obvious way to solve the problem is to separate the data from the functions. </a:t>
            </a:r>
          </a:p>
          <a:p>
            <a:pPr algn="l"/>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three classes share access to </a:t>
            </a:r>
            <a:r>
              <a:rPr lang="en-US" sz="2000" b="0" i="0" u="none" strike="noStrike" baseline="0" dirty="0" err="1">
                <a:solidFill>
                  <a:srgbClr val="000000"/>
                </a:solidFill>
                <a:latin typeface="Lato" panose="020F0502020204030203" pitchFamily="34" charset="0"/>
                <a:ea typeface="Lato" panose="020F0502020204030203" pitchFamily="34" charset="0"/>
                <a:cs typeface="Lato" panose="020F0502020204030203" pitchFamily="34" charset="0"/>
              </a:rPr>
              <a:t>EmployeeData</a:t>
            </a:r>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 which is a simple data structure with no methods.</a:t>
            </a:r>
          </a:p>
          <a:p>
            <a:pPr algn="l"/>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Each class holds only the source code necessary for its particular function. </a:t>
            </a:r>
          </a:p>
          <a:p>
            <a:pPr algn="l"/>
            <a:r>
              <a:rPr lang="en-US" sz="20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The three classes are not allowed to know about each other. Thus, any accidental duplication is avoided.</a:t>
            </a:r>
            <a:endParaRPr lang="en-US" sz="20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E819857E-9D7A-FB54-7AA7-600F37B4A026}"/>
              </a:ext>
            </a:extLst>
          </p:cNvPr>
          <p:cNvPicPr>
            <a:picLocks noChangeAspect="1"/>
          </p:cNvPicPr>
          <p:nvPr/>
        </p:nvPicPr>
        <p:blipFill>
          <a:blip r:embed="rId2"/>
          <a:stretch>
            <a:fillRect/>
          </a:stretch>
        </p:blipFill>
        <p:spPr>
          <a:xfrm>
            <a:off x="3176861" y="3651154"/>
            <a:ext cx="6400313" cy="2925276"/>
          </a:xfrm>
          <a:prstGeom prst="rect">
            <a:avLst/>
          </a:prstGeom>
        </p:spPr>
      </p:pic>
    </p:spTree>
    <p:extLst>
      <p:ext uri="{BB962C8B-B14F-4D97-AF65-F5344CB8AC3E}">
        <p14:creationId xmlns:p14="http://schemas.microsoft.com/office/powerpoint/2010/main" val="336792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4FF8-59B9-4FC6-6641-EF6E0A32047F}"/>
              </a:ext>
            </a:extLst>
          </p:cNvPr>
          <p:cNvSpPr>
            <a:spLocks noGrp="1"/>
          </p:cNvSpPr>
          <p:nvPr>
            <p:ph type="title"/>
          </p:nvPr>
        </p:nvSpPr>
        <p:spPr/>
        <p:txBody>
          <a:bodyPr/>
          <a:lstStyle/>
          <a:p>
            <a:r>
              <a:rPr lang="en-US" dirty="0"/>
              <a:t>Bookstore Invoice Program</a:t>
            </a:r>
          </a:p>
        </p:txBody>
      </p:sp>
      <p:sp>
        <p:nvSpPr>
          <p:cNvPr id="3" name="Content Placeholder 2">
            <a:extLst>
              <a:ext uri="{FF2B5EF4-FFF2-40B4-BE49-F238E27FC236}">
                <a16:creationId xmlns:a16="http://schemas.microsoft.com/office/drawing/2014/main" id="{A9971551-C1E8-DEDA-DBAE-C8CDE51BEA7A}"/>
              </a:ext>
            </a:extLst>
          </p:cNvPr>
          <p:cNvSpPr>
            <a:spLocks noGrp="1"/>
          </p:cNvSpPr>
          <p:nvPr>
            <p:ph idx="1"/>
          </p:nvPr>
        </p:nvSpPr>
        <p:spPr>
          <a:xfrm>
            <a:off x="838200" y="1483567"/>
            <a:ext cx="10515600" cy="5243804"/>
          </a:xfrm>
        </p:spPr>
        <p:txBody>
          <a:bodyPr>
            <a:normAutofit fontScale="70000" lnSpcReduction="20000"/>
          </a:bodyPr>
          <a:lstStyle/>
          <a:p>
            <a:pPr marL="0" indent="0">
              <a:buNone/>
            </a:pPr>
            <a:r>
              <a:rPr lang="en-US" dirty="0"/>
              <a:t>class Book {</a:t>
            </a:r>
          </a:p>
          <a:p>
            <a:pPr marL="0" indent="0">
              <a:buNone/>
            </a:pPr>
            <a:r>
              <a:rPr lang="en-US" dirty="0"/>
              <a:t>	String name;</a:t>
            </a:r>
          </a:p>
          <a:p>
            <a:pPr marL="0" indent="0">
              <a:buNone/>
            </a:pPr>
            <a:r>
              <a:rPr lang="en-US" dirty="0"/>
              <a:t>	String </a:t>
            </a:r>
            <a:r>
              <a:rPr lang="en-US" dirty="0" err="1"/>
              <a:t>authorName</a:t>
            </a:r>
            <a:r>
              <a:rPr lang="en-US" dirty="0"/>
              <a:t>;</a:t>
            </a:r>
          </a:p>
          <a:p>
            <a:pPr marL="0" indent="0">
              <a:buNone/>
            </a:pPr>
            <a:r>
              <a:rPr lang="en-US" dirty="0"/>
              <a:t>	int year;</a:t>
            </a:r>
          </a:p>
          <a:p>
            <a:pPr marL="0" indent="0">
              <a:buNone/>
            </a:pPr>
            <a:r>
              <a:rPr lang="en-US" dirty="0"/>
              <a:t>	int price;</a:t>
            </a:r>
          </a:p>
          <a:p>
            <a:pPr marL="0" indent="0">
              <a:buNone/>
            </a:pPr>
            <a:r>
              <a:rPr lang="en-US" dirty="0"/>
              <a:t>	String </a:t>
            </a:r>
            <a:r>
              <a:rPr lang="en-US" dirty="0" err="1"/>
              <a:t>isbn</a:t>
            </a:r>
            <a:r>
              <a:rPr lang="en-US" dirty="0"/>
              <a:t>;</a:t>
            </a:r>
          </a:p>
          <a:p>
            <a:pPr marL="0" indent="0">
              <a:buNone/>
            </a:pPr>
            <a:endParaRPr lang="en-US" dirty="0"/>
          </a:p>
          <a:p>
            <a:pPr marL="0" indent="0">
              <a:buNone/>
            </a:pPr>
            <a:r>
              <a:rPr lang="en-US" dirty="0"/>
              <a:t>	public Book (String name, String </a:t>
            </a:r>
            <a:r>
              <a:rPr lang="en-US" dirty="0" err="1"/>
              <a:t>authorName</a:t>
            </a:r>
            <a:r>
              <a:rPr lang="en-US" dirty="0"/>
              <a:t>, int year, int price, String </a:t>
            </a:r>
            <a:r>
              <a:rPr lang="en-US" dirty="0" err="1"/>
              <a:t>isbn</a:t>
            </a:r>
            <a:r>
              <a:rPr lang="en-US" dirty="0"/>
              <a:t>) {</a:t>
            </a:r>
          </a:p>
          <a:p>
            <a:pPr marL="0" indent="0">
              <a:buNone/>
            </a:pPr>
            <a:r>
              <a:rPr lang="en-US" dirty="0"/>
              <a:t>		this.name = name;</a:t>
            </a:r>
          </a:p>
          <a:p>
            <a:pPr marL="0" indent="0">
              <a:buNone/>
            </a:pPr>
            <a:r>
              <a:rPr lang="en-US" dirty="0"/>
              <a:t>		</a:t>
            </a:r>
            <a:r>
              <a:rPr lang="en-US" dirty="0" err="1"/>
              <a:t>this.authorName</a:t>
            </a:r>
            <a:r>
              <a:rPr lang="en-US" dirty="0"/>
              <a:t> = </a:t>
            </a:r>
            <a:r>
              <a:rPr lang="en-US" dirty="0" err="1"/>
              <a:t>authorName</a:t>
            </a:r>
            <a:r>
              <a:rPr lang="en-US" dirty="0"/>
              <a:t>;</a:t>
            </a:r>
          </a:p>
          <a:p>
            <a:pPr marL="0" indent="0">
              <a:buNone/>
            </a:pPr>
            <a:r>
              <a:rPr lang="en-US" dirty="0"/>
              <a:t>		</a:t>
            </a:r>
            <a:r>
              <a:rPr lang="en-US" dirty="0" err="1"/>
              <a:t>this.year</a:t>
            </a:r>
            <a:r>
              <a:rPr lang="en-US" dirty="0"/>
              <a:t> = year;</a:t>
            </a:r>
          </a:p>
          <a:p>
            <a:pPr marL="0" indent="0">
              <a:buNone/>
            </a:pPr>
            <a:r>
              <a:rPr lang="en-US" dirty="0"/>
              <a:t>       		</a:t>
            </a:r>
            <a:r>
              <a:rPr lang="en-US" dirty="0" err="1"/>
              <a:t>this.price</a:t>
            </a:r>
            <a:r>
              <a:rPr lang="en-US" dirty="0"/>
              <a:t> = price;</a:t>
            </a:r>
          </a:p>
          <a:p>
            <a:pPr marL="0" indent="0">
              <a:buNone/>
            </a:pPr>
            <a:r>
              <a:rPr lang="en-US" dirty="0"/>
              <a:t>		</a:t>
            </a:r>
            <a:r>
              <a:rPr lang="en-US" dirty="0" err="1"/>
              <a:t>this.isbn</a:t>
            </a:r>
            <a:r>
              <a:rPr lang="en-US" dirty="0"/>
              <a:t> = </a:t>
            </a:r>
            <a:r>
              <a:rPr lang="en-US" dirty="0" err="1"/>
              <a:t>isbn</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50191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41CF4-D417-C665-DF30-223A491AFBBF}"/>
              </a:ext>
            </a:extLst>
          </p:cNvPr>
          <p:cNvSpPr>
            <a:spLocks noGrp="1"/>
          </p:cNvSpPr>
          <p:nvPr>
            <p:ph sz="half" idx="1"/>
          </p:nvPr>
        </p:nvSpPr>
        <p:spPr>
          <a:xfrm>
            <a:off x="426098" y="83976"/>
            <a:ext cx="5181600" cy="6522098"/>
          </a:xfrm>
          <a:ln>
            <a:solidFill>
              <a:schemeClr val="tx1"/>
            </a:solidFill>
            <a:prstDash val="solid"/>
          </a:ln>
        </p:spPr>
        <p:txBody>
          <a:bodyPr>
            <a:normAutofit/>
          </a:bodyPr>
          <a:lstStyle/>
          <a:p>
            <a:pPr marL="0" indent="0">
              <a:buNone/>
            </a:pPr>
            <a:r>
              <a:rPr lang="en-US" sz="1600" dirty="0"/>
              <a:t>public class Invoice {</a:t>
            </a:r>
          </a:p>
          <a:p>
            <a:pPr marL="0" indent="0">
              <a:buNone/>
            </a:pPr>
            <a:r>
              <a:rPr lang="en-US" sz="1600" dirty="0"/>
              <a:t>	private Book </a:t>
            </a:r>
            <a:r>
              <a:rPr lang="en-US" sz="1600" dirty="0" err="1"/>
              <a:t>book</a:t>
            </a:r>
            <a:r>
              <a:rPr lang="en-US" sz="1600" dirty="0"/>
              <a:t>;</a:t>
            </a:r>
          </a:p>
          <a:p>
            <a:pPr marL="0" indent="0">
              <a:buNone/>
            </a:pPr>
            <a:r>
              <a:rPr lang="en-US" sz="1600" dirty="0"/>
              <a:t>	private int quantity;</a:t>
            </a:r>
          </a:p>
          <a:p>
            <a:pPr marL="0" indent="0">
              <a:buNone/>
            </a:pPr>
            <a:r>
              <a:rPr lang="en-US" sz="1600" dirty="0"/>
              <a:t>	private double </a:t>
            </a:r>
            <a:r>
              <a:rPr lang="en-US" sz="1600" dirty="0" err="1"/>
              <a:t>discountRate</a:t>
            </a:r>
            <a:r>
              <a:rPr lang="en-US" sz="1600" dirty="0"/>
              <a:t>;</a:t>
            </a:r>
          </a:p>
          <a:p>
            <a:pPr marL="0" indent="0">
              <a:buNone/>
            </a:pPr>
            <a:r>
              <a:rPr lang="en-US" sz="1600" dirty="0"/>
              <a:t>	private double </a:t>
            </a:r>
            <a:r>
              <a:rPr lang="en-US" sz="1600" dirty="0" err="1"/>
              <a:t>taxRate</a:t>
            </a:r>
            <a:r>
              <a:rPr lang="en-US" sz="1600" dirty="0"/>
              <a:t>;</a:t>
            </a:r>
          </a:p>
          <a:p>
            <a:pPr marL="0" indent="0">
              <a:buNone/>
            </a:pPr>
            <a:r>
              <a:rPr lang="en-US" sz="1600" dirty="0"/>
              <a:t>	private double total;</a:t>
            </a:r>
          </a:p>
          <a:p>
            <a:pPr marL="0" indent="0">
              <a:buNone/>
            </a:pPr>
            <a:endParaRPr lang="en-US" sz="1600" dirty="0"/>
          </a:p>
          <a:p>
            <a:pPr marL="0" indent="0">
              <a:buNone/>
            </a:pPr>
            <a:r>
              <a:rPr lang="en-US" sz="1600" dirty="0"/>
              <a:t>public Invoice(Book </a:t>
            </a:r>
            <a:r>
              <a:rPr lang="en-US" sz="1600" dirty="0" err="1"/>
              <a:t>book</a:t>
            </a:r>
            <a:r>
              <a:rPr lang="en-US" sz="1600" dirty="0"/>
              <a:t>, int quantity, double </a:t>
            </a:r>
            <a:r>
              <a:rPr lang="en-US" sz="1600" dirty="0" err="1"/>
              <a:t>discountRate</a:t>
            </a:r>
            <a:r>
              <a:rPr lang="en-US" sz="1600" dirty="0"/>
              <a:t>, double </a:t>
            </a:r>
            <a:r>
              <a:rPr lang="en-US" sz="1600" dirty="0" err="1"/>
              <a:t>taxRate</a:t>
            </a:r>
            <a:r>
              <a:rPr lang="en-US" sz="1600" dirty="0"/>
              <a:t>) </a:t>
            </a:r>
          </a:p>
          <a:p>
            <a:pPr marL="0" indent="0">
              <a:buNone/>
            </a:pPr>
            <a:r>
              <a:rPr lang="en-US" sz="1600" dirty="0"/>
              <a:t>{</a:t>
            </a:r>
          </a:p>
          <a:p>
            <a:pPr marL="0" indent="0">
              <a:buNone/>
            </a:pPr>
            <a:r>
              <a:rPr lang="en-US" sz="1600" dirty="0"/>
              <a:t>	</a:t>
            </a:r>
            <a:r>
              <a:rPr lang="en-US" sz="1600" dirty="0" err="1"/>
              <a:t>this.book</a:t>
            </a:r>
            <a:r>
              <a:rPr lang="en-US" sz="1600" dirty="0"/>
              <a:t> = book;</a:t>
            </a:r>
          </a:p>
          <a:p>
            <a:pPr marL="0" indent="0">
              <a:buNone/>
            </a:pPr>
            <a:r>
              <a:rPr lang="en-US" sz="1600" dirty="0"/>
              <a:t>	</a:t>
            </a:r>
            <a:r>
              <a:rPr lang="en-US" sz="1600" dirty="0" err="1"/>
              <a:t>this.quantity</a:t>
            </a:r>
            <a:r>
              <a:rPr lang="en-US" sz="1600" dirty="0"/>
              <a:t> = quantity;</a:t>
            </a:r>
          </a:p>
          <a:p>
            <a:pPr marL="0" indent="0">
              <a:buNone/>
            </a:pPr>
            <a:r>
              <a:rPr lang="en-US" sz="1600" dirty="0"/>
              <a:t>	</a:t>
            </a:r>
            <a:r>
              <a:rPr lang="en-US" sz="1600" dirty="0" err="1"/>
              <a:t>this.discountRate</a:t>
            </a:r>
            <a:r>
              <a:rPr lang="en-US" sz="1600" dirty="0"/>
              <a:t> = </a:t>
            </a:r>
            <a:r>
              <a:rPr lang="en-US" sz="1600" dirty="0" err="1"/>
              <a:t>discountRate</a:t>
            </a:r>
            <a:r>
              <a:rPr lang="en-US" sz="1600" dirty="0"/>
              <a:t>;</a:t>
            </a:r>
          </a:p>
          <a:p>
            <a:pPr marL="0" indent="0">
              <a:buNone/>
            </a:pPr>
            <a:r>
              <a:rPr lang="en-US" sz="1600" dirty="0"/>
              <a:t>	</a:t>
            </a:r>
            <a:r>
              <a:rPr lang="en-US" sz="1600" dirty="0" err="1"/>
              <a:t>this.taxRate</a:t>
            </a:r>
            <a:r>
              <a:rPr lang="en-US" sz="1600" dirty="0"/>
              <a:t> = </a:t>
            </a:r>
            <a:r>
              <a:rPr lang="en-US" sz="1600" dirty="0" err="1"/>
              <a:t>taxRate</a:t>
            </a:r>
            <a:r>
              <a:rPr lang="en-US" sz="1600" dirty="0"/>
              <a:t>;</a:t>
            </a:r>
          </a:p>
          <a:p>
            <a:pPr marL="0" indent="0">
              <a:buNone/>
            </a:pPr>
            <a:r>
              <a:rPr lang="en-US" sz="1600" dirty="0"/>
              <a:t>	</a:t>
            </a:r>
            <a:r>
              <a:rPr lang="en-US" sz="1600" dirty="0" err="1"/>
              <a:t>this.total</a:t>
            </a:r>
            <a:r>
              <a:rPr lang="en-US" sz="1600" dirty="0"/>
              <a:t> = </a:t>
            </a:r>
            <a:r>
              <a:rPr lang="en-US" sz="1600" dirty="0" err="1"/>
              <a:t>this.calculateTotal</a:t>
            </a:r>
            <a:r>
              <a:rPr lang="en-US" sz="1600" dirty="0"/>
              <a:t>();</a:t>
            </a:r>
          </a:p>
          <a:p>
            <a:pPr marL="0" indent="0">
              <a:buNone/>
            </a:pPr>
            <a:r>
              <a:rPr lang="en-US" sz="1600" dirty="0"/>
              <a:t>}</a:t>
            </a:r>
          </a:p>
          <a:p>
            <a:endParaRPr lang="en-US" dirty="0"/>
          </a:p>
        </p:txBody>
      </p:sp>
      <p:sp>
        <p:nvSpPr>
          <p:cNvPr id="4" name="Content Placeholder 3">
            <a:extLst>
              <a:ext uri="{FF2B5EF4-FFF2-40B4-BE49-F238E27FC236}">
                <a16:creationId xmlns:a16="http://schemas.microsoft.com/office/drawing/2014/main" id="{8DA52EC4-719C-B64E-0A30-B739A41B8D8D}"/>
              </a:ext>
            </a:extLst>
          </p:cNvPr>
          <p:cNvSpPr>
            <a:spLocks noGrp="1"/>
          </p:cNvSpPr>
          <p:nvPr>
            <p:ph sz="half" idx="2"/>
          </p:nvPr>
        </p:nvSpPr>
        <p:spPr>
          <a:xfrm>
            <a:off x="5794310" y="83976"/>
            <a:ext cx="6251510" cy="6606073"/>
          </a:xfrm>
          <a:ln>
            <a:solidFill>
              <a:schemeClr val="tx1"/>
            </a:solidFill>
            <a:prstDash val="solid"/>
          </a:ln>
        </p:spPr>
        <p:txBody>
          <a:bodyPr>
            <a:noAutofit/>
          </a:bodyPr>
          <a:lstStyle/>
          <a:p>
            <a:pPr marL="0" indent="0">
              <a:buNone/>
            </a:pPr>
            <a:r>
              <a:rPr lang="en-US" sz="1600" dirty="0"/>
              <a:t>public double </a:t>
            </a:r>
            <a:r>
              <a:rPr lang="en-US" sz="1600" dirty="0" err="1"/>
              <a:t>calculateTotal</a:t>
            </a:r>
            <a:r>
              <a:rPr lang="en-US" sz="1600" dirty="0"/>
              <a:t>()  {</a:t>
            </a:r>
          </a:p>
          <a:p>
            <a:pPr marL="0" indent="0">
              <a:buNone/>
            </a:pPr>
            <a:r>
              <a:rPr lang="en-US" sz="1600" dirty="0"/>
              <a:t>double price = ((</a:t>
            </a:r>
            <a:r>
              <a:rPr lang="en-US" sz="1600" dirty="0" err="1"/>
              <a:t>book.price</a:t>
            </a:r>
            <a:r>
              <a:rPr lang="en-US" sz="1600" dirty="0"/>
              <a:t> - </a:t>
            </a:r>
            <a:r>
              <a:rPr lang="en-US" sz="1600" dirty="0" err="1"/>
              <a:t>book.price</a:t>
            </a:r>
            <a:r>
              <a:rPr lang="en-US" sz="1600" dirty="0"/>
              <a:t> * </a:t>
            </a:r>
            <a:r>
              <a:rPr lang="en-US" sz="1600" dirty="0" err="1"/>
              <a:t>discountRate</a:t>
            </a:r>
            <a:r>
              <a:rPr lang="en-US" sz="1600" dirty="0"/>
              <a:t>) * </a:t>
            </a:r>
            <a:r>
              <a:rPr lang="en-US" sz="1600" dirty="0" err="1"/>
              <a:t>this.quantity</a:t>
            </a:r>
            <a:r>
              <a:rPr lang="en-US" sz="1600" dirty="0"/>
              <a:t>);</a:t>
            </a:r>
          </a:p>
          <a:p>
            <a:pPr marL="0" indent="0">
              <a:buNone/>
            </a:pPr>
            <a:r>
              <a:rPr lang="en-US" sz="1600" dirty="0"/>
              <a:t>double </a:t>
            </a:r>
            <a:r>
              <a:rPr lang="en-US" sz="1600" dirty="0" err="1"/>
              <a:t>priceWithTaxes</a:t>
            </a:r>
            <a:r>
              <a:rPr lang="en-US" sz="1600" dirty="0"/>
              <a:t> = price * (1 + </a:t>
            </a:r>
            <a:r>
              <a:rPr lang="en-US" sz="1600" dirty="0" err="1"/>
              <a:t>taxRate</a:t>
            </a:r>
            <a:r>
              <a:rPr lang="en-US" sz="1600" dirty="0"/>
              <a:t>);</a:t>
            </a:r>
          </a:p>
          <a:p>
            <a:pPr marL="0" indent="0">
              <a:buNone/>
            </a:pPr>
            <a:r>
              <a:rPr lang="en-US" sz="1600" dirty="0"/>
              <a:t>return </a:t>
            </a:r>
            <a:r>
              <a:rPr lang="en-US" sz="1600" dirty="0" err="1"/>
              <a:t>priceWithTaxes</a:t>
            </a:r>
            <a:r>
              <a:rPr lang="en-US" sz="1600" dirty="0"/>
              <a:t>;</a:t>
            </a:r>
          </a:p>
          <a:p>
            <a:pPr marL="0" indent="0">
              <a:buNone/>
            </a:pPr>
            <a:r>
              <a:rPr lang="en-US" sz="1600" dirty="0"/>
              <a:t>}</a:t>
            </a:r>
          </a:p>
          <a:p>
            <a:pPr marL="0" indent="0">
              <a:buNone/>
            </a:pPr>
            <a:endParaRPr lang="en-US" sz="1600" dirty="0"/>
          </a:p>
          <a:p>
            <a:pPr marL="0" indent="0">
              <a:buNone/>
            </a:pPr>
            <a:r>
              <a:rPr lang="en-US" sz="1600" dirty="0"/>
              <a:t>public void </a:t>
            </a:r>
            <a:r>
              <a:rPr lang="en-US" sz="1600" dirty="0" err="1"/>
              <a:t>printInvoice</a:t>
            </a:r>
            <a:r>
              <a:rPr lang="en-US" sz="1600" dirty="0"/>
              <a:t>() {</a:t>
            </a:r>
          </a:p>
          <a:p>
            <a:pPr marL="0" indent="0">
              <a:buNone/>
            </a:pPr>
            <a:r>
              <a:rPr lang="en-US" sz="1600" dirty="0" err="1"/>
              <a:t>System.out.println</a:t>
            </a:r>
            <a:r>
              <a:rPr lang="en-US" sz="1600" dirty="0"/>
              <a:t>(quantity + "x " + book.name + " " + </a:t>
            </a:r>
            <a:r>
              <a:rPr lang="en-US" sz="1600" dirty="0" err="1"/>
              <a:t>book.price</a:t>
            </a:r>
            <a:r>
              <a:rPr lang="en-US" sz="1600" dirty="0"/>
              <a:t> + "$");</a:t>
            </a:r>
          </a:p>
          <a:p>
            <a:pPr marL="0" indent="0">
              <a:buNone/>
            </a:pPr>
            <a:r>
              <a:rPr lang="en-US" sz="1600" dirty="0" err="1"/>
              <a:t>System.out.println</a:t>
            </a:r>
            <a:r>
              <a:rPr lang="en-US" sz="1600" dirty="0"/>
              <a:t>("Discount Rate: " + </a:t>
            </a:r>
            <a:r>
              <a:rPr lang="en-US" sz="1600" dirty="0" err="1"/>
              <a:t>discountRate</a:t>
            </a:r>
            <a:r>
              <a:rPr lang="en-US" sz="1600" dirty="0"/>
              <a:t>);</a:t>
            </a:r>
          </a:p>
          <a:p>
            <a:pPr marL="0" indent="0">
              <a:buNone/>
            </a:pPr>
            <a:r>
              <a:rPr lang="en-US" sz="1600" dirty="0" err="1"/>
              <a:t>System.out.println</a:t>
            </a:r>
            <a:r>
              <a:rPr lang="en-US" sz="1600" dirty="0"/>
              <a:t>("Tax Rate: " + </a:t>
            </a:r>
            <a:r>
              <a:rPr lang="en-US" sz="1600" dirty="0" err="1"/>
              <a:t>taxRate</a:t>
            </a:r>
            <a:r>
              <a:rPr lang="en-US" sz="1600" dirty="0"/>
              <a:t>);</a:t>
            </a:r>
          </a:p>
          <a:p>
            <a:pPr marL="0" indent="0">
              <a:buNone/>
            </a:pPr>
            <a:r>
              <a:rPr lang="en-US" sz="1600" dirty="0" err="1"/>
              <a:t>System.out.println</a:t>
            </a:r>
            <a:r>
              <a:rPr lang="en-US" sz="1600" dirty="0"/>
              <a:t>("Total: " + total);</a:t>
            </a:r>
          </a:p>
          <a:p>
            <a:pPr marL="0" indent="0">
              <a:buNone/>
            </a:pPr>
            <a:r>
              <a:rPr lang="en-US" sz="1600" dirty="0"/>
              <a:t>}</a:t>
            </a:r>
          </a:p>
          <a:p>
            <a:pPr marL="0" indent="0">
              <a:buNone/>
            </a:pPr>
            <a:endParaRPr lang="en-US" sz="1600" dirty="0"/>
          </a:p>
          <a:p>
            <a:pPr marL="0" indent="0">
              <a:buNone/>
            </a:pPr>
            <a:r>
              <a:rPr lang="en-US" sz="1600" dirty="0"/>
              <a:t>public void </a:t>
            </a:r>
            <a:r>
              <a:rPr lang="en-US" sz="1600" dirty="0" err="1"/>
              <a:t>saveToFile</a:t>
            </a:r>
            <a:r>
              <a:rPr lang="en-US" sz="1600" dirty="0"/>
              <a:t>(String filename)  {</a:t>
            </a:r>
          </a:p>
          <a:p>
            <a:pPr marL="0" indent="0">
              <a:buNone/>
            </a:pPr>
            <a:r>
              <a:rPr lang="en-US" sz="1600" dirty="0"/>
              <a:t>// Creates a file with given name and writes the invoice</a:t>
            </a:r>
          </a:p>
          <a:p>
            <a:pPr marL="0" indent="0">
              <a:buNone/>
            </a:pPr>
            <a:r>
              <a:rPr lang="en-US" sz="1600" dirty="0"/>
              <a:t>}</a:t>
            </a:r>
          </a:p>
          <a:p>
            <a:pPr marL="0" indent="0">
              <a:buNone/>
            </a:pPr>
            <a:r>
              <a:rPr lang="en-US" sz="1600" dirty="0"/>
              <a:t>}</a:t>
            </a:r>
          </a:p>
        </p:txBody>
      </p:sp>
    </p:spTree>
    <p:extLst>
      <p:ext uri="{BB962C8B-B14F-4D97-AF65-F5344CB8AC3E}">
        <p14:creationId xmlns:p14="http://schemas.microsoft.com/office/powerpoint/2010/main" val="264581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7DF08-3D7E-BBBA-2DAC-039913A57096}"/>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Invoice Class contains some fields about invoicing and 3 methods:</a:t>
            </a:r>
          </a:p>
          <a:p>
            <a:pPr algn="l" fontAlgn="base">
              <a:buFont typeface="Wingdings" panose="05000000000000000000" pitchFamily="2" charset="2"/>
              <a:buChar char="Ø"/>
            </a:pPr>
            <a:r>
              <a:rPr lang="en-US" b="1" i="0" dirty="0" err="1">
                <a:solidFill>
                  <a:srgbClr val="0A0A23"/>
                </a:solidFill>
                <a:effectLst/>
                <a:latin typeface="inherit"/>
              </a:rPr>
              <a:t>calculateTotal</a:t>
            </a:r>
            <a:r>
              <a:rPr lang="en-US" b="1" i="0" dirty="0">
                <a:solidFill>
                  <a:srgbClr val="0A0A23"/>
                </a:solidFill>
                <a:effectLst/>
                <a:latin typeface="inherit"/>
              </a:rPr>
              <a:t> </a:t>
            </a:r>
            <a:r>
              <a:rPr lang="en-US" b="0" i="0" dirty="0">
                <a:solidFill>
                  <a:srgbClr val="0A0A23"/>
                </a:solidFill>
                <a:effectLst/>
                <a:latin typeface="inherit"/>
              </a:rPr>
              <a:t>method, which calculates the total price</a:t>
            </a:r>
          </a:p>
          <a:p>
            <a:pPr algn="l" fontAlgn="base">
              <a:buFont typeface="Wingdings" panose="05000000000000000000" pitchFamily="2" charset="2"/>
              <a:buChar char="Ø"/>
            </a:pPr>
            <a:r>
              <a:rPr lang="en-US" b="1" i="0" dirty="0" err="1">
                <a:solidFill>
                  <a:srgbClr val="0A0A23"/>
                </a:solidFill>
                <a:effectLst/>
                <a:latin typeface="inherit"/>
              </a:rPr>
              <a:t>printInvoice</a:t>
            </a:r>
            <a:r>
              <a:rPr lang="en-US" b="0" i="0" dirty="0">
                <a:solidFill>
                  <a:srgbClr val="0A0A23"/>
                </a:solidFill>
                <a:effectLst/>
                <a:latin typeface="inherit"/>
              </a:rPr>
              <a:t> method, that should print the invoice to console</a:t>
            </a:r>
          </a:p>
          <a:p>
            <a:pPr algn="l" fontAlgn="base">
              <a:buFont typeface="Wingdings" panose="05000000000000000000" pitchFamily="2" charset="2"/>
              <a:buChar char="Ø"/>
            </a:pPr>
            <a:r>
              <a:rPr lang="en-US" b="1" i="0" dirty="0" err="1">
                <a:solidFill>
                  <a:srgbClr val="0A0A23"/>
                </a:solidFill>
                <a:effectLst/>
                <a:latin typeface="inherit"/>
              </a:rPr>
              <a:t>saveToFile</a:t>
            </a:r>
            <a:r>
              <a:rPr lang="en-US" b="1" i="0" dirty="0">
                <a:solidFill>
                  <a:srgbClr val="0A0A23"/>
                </a:solidFill>
                <a:effectLst/>
                <a:latin typeface="inherit"/>
              </a:rPr>
              <a:t> </a:t>
            </a:r>
            <a:r>
              <a:rPr lang="en-US" b="0" i="0" dirty="0">
                <a:solidFill>
                  <a:srgbClr val="0A0A23"/>
                </a:solidFill>
                <a:effectLst/>
                <a:latin typeface="inherit"/>
              </a:rPr>
              <a:t>method, responsible for writing the invoice to a file</a:t>
            </a:r>
          </a:p>
          <a:p>
            <a:pPr algn="l" fontAlgn="base"/>
            <a:endParaRPr lang="en-US" b="0" i="0" dirty="0">
              <a:solidFill>
                <a:srgbClr val="0A0A23"/>
              </a:solidFill>
              <a:effectLst/>
              <a:latin typeface="Lato" panose="020F0502020204030203" pitchFamily="34" charset="0"/>
            </a:endParaRPr>
          </a:p>
          <a:p>
            <a:pPr algn="l" fontAlgn="base"/>
            <a:r>
              <a:rPr lang="en-US" dirty="0">
                <a:solidFill>
                  <a:srgbClr val="0A0A23"/>
                </a:solidFill>
                <a:latin typeface="Lato" panose="020F0502020204030203" pitchFamily="34" charset="0"/>
              </a:rPr>
              <a:t>W</a:t>
            </a:r>
            <a:r>
              <a:rPr lang="en-US" b="0" i="0" dirty="0">
                <a:solidFill>
                  <a:srgbClr val="0A0A23"/>
                </a:solidFill>
                <a:effectLst/>
                <a:latin typeface="Lato" panose="020F0502020204030203" pitchFamily="34" charset="0"/>
              </a:rPr>
              <a:t>hat is wrong with this class design?</a:t>
            </a:r>
            <a:endParaRPr lang="en-US" b="0" i="0" dirty="0">
              <a:solidFill>
                <a:srgbClr val="0A0A23"/>
              </a:solidFill>
              <a:effectLst/>
              <a:latin typeface="inherit"/>
            </a:endParaRPr>
          </a:p>
          <a:p>
            <a:endParaRPr lang="en-US" dirty="0"/>
          </a:p>
        </p:txBody>
      </p:sp>
    </p:spTree>
    <p:extLst>
      <p:ext uri="{BB962C8B-B14F-4D97-AF65-F5344CB8AC3E}">
        <p14:creationId xmlns:p14="http://schemas.microsoft.com/office/powerpoint/2010/main" val="321545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FC57-4655-27CB-8337-FB389E892A44}"/>
              </a:ext>
            </a:extLst>
          </p:cNvPr>
          <p:cNvSpPr>
            <a:spLocks noGrp="1"/>
          </p:cNvSpPr>
          <p:nvPr>
            <p:ph type="title"/>
          </p:nvPr>
        </p:nvSpPr>
        <p:spPr/>
        <p:txBody>
          <a:bodyPr/>
          <a:lstStyle/>
          <a:p>
            <a:r>
              <a:rPr lang="en-US" dirty="0"/>
              <a:t>Violations of SRP</a:t>
            </a:r>
          </a:p>
        </p:txBody>
      </p:sp>
      <p:sp>
        <p:nvSpPr>
          <p:cNvPr id="3" name="Content Placeholder 2">
            <a:extLst>
              <a:ext uri="{FF2B5EF4-FFF2-40B4-BE49-F238E27FC236}">
                <a16:creationId xmlns:a16="http://schemas.microsoft.com/office/drawing/2014/main" id="{61E6967F-6FF6-B30D-5643-C2BC1AA279FF}"/>
              </a:ext>
            </a:extLst>
          </p:cNvPr>
          <p:cNvSpPr>
            <a:spLocks noGrp="1"/>
          </p:cNvSpPr>
          <p:nvPr>
            <p:ph idx="1"/>
          </p:nvPr>
        </p:nvSpPr>
        <p:spPr/>
        <p:txBody>
          <a:bodyPr>
            <a:normAutofit lnSpcReduction="10000"/>
          </a:bodyPr>
          <a:lstStyle/>
          <a:p>
            <a:pPr algn="l" fontAlgn="base"/>
            <a:r>
              <a:rPr lang="en-US" b="0" i="0" dirty="0">
                <a:solidFill>
                  <a:srgbClr val="0A0A23"/>
                </a:solidFill>
                <a:effectLst/>
                <a:latin typeface="Lato" panose="020F0502020204030203" pitchFamily="34" charset="0"/>
              </a:rPr>
              <a:t>The first violation is the </a:t>
            </a:r>
            <a:r>
              <a:rPr lang="en-US" b="1" i="0" dirty="0" err="1">
                <a:solidFill>
                  <a:srgbClr val="0A0A23"/>
                </a:solidFill>
                <a:effectLst/>
                <a:latin typeface="inherit"/>
              </a:rPr>
              <a:t>printInvoice</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method, which contains our printing logic. The SRP states that our class should only have a single reason to change, and that reason should be a change in the invoice calculation for our class.</a:t>
            </a:r>
          </a:p>
          <a:p>
            <a:pPr algn="l" fontAlgn="base"/>
            <a:r>
              <a:rPr lang="en-US" b="0" i="0" dirty="0">
                <a:solidFill>
                  <a:srgbClr val="0A0A23"/>
                </a:solidFill>
                <a:effectLst/>
                <a:latin typeface="Lato" panose="020F0502020204030203" pitchFamily="34" charset="0"/>
              </a:rPr>
              <a:t>But in this architecture, if we wanted to change the printing format, we would need to change the class. This is why we should not have printing logic mixed with business logic in the same class.</a:t>
            </a:r>
          </a:p>
          <a:p>
            <a:pPr algn="l" fontAlgn="base"/>
            <a:r>
              <a:rPr lang="en-US" b="0" i="0" dirty="0">
                <a:solidFill>
                  <a:srgbClr val="0A0A23"/>
                </a:solidFill>
                <a:effectLst/>
                <a:latin typeface="Lato" panose="020F0502020204030203" pitchFamily="34" charset="0"/>
              </a:rPr>
              <a:t>There is another method that violates the SRP in our class: the </a:t>
            </a:r>
            <a:r>
              <a:rPr lang="en-US" b="1" i="0" dirty="0" err="1">
                <a:solidFill>
                  <a:srgbClr val="0A0A23"/>
                </a:solidFill>
                <a:effectLst/>
                <a:latin typeface="inherit"/>
              </a:rPr>
              <a:t>saveToFile</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method. It is also an extremely common mistake to mix persistence logic with business logic.</a:t>
            </a:r>
          </a:p>
          <a:p>
            <a:endParaRPr lang="en-US" dirty="0"/>
          </a:p>
        </p:txBody>
      </p:sp>
    </p:spTree>
    <p:extLst>
      <p:ext uri="{BB962C8B-B14F-4D97-AF65-F5344CB8AC3E}">
        <p14:creationId xmlns:p14="http://schemas.microsoft.com/office/powerpoint/2010/main" val="232711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5F60-1D03-E708-A747-07A4CC8AF22B}"/>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7617E724-BA0B-CC2B-70A5-1D982391703F}"/>
              </a:ext>
            </a:extLst>
          </p:cNvPr>
          <p:cNvSpPr>
            <a:spLocks noGrp="1"/>
          </p:cNvSpPr>
          <p:nvPr>
            <p:ph idx="1"/>
          </p:nvPr>
        </p:nvSpPr>
        <p:spPr/>
        <p:txBody>
          <a:bodyPr/>
          <a:lstStyle/>
          <a:p>
            <a:r>
              <a:rPr lang="en-US" b="0" i="0" dirty="0">
                <a:solidFill>
                  <a:srgbClr val="0A0A23"/>
                </a:solidFill>
                <a:effectLst/>
                <a:latin typeface="Lato" panose="020F0502020204030203" pitchFamily="34" charset="0"/>
              </a:rPr>
              <a:t>We can create new classes for our printing and persistence logic so we will no longer need to modify the invoice class for those purposes.</a:t>
            </a:r>
            <a:endParaRPr lang="en-US" dirty="0"/>
          </a:p>
        </p:txBody>
      </p:sp>
    </p:spTree>
    <p:extLst>
      <p:ext uri="{BB962C8B-B14F-4D97-AF65-F5344CB8AC3E}">
        <p14:creationId xmlns:p14="http://schemas.microsoft.com/office/powerpoint/2010/main" val="1253367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A6EF-56DD-E6BE-3ACD-44C396E1F5B1}"/>
              </a:ext>
            </a:extLst>
          </p:cNvPr>
          <p:cNvSpPr>
            <a:spLocks noGrp="1"/>
          </p:cNvSpPr>
          <p:nvPr>
            <p:ph type="title"/>
          </p:nvPr>
        </p:nvSpPr>
        <p:spPr/>
        <p:txBody>
          <a:bodyPr/>
          <a:lstStyle/>
          <a:p>
            <a:r>
              <a:rPr lang="en-US" dirty="0"/>
              <a:t>How to Fix?</a:t>
            </a:r>
            <a:br>
              <a:rPr lang="en-US" dirty="0"/>
            </a:br>
            <a:endParaRPr lang="en-US" dirty="0"/>
          </a:p>
        </p:txBody>
      </p:sp>
      <p:sp>
        <p:nvSpPr>
          <p:cNvPr id="3" name="Content Placeholder 2">
            <a:extLst>
              <a:ext uri="{FF2B5EF4-FFF2-40B4-BE49-F238E27FC236}">
                <a16:creationId xmlns:a16="http://schemas.microsoft.com/office/drawing/2014/main" id="{8D577E7D-38DC-F9CD-A3BF-8B06874E8E02}"/>
              </a:ext>
            </a:extLst>
          </p:cNvPr>
          <p:cNvSpPr>
            <a:spLocks noGrp="1"/>
          </p:cNvSpPr>
          <p:nvPr>
            <p:ph sz="half" idx="1"/>
          </p:nvPr>
        </p:nvSpPr>
        <p:spPr>
          <a:xfrm>
            <a:off x="233265" y="1399592"/>
            <a:ext cx="5786535" cy="5178490"/>
          </a:xfrm>
          <a:ln>
            <a:solidFill>
              <a:schemeClr val="tx1"/>
            </a:solidFill>
            <a:prstDash val="solid"/>
          </a:ln>
        </p:spPr>
        <p:txBody>
          <a:bodyPr>
            <a:noAutofit/>
          </a:bodyPr>
          <a:lstStyle/>
          <a:p>
            <a:pPr marL="0" indent="0">
              <a:buNone/>
            </a:pPr>
            <a:r>
              <a:rPr lang="en-US" sz="1600" dirty="0"/>
              <a:t>public class </a:t>
            </a:r>
            <a:r>
              <a:rPr lang="en-US" sz="1600" dirty="0" err="1"/>
              <a:t>InvoicePrinter</a:t>
            </a:r>
            <a:r>
              <a:rPr lang="en-US" sz="1600" dirty="0"/>
              <a:t> {</a:t>
            </a:r>
          </a:p>
          <a:p>
            <a:pPr marL="0" indent="0">
              <a:buNone/>
            </a:pPr>
            <a:r>
              <a:rPr lang="en-US" sz="1600" dirty="0"/>
              <a:t>    private Invoice </a:t>
            </a:r>
            <a:r>
              <a:rPr lang="en-US" sz="1600" dirty="0" err="1"/>
              <a:t>invoice</a:t>
            </a:r>
            <a:r>
              <a:rPr lang="en-US" sz="1600" dirty="0"/>
              <a:t>;</a:t>
            </a:r>
          </a:p>
          <a:p>
            <a:pPr marL="0" indent="0">
              <a:buNone/>
            </a:pPr>
            <a:endParaRPr lang="en-US" sz="1600" dirty="0"/>
          </a:p>
          <a:p>
            <a:pPr marL="0" indent="0">
              <a:buNone/>
            </a:pPr>
            <a:r>
              <a:rPr lang="en-US" sz="1600" dirty="0"/>
              <a:t>    public </a:t>
            </a:r>
            <a:r>
              <a:rPr lang="en-US" sz="1600" dirty="0" err="1"/>
              <a:t>InvoicePrinter</a:t>
            </a:r>
            <a:r>
              <a:rPr lang="en-US" sz="1600" dirty="0"/>
              <a:t>(Invoice invoice) {</a:t>
            </a:r>
          </a:p>
          <a:p>
            <a:pPr marL="0" indent="0">
              <a:buNone/>
            </a:pPr>
            <a:r>
              <a:rPr lang="en-US" sz="1600" dirty="0"/>
              <a:t>        </a:t>
            </a:r>
            <a:r>
              <a:rPr lang="en-US" sz="1600" dirty="0" err="1"/>
              <a:t>this.invoice</a:t>
            </a:r>
            <a:r>
              <a:rPr lang="en-US" sz="1600" dirty="0"/>
              <a:t> = invoice;</a:t>
            </a:r>
          </a:p>
          <a:p>
            <a:pPr marL="0" indent="0">
              <a:buNone/>
            </a:pPr>
            <a:r>
              <a:rPr lang="en-US" sz="1600" dirty="0"/>
              <a:t>    }</a:t>
            </a:r>
          </a:p>
          <a:p>
            <a:pPr marL="0" indent="0">
              <a:buNone/>
            </a:pPr>
            <a:endParaRPr lang="en-US" sz="1600" dirty="0"/>
          </a:p>
          <a:p>
            <a:pPr marL="0" indent="0">
              <a:buNone/>
            </a:pPr>
            <a:r>
              <a:rPr lang="en-US" sz="1600" dirty="0"/>
              <a:t>    public void print() {</a:t>
            </a:r>
          </a:p>
          <a:p>
            <a:pPr marL="0" indent="0">
              <a:buNone/>
            </a:pPr>
            <a:r>
              <a:rPr lang="en-US" sz="1600" dirty="0"/>
              <a:t>        </a:t>
            </a:r>
            <a:r>
              <a:rPr lang="en-US" sz="1600" dirty="0" err="1"/>
              <a:t>System.out.println</a:t>
            </a:r>
            <a:r>
              <a:rPr lang="en-US" sz="1600" dirty="0"/>
              <a:t>(</a:t>
            </a:r>
            <a:r>
              <a:rPr lang="en-US" sz="1600" dirty="0" err="1"/>
              <a:t>invoice.quantity</a:t>
            </a:r>
            <a:r>
              <a:rPr lang="en-US" sz="1600" dirty="0"/>
              <a:t> + "x " + invoice.book.name + " " +  </a:t>
            </a:r>
            <a:r>
              <a:rPr lang="en-US" sz="1600" dirty="0" err="1"/>
              <a:t>invoice.book.price</a:t>
            </a:r>
            <a:r>
              <a:rPr lang="en-US" sz="1600" dirty="0"/>
              <a:t> + " $");</a:t>
            </a:r>
          </a:p>
          <a:p>
            <a:pPr marL="0" indent="0">
              <a:buNone/>
            </a:pPr>
            <a:r>
              <a:rPr lang="en-US" sz="1600" dirty="0"/>
              <a:t>        </a:t>
            </a:r>
            <a:r>
              <a:rPr lang="en-US" sz="1600" dirty="0" err="1"/>
              <a:t>System.out.println</a:t>
            </a:r>
            <a:r>
              <a:rPr lang="en-US" sz="1600" dirty="0"/>
              <a:t>("Discount Rate: " + </a:t>
            </a:r>
            <a:r>
              <a:rPr lang="en-US" sz="1600" dirty="0" err="1"/>
              <a:t>invoice.discountRate</a:t>
            </a:r>
            <a:r>
              <a:rPr lang="en-US" sz="1600" dirty="0"/>
              <a:t>);</a:t>
            </a:r>
          </a:p>
          <a:p>
            <a:pPr marL="0" indent="0">
              <a:buNone/>
            </a:pPr>
            <a:r>
              <a:rPr lang="en-US" sz="1600" dirty="0"/>
              <a:t>        </a:t>
            </a:r>
            <a:r>
              <a:rPr lang="en-US" sz="1600" dirty="0" err="1"/>
              <a:t>System.out.println</a:t>
            </a:r>
            <a:r>
              <a:rPr lang="en-US" sz="1600" dirty="0"/>
              <a:t>("Tax Rate: " + </a:t>
            </a:r>
            <a:r>
              <a:rPr lang="en-US" sz="1600" dirty="0" err="1"/>
              <a:t>invoice.taxRate</a:t>
            </a:r>
            <a:r>
              <a:rPr lang="en-US" sz="1600" dirty="0"/>
              <a:t>);</a:t>
            </a:r>
          </a:p>
          <a:p>
            <a:pPr marL="0" indent="0">
              <a:buNone/>
            </a:pPr>
            <a:r>
              <a:rPr lang="en-US" sz="1600" dirty="0"/>
              <a:t>        </a:t>
            </a:r>
            <a:r>
              <a:rPr lang="en-US" sz="1600" dirty="0" err="1"/>
              <a:t>System.out.println</a:t>
            </a:r>
            <a:r>
              <a:rPr lang="en-US" sz="1600" dirty="0"/>
              <a:t>("Total: " + </a:t>
            </a:r>
            <a:r>
              <a:rPr lang="en-US" sz="1600" dirty="0" err="1"/>
              <a:t>invoice.total</a:t>
            </a:r>
            <a:r>
              <a:rPr lang="en-US" sz="1600" dirty="0"/>
              <a:t> + " $");</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842AA216-B46C-9D42-8561-80A7AE950D31}"/>
              </a:ext>
            </a:extLst>
          </p:cNvPr>
          <p:cNvSpPr>
            <a:spLocks noGrp="1"/>
          </p:cNvSpPr>
          <p:nvPr>
            <p:ph sz="half" idx="2"/>
          </p:nvPr>
        </p:nvSpPr>
        <p:spPr>
          <a:xfrm>
            <a:off x="6172199" y="1399592"/>
            <a:ext cx="5612363" cy="5178490"/>
          </a:xfrm>
          <a:ln>
            <a:solidFill>
              <a:schemeClr val="tx1"/>
            </a:solidFill>
            <a:prstDash val="solid"/>
          </a:ln>
        </p:spPr>
        <p:txBody>
          <a:bodyPr>
            <a:normAutofit/>
          </a:bodyPr>
          <a:lstStyle/>
          <a:p>
            <a:pPr marL="0" indent="0">
              <a:buNone/>
            </a:pPr>
            <a:r>
              <a:rPr lang="en-US" sz="1600" dirty="0"/>
              <a:t>public class </a:t>
            </a:r>
            <a:r>
              <a:rPr lang="en-US" sz="1600" dirty="0" err="1"/>
              <a:t>InvoicePersistence</a:t>
            </a:r>
            <a:r>
              <a:rPr lang="en-US" sz="1600" dirty="0"/>
              <a:t> {</a:t>
            </a:r>
          </a:p>
          <a:p>
            <a:pPr marL="0" indent="0">
              <a:buNone/>
            </a:pPr>
            <a:r>
              <a:rPr lang="en-US" sz="1600" dirty="0"/>
              <a:t>    Invoice </a:t>
            </a:r>
            <a:r>
              <a:rPr lang="en-US" sz="1600" dirty="0" err="1"/>
              <a:t>invoice</a:t>
            </a:r>
            <a:r>
              <a:rPr lang="en-US" sz="1600" dirty="0"/>
              <a:t>;</a:t>
            </a:r>
          </a:p>
          <a:p>
            <a:pPr marL="0" indent="0">
              <a:buNone/>
            </a:pPr>
            <a:endParaRPr lang="en-US" sz="1600" dirty="0"/>
          </a:p>
          <a:p>
            <a:pPr marL="0" indent="0">
              <a:buNone/>
            </a:pPr>
            <a:r>
              <a:rPr lang="en-US" sz="1600" dirty="0"/>
              <a:t>    public </a:t>
            </a:r>
            <a:r>
              <a:rPr lang="en-US" sz="1600" dirty="0" err="1"/>
              <a:t>InvoicePersistence</a:t>
            </a:r>
            <a:r>
              <a:rPr lang="en-US" sz="1600" dirty="0"/>
              <a:t>(Invoice invoice) {</a:t>
            </a:r>
          </a:p>
          <a:p>
            <a:pPr marL="0" indent="0">
              <a:buNone/>
            </a:pPr>
            <a:r>
              <a:rPr lang="en-US" sz="1600" dirty="0"/>
              <a:t>        </a:t>
            </a:r>
            <a:r>
              <a:rPr lang="en-US" sz="1600" dirty="0" err="1"/>
              <a:t>this.invoice</a:t>
            </a:r>
            <a:r>
              <a:rPr lang="en-US" sz="1600" dirty="0"/>
              <a:t> = invoice;</a:t>
            </a:r>
          </a:p>
          <a:p>
            <a:pPr marL="0" indent="0">
              <a:buNone/>
            </a:pPr>
            <a:r>
              <a:rPr lang="en-US" sz="1600" dirty="0"/>
              <a:t>    }</a:t>
            </a:r>
          </a:p>
          <a:p>
            <a:pPr marL="0" indent="0">
              <a:buNone/>
            </a:pPr>
            <a:endParaRPr lang="en-US" sz="1600" dirty="0"/>
          </a:p>
          <a:p>
            <a:pPr marL="0" indent="0">
              <a:buNone/>
            </a:pPr>
            <a:r>
              <a:rPr lang="en-US" sz="1600" dirty="0"/>
              <a:t>    public void </a:t>
            </a:r>
            <a:r>
              <a:rPr lang="en-US" sz="1600" dirty="0" err="1"/>
              <a:t>saveToFile</a:t>
            </a:r>
            <a:r>
              <a:rPr lang="en-US" sz="1600" dirty="0"/>
              <a:t>(String filename) {</a:t>
            </a:r>
          </a:p>
          <a:p>
            <a:pPr marL="0" indent="0">
              <a:buNone/>
            </a:pPr>
            <a:r>
              <a:rPr lang="en-US" sz="1600" dirty="0"/>
              <a:t>        // Creates a file with given name and writes the invoice</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187462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1A1F-3C2A-A31C-E021-3470088A2FF1}"/>
              </a:ext>
            </a:extLst>
          </p:cNvPr>
          <p:cNvSpPr>
            <a:spLocks noGrp="1"/>
          </p:cNvSpPr>
          <p:nvPr>
            <p:ph type="title"/>
          </p:nvPr>
        </p:nvSpPr>
        <p:spPr/>
        <p:txBody>
          <a:bodyPr/>
          <a:lstStyle/>
          <a:p>
            <a:r>
              <a:rPr lang="en-US" dirty="0"/>
              <a:t>OCP-Open Closed Principle</a:t>
            </a:r>
          </a:p>
        </p:txBody>
      </p:sp>
      <p:sp>
        <p:nvSpPr>
          <p:cNvPr id="3" name="Content Placeholder 2">
            <a:extLst>
              <a:ext uri="{FF2B5EF4-FFF2-40B4-BE49-F238E27FC236}">
                <a16:creationId xmlns:a16="http://schemas.microsoft.com/office/drawing/2014/main" id="{C536F267-2D62-B630-6995-90A838E7EC7C}"/>
              </a:ext>
            </a:extLst>
          </p:cNvPr>
          <p:cNvSpPr>
            <a:spLocks noGrp="1"/>
          </p:cNvSpPr>
          <p:nvPr>
            <p:ph idx="1"/>
          </p:nvPr>
        </p:nvSpPr>
        <p:spPr/>
        <p:txBody>
          <a:bodyPr>
            <a:normAutofit lnSpcReduction="10000"/>
          </a:bodyPr>
          <a:lstStyle/>
          <a:p>
            <a:pPr algn="l" fontAlgn="base"/>
            <a:r>
              <a:rPr lang="en-US" b="0" i="0" dirty="0">
                <a:solidFill>
                  <a:srgbClr val="0A0A23"/>
                </a:solidFill>
                <a:effectLst/>
                <a:latin typeface="Lato" panose="020F0502020204030203" pitchFamily="34" charset="0"/>
              </a:rPr>
              <a:t>The Open-Closed Principle requires that </a:t>
            </a:r>
            <a:r>
              <a:rPr lang="en-US" b="1" i="0" dirty="0">
                <a:solidFill>
                  <a:srgbClr val="0A0A23"/>
                </a:solidFill>
                <a:effectLst/>
                <a:latin typeface="inherit"/>
              </a:rPr>
              <a:t>classes should be open for extension and closed to modification.</a:t>
            </a:r>
            <a:endParaRPr lang="en-US" b="0" i="0" dirty="0">
              <a:solidFill>
                <a:srgbClr val="0A0A23"/>
              </a:solidFill>
              <a:effectLst/>
              <a:latin typeface="Lato" panose="020F0502020204030203" pitchFamily="34" charset="0"/>
            </a:endParaRPr>
          </a:p>
          <a:p>
            <a:pPr algn="l" fontAlgn="base"/>
            <a:r>
              <a:rPr lang="en-US" b="0" i="0" dirty="0">
                <a:solidFill>
                  <a:srgbClr val="0A0A23"/>
                </a:solidFill>
                <a:effectLst/>
                <a:latin typeface="Lato" panose="020F0502020204030203" pitchFamily="34" charset="0"/>
              </a:rPr>
              <a:t>Modification means </a:t>
            </a:r>
            <a:r>
              <a:rPr lang="en-US" b="1" i="0" dirty="0">
                <a:solidFill>
                  <a:srgbClr val="0A0A23"/>
                </a:solidFill>
                <a:effectLst/>
                <a:latin typeface="Lato" panose="020F0502020204030203" pitchFamily="34" charset="0"/>
              </a:rPr>
              <a:t>changing the code </a:t>
            </a:r>
            <a:r>
              <a:rPr lang="en-US" b="0" i="0" dirty="0">
                <a:solidFill>
                  <a:srgbClr val="0A0A23"/>
                </a:solidFill>
                <a:effectLst/>
                <a:latin typeface="Lato" panose="020F0502020204030203" pitchFamily="34" charset="0"/>
              </a:rPr>
              <a:t>of an existing class, and extension means </a:t>
            </a:r>
            <a:r>
              <a:rPr lang="en-US" b="1" i="0" dirty="0">
                <a:solidFill>
                  <a:srgbClr val="0A0A23"/>
                </a:solidFill>
                <a:effectLst/>
                <a:latin typeface="Lato" panose="020F0502020204030203" pitchFamily="34" charset="0"/>
              </a:rPr>
              <a:t>adding new functionality</a:t>
            </a:r>
            <a:r>
              <a:rPr lang="en-US" b="0" i="0" dirty="0">
                <a:solidFill>
                  <a:srgbClr val="0A0A23"/>
                </a:solidFill>
                <a:effectLst/>
                <a:latin typeface="Lato" panose="020F0502020204030203" pitchFamily="34" charset="0"/>
              </a:rPr>
              <a:t>.</a:t>
            </a:r>
          </a:p>
          <a:p>
            <a:r>
              <a:rPr lang="en-US" b="0" i="0" dirty="0">
                <a:solidFill>
                  <a:srgbClr val="0A0A23"/>
                </a:solidFill>
                <a:effectLst/>
                <a:latin typeface="Lato" panose="020F0502020204030203" pitchFamily="34" charset="0"/>
              </a:rPr>
              <a:t>We should be able to add new functionality without touching the existing code for the class. </a:t>
            </a:r>
          </a:p>
          <a:p>
            <a:r>
              <a:rPr lang="en-US" b="0" i="0" dirty="0">
                <a:solidFill>
                  <a:srgbClr val="0A0A23"/>
                </a:solidFill>
                <a:effectLst/>
                <a:latin typeface="Lato" panose="020F0502020204030203" pitchFamily="34" charset="0"/>
              </a:rPr>
              <a:t>This is because whenever we modify the existing code, we are taking the </a:t>
            </a:r>
            <a:r>
              <a:rPr lang="en-US" b="1" i="0" dirty="0">
                <a:solidFill>
                  <a:srgbClr val="0A0A23"/>
                </a:solidFill>
                <a:effectLst/>
                <a:latin typeface="Lato" panose="020F0502020204030203" pitchFamily="34" charset="0"/>
              </a:rPr>
              <a:t>risk of creating potential bugs</a:t>
            </a:r>
            <a:r>
              <a:rPr lang="en-US" b="0" i="0" dirty="0">
                <a:solidFill>
                  <a:srgbClr val="0A0A23"/>
                </a:solidFill>
                <a:effectLst/>
                <a:latin typeface="Lato" panose="020F0502020204030203" pitchFamily="34" charset="0"/>
              </a:rPr>
              <a:t>. </a:t>
            </a:r>
          </a:p>
          <a:p>
            <a:r>
              <a:rPr lang="en-US" b="0" i="0" dirty="0">
                <a:solidFill>
                  <a:srgbClr val="0A0A23"/>
                </a:solidFill>
                <a:effectLst/>
                <a:latin typeface="Lato" panose="020F0502020204030203" pitchFamily="34" charset="0"/>
              </a:rPr>
              <a:t>We should avoid touching the tested and reliable (mostly) production code if possible.</a:t>
            </a:r>
            <a:endParaRPr lang="en-US" dirty="0"/>
          </a:p>
        </p:txBody>
      </p:sp>
    </p:spTree>
    <p:extLst>
      <p:ext uri="{BB962C8B-B14F-4D97-AF65-F5344CB8AC3E}">
        <p14:creationId xmlns:p14="http://schemas.microsoft.com/office/powerpoint/2010/main" val="15061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1A1F-3C2A-A31C-E021-3470088A2FF1}"/>
              </a:ext>
            </a:extLst>
          </p:cNvPr>
          <p:cNvSpPr>
            <a:spLocks noGrp="1"/>
          </p:cNvSpPr>
          <p:nvPr>
            <p:ph type="title"/>
          </p:nvPr>
        </p:nvSpPr>
        <p:spPr/>
        <p:txBody>
          <a:bodyPr/>
          <a:lstStyle/>
          <a:p>
            <a:r>
              <a:rPr lang="en-US" dirty="0"/>
              <a:t>OCP-Open Closed Principle</a:t>
            </a:r>
          </a:p>
        </p:txBody>
      </p:sp>
      <p:sp>
        <p:nvSpPr>
          <p:cNvPr id="3" name="Content Placeholder 2">
            <a:extLst>
              <a:ext uri="{FF2B5EF4-FFF2-40B4-BE49-F238E27FC236}">
                <a16:creationId xmlns:a16="http://schemas.microsoft.com/office/drawing/2014/main" id="{C536F267-2D62-B630-6995-90A838E7EC7C}"/>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But how are we going to add new functionality without touching the class?</a:t>
            </a:r>
          </a:p>
          <a:p>
            <a:pPr algn="l" fontAlgn="base"/>
            <a:r>
              <a:rPr lang="en-US" b="0" i="0" dirty="0">
                <a:solidFill>
                  <a:srgbClr val="0A0A23"/>
                </a:solidFill>
                <a:effectLst/>
                <a:latin typeface="Lato" panose="020F0502020204030203" pitchFamily="34" charset="0"/>
              </a:rPr>
              <a:t>It is usually done with the help of </a:t>
            </a:r>
            <a:r>
              <a:rPr lang="en-US" b="1" i="0" dirty="0">
                <a:solidFill>
                  <a:srgbClr val="0A0A23"/>
                </a:solidFill>
                <a:effectLst/>
                <a:latin typeface="Lato" panose="020F0502020204030203" pitchFamily="34" charset="0"/>
              </a:rPr>
              <a:t>interfaces</a:t>
            </a:r>
            <a:r>
              <a:rPr lang="en-US" b="0" i="0" dirty="0">
                <a:solidFill>
                  <a:srgbClr val="0A0A23"/>
                </a:solidFill>
                <a:effectLst/>
                <a:latin typeface="Lato" panose="020F0502020204030203" pitchFamily="34" charset="0"/>
              </a:rPr>
              <a:t> and </a:t>
            </a:r>
            <a:r>
              <a:rPr lang="en-US" b="1" i="0" dirty="0">
                <a:solidFill>
                  <a:srgbClr val="0A0A23"/>
                </a:solidFill>
                <a:effectLst/>
                <a:latin typeface="Lato" panose="020F0502020204030203" pitchFamily="34" charset="0"/>
              </a:rPr>
              <a:t>abstract classes</a:t>
            </a:r>
            <a:r>
              <a:rPr lang="en-US" b="0" i="0" dirty="0">
                <a:solidFill>
                  <a:srgbClr val="0A0A23"/>
                </a:solidFill>
                <a:effectLst/>
                <a:latin typeface="Lato" panose="020F0502020204030203" pitchFamily="34" charset="0"/>
              </a:rPr>
              <a:t>.</a:t>
            </a:r>
            <a:endParaRPr lang="en-US" dirty="0"/>
          </a:p>
        </p:txBody>
      </p:sp>
    </p:spTree>
    <p:extLst>
      <p:ext uri="{BB962C8B-B14F-4D97-AF65-F5344CB8AC3E}">
        <p14:creationId xmlns:p14="http://schemas.microsoft.com/office/powerpoint/2010/main" val="296969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0" i="0" u="none" strike="noStrike" baseline="0" dirty="0"/>
              <a:t>Good software systems begin with clean code</a:t>
            </a:r>
          </a:p>
          <a:p>
            <a:pPr algn="l"/>
            <a:r>
              <a:rPr lang="en-US" sz="2400" b="0" i="0" u="none" strike="noStrike" baseline="0" dirty="0"/>
              <a:t>The SOLID principles tell us how to </a:t>
            </a:r>
            <a:r>
              <a:rPr lang="en-US" sz="2400" b="1" i="0" u="none" strike="noStrike" baseline="0" dirty="0"/>
              <a:t>arrange our functions and data structures </a:t>
            </a:r>
            <a:r>
              <a:rPr lang="en-US" sz="2400" b="0" i="0" u="none" strike="noStrike" baseline="0" dirty="0"/>
              <a:t>into classes, and how those classes should be </a:t>
            </a:r>
            <a:r>
              <a:rPr lang="en-US" sz="2400" b="1" i="0" u="none" strike="noStrike" baseline="0" dirty="0"/>
              <a:t>interconnected</a:t>
            </a:r>
            <a:endParaRPr lang="en-US" sz="2400" b="0" i="0" u="none" strike="noStrike" baseline="0" dirty="0"/>
          </a:p>
          <a:p>
            <a:pPr algn="l"/>
            <a:r>
              <a:rPr lang="en-US" sz="2400" b="0" i="0" u="none" strike="noStrike" baseline="0" dirty="0"/>
              <a:t>The goal of the principles is the creation of mid-level software structures that:</a:t>
            </a:r>
          </a:p>
          <a:p>
            <a:pPr lvl="1"/>
            <a:r>
              <a:rPr lang="en-US" b="0" i="0" u="none" strike="noStrike" baseline="0" dirty="0"/>
              <a:t>Tolerate change</a:t>
            </a:r>
          </a:p>
          <a:p>
            <a:pPr lvl="1"/>
            <a:r>
              <a:rPr lang="en-US" b="0" i="0" u="none" strike="noStrike" baseline="0" dirty="0"/>
              <a:t>Are easy to understand</a:t>
            </a:r>
          </a:p>
          <a:p>
            <a:pPr lvl="1"/>
            <a:r>
              <a:rPr lang="en-US" b="0" i="0" u="none" strike="noStrike" baseline="0" dirty="0"/>
              <a:t>Are the basis of components that can be used in many software systems</a:t>
            </a:r>
          </a:p>
          <a:p>
            <a:pPr algn="l"/>
            <a:r>
              <a:rPr lang="en-US" sz="2400" b="0" i="0" u="none" strike="noStrike" baseline="0" dirty="0"/>
              <a:t>The term “mid-level” refers to the fact that these principles are applied by programmers working at the module level.</a:t>
            </a:r>
            <a:endParaRPr lang="en-US" sz="2400" dirty="0"/>
          </a:p>
        </p:txBody>
      </p:sp>
    </p:spTree>
    <p:extLst>
      <p:ext uri="{BB962C8B-B14F-4D97-AF65-F5344CB8AC3E}">
        <p14:creationId xmlns:p14="http://schemas.microsoft.com/office/powerpoint/2010/main" val="1672802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A2C90-901A-DC9E-7647-A5A1628CD696}"/>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Let's say our boss came to us and said that they want invoices to be saved to a database so that we can search them easily. </a:t>
            </a:r>
          </a:p>
          <a:p>
            <a:pPr algn="l" fontAlgn="base"/>
            <a:r>
              <a:rPr lang="en-US" b="0" i="0" dirty="0">
                <a:solidFill>
                  <a:srgbClr val="0A0A23"/>
                </a:solidFill>
                <a:effectLst/>
                <a:latin typeface="Lato" panose="020F0502020204030203" pitchFamily="34" charset="0"/>
              </a:rPr>
              <a:t>We think okay, this is easy </a:t>
            </a:r>
            <a:r>
              <a:rPr lang="en-US" b="0" i="0" dirty="0" err="1">
                <a:solidFill>
                  <a:srgbClr val="0A0A23"/>
                </a:solidFill>
                <a:effectLst/>
                <a:latin typeface="Lato" panose="020F0502020204030203" pitchFamily="34" charset="0"/>
              </a:rPr>
              <a:t>peasy</a:t>
            </a:r>
            <a:r>
              <a:rPr lang="en-US" b="0" i="0" dirty="0">
                <a:solidFill>
                  <a:srgbClr val="0A0A23"/>
                </a:solidFill>
                <a:effectLst/>
                <a:latin typeface="Lato" panose="020F0502020204030203" pitchFamily="34" charset="0"/>
              </a:rPr>
              <a:t> boss, just give me a second!</a:t>
            </a:r>
          </a:p>
          <a:p>
            <a:pPr algn="l" fontAlgn="base"/>
            <a:r>
              <a:rPr lang="en-US" b="0" i="0" dirty="0">
                <a:solidFill>
                  <a:srgbClr val="0A0A23"/>
                </a:solidFill>
                <a:effectLst/>
                <a:latin typeface="Lato" panose="020F0502020204030203" pitchFamily="34" charset="0"/>
              </a:rPr>
              <a:t>We create the database, connect to it, and we add a save method to our </a:t>
            </a:r>
            <a:r>
              <a:rPr lang="en-US" b="1" i="0" dirty="0" err="1">
                <a:solidFill>
                  <a:srgbClr val="0A0A23"/>
                </a:solidFill>
                <a:effectLst/>
                <a:latin typeface="inherit"/>
              </a:rPr>
              <a:t>InvoicePersistence</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class</a:t>
            </a:r>
          </a:p>
          <a:p>
            <a:endParaRPr lang="en-US" dirty="0"/>
          </a:p>
        </p:txBody>
      </p:sp>
    </p:spTree>
    <p:extLst>
      <p:ext uri="{BB962C8B-B14F-4D97-AF65-F5344CB8AC3E}">
        <p14:creationId xmlns:p14="http://schemas.microsoft.com/office/powerpoint/2010/main" val="1423411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4C2A3-7EDB-7AB5-E518-73CCC3443530}"/>
              </a:ext>
            </a:extLst>
          </p:cNvPr>
          <p:cNvSpPr>
            <a:spLocks noGrp="1"/>
          </p:cNvSpPr>
          <p:nvPr>
            <p:ph idx="1"/>
          </p:nvPr>
        </p:nvSpPr>
        <p:spPr>
          <a:xfrm>
            <a:off x="838200" y="494522"/>
            <a:ext cx="10515600" cy="5682441"/>
          </a:xfrm>
        </p:spPr>
        <p:txBody>
          <a:bodyPr>
            <a:normAutofit fontScale="77500" lnSpcReduction="20000"/>
          </a:bodyPr>
          <a:lstStyle/>
          <a:p>
            <a:pPr marL="0" indent="0">
              <a:buNone/>
            </a:pPr>
            <a:r>
              <a:rPr lang="en-US" dirty="0"/>
              <a:t>public class </a:t>
            </a:r>
            <a:r>
              <a:rPr lang="en-US" dirty="0" err="1"/>
              <a:t>InvoicePersistence</a:t>
            </a:r>
            <a:r>
              <a:rPr lang="en-US" dirty="0"/>
              <a:t> {</a:t>
            </a:r>
          </a:p>
          <a:p>
            <a:pPr marL="0" indent="0">
              <a:buNone/>
            </a:pPr>
            <a:r>
              <a:rPr lang="en-US" dirty="0"/>
              <a:t>    Invoice </a:t>
            </a:r>
            <a:r>
              <a:rPr lang="en-US" dirty="0" err="1"/>
              <a:t>invoice</a:t>
            </a:r>
            <a:r>
              <a:rPr lang="en-US" dirty="0"/>
              <a:t>;</a:t>
            </a:r>
          </a:p>
          <a:p>
            <a:pPr marL="0" indent="0">
              <a:buNone/>
            </a:pPr>
            <a:endParaRPr lang="en-US" dirty="0"/>
          </a:p>
          <a:p>
            <a:pPr marL="0" indent="0">
              <a:buNone/>
            </a:pPr>
            <a:r>
              <a:rPr lang="en-US" dirty="0"/>
              <a:t>    public </a:t>
            </a:r>
            <a:r>
              <a:rPr lang="en-US" dirty="0" err="1"/>
              <a:t>InvoicePersistence</a:t>
            </a:r>
            <a:r>
              <a:rPr lang="en-US" dirty="0"/>
              <a:t>(Invoice invoice) {</a:t>
            </a:r>
          </a:p>
          <a:p>
            <a:pPr marL="0" indent="0">
              <a:buNone/>
            </a:pPr>
            <a:r>
              <a:rPr lang="en-US" dirty="0"/>
              <a:t>        </a:t>
            </a:r>
            <a:r>
              <a:rPr lang="en-US" dirty="0" err="1"/>
              <a:t>this.invoice</a:t>
            </a:r>
            <a:r>
              <a:rPr lang="en-US" dirty="0"/>
              <a:t> = invoice;</a:t>
            </a:r>
          </a:p>
          <a:p>
            <a:pPr marL="0" indent="0">
              <a:buNone/>
            </a:pPr>
            <a:r>
              <a:rPr lang="en-US" dirty="0"/>
              <a:t>    }</a:t>
            </a:r>
          </a:p>
          <a:p>
            <a:pPr marL="0" indent="0">
              <a:buNone/>
            </a:pPr>
            <a:endParaRPr lang="en-US" dirty="0"/>
          </a:p>
          <a:p>
            <a:pPr marL="0" indent="0">
              <a:buNone/>
            </a:pPr>
            <a:r>
              <a:rPr lang="en-US" dirty="0"/>
              <a:t>    public void </a:t>
            </a:r>
            <a:r>
              <a:rPr lang="en-US" dirty="0" err="1"/>
              <a:t>saveToFile</a:t>
            </a:r>
            <a:r>
              <a:rPr lang="en-US" dirty="0"/>
              <a:t>(String filename) {</a:t>
            </a:r>
          </a:p>
          <a:p>
            <a:pPr marL="0" indent="0">
              <a:buNone/>
            </a:pPr>
            <a:r>
              <a:rPr lang="en-US" dirty="0"/>
              <a:t>        // Creates a file with given name and writes the invoice</a:t>
            </a:r>
          </a:p>
          <a:p>
            <a:pPr marL="0" indent="0">
              <a:buNone/>
            </a:pPr>
            <a:r>
              <a:rPr lang="en-US" dirty="0"/>
              <a:t>    }</a:t>
            </a:r>
          </a:p>
          <a:p>
            <a:pPr marL="0" indent="0">
              <a:buNone/>
            </a:pPr>
            <a:endParaRPr lang="en-US" dirty="0"/>
          </a:p>
          <a:p>
            <a:pPr marL="0" indent="0">
              <a:buNone/>
            </a:pPr>
            <a:r>
              <a:rPr lang="en-US" dirty="0"/>
              <a:t>    public void </a:t>
            </a:r>
            <a:r>
              <a:rPr lang="en-US" dirty="0" err="1"/>
              <a:t>saveToDatabase</a:t>
            </a:r>
            <a:r>
              <a:rPr lang="en-US" dirty="0"/>
              <a:t>() {</a:t>
            </a:r>
          </a:p>
          <a:p>
            <a:pPr marL="0" indent="0">
              <a:buNone/>
            </a:pPr>
            <a:r>
              <a:rPr lang="en-US" dirty="0"/>
              <a:t>        // Saves the invoice to database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43765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5EFA-8E28-4F6F-0EF5-DF157A406D8C}"/>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We as the lazy developer for the bookstore, did not design the classes to be easily extendable in the future. </a:t>
            </a:r>
            <a:r>
              <a:rPr lang="en-US" dirty="0">
                <a:solidFill>
                  <a:srgbClr val="0A0A23"/>
                </a:solidFill>
                <a:latin typeface="Lato" panose="020F0502020204030203" pitchFamily="34" charset="0"/>
              </a:rPr>
              <a:t> </a:t>
            </a:r>
            <a:r>
              <a:rPr lang="en-US" b="0" i="0" dirty="0">
                <a:solidFill>
                  <a:srgbClr val="0A0A23"/>
                </a:solidFill>
                <a:effectLst/>
                <a:latin typeface="Lato" panose="020F0502020204030203" pitchFamily="34" charset="0"/>
              </a:rPr>
              <a:t>So, to add this feature, we have modified the </a:t>
            </a:r>
            <a:r>
              <a:rPr lang="en-US" b="1" i="0" dirty="0" err="1">
                <a:solidFill>
                  <a:srgbClr val="0A0A23"/>
                </a:solidFill>
                <a:effectLst/>
                <a:latin typeface="inherit"/>
              </a:rPr>
              <a:t>InvoicePersistence</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class.</a:t>
            </a:r>
          </a:p>
          <a:p>
            <a:pPr algn="l" fontAlgn="base"/>
            <a:r>
              <a:rPr lang="en-US" b="0" i="0" dirty="0">
                <a:solidFill>
                  <a:srgbClr val="0A0A23"/>
                </a:solidFill>
                <a:effectLst/>
                <a:latin typeface="Lato" panose="020F0502020204030203" pitchFamily="34" charset="0"/>
              </a:rPr>
              <a:t>If our class design obeyed the Open-Closed principle, we would not need to change this class.</a:t>
            </a:r>
          </a:p>
          <a:p>
            <a:pPr algn="l" fontAlgn="base"/>
            <a:r>
              <a:rPr lang="en-US" b="0" i="0" dirty="0">
                <a:solidFill>
                  <a:srgbClr val="0A0A23"/>
                </a:solidFill>
                <a:effectLst/>
                <a:latin typeface="Lato" panose="020F0502020204030203" pitchFamily="34" charset="0"/>
              </a:rPr>
              <a:t>So, as the lazy but clever developer for the bookstore, we see the design problem and decide to refactor the code to obey the principle.</a:t>
            </a:r>
          </a:p>
          <a:p>
            <a:endParaRPr lang="en-US" dirty="0"/>
          </a:p>
        </p:txBody>
      </p:sp>
    </p:spTree>
    <p:extLst>
      <p:ext uri="{BB962C8B-B14F-4D97-AF65-F5344CB8AC3E}">
        <p14:creationId xmlns:p14="http://schemas.microsoft.com/office/powerpoint/2010/main" val="4268105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DB55-A500-84DA-1567-315A8247F743}"/>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9AAFA050-493B-289A-E498-5E575F172DF4}"/>
              </a:ext>
            </a:extLst>
          </p:cNvPr>
          <p:cNvSpPr>
            <a:spLocks noGrp="1"/>
          </p:cNvSpPr>
          <p:nvPr>
            <p:ph idx="1"/>
          </p:nvPr>
        </p:nvSpPr>
        <p:spPr/>
        <p:txBody>
          <a:bodyPr/>
          <a:lstStyle/>
          <a:p>
            <a:pPr marL="0" indent="0">
              <a:buNone/>
            </a:pPr>
            <a:r>
              <a:rPr lang="en-US" dirty="0"/>
              <a:t>interface </a:t>
            </a:r>
            <a:r>
              <a:rPr lang="en-US" dirty="0" err="1"/>
              <a:t>InvoicePersistence</a:t>
            </a:r>
            <a:r>
              <a:rPr lang="en-US" dirty="0"/>
              <a:t> {</a:t>
            </a:r>
          </a:p>
          <a:p>
            <a:pPr marL="0" indent="0">
              <a:buNone/>
            </a:pPr>
            <a:r>
              <a:rPr lang="en-US" dirty="0"/>
              <a:t>    public void save(Invoice invoice);</a:t>
            </a:r>
          </a:p>
          <a:p>
            <a:pPr marL="0" indent="0">
              <a:buNone/>
            </a:pPr>
            <a:r>
              <a:rPr lang="en-US" dirty="0"/>
              <a:t>}</a:t>
            </a:r>
          </a:p>
          <a:p>
            <a:pPr marL="0" indent="0">
              <a:buNone/>
            </a:pPr>
            <a:endParaRPr lang="en-US" dirty="0"/>
          </a:p>
          <a:p>
            <a:r>
              <a:rPr lang="en-US" b="0" i="0" dirty="0">
                <a:solidFill>
                  <a:srgbClr val="0A0A23"/>
                </a:solidFill>
                <a:effectLst/>
                <a:latin typeface="Lato" panose="020F0502020204030203" pitchFamily="34" charset="0"/>
              </a:rPr>
              <a:t>We change the type of </a:t>
            </a:r>
            <a:r>
              <a:rPr lang="en-US" b="1" i="0" dirty="0" err="1">
                <a:effectLst/>
                <a:latin typeface="Lato" panose="020F0502020204030203" pitchFamily="34" charset="0"/>
              </a:rPr>
              <a:t>InvoicePersistence</a:t>
            </a:r>
            <a:r>
              <a:rPr lang="en-US" b="1" i="0" dirty="0">
                <a:effectLst/>
                <a:latin typeface="Lato" panose="020F0502020204030203" pitchFamily="34" charset="0"/>
              </a:rPr>
              <a:t> </a:t>
            </a:r>
            <a:r>
              <a:rPr lang="en-US" b="0" i="0" dirty="0">
                <a:solidFill>
                  <a:srgbClr val="0A0A23"/>
                </a:solidFill>
                <a:effectLst/>
                <a:latin typeface="Lato" panose="020F0502020204030203" pitchFamily="34" charset="0"/>
              </a:rPr>
              <a:t>to Interface and add a save method. Each persistence class will implement this save method.</a:t>
            </a:r>
            <a:endParaRPr lang="en-US" dirty="0"/>
          </a:p>
        </p:txBody>
      </p:sp>
    </p:spTree>
    <p:extLst>
      <p:ext uri="{BB962C8B-B14F-4D97-AF65-F5344CB8AC3E}">
        <p14:creationId xmlns:p14="http://schemas.microsoft.com/office/powerpoint/2010/main" val="2524342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DB52-FD6B-0998-4859-4B1CF17AE043}"/>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738D622A-90F9-BA70-C0A9-1D5AB7C8030C}"/>
              </a:ext>
            </a:extLst>
          </p:cNvPr>
          <p:cNvSpPr>
            <a:spLocks noGrp="1"/>
          </p:cNvSpPr>
          <p:nvPr>
            <p:ph idx="1"/>
          </p:nvPr>
        </p:nvSpPr>
        <p:spPr/>
        <p:txBody>
          <a:bodyPr/>
          <a:lstStyle/>
          <a:p>
            <a:pPr marL="0" indent="0">
              <a:buNone/>
            </a:pPr>
            <a:r>
              <a:rPr lang="en-US" dirty="0"/>
              <a:t>public class </a:t>
            </a:r>
            <a:r>
              <a:rPr lang="en-US" dirty="0" err="1"/>
              <a:t>DatabasePersistence</a:t>
            </a:r>
            <a:r>
              <a:rPr lang="en-US" dirty="0"/>
              <a:t> implements </a:t>
            </a:r>
            <a:r>
              <a:rPr lang="en-US" dirty="0" err="1"/>
              <a:t>InvoicePersistence</a:t>
            </a:r>
            <a:r>
              <a:rPr lang="en-US" dirty="0"/>
              <a:t> {</a:t>
            </a:r>
          </a:p>
          <a:p>
            <a:pPr marL="0" indent="0">
              <a:buNone/>
            </a:pPr>
            <a:r>
              <a:rPr lang="en-US" dirty="0"/>
              <a:t>    @Override</a:t>
            </a:r>
          </a:p>
          <a:p>
            <a:pPr marL="0" indent="0">
              <a:buNone/>
            </a:pPr>
            <a:r>
              <a:rPr lang="en-US" dirty="0"/>
              <a:t>    public void save(Invoice invoice) {</a:t>
            </a:r>
          </a:p>
          <a:p>
            <a:pPr marL="0" indent="0">
              <a:buNone/>
            </a:pPr>
            <a:r>
              <a:rPr lang="en-US" dirty="0"/>
              <a:t>        // Save to DB</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82762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DB52-FD6B-0998-4859-4B1CF17AE043}"/>
              </a:ext>
            </a:extLst>
          </p:cNvPr>
          <p:cNvSpPr>
            <a:spLocks noGrp="1"/>
          </p:cNvSpPr>
          <p:nvPr>
            <p:ph type="title"/>
          </p:nvPr>
        </p:nvSpPr>
        <p:spPr>
          <a:xfrm>
            <a:off x="838200" y="318472"/>
            <a:ext cx="10515600" cy="1325563"/>
          </a:xfrm>
        </p:spPr>
        <p:txBody>
          <a:bodyPr/>
          <a:lstStyle/>
          <a:p>
            <a:r>
              <a:rPr lang="en-US" dirty="0"/>
              <a:t>How to Fix?</a:t>
            </a:r>
          </a:p>
        </p:txBody>
      </p:sp>
      <p:sp>
        <p:nvSpPr>
          <p:cNvPr id="3" name="Content Placeholder 2">
            <a:extLst>
              <a:ext uri="{FF2B5EF4-FFF2-40B4-BE49-F238E27FC236}">
                <a16:creationId xmlns:a16="http://schemas.microsoft.com/office/drawing/2014/main" id="{738D622A-90F9-BA70-C0A9-1D5AB7C8030C}"/>
              </a:ext>
            </a:extLst>
          </p:cNvPr>
          <p:cNvSpPr>
            <a:spLocks noGrp="1"/>
          </p:cNvSpPr>
          <p:nvPr>
            <p:ph idx="1"/>
          </p:nvPr>
        </p:nvSpPr>
        <p:spPr/>
        <p:txBody>
          <a:bodyPr/>
          <a:lstStyle/>
          <a:p>
            <a:pPr marL="0" indent="0">
              <a:buNone/>
            </a:pPr>
            <a:r>
              <a:rPr lang="en-US" dirty="0"/>
              <a:t>public class </a:t>
            </a:r>
            <a:r>
              <a:rPr lang="en-US" dirty="0" err="1"/>
              <a:t>FilePersistence</a:t>
            </a:r>
            <a:r>
              <a:rPr lang="en-US" dirty="0"/>
              <a:t> implements </a:t>
            </a:r>
            <a:r>
              <a:rPr lang="en-US" dirty="0" err="1"/>
              <a:t>InvoicePersistence</a:t>
            </a:r>
            <a:r>
              <a:rPr lang="en-US" dirty="0"/>
              <a:t> {</a:t>
            </a:r>
          </a:p>
          <a:p>
            <a:pPr marL="0" indent="0">
              <a:buNone/>
            </a:pPr>
            <a:r>
              <a:rPr lang="en-US" dirty="0"/>
              <a:t>    @Override</a:t>
            </a:r>
          </a:p>
          <a:p>
            <a:pPr marL="0" indent="0">
              <a:buNone/>
            </a:pPr>
            <a:r>
              <a:rPr lang="en-US" dirty="0"/>
              <a:t>    public void save(Invoice invoice) {</a:t>
            </a:r>
          </a:p>
          <a:p>
            <a:pPr marL="0" indent="0">
              <a:buNone/>
            </a:pPr>
            <a:r>
              <a:rPr lang="en-US" dirty="0"/>
              <a:t>        // Save to file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583831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01CE-A6E7-AB30-520E-A6628404FA69}"/>
              </a:ext>
            </a:extLst>
          </p:cNvPr>
          <p:cNvSpPr>
            <a:spLocks noGrp="1"/>
          </p:cNvSpPr>
          <p:nvPr>
            <p:ph type="title"/>
          </p:nvPr>
        </p:nvSpPr>
        <p:spPr/>
        <p:txBody>
          <a:bodyPr/>
          <a:lstStyle/>
          <a:p>
            <a:r>
              <a:rPr lang="en-US" dirty="0"/>
              <a:t>OCP-Open Closed Principle</a:t>
            </a:r>
            <a:br>
              <a:rPr lang="en-US" dirty="0"/>
            </a:br>
            <a:endParaRPr lang="en-US" dirty="0"/>
          </a:p>
        </p:txBody>
      </p:sp>
      <p:sp>
        <p:nvSpPr>
          <p:cNvPr id="3" name="Content Placeholder 2">
            <a:extLst>
              <a:ext uri="{FF2B5EF4-FFF2-40B4-BE49-F238E27FC236}">
                <a16:creationId xmlns:a16="http://schemas.microsoft.com/office/drawing/2014/main" id="{E84BAA7D-659D-31C2-79D1-B22379992171}"/>
              </a:ext>
            </a:extLst>
          </p:cNvPr>
          <p:cNvSpPr>
            <a:spLocks noGrp="1"/>
          </p:cNvSpPr>
          <p:nvPr>
            <p:ph idx="1"/>
          </p:nvPr>
        </p:nvSpPr>
        <p:spPr>
          <a:xfrm>
            <a:off x="838200" y="1101213"/>
            <a:ext cx="10515600" cy="5075750"/>
          </a:xfrm>
        </p:spPr>
        <p:txBody>
          <a:bodyPr/>
          <a:lstStyle/>
          <a:p>
            <a:pPr marL="0" indent="0">
              <a:buNone/>
            </a:pPr>
            <a:r>
              <a:rPr lang="en-US" dirty="0">
                <a:solidFill>
                  <a:srgbClr val="0A0A23"/>
                </a:solidFill>
                <a:latin typeface="Lato" panose="020F0502020204030203" pitchFamily="34" charset="0"/>
              </a:rPr>
              <a:t>O</a:t>
            </a:r>
            <a:r>
              <a:rPr lang="en-US" b="0" i="0" dirty="0">
                <a:solidFill>
                  <a:srgbClr val="0A0A23"/>
                </a:solidFill>
                <a:effectLst/>
                <a:latin typeface="Lato" panose="020F0502020204030203" pitchFamily="34" charset="0"/>
              </a:rPr>
              <a:t>ur class structure now looks like this:</a:t>
            </a:r>
            <a:endParaRPr lang="en-US" dirty="0"/>
          </a:p>
        </p:txBody>
      </p:sp>
      <p:pic>
        <p:nvPicPr>
          <p:cNvPr id="5" name="Picture 4">
            <a:extLst>
              <a:ext uri="{FF2B5EF4-FFF2-40B4-BE49-F238E27FC236}">
                <a16:creationId xmlns:a16="http://schemas.microsoft.com/office/drawing/2014/main" id="{564689A2-6E5C-B958-B44F-B6B86324B50E}"/>
              </a:ext>
            </a:extLst>
          </p:cNvPr>
          <p:cNvPicPr>
            <a:picLocks noChangeAspect="1"/>
          </p:cNvPicPr>
          <p:nvPr/>
        </p:nvPicPr>
        <p:blipFill>
          <a:blip r:embed="rId2"/>
          <a:stretch>
            <a:fillRect/>
          </a:stretch>
        </p:blipFill>
        <p:spPr>
          <a:xfrm>
            <a:off x="1662137" y="1690688"/>
            <a:ext cx="8867726" cy="4929546"/>
          </a:xfrm>
          <a:prstGeom prst="rect">
            <a:avLst/>
          </a:prstGeom>
        </p:spPr>
      </p:pic>
    </p:spTree>
    <p:extLst>
      <p:ext uri="{BB962C8B-B14F-4D97-AF65-F5344CB8AC3E}">
        <p14:creationId xmlns:p14="http://schemas.microsoft.com/office/powerpoint/2010/main" val="120790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01CE-A6E7-AB30-520E-A6628404FA69}"/>
              </a:ext>
            </a:extLst>
          </p:cNvPr>
          <p:cNvSpPr>
            <a:spLocks noGrp="1"/>
          </p:cNvSpPr>
          <p:nvPr>
            <p:ph type="title"/>
          </p:nvPr>
        </p:nvSpPr>
        <p:spPr/>
        <p:txBody>
          <a:bodyPr/>
          <a:lstStyle/>
          <a:p>
            <a:r>
              <a:rPr lang="en-US" dirty="0"/>
              <a:t>OCP-Open Closed Principle</a:t>
            </a:r>
          </a:p>
        </p:txBody>
      </p:sp>
      <p:sp>
        <p:nvSpPr>
          <p:cNvPr id="3" name="Content Placeholder 2">
            <a:extLst>
              <a:ext uri="{FF2B5EF4-FFF2-40B4-BE49-F238E27FC236}">
                <a16:creationId xmlns:a16="http://schemas.microsoft.com/office/drawing/2014/main" id="{E84BAA7D-659D-31C2-79D1-B22379992171}"/>
              </a:ext>
            </a:extLst>
          </p:cNvPr>
          <p:cNvSpPr>
            <a:spLocks noGrp="1"/>
          </p:cNvSpPr>
          <p:nvPr>
            <p:ph idx="1"/>
          </p:nvPr>
        </p:nvSpPr>
        <p:spPr/>
        <p:txBody>
          <a:bodyPr/>
          <a:lstStyle/>
          <a:p>
            <a:r>
              <a:rPr lang="en-US" b="0" i="0" dirty="0">
                <a:solidFill>
                  <a:srgbClr val="0A0A23"/>
                </a:solidFill>
                <a:effectLst/>
                <a:latin typeface="Lato" panose="020F0502020204030203" pitchFamily="34" charset="0"/>
              </a:rPr>
              <a:t>Now our persistence logic is easily extendable. </a:t>
            </a:r>
          </a:p>
          <a:p>
            <a:r>
              <a:rPr lang="en-US" b="0" i="0" dirty="0">
                <a:solidFill>
                  <a:srgbClr val="0A0A23"/>
                </a:solidFill>
                <a:effectLst/>
                <a:latin typeface="Lato" panose="020F0502020204030203" pitchFamily="34" charset="0"/>
              </a:rPr>
              <a:t>If our boss asks us to add another database and have 2 different types of databases like MySQL and MongoDB, we can easily do that.</a:t>
            </a:r>
            <a:endParaRPr lang="en-US" dirty="0"/>
          </a:p>
        </p:txBody>
      </p:sp>
    </p:spTree>
    <p:extLst>
      <p:ext uri="{BB962C8B-B14F-4D97-AF65-F5344CB8AC3E}">
        <p14:creationId xmlns:p14="http://schemas.microsoft.com/office/powerpoint/2010/main" val="1903701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F514-4CA4-93D5-D64E-4264A794788C}"/>
              </a:ext>
            </a:extLst>
          </p:cNvPr>
          <p:cNvSpPr>
            <a:spLocks noGrp="1"/>
          </p:cNvSpPr>
          <p:nvPr>
            <p:ph type="title"/>
          </p:nvPr>
        </p:nvSpPr>
        <p:spPr/>
        <p:txBody>
          <a:bodyPr>
            <a:normAutofit fontScale="90000"/>
          </a:bodyPr>
          <a:lstStyle/>
          <a:p>
            <a:r>
              <a:rPr lang="en-US" dirty="0"/>
              <a:t>Example</a:t>
            </a:r>
            <a:br>
              <a:rPr lang="en-US" dirty="0"/>
            </a:br>
            <a:br>
              <a:rPr lang="en-US" dirty="0"/>
            </a:br>
            <a:endParaRPr lang="en-US" dirty="0"/>
          </a:p>
        </p:txBody>
      </p:sp>
      <p:sp>
        <p:nvSpPr>
          <p:cNvPr id="3" name="Content Placeholder 2">
            <a:extLst>
              <a:ext uri="{FF2B5EF4-FFF2-40B4-BE49-F238E27FC236}">
                <a16:creationId xmlns:a16="http://schemas.microsoft.com/office/drawing/2014/main" id="{D0D6B367-3FC5-07DD-333F-09EBE263B175}"/>
              </a:ext>
            </a:extLst>
          </p:cNvPr>
          <p:cNvSpPr>
            <a:spLocks noGrp="1"/>
          </p:cNvSpPr>
          <p:nvPr>
            <p:ph idx="1"/>
          </p:nvPr>
        </p:nvSpPr>
        <p:spPr>
          <a:xfrm>
            <a:off x="838200" y="1042220"/>
            <a:ext cx="10515600" cy="5614220"/>
          </a:xfrm>
        </p:spPr>
        <p:txBody>
          <a:bodyPr>
            <a:normAutofit fontScale="85000" lnSpcReduction="20000"/>
          </a:bodyPr>
          <a:lstStyle/>
          <a:p>
            <a:r>
              <a:rPr lang="en-US" sz="3100" b="0" i="0" dirty="0">
                <a:effectLst/>
                <a:latin typeface="Lato" panose="020F0502020204030203" pitchFamily="34" charset="0"/>
                <a:ea typeface="Lato" panose="020F0502020204030203" pitchFamily="34" charset="0"/>
                <a:cs typeface="Lato" panose="020F0502020204030203" pitchFamily="34" charset="0"/>
              </a:rPr>
              <a:t>Imagine a program that has two instances of a square and needs a custom component to compare their area. The code would look like the following:</a:t>
            </a:r>
          </a:p>
          <a:p>
            <a:endParaRPr lang="en-US" b="0" i="0" dirty="0">
              <a:solidFill>
                <a:srgbClr val="666666"/>
              </a:solidFill>
              <a:effectLst/>
              <a:latin typeface="Arial" panose="020B0604020202020204" pitchFamily="34" charset="0"/>
            </a:endParaRPr>
          </a:p>
          <a:p>
            <a:pPr marL="0" indent="0">
              <a:buNone/>
            </a:pPr>
            <a:r>
              <a:rPr lang="en-US" dirty="0"/>
              <a:t>class Square() {</a:t>
            </a:r>
          </a:p>
          <a:p>
            <a:pPr marL="0" indent="0">
              <a:buNone/>
            </a:pPr>
            <a:r>
              <a:rPr lang="en-US" dirty="0"/>
              <a:t>  int height;</a:t>
            </a:r>
          </a:p>
          <a:p>
            <a:pPr marL="0" indent="0">
              <a:buNone/>
            </a:pPr>
            <a:r>
              <a:rPr lang="en-US" dirty="0"/>
              <a:t>  int area() { return height * height; }</a:t>
            </a:r>
          </a:p>
          <a:p>
            <a:pPr marL="0" indent="0">
              <a:buNone/>
            </a:pPr>
            <a:r>
              <a:rPr lang="en-US" dirty="0"/>
              <a:t>}</a:t>
            </a:r>
          </a:p>
          <a:p>
            <a:pPr marL="0" indent="0">
              <a:buNone/>
            </a:pPr>
            <a:endParaRPr lang="en-US" dirty="0"/>
          </a:p>
          <a:p>
            <a:pPr marL="0" indent="0">
              <a:buNone/>
            </a:pPr>
            <a:r>
              <a:rPr lang="en-US" dirty="0"/>
              <a:t>public class Example {</a:t>
            </a:r>
          </a:p>
          <a:p>
            <a:pPr marL="0" indent="0">
              <a:buNone/>
            </a:pPr>
            <a:r>
              <a:rPr lang="en-US" dirty="0"/>
              <a:t>  public int </a:t>
            </a:r>
            <a:r>
              <a:rPr lang="en-US" dirty="0" err="1"/>
              <a:t>compareArea</a:t>
            </a:r>
            <a:r>
              <a:rPr lang="en-US" dirty="0"/>
              <a:t>(Square a, Square b) {</a:t>
            </a:r>
          </a:p>
          <a:p>
            <a:pPr marL="0" indent="0">
              <a:buNone/>
            </a:pPr>
            <a:r>
              <a:rPr lang="en-US" dirty="0"/>
              <a:t>    return </a:t>
            </a:r>
            <a:r>
              <a:rPr lang="en-US" dirty="0" err="1"/>
              <a:t>a.area</a:t>
            </a:r>
            <a:r>
              <a:rPr lang="en-US" dirty="0"/>
              <a:t>() - </a:t>
            </a:r>
            <a:r>
              <a:rPr lang="en-US" dirty="0" err="1"/>
              <a:t>b.area</a:t>
            </a:r>
            <a:r>
              <a:rPr lang="en-US" dirty="0"/>
              <a:t>();</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1478535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1C33E-E531-0924-5AE6-71C07CCEDCF3}"/>
              </a:ext>
            </a:extLst>
          </p:cNvPr>
          <p:cNvSpPr>
            <a:spLocks noGrp="1"/>
          </p:cNvSpPr>
          <p:nvPr>
            <p:ph idx="1"/>
          </p:nvPr>
        </p:nvSpPr>
        <p:spPr/>
        <p:txBody>
          <a:bodyPr/>
          <a:lstStyle/>
          <a:p>
            <a:pPr algn="l"/>
            <a:r>
              <a:rPr lang="en-US" b="0" i="0" dirty="0">
                <a:effectLst/>
                <a:latin typeface="Lato" panose="020F0502020204030203" pitchFamily="34" charset="0"/>
                <a:ea typeface="Lato" panose="020F0502020204030203" pitchFamily="34" charset="0"/>
                <a:cs typeface="Lato" panose="020F0502020204030203" pitchFamily="34" charset="0"/>
              </a:rPr>
              <a:t>For this specific use case, the Example class works perfectly well. </a:t>
            </a:r>
          </a:p>
          <a:p>
            <a:pPr algn="l"/>
            <a:r>
              <a:rPr lang="en-US" b="0" i="0" dirty="0">
                <a:effectLst/>
                <a:latin typeface="Lato" panose="020F0502020204030203" pitchFamily="34" charset="0"/>
                <a:ea typeface="Lato" panose="020F0502020204030203" pitchFamily="34" charset="0"/>
                <a:cs typeface="Lato" panose="020F0502020204030203" pitchFamily="34" charset="0"/>
              </a:rPr>
              <a:t>It returns zero if the two squares are the same size, a positive number if the first square is larger and a negative number if the first square is smaller.</a:t>
            </a:r>
          </a:p>
          <a:p>
            <a:pPr algn="l"/>
            <a:r>
              <a:rPr lang="en-US" b="0" i="0" dirty="0">
                <a:effectLst/>
                <a:latin typeface="Lato" panose="020F0502020204030203" pitchFamily="34" charset="0"/>
                <a:ea typeface="Lato" panose="020F0502020204030203" pitchFamily="34" charset="0"/>
                <a:cs typeface="Lato" panose="020F0502020204030203" pitchFamily="34" charset="0"/>
              </a:rPr>
              <a:t>However, a problem quickly arises when a circle is brought into the mix.</a:t>
            </a:r>
          </a:p>
          <a:p>
            <a:endParaRPr lang="en-US" dirty="0"/>
          </a:p>
        </p:txBody>
      </p:sp>
    </p:spTree>
    <p:extLst>
      <p:ext uri="{BB962C8B-B14F-4D97-AF65-F5344CB8AC3E}">
        <p14:creationId xmlns:p14="http://schemas.microsoft.com/office/powerpoint/2010/main" val="84100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1" i="0" u="sng" strike="noStrike" baseline="0" dirty="0"/>
              <a:t>S</a:t>
            </a:r>
            <a:r>
              <a:rPr lang="en-US" sz="2400" b="1" i="0" u="none" strike="noStrike" baseline="0" dirty="0"/>
              <a:t>RP: </a:t>
            </a:r>
            <a:r>
              <a:rPr lang="en-US" sz="2400" b="0" i="0" u="none" strike="noStrike" baseline="0" dirty="0"/>
              <a:t>The Single Responsibility Principle</a:t>
            </a:r>
          </a:p>
          <a:p>
            <a:r>
              <a:rPr lang="en-US" sz="2400" b="1" i="0" u="sng" strike="noStrike" baseline="0" dirty="0"/>
              <a:t>O</a:t>
            </a:r>
            <a:r>
              <a:rPr lang="en-US" sz="2400" b="1" i="0" u="none" strike="noStrike" baseline="0" dirty="0"/>
              <a:t>CP: </a:t>
            </a:r>
            <a:r>
              <a:rPr lang="en-US" sz="2400" b="0" i="0" u="none" strike="noStrike" baseline="0" dirty="0"/>
              <a:t>The Open-Closed Principle</a:t>
            </a:r>
            <a:endParaRPr lang="en-US" sz="2400" dirty="0"/>
          </a:p>
          <a:p>
            <a:r>
              <a:rPr lang="en-US" sz="2400" b="1" i="0" u="sng" strike="noStrike" baseline="0" dirty="0"/>
              <a:t>L</a:t>
            </a:r>
            <a:r>
              <a:rPr lang="en-US" sz="2400" b="1" i="0" u="none" strike="noStrike" baseline="0" dirty="0"/>
              <a:t>SP: </a:t>
            </a:r>
            <a:r>
              <a:rPr lang="en-US" sz="2400" b="0" i="0" u="none" strike="noStrike" baseline="0" dirty="0"/>
              <a:t>The </a:t>
            </a:r>
            <a:r>
              <a:rPr lang="en-US" sz="2400" b="0" i="0" u="none" strike="noStrike" baseline="0" dirty="0" err="1"/>
              <a:t>Liskov</a:t>
            </a:r>
            <a:r>
              <a:rPr lang="en-US" sz="2400" b="0" i="0" u="none" strike="noStrike" baseline="0" dirty="0"/>
              <a:t> Substitution Principle</a:t>
            </a:r>
          </a:p>
          <a:p>
            <a:r>
              <a:rPr lang="en-US" sz="2400" b="1" i="0" u="sng" strike="noStrike" baseline="0" dirty="0"/>
              <a:t>I</a:t>
            </a:r>
            <a:r>
              <a:rPr lang="en-US" sz="2400" b="1" i="0" u="none" strike="noStrike" baseline="0" dirty="0"/>
              <a:t>SP: </a:t>
            </a:r>
            <a:r>
              <a:rPr lang="en-US" sz="2400" b="0" i="0" u="none" strike="noStrike" baseline="0" dirty="0"/>
              <a:t>The Interface Segregation Principle</a:t>
            </a:r>
            <a:endParaRPr lang="en-US" sz="2400" dirty="0"/>
          </a:p>
          <a:p>
            <a:r>
              <a:rPr lang="en-US" sz="2400" b="1" i="0" u="sng" strike="noStrike" baseline="0" dirty="0"/>
              <a:t>D</a:t>
            </a:r>
            <a:r>
              <a:rPr lang="en-US" sz="2400" b="1" i="0" u="none" strike="noStrike" baseline="0" dirty="0"/>
              <a:t>IP: </a:t>
            </a:r>
            <a:r>
              <a:rPr lang="en-US" sz="2400" b="0" i="0" u="none" strike="noStrike" baseline="0" dirty="0"/>
              <a:t>The Dependency Inversion Principle</a:t>
            </a:r>
            <a:endParaRPr lang="en-US" sz="2400" dirty="0"/>
          </a:p>
        </p:txBody>
      </p:sp>
    </p:spTree>
    <p:extLst>
      <p:ext uri="{BB962C8B-B14F-4D97-AF65-F5344CB8AC3E}">
        <p14:creationId xmlns:p14="http://schemas.microsoft.com/office/powerpoint/2010/main" val="1380679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3335-DE7E-C9E9-FCFD-7332EFFDFC65}"/>
              </a:ext>
            </a:extLst>
          </p:cNvPr>
          <p:cNvSpPr>
            <a:spLocks noGrp="1"/>
          </p:cNvSpPr>
          <p:nvPr>
            <p:ph type="title"/>
          </p:nvPr>
        </p:nvSpPr>
        <p:spPr>
          <a:xfrm>
            <a:off x="838200" y="365125"/>
            <a:ext cx="10515600" cy="795081"/>
          </a:xfrm>
        </p:spPr>
        <p:txBody>
          <a:bodyPr>
            <a:normAutofit fontScale="90000"/>
          </a:bodyPr>
          <a:lstStyle/>
          <a:p>
            <a:r>
              <a:rPr lang="en-US" dirty="0"/>
              <a:t>Extension Problem</a:t>
            </a:r>
            <a:br>
              <a:rPr lang="en-US" dirty="0"/>
            </a:br>
            <a:endParaRPr lang="en-US" dirty="0"/>
          </a:p>
        </p:txBody>
      </p:sp>
      <p:sp>
        <p:nvSpPr>
          <p:cNvPr id="3" name="Content Placeholder 2">
            <a:extLst>
              <a:ext uri="{FF2B5EF4-FFF2-40B4-BE49-F238E27FC236}">
                <a16:creationId xmlns:a16="http://schemas.microsoft.com/office/drawing/2014/main" id="{52979123-01AA-2142-BA32-FBFAFF6C771B}"/>
              </a:ext>
            </a:extLst>
          </p:cNvPr>
          <p:cNvSpPr>
            <a:spLocks noGrp="1"/>
          </p:cNvSpPr>
          <p:nvPr>
            <p:ph idx="1"/>
          </p:nvPr>
        </p:nvSpPr>
        <p:spPr>
          <a:xfrm>
            <a:off x="838200" y="1002890"/>
            <a:ext cx="10515600" cy="5722375"/>
          </a:xfrm>
        </p:spPr>
        <p:txBody>
          <a:bodyPr>
            <a:normAutofit fontScale="77500" lnSpcReduction="20000"/>
          </a:bodyPr>
          <a:lstStyle/>
          <a:p>
            <a:pPr marL="0" indent="0">
              <a:buNone/>
            </a:pPr>
            <a:r>
              <a:rPr lang="en-US" dirty="0"/>
              <a:t>class Circle {</a:t>
            </a:r>
          </a:p>
          <a:p>
            <a:pPr marL="0" indent="0">
              <a:buNone/>
            </a:pPr>
            <a:r>
              <a:rPr lang="en-US" dirty="0"/>
              <a:t>  int r;</a:t>
            </a:r>
          </a:p>
          <a:p>
            <a:pPr marL="0" indent="0">
              <a:buNone/>
            </a:pPr>
            <a:r>
              <a:rPr lang="en-US" dirty="0"/>
              <a:t>  int area() { return </a:t>
            </a:r>
            <a:r>
              <a:rPr lang="en-US" dirty="0" err="1"/>
              <a:t>Math.PI</a:t>
            </a:r>
            <a:r>
              <a:rPr lang="en-US" dirty="0"/>
              <a:t>*r*r*;}</a:t>
            </a:r>
          </a:p>
          <a:p>
            <a:pPr marL="0" indent="0">
              <a:buNone/>
            </a:pPr>
            <a:r>
              <a:rPr lang="en-US" dirty="0"/>
              <a:t>}</a:t>
            </a:r>
          </a:p>
          <a:p>
            <a:pPr marL="0" indent="0">
              <a:buNone/>
            </a:pPr>
            <a:endParaRPr lang="en-US" dirty="0"/>
          </a:p>
          <a:p>
            <a:pPr marL="0" indent="0">
              <a:buNone/>
            </a:pPr>
            <a:r>
              <a:rPr lang="en-US" dirty="0"/>
              <a:t>class Example {</a:t>
            </a:r>
          </a:p>
          <a:p>
            <a:pPr marL="0" indent="0">
              <a:buNone/>
            </a:pPr>
            <a:endParaRPr lang="en-US" dirty="0"/>
          </a:p>
          <a:p>
            <a:pPr marL="0" indent="0">
              <a:buNone/>
            </a:pPr>
            <a:r>
              <a:rPr lang="en-US" dirty="0"/>
              <a:t>  public int </a:t>
            </a:r>
            <a:r>
              <a:rPr lang="en-US" dirty="0" err="1"/>
              <a:t>compareArea</a:t>
            </a:r>
            <a:r>
              <a:rPr lang="en-US" dirty="0"/>
              <a:t>(Square a, Square b) {</a:t>
            </a:r>
          </a:p>
          <a:p>
            <a:pPr marL="0" indent="0">
              <a:buNone/>
            </a:pPr>
            <a:r>
              <a:rPr lang="en-US" dirty="0"/>
              <a:t>    return </a:t>
            </a:r>
            <a:r>
              <a:rPr lang="en-US" dirty="0" err="1"/>
              <a:t>a.area</a:t>
            </a:r>
            <a:r>
              <a:rPr lang="en-US" dirty="0"/>
              <a:t>() - </a:t>
            </a:r>
            <a:r>
              <a:rPr lang="en-US" dirty="0" err="1"/>
              <a:t>b.area</a:t>
            </a:r>
            <a:r>
              <a:rPr lang="en-US" dirty="0"/>
              <a:t>();</a:t>
            </a:r>
          </a:p>
          <a:p>
            <a:pPr marL="0" indent="0">
              <a:buNone/>
            </a:pPr>
            <a:r>
              <a:rPr lang="en-US" dirty="0"/>
              <a:t>  }</a:t>
            </a:r>
          </a:p>
          <a:p>
            <a:pPr marL="0" indent="0">
              <a:buNone/>
            </a:pPr>
            <a:r>
              <a:rPr lang="en-US" dirty="0"/>
              <a:t>  public int </a:t>
            </a:r>
            <a:r>
              <a:rPr lang="en-US" dirty="0" err="1"/>
              <a:t>compareArea</a:t>
            </a:r>
            <a:r>
              <a:rPr lang="en-US" dirty="0"/>
              <a:t>(Circle x, Circle y) {</a:t>
            </a:r>
          </a:p>
          <a:p>
            <a:pPr marL="0" indent="0">
              <a:buNone/>
            </a:pPr>
            <a:r>
              <a:rPr lang="en-US" dirty="0"/>
              <a:t>   return </a:t>
            </a:r>
            <a:r>
              <a:rPr lang="en-US" dirty="0" err="1"/>
              <a:t>x.area</a:t>
            </a:r>
            <a:r>
              <a:rPr lang="en-US" dirty="0"/>
              <a:t>() - </a:t>
            </a:r>
            <a:r>
              <a:rPr lang="en-US" dirty="0" err="1"/>
              <a:t>y.area</a:t>
            </a:r>
            <a:r>
              <a:rPr lang="en-US" dirty="0"/>
              <a:t>();</a:t>
            </a:r>
          </a:p>
          <a:p>
            <a:pPr marL="0" indent="0">
              <a:buNone/>
            </a:pPr>
            <a:r>
              <a:rPr lang="en-US" dirty="0"/>
              <a:t>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701848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78614-15EB-4A75-1EB1-ACD23BD8F395}"/>
              </a:ext>
            </a:extLst>
          </p:cNvPr>
          <p:cNvSpPr>
            <a:spLocks noGrp="1"/>
          </p:cNvSpPr>
          <p:nvPr>
            <p:ph idx="1"/>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You can easily imagine the Example class growing larger and larger as more shapes are introduced into the problem domain.</a:t>
            </a:r>
          </a:p>
          <a:p>
            <a:pPr algn="l"/>
            <a:r>
              <a:rPr lang="en-US" dirty="0">
                <a:latin typeface="Lato" panose="020F0502020204030203" pitchFamily="34" charset="0"/>
                <a:ea typeface="Lato" panose="020F0502020204030203" pitchFamily="34" charset="0"/>
                <a:cs typeface="Lato" panose="020F0502020204030203" pitchFamily="34" charset="0"/>
              </a:rPr>
              <a:t>The addition of an interface to our example helps to overcome the violation of the open-closed principle. </a:t>
            </a:r>
          </a:p>
          <a:p>
            <a:pPr algn="l"/>
            <a:r>
              <a:rPr lang="en-US" dirty="0">
                <a:latin typeface="Lato" panose="020F0502020204030203" pitchFamily="34" charset="0"/>
                <a:ea typeface="Lato" panose="020F0502020204030203" pitchFamily="34" charset="0"/>
                <a:cs typeface="Lato" panose="020F0502020204030203" pitchFamily="34" charset="0"/>
              </a:rPr>
              <a:t>An interface allows for infinite future extensions with no need to ever edit the class again.</a:t>
            </a:r>
          </a:p>
          <a:p>
            <a:pPr algn="l"/>
            <a:r>
              <a:rPr lang="en-US" dirty="0">
                <a:latin typeface="Lato" panose="020F0502020204030203" pitchFamily="34" charset="0"/>
                <a:ea typeface="Lato" panose="020F0502020204030203" pitchFamily="34" charset="0"/>
                <a:cs typeface="Lato" panose="020F0502020204030203" pitchFamily="34" charset="0"/>
              </a:rPr>
              <a:t>To fix this example, we first create an interface that both the circle and the square implement</a:t>
            </a:r>
          </a:p>
          <a:p>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45978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81A5C-9BBE-3F06-6A93-DBCAD3F6948C}"/>
              </a:ext>
            </a:extLst>
          </p:cNvPr>
          <p:cNvSpPr>
            <a:spLocks noGrp="1"/>
          </p:cNvSpPr>
          <p:nvPr>
            <p:ph idx="1"/>
          </p:nvPr>
        </p:nvSpPr>
        <p:spPr>
          <a:xfrm>
            <a:off x="838200" y="373626"/>
            <a:ext cx="10515600" cy="5803337"/>
          </a:xfrm>
        </p:spPr>
        <p:txBody>
          <a:bodyPr>
            <a:normAutofit fontScale="92500" lnSpcReduction="10000"/>
          </a:bodyPr>
          <a:lstStyle/>
          <a:p>
            <a:pPr marL="0" indent="0">
              <a:buNone/>
            </a:pPr>
            <a:r>
              <a:rPr lang="en-US" dirty="0"/>
              <a:t>interface Shape {</a:t>
            </a:r>
          </a:p>
          <a:p>
            <a:pPr marL="0" indent="0">
              <a:buNone/>
            </a:pPr>
            <a:r>
              <a:rPr lang="en-US" dirty="0"/>
              <a:t>  int area();</a:t>
            </a:r>
          </a:p>
          <a:p>
            <a:pPr marL="0" indent="0">
              <a:buNone/>
            </a:pPr>
            <a:r>
              <a:rPr lang="en-US" dirty="0"/>
              <a:t>} </a:t>
            </a:r>
          </a:p>
          <a:p>
            <a:pPr marL="0" indent="0">
              <a:buNone/>
            </a:pPr>
            <a:endParaRPr lang="en-US" dirty="0"/>
          </a:p>
          <a:p>
            <a:pPr marL="0" indent="0">
              <a:buNone/>
            </a:pPr>
            <a:r>
              <a:rPr lang="en-US" dirty="0"/>
              <a:t>class Circle implements Shape {</a:t>
            </a:r>
          </a:p>
          <a:p>
            <a:pPr marL="0" indent="0">
              <a:buNone/>
            </a:pPr>
            <a:r>
              <a:rPr lang="en-US" dirty="0"/>
              <a:t>  int r;</a:t>
            </a:r>
          </a:p>
          <a:p>
            <a:pPr marL="0" indent="0">
              <a:buNone/>
            </a:pPr>
            <a:r>
              <a:rPr lang="en-US" dirty="0"/>
              <a:t>  int area() { return </a:t>
            </a:r>
            <a:r>
              <a:rPr lang="en-US" dirty="0" err="1"/>
              <a:t>Math.PI</a:t>
            </a:r>
            <a:r>
              <a:rPr lang="en-US" dirty="0"/>
              <a:t>*r*r*;}</a:t>
            </a:r>
          </a:p>
          <a:p>
            <a:pPr marL="0" indent="0">
              <a:buNone/>
            </a:pPr>
            <a:r>
              <a:rPr lang="en-US" dirty="0"/>
              <a:t>}</a:t>
            </a:r>
          </a:p>
          <a:p>
            <a:pPr marL="0" indent="0">
              <a:buNone/>
            </a:pPr>
            <a:endParaRPr lang="en-US" dirty="0"/>
          </a:p>
          <a:p>
            <a:pPr marL="0" indent="0">
              <a:buNone/>
            </a:pPr>
            <a:r>
              <a:rPr lang="en-US" dirty="0"/>
              <a:t>class Square() </a:t>
            </a:r>
            <a:r>
              <a:rPr lang="en-US"/>
              <a:t>implements Shape {</a:t>
            </a:r>
            <a:endParaRPr lang="en-US" dirty="0"/>
          </a:p>
          <a:p>
            <a:pPr marL="0" indent="0">
              <a:buNone/>
            </a:pPr>
            <a:r>
              <a:rPr lang="en-US" dirty="0"/>
              <a:t>  int height;</a:t>
            </a:r>
          </a:p>
          <a:p>
            <a:pPr marL="0" indent="0">
              <a:buNone/>
            </a:pPr>
            <a:r>
              <a:rPr lang="en-US" dirty="0"/>
              <a:t>  int area() { return height * height; }</a:t>
            </a:r>
          </a:p>
          <a:p>
            <a:pPr marL="0" indent="0">
              <a:buNone/>
            </a:pPr>
            <a:r>
              <a:rPr lang="en-US" dirty="0"/>
              <a:t>}</a:t>
            </a:r>
          </a:p>
        </p:txBody>
      </p:sp>
    </p:spTree>
    <p:extLst>
      <p:ext uri="{BB962C8B-B14F-4D97-AF65-F5344CB8AC3E}">
        <p14:creationId xmlns:p14="http://schemas.microsoft.com/office/powerpoint/2010/main" val="160623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D8FCD-8B21-9519-A759-A45ECC671987}"/>
              </a:ext>
            </a:extLst>
          </p:cNvPr>
          <p:cNvSpPr>
            <a:spLocks noGrp="1"/>
          </p:cNvSpPr>
          <p:nvPr>
            <p:ph idx="1"/>
          </p:nvPr>
        </p:nvSpPr>
        <p:spPr>
          <a:xfrm>
            <a:off x="838200" y="698090"/>
            <a:ext cx="10515600" cy="5478873"/>
          </a:xfrm>
        </p:spPr>
        <p:txBody>
          <a:bodyPr>
            <a:normAutofit/>
          </a:bodyPr>
          <a:lstStyle/>
          <a:p>
            <a:r>
              <a:rPr lang="en-US" b="0" i="0" dirty="0">
                <a:effectLst/>
                <a:latin typeface="Lato" panose="020F0502020204030203" pitchFamily="34" charset="0"/>
                <a:ea typeface="Lato" panose="020F0502020204030203" pitchFamily="34" charset="0"/>
                <a:cs typeface="Lato" panose="020F0502020204030203" pitchFamily="34" charset="0"/>
              </a:rPr>
              <a:t>We then create a new class named </a:t>
            </a:r>
            <a:r>
              <a:rPr lang="en-US" b="0" i="0" dirty="0" err="1">
                <a:effectLst/>
                <a:latin typeface="Lato" panose="020F0502020204030203" pitchFamily="34" charset="0"/>
                <a:ea typeface="Lato" panose="020F0502020204030203" pitchFamily="34" charset="0"/>
                <a:cs typeface="Lato" panose="020F0502020204030203" pitchFamily="34" charset="0"/>
              </a:rPr>
              <a:t>OpenClosedExample</a:t>
            </a:r>
            <a:r>
              <a:rPr lang="en-US" b="0" i="0" dirty="0">
                <a:effectLst/>
                <a:latin typeface="Lato" panose="020F0502020204030203" pitchFamily="34" charset="0"/>
                <a:ea typeface="Lato" panose="020F0502020204030203" pitchFamily="34" charset="0"/>
                <a:cs typeface="Lato" panose="020F0502020204030203" pitchFamily="34" charset="0"/>
              </a:rPr>
              <a:t> which has a single </a:t>
            </a:r>
            <a:r>
              <a:rPr lang="en-US" b="0" i="0" dirty="0" err="1">
                <a:effectLst/>
                <a:latin typeface="Lato" panose="020F0502020204030203" pitchFamily="34" charset="0"/>
                <a:ea typeface="Lato" panose="020F0502020204030203" pitchFamily="34" charset="0"/>
                <a:cs typeface="Lato" panose="020F0502020204030203" pitchFamily="34" charset="0"/>
              </a:rPr>
              <a:t>compareArea</a:t>
            </a:r>
            <a:r>
              <a:rPr lang="en-US" b="0" i="0" dirty="0">
                <a:effectLst/>
                <a:latin typeface="Lato" panose="020F0502020204030203" pitchFamily="34" charset="0"/>
                <a:ea typeface="Lato" panose="020F0502020204030203" pitchFamily="34" charset="0"/>
                <a:cs typeface="Lato" panose="020F0502020204030203" pitchFamily="34" charset="0"/>
              </a:rPr>
              <a:t> method that uses the Shape interface as arguments:</a:t>
            </a:r>
          </a:p>
          <a:p>
            <a:endParaRPr lang="en-US" b="0" i="0" dirty="0">
              <a:solidFill>
                <a:srgbClr val="666666"/>
              </a:solidFill>
              <a:effectLst/>
              <a:latin typeface="Arial" panose="020B0604020202020204" pitchFamily="34" charset="0"/>
            </a:endParaRPr>
          </a:p>
          <a:p>
            <a:pPr marL="0" indent="0">
              <a:buNone/>
            </a:pPr>
            <a:r>
              <a:rPr lang="en-US" dirty="0"/>
              <a:t>public class </a:t>
            </a:r>
            <a:r>
              <a:rPr lang="en-US" dirty="0" err="1"/>
              <a:t>OpenClosedExample</a:t>
            </a:r>
            <a:r>
              <a:rPr lang="en-US" dirty="0"/>
              <a:t> {</a:t>
            </a:r>
          </a:p>
          <a:p>
            <a:pPr marL="0" indent="0">
              <a:buNone/>
            </a:pPr>
            <a:endParaRPr lang="en-US" dirty="0"/>
          </a:p>
          <a:p>
            <a:pPr marL="0" indent="0">
              <a:buNone/>
            </a:pPr>
            <a:r>
              <a:rPr lang="en-US" dirty="0"/>
              <a:t>  public int </a:t>
            </a:r>
            <a:r>
              <a:rPr lang="en-US" dirty="0" err="1"/>
              <a:t>compareArea</a:t>
            </a:r>
            <a:r>
              <a:rPr lang="en-US" dirty="0"/>
              <a:t>(Shape a, Shape b) {</a:t>
            </a:r>
          </a:p>
          <a:p>
            <a:pPr marL="0" indent="0">
              <a:buNone/>
            </a:pPr>
            <a:r>
              <a:rPr lang="en-US" dirty="0"/>
              <a:t>    return </a:t>
            </a:r>
            <a:r>
              <a:rPr lang="en-US" dirty="0" err="1"/>
              <a:t>a.area</a:t>
            </a:r>
            <a:r>
              <a:rPr lang="en-US" dirty="0"/>
              <a:t>() - </a:t>
            </a:r>
            <a:r>
              <a:rPr lang="en-US" dirty="0" err="1"/>
              <a:t>b.area</a:t>
            </a:r>
            <a:r>
              <a:rPr lang="en-US" dirty="0"/>
              <a:t>();</a:t>
            </a:r>
          </a:p>
          <a:p>
            <a:pPr marL="0" indent="0">
              <a:buNone/>
            </a:pPr>
            <a:r>
              <a:rPr lang="en-US" dirty="0"/>
              <a:t>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3037747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B0BE-5897-CC3B-E806-1CE7DAA1C1C4}"/>
              </a:ext>
            </a:extLst>
          </p:cNvPr>
          <p:cNvSpPr>
            <a:spLocks noGrp="1"/>
          </p:cNvSpPr>
          <p:nvPr>
            <p:ph type="title"/>
          </p:nvPr>
        </p:nvSpPr>
        <p:spPr>
          <a:xfrm>
            <a:off x="838200" y="365126"/>
            <a:ext cx="10515600" cy="657430"/>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302F1D05-2DF0-063F-0448-0A83F5B6005C}"/>
              </a:ext>
            </a:extLst>
          </p:cNvPr>
          <p:cNvSpPr>
            <a:spLocks noGrp="1"/>
          </p:cNvSpPr>
          <p:nvPr>
            <p:ph idx="1"/>
          </p:nvPr>
        </p:nvSpPr>
        <p:spPr>
          <a:xfrm>
            <a:off x="838200" y="1199535"/>
            <a:ext cx="10515600" cy="4977428"/>
          </a:xfrm>
        </p:spPr>
        <p:txBody>
          <a:bodyPr>
            <a:normAutofit fontScale="70000" lnSpcReduction="20000"/>
          </a:bodyPr>
          <a:lstStyle/>
          <a:p>
            <a:pPr marL="0" indent="0">
              <a:buNone/>
            </a:pPr>
            <a:r>
              <a:rPr lang="en-US" dirty="0"/>
              <a:t>function </a:t>
            </a:r>
            <a:r>
              <a:rPr lang="en-US" dirty="0" err="1"/>
              <a:t>calculatePrice</a:t>
            </a:r>
            <a:r>
              <a:rPr lang="en-US" dirty="0"/>
              <a:t>(price, discount) {</a:t>
            </a:r>
          </a:p>
          <a:p>
            <a:pPr marL="0" indent="0">
              <a:buNone/>
            </a:pPr>
            <a:r>
              <a:rPr lang="en-US" dirty="0"/>
              <a:t>  if (discount == '10%') {</a:t>
            </a:r>
          </a:p>
          <a:p>
            <a:pPr marL="0" indent="0">
              <a:buNone/>
            </a:pPr>
            <a:r>
              <a:rPr lang="en-US" dirty="0"/>
              <a:t>    return price * 0.9;</a:t>
            </a:r>
          </a:p>
          <a:p>
            <a:pPr marL="0" indent="0">
              <a:buNone/>
            </a:pPr>
            <a:r>
              <a:rPr lang="en-US" dirty="0"/>
              <a:t>  } else if (discount == '20%') {</a:t>
            </a:r>
          </a:p>
          <a:p>
            <a:pPr marL="0" indent="0">
              <a:buNone/>
            </a:pPr>
            <a:r>
              <a:rPr lang="en-US" dirty="0"/>
              <a:t>    return price * 0.8;</a:t>
            </a:r>
          </a:p>
          <a:p>
            <a:pPr marL="0" indent="0">
              <a:buNone/>
            </a:pPr>
            <a:r>
              <a:rPr lang="en-US" dirty="0"/>
              <a:t>  } else if (</a:t>
            </a:r>
            <a:r>
              <a:rPr lang="en-US"/>
              <a:t>discount == </a:t>
            </a:r>
            <a:r>
              <a:rPr lang="en-US" dirty="0"/>
              <a:t>'30%') {</a:t>
            </a:r>
          </a:p>
          <a:p>
            <a:pPr marL="0" indent="0">
              <a:buNone/>
            </a:pPr>
            <a:r>
              <a:rPr lang="en-US" dirty="0"/>
              <a:t>    return price * 0.7;</a:t>
            </a:r>
          </a:p>
          <a:p>
            <a:pPr marL="0" indent="0">
              <a:buNone/>
            </a:pPr>
            <a:r>
              <a:rPr lang="en-US" dirty="0"/>
              <a:t>  } else {</a:t>
            </a:r>
          </a:p>
          <a:p>
            <a:pPr marL="0" indent="0">
              <a:buNone/>
            </a:pPr>
            <a:r>
              <a:rPr lang="en-US" dirty="0"/>
              <a:t>    throw new Error('Invalid discount');</a:t>
            </a:r>
          </a:p>
          <a:p>
            <a:pPr marL="0" indent="0">
              <a:buNone/>
            </a:pPr>
            <a:r>
              <a:rPr lang="en-US" dirty="0"/>
              <a:t>  }</a:t>
            </a:r>
          </a:p>
          <a:p>
            <a:pPr marL="0" indent="0">
              <a:buNone/>
            </a:pPr>
            <a:r>
              <a:rPr lang="en-US" dirty="0"/>
              <a:t>}</a:t>
            </a:r>
          </a:p>
          <a:p>
            <a:pPr marL="0" indent="0">
              <a:buNone/>
            </a:pPr>
            <a:endParaRPr lang="en-US" dirty="0"/>
          </a:p>
          <a:p>
            <a:pPr marL="0" indent="0">
              <a:buNone/>
            </a:pPr>
            <a:r>
              <a:rPr lang="en-US" dirty="0"/>
              <a:t>const </a:t>
            </a:r>
            <a:r>
              <a:rPr lang="en-US" dirty="0" err="1"/>
              <a:t>discountedPrice</a:t>
            </a:r>
            <a:r>
              <a:rPr lang="en-US" dirty="0"/>
              <a:t> = </a:t>
            </a:r>
            <a:r>
              <a:rPr lang="en-US" dirty="0" err="1"/>
              <a:t>calculatePrice</a:t>
            </a:r>
            <a:r>
              <a:rPr lang="en-US" dirty="0"/>
              <a:t>(100, '10%');</a:t>
            </a:r>
          </a:p>
          <a:p>
            <a:pPr marL="0" indent="0">
              <a:buNone/>
            </a:pPr>
            <a:r>
              <a:rPr lang="en-US" dirty="0"/>
              <a:t>console.log(`Your discounted price is ${</a:t>
            </a:r>
            <a:r>
              <a:rPr lang="en-US" dirty="0" err="1"/>
              <a:t>discountedPrice</a:t>
            </a:r>
            <a:r>
              <a:rPr lang="en-US" dirty="0"/>
              <a:t>}`); //  The discount you get is 90</a:t>
            </a:r>
          </a:p>
        </p:txBody>
      </p:sp>
    </p:spTree>
    <p:extLst>
      <p:ext uri="{BB962C8B-B14F-4D97-AF65-F5344CB8AC3E}">
        <p14:creationId xmlns:p14="http://schemas.microsoft.com/office/powerpoint/2010/main" val="18203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5CAA5-B25A-9DFD-23BE-3D70FC53B920}"/>
              </a:ext>
            </a:extLst>
          </p:cNvPr>
          <p:cNvSpPr>
            <a:spLocks noGrp="1"/>
          </p:cNvSpPr>
          <p:nvPr>
            <p:ph idx="1"/>
          </p:nvPr>
        </p:nvSpPr>
        <p:spPr/>
        <p:txBody>
          <a:bodyPr/>
          <a:lstStyle/>
          <a:p>
            <a:r>
              <a:rPr lang="en-US" dirty="0"/>
              <a:t>The code above violates the open-closed principle because you must add another if…else statement if you want to add a new discount.</a:t>
            </a:r>
          </a:p>
          <a:p>
            <a:r>
              <a:rPr lang="en-US" dirty="0"/>
              <a:t>To fix it, you can extract all your discounts to an object and use it in the function</a:t>
            </a:r>
          </a:p>
        </p:txBody>
      </p:sp>
    </p:spTree>
    <p:extLst>
      <p:ext uri="{BB962C8B-B14F-4D97-AF65-F5344CB8AC3E}">
        <p14:creationId xmlns:p14="http://schemas.microsoft.com/office/powerpoint/2010/main" val="2671950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AAE54-B289-A642-7CEC-1FC1A3AE3FDF}"/>
              </a:ext>
            </a:extLst>
          </p:cNvPr>
          <p:cNvSpPr>
            <a:spLocks noGrp="1"/>
          </p:cNvSpPr>
          <p:nvPr>
            <p:ph idx="1"/>
          </p:nvPr>
        </p:nvSpPr>
        <p:spPr>
          <a:xfrm>
            <a:off x="838200" y="221064"/>
            <a:ext cx="10515600" cy="5955899"/>
          </a:xfrm>
        </p:spPr>
        <p:txBody>
          <a:bodyPr>
            <a:normAutofit fontScale="77500" lnSpcReduction="20000"/>
          </a:bodyPr>
          <a:lstStyle/>
          <a:p>
            <a:pPr marL="0" indent="0">
              <a:buNone/>
            </a:pPr>
            <a:r>
              <a:rPr lang="en-US" dirty="0"/>
              <a:t>const discounts = {</a:t>
            </a:r>
          </a:p>
          <a:p>
            <a:pPr marL="0" indent="0">
              <a:buNone/>
            </a:pPr>
            <a:r>
              <a:rPr lang="en-US" dirty="0"/>
              <a:t>  '10%': 0.9,</a:t>
            </a:r>
          </a:p>
          <a:p>
            <a:pPr marL="0" indent="0">
              <a:buNone/>
            </a:pPr>
            <a:r>
              <a:rPr lang="en-US" dirty="0"/>
              <a:t>  '20%': 0.8,</a:t>
            </a:r>
          </a:p>
          <a:p>
            <a:pPr marL="0" indent="0">
              <a:buNone/>
            </a:pPr>
            <a:r>
              <a:rPr lang="en-US" dirty="0"/>
              <a:t>  '30%': 0.7,</a:t>
            </a:r>
          </a:p>
          <a:p>
            <a:pPr marL="0" indent="0">
              <a:buNone/>
            </a:pPr>
            <a:r>
              <a:rPr lang="en-US" dirty="0"/>
              <a:t>};</a:t>
            </a:r>
          </a:p>
          <a:p>
            <a:pPr marL="0" indent="0">
              <a:buNone/>
            </a:pPr>
            <a:endParaRPr lang="en-US" dirty="0"/>
          </a:p>
          <a:p>
            <a:pPr marL="0" indent="0">
              <a:buNone/>
            </a:pPr>
            <a:r>
              <a:rPr lang="en-US" dirty="0"/>
              <a:t>function </a:t>
            </a:r>
            <a:r>
              <a:rPr lang="en-US" dirty="0" err="1"/>
              <a:t>calculatePrice</a:t>
            </a:r>
            <a:r>
              <a:rPr lang="en-US" dirty="0"/>
              <a:t>(price, </a:t>
            </a:r>
            <a:r>
              <a:rPr lang="en-US" dirty="0" err="1"/>
              <a:t>discountType</a:t>
            </a:r>
            <a:r>
              <a:rPr lang="en-US" dirty="0"/>
              <a:t>) {</a:t>
            </a:r>
          </a:p>
          <a:p>
            <a:pPr marL="0" indent="0">
              <a:buNone/>
            </a:pPr>
            <a:r>
              <a:rPr lang="en-US" dirty="0"/>
              <a:t>  const discount = discounts[</a:t>
            </a:r>
            <a:r>
              <a:rPr lang="en-US" dirty="0" err="1"/>
              <a:t>discountType</a:t>
            </a:r>
            <a:r>
              <a:rPr lang="en-US" dirty="0"/>
              <a:t>];</a:t>
            </a:r>
          </a:p>
          <a:p>
            <a:pPr marL="0" indent="0">
              <a:buNone/>
            </a:pPr>
            <a:r>
              <a:rPr lang="en-US" dirty="0"/>
              <a:t>  if (discount == undefined) {</a:t>
            </a:r>
          </a:p>
          <a:p>
            <a:pPr marL="0" indent="0">
              <a:buNone/>
            </a:pPr>
            <a:r>
              <a:rPr lang="en-US" dirty="0"/>
              <a:t>    throw new Error('Invalid discount');</a:t>
            </a:r>
          </a:p>
          <a:p>
            <a:pPr marL="0" indent="0">
              <a:buNone/>
            </a:pPr>
            <a:r>
              <a:rPr lang="en-US" dirty="0"/>
              <a:t>  }</a:t>
            </a:r>
          </a:p>
          <a:p>
            <a:pPr marL="0" indent="0">
              <a:buNone/>
            </a:pPr>
            <a:r>
              <a:rPr lang="en-US" dirty="0"/>
              <a:t>  return price * discount;</a:t>
            </a:r>
          </a:p>
          <a:p>
            <a:pPr marL="0" indent="0">
              <a:buNone/>
            </a:pPr>
            <a:r>
              <a:rPr lang="en-US" dirty="0"/>
              <a:t>}</a:t>
            </a:r>
          </a:p>
          <a:p>
            <a:pPr marL="0" indent="0">
              <a:buNone/>
            </a:pPr>
            <a:endParaRPr lang="en-US" dirty="0"/>
          </a:p>
          <a:p>
            <a:pPr marL="0" indent="0">
              <a:buNone/>
            </a:pPr>
            <a:r>
              <a:rPr lang="en-US" dirty="0"/>
              <a:t>const </a:t>
            </a:r>
            <a:r>
              <a:rPr lang="en-US" dirty="0" err="1"/>
              <a:t>discountedPrice</a:t>
            </a:r>
            <a:r>
              <a:rPr lang="en-US" dirty="0"/>
              <a:t> = </a:t>
            </a:r>
            <a:r>
              <a:rPr lang="en-US" dirty="0" err="1"/>
              <a:t>calculatePrice</a:t>
            </a:r>
            <a:r>
              <a:rPr lang="en-US" dirty="0"/>
              <a:t>(100, '30%');</a:t>
            </a:r>
          </a:p>
          <a:p>
            <a:pPr marL="0" indent="0">
              <a:buNone/>
            </a:pPr>
            <a:r>
              <a:rPr lang="en-US" dirty="0"/>
              <a:t>console.log(`Your discounted price is $${</a:t>
            </a:r>
            <a:r>
              <a:rPr lang="en-US" dirty="0" err="1"/>
              <a:t>discountedPrice</a:t>
            </a:r>
            <a:r>
              <a:rPr lang="en-US" dirty="0"/>
              <a:t>}`);</a:t>
            </a:r>
          </a:p>
        </p:txBody>
      </p:sp>
    </p:spTree>
    <p:extLst>
      <p:ext uri="{BB962C8B-B14F-4D97-AF65-F5344CB8AC3E}">
        <p14:creationId xmlns:p14="http://schemas.microsoft.com/office/powerpoint/2010/main" val="3413827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22FA3-7B60-465E-1499-CA981052F9B9}"/>
              </a:ext>
            </a:extLst>
          </p:cNvPr>
          <p:cNvSpPr>
            <a:spLocks noGrp="1"/>
          </p:cNvSpPr>
          <p:nvPr>
            <p:ph idx="1"/>
          </p:nvPr>
        </p:nvSpPr>
        <p:spPr/>
        <p:txBody>
          <a:bodyPr/>
          <a:lstStyle/>
          <a:p>
            <a:r>
              <a:rPr lang="en-US" b="0" i="0" dirty="0">
                <a:solidFill>
                  <a:srgbClr val="0A0A23"/>
                </a:solidFill>
                <a:effectLst/>
                <a:latin typeface="Lato" panose="020F0502020204030203" pitchFamily="34" charset="0"/>
              </a:rPr>
              <a:t>Now if you want to add new discounts, you only need to add to the discount object, not the existing function that calculates the discount.</a:t>
            </a:r>
            <a:endParaRPr lang="en-US" dirty="0"/>
          </a:p>
        </p:txBody>
      </p:sp>
    </p:spTree>
    <p:extLst>
      <p:ext uri="{BB962C8B-B14F-4D97-AF65-F5344CB8AC3E}">
        <p14:creationId xmlns:p14="http://schemas.microsoft.com/office/powerpoint/2010/main" val="1503493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5398-1A6E-97A5-5BCA-BD92C929586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44022D5-C4E8-54E0-312D-A827CBCF3020}"/>
              </a:ext>
            </a:extLst>
          </p:cNvPr>
          <p:cNvSpPr>
            <a:spLocks noGrp="1"/>
          </p:cNvSpPr>
          <p:nvPr>
            <p:ph idx="1"/>
          </p:nvPr>
        </p:nvSpPr>
        <p:spPr/>
        <p:txBody>
          <a:bodyPr>
            <a:normAutofit/>
          </a:bodyPr>
          <a:lstStyle/>
          <a:p>
            <a:r>
              <a:rPr lang="en-US" sz="2200" dirty="0">
                <a:latin typeface="Lato" panose="020F0502020204030203" pitchFamily="34" charset="0"/>
                <a:ea typeface="Lato" panose="020F0502020204030203" pitchFamily="34" charset="0"/>
                <a:cs typeface="Lato" panose="020F0502020204030203" pitchFamily="34" charset="0"/>
              </a:rPr>
              <a:t>Clean Architecture: A Craftsman's Guide to Software Structure and Design, 1st Edition, Robert C. Martin, Pearson, 2017.</a:t>
            </a:r>
          </a:p>
        </p:txBody>
      </p:sp>
    </p:spTree>
    <p:extLst>
      <p:ext uri="{BB962C8B-B14F-4D97-AF65-F5344CB8AC3E}">
        <p14:creationId xmlns:p14="http://schemas.microsoft.com/office/powerpoint/2010/main" val="83767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FC16-A828-48B8-9A2A-D8FD629543EE}"/>
              </a:ext>
            </a:extLst>
          </p:cNvPr>
          <p:cNvSpPr>
            <a:spLocks noGrp="1"/>
          </p:cNvSpPr>
          <p:nvPr>
            <p:ph type="title"/>
          </p:nvPr>
        </p:nvSpPr>
        <p:spPr/>
        <p:txBody>
          <a:bodyPr/>
          <a:lstStyle/>
          <a:p>
            <a:r>
              <a:rPr lang="en-US" dirty="0"/>
              <a:t>SRP-Single Responsibility Principle </a:t>
            </a:r>
          </a:p>
        </p:txBody>
      </p:sp>
      <p:sp>
        <p:nvSpPr>
          <p:cNvPr id="3" name="Content Placeholder 2">
            <a:extLst>
              <a:ext uri="{FF2B5EF4-FFF2-40B4-BE49-F238E27FC236}">
                <a16:creationId xmlns:a16="http://schemas.microsoft.com/office/drawing/2014/main" id="{A79D019B-3EA0-DF92-C5C1-BDF34CB61584}"/>
              </a:ext>
            </a:extLst>
          </p:cNvPr>
          <p:cNvSpPr>
            <a:spLocks noGrp="1"/>
          </p:cNvSpPr>
          <p:nvPr>
            <p:ph idx="1"/>
          </p:nvPr>
        </p:nvSpPr>
        <p:spPr/>
        <p:txBody>
          <a:bodyPr/>
          <a:lstStyle/>
          <a:p>
            <a:r>
              <a:rPr lang="en-US" b="0" i="0" dirty="0">
                <a:solidFill>
                  <a:srgbClr val="0A0A23"/>
                </a:solidFill>
                <a:effectLst/>
                <a:latin typeface="Lato" panose="020F0502020204030203" pitchFamily="34" charset="0"/>
              </a:rPr>
              <a:t>The Single Responsibility Principle states that </a:t>
            </a:r>
            <a:r>
              <a:rPr lang="en-US" b="1" i="0" dirty="0">
                <a:effectLst/>
                <a:latin typeface="Lato" panose="020F0502020204030203" pitchFamily="34" charset="0"/>
              </a:rPr>
              <a:t>a class should do one thing and therefore it should have only a single reason to change</a:t>
            </a:r>
            <a:r>
              <a:rPr lang="en-US" b="0" i="0" dirty="0">
                <a:solidFill>
                  <a:srgbClr val="0A0A23"/>
                </a:solidFill>
                <a:effectLst/>
                <a:latin typeface="Lato" panose="020F0502020204030203" pitchFamily="34" charset="0"/>
              </a:rPr>
              <a:t>.</a:t>
            </a:r>
          </a:p>
          <a:p>
            <a:r>
              <a:rPr lang="en-US" dirty="0">
                <a:solidFill>
                  <a:srgbClr val="0A0A23"/>
                </a:solidFill>
                <a:latin typeface="Lato" panose="020F0502020204030203" pitchFamily="34" charset="0"/>
              </a:rPr>
              <a:t>A module should have a reason to change by only </a:t>
            </a:r>
            <a:r>
              <a:rPr lang="en-US" b="1" dirty="0">
                <a:solidFill>
                  <a:srgbClr val="0A0A23"/>
                </a:solidFill>
                <a:latin typeface="Lato" panose="020F0502020204030203" pitchFamily="34" charset="0"/>
              </a:rPr>
              <a:t>one actor.</a:t>
            </a:r>
          </a:p>
          <a:p>
            <a:r>
              <a:rPr lang="en-US" i="0" dirty="0">
                <a:solidFill>
                  <a:srgbClr val="0A0A23"/>
                </a:solidFill>
                <a:effectLst/>
                <a:latin typeface="Lato" panose="020F0502020204030203" pitchFamily="34" charset="0"/>
              </a:rPr>
              <a:t>A module should be responsi</a:t>
            </a:r>
            <a:r>
              <a:rPr lang="en-US" dirty="0">
                <a:solidFill>
                  <a:srgbClr val="0A0A23"/>
                </a:solidFill>
                <a:latin typeface="Lato" panose="020F0502020204030203" pitchFamily="34" charset="0"/>
              </a:rPr>
              <a:t>ble to </a:t>
            </a:r>
            <a:r>
              <a:rPr lang="en-US" b="1" dirty="0">
                <a:solidFill>
                  <a:srgbClr val="0A0A23"/>
                </a:solidFill>
                <a:latin typeface="Lato" panose="020F0502020204030203" pitchFamily="34" charset="0"/>
              </a:rPr>
              <a:t>one and only one actor</a:t>
            </a:r>
            <a:endParaRPr lang="en-US" b="1" i="0" dirty="0">
              <a:solidFill>
                <a:srgbClr val="0A0A23"/>
              </a:solidFill>
              <a:effectLst/>
              <a:latin typeface="Lato" panose="020F0502020204030203" pitchFamily="34" charset="0"/>
            </a:endParaRPr>
          </a:p>
          <a:p>
            <a:r>
              <a:rPr lang="en-US" b="0" i="0" dirty="0">
                <a:solidFill>
                  <a:srgbClr val="0A0A23"/>
                </a:solidFill>
                <a:effectLst/>
                <a:latin typeface="Lato" panose="020F0502020204030203" pitchFamily="34" charset="0"/>
              </a:rPr>
              <a:t>Only one potential change (database logic, logging logic, and so on.) in the software’s specification should be able to affect the specification of the class.</a:t>
            </a:r>
            <a:endParaRPr lang="en-US" dirty="0"/>
          </a:p>
        </p:txBody>
      </p:sp>
    </p:spTree>
    <p:extLst>
      <p:ext uri="{BB962C8B-B14F-4D97-AF65-F5344CB8AC3E}">
        <p14:creationId xmlns:p14="http://schemas.microsoft.com/office/powerpoint/2010/main" val="53703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FC16-A828-48B8-9A2A-D8FD629543EE}"/>
              </a:ext>
            </a:extLst>
          </p:cNvPr>
          <p:cNvSpPr>
            <a:spLocks noGrp="1"/>
          </p:cNvSpPr>
          <p:nvPr>
            <p:ph type="title"/>
          </p:nvPr>
        </p:nvSpPr>
        <p:spPr/>
        <p:txBody>
          <a:bodyPr/>
          <a:lstStyle/>
          <a:p>
            <a:r>
              <a:rPr lang="en-US" dirty="0"/>
              <a:t>Why use SRP?</a:t>
            </a:r>
          </a:p>
        </p:txBody>
      </p:sp>
      <p:sp>
        <p:nvSpPr>
          <p:cNvPr id="3" name="Content Placeholder 2">
            <a:extLst>
              <a:ext uri="{FF2B5EF4-FFF2-40B4-BE49-F238E27FC236}">
                <a16:creationId xmlns:a16="http://schemas.microsoft.com/office/drawing/2014/main" id="{A79D019B-3EA0-DF92-C5C1-BDF34CB61584}"/>
              </a:ext>
            </a:extLst>
          </p:cNvPr>
          <p:cNvSpPr>
            <a:spLocks noGrp="1"/>
          </p:cNvSpPr>
          <p:nvPr>
            <p:ph idx="1"/>
          </p:nvPr>
        </p:nvSpPr>
        <p:spPr/>
        <p:txBody>
          <a:bodyPr>
            <a:normAutofit fontScale="92500"/>
          </a:bodyPr>
          <a:lstStyle/>
          <a:p>
            <a:r>
              <a:rPr lang="en-US" dirty="0">
                <a:solidFill>
                  <a:srgbClr val="0A0A23"/>
                </a:solidFill>
                <a:latin typeface="Lato" panose="020F0502020204030203" pitchFamily="34" charset="0"/>
              </a:rPr>
              <a:t>M</a:t>
            </a:r>
            <a:r>
              <a:rPr lang="en-US" b="0" i="0" dirty="0">
                <a:solidFill>
                  <a:srgbClr val="0A0A23"/>
                </a:solidFill>
                <a:effectLst/>
                <a:latin typeface="Lato" panose="020F0502020204030203" pitchFamily="34" charset="0"/>
              </a:rPr>
              <a:t>any different teams can work on the same project and edit the same class for different reasons, this could lead to </a:t>
            </a:r>
            <a:r>
              <a:rPr lang="en-US" b="1" i="0" dirty="0">
                <a:solidFill>
                  <a:srgbClr val="0A0A23"/>
                </a:solidFill>
                <a:effectLst/>
                <a:latin typeface="Lato" panose="020F0502020204030203" pitchFamily="34" charset="0"/>
              </a:rPr>
              <a:t>incompatible modules</a:t>
            </a:r>
            <a:r>
              <a:rPr lang="en-US" b="0" i="0" dirty="0">
                <a:solidFill>
                  <a:srgbClr val="0A0A23"/>
                </a:solidFill>
                <a:effectLst/>
                <a:latin typeface="Lato" panose="020F0502020204030203" pitchFamily="34" charset="0"/>
              </a:rPr>
              <a:t>.</a:t>
            </a:r>
          </a:p>
          <a:p>
            <a:r>
              <a:rPr lang="en-US" b="0" i="0" dirty="0">
                <a:solidFill>
                  <a:srgbClr val="0A0A23"/>
                </a:solidFill>
                <a:effectLst/>
                <a:latin typeface="Lato" panose="020F0502020204030203" pitchFamily="34" charset="0"/>
              </a:rPr>
              <a:t>It makes </a:t>
            </a:r>
            <a:r>
              <a:rPr lang="en-US" b="1" i="0" dirty="0">
                <a:solidFill>
                  <a:srgbClr val="0A0A23"/>
                </a:solidFill>
                <a:effectLst/>
                <a:latin typeface="Lato" panose="020F0502020204030203" pitchFamily="34" charset="0"/>
              </a:rPr>
              <a:t>version control easier</a:t>
            </a:r>
            <a:r>
              <a:rPr lang="en-US" b="0" i="0" dirty="0">
                <a:solidFill>
                  <a:srgbClr val="0A0A23"/>
                </a:solidFill>
                <a:effectLst/>
                <a:latin typeface="Lato" panose="020F0502020204030203" pitchFamily="34" charset="0"/>
              </a:rPr>
              <a:t>. For example, say we have a persistence class that handles database operations, and we see a change in that file in the GitHub commits. By following the SRP, we will know that it is related to storage or database-related stuff.</a:t>
            </a:r>
          </a:p>
          <a:p>
            <a:r>
              <a:rPr lang="en-US" b="1" i="0" dirty="0">
                <a:solidFill>
                  <a:srgbClr val="0A0A23"/>
                </a:solidFill>
                <a:effectLst/>
                <a:latin typeface="Lato" panose="020F0502020204030203" pitchFamily="34" charset="0"/>
              </a:rPr>
              <a:t>Merge conflicts</a:t>
            </a:r>
            <a:r>
              <a:rPr lang="en-US" b="0" i="0" dirty="0">
                <a:solidFill>
                  <a:srgbClr val="0A0A23"/>
                </a:solidFill>
                <a:effectLst/>
                <a:latin typeface="Lato" panose="020F0502020204030203" pitchFamily="34" charset="0"/>
              </a:rPr>
              <a:t> are another example. They appear when different teams change the same file. But if the SRP is followed, fewer conflicts will appear – files will have a single reason to change, and conflicts that do exist will be easier to resolve.</a:t>
            </a:r>
            <a:endParaRPr lang="en-US" dirty="0"/>
          </a:p>
        </p:txBody>
      </p:sp>
    </p:spTree>
    <p:extLst>
      <p:ext uri="{BB962C8B-B14F-4D97-AF65-F5344CB8AC3E}">
        <p14:creationId xmlns:p14="http://schemas.microsoft.com/office/powerpoint/2010/main" val="335694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282D-7ED0-6500-4525-8F6E367A029E}"/>
              </a:ext>
            </a:extLst>
          </p:cNvPr>
          <p:cNvSpPr>
            <a:spLocks noGrp="1"/>
          </p:cNvSpPr>
          <p:nvPr>
            <p:ph type="title"/>
          </p:nvPr>
        </p:nvSpPr>
        <p:spPr/>
        <p:txBody>
          <a:bodyPr/>
          <a:lstStyle/>
          <a:p>
            <a:r>
              <a:rPr lang="en-US" dirty="0"/>
              <a:t>Employee Class from Payroll Application</a:t>
            </a:r>
          </a:p>
        </p:txBody>
      </p:sp>
      <p:sp>
        <p:nvSpPr>
          <p:cNvPr id="3" name="Content Placeholder 2">
            <a:extLst>
              <a:ext uri="{FF2B5EF4-FFF2-40B4-BE49-F238E27FC236}">
                <a16:creationId xmlns:a16="http://schemas.microsoft.com/office/drawing/2014/main" id="{140BDFED-A9CE-054B-D7BD-6F461A75FF9E}"/>
              </a:ext>
            </a:extLst>
          </p:cNvPr>
          <p:cNvSpPr>
            <a:spLocks noGrp="1"/>
          </p:cNvSpPr>
          <p:nvPr>
            <p:ph idx="1"/>
          </p:nvPr>
        </p:nvSpPr>
        <p:spPr/>
        <p:txBody>
          <a:bodyPr>
            <a:normAutofit/>
          </a:bodyPr>
          <a:lstStyle/>
          <a:p>
            <a:pPr algn="l"/>
            <a:r>
              <a:rPr lang="en-US" b="0" i="0" u="none" strike="noStrike" baseline="0" dirty="0">
                <a:latin typeface="Lato" panose="020F0502020204030203" pitchFamily="34" charset="0"/>
                <a:ea typeface="Lato" panose="020F0502020204030203" pitchFamily="34" charset="0"/>
                <a:cs typeface="Lato" panose="020F0502020204030203" pitchFamily="34" charset="0"/>
              </a:rPr>
              <a:t>Employee class from a payroll application has three methods: </a:t>
            </a:r>
            <a:r>
              <a:rPr lang="en-US" b="0" i="0" u="none" strike="noStrike" baseline="0" dirty="0" err="1">
                <a:latin typeface="Lato" panose="020F0502020204030203" pitchFamily="34" charset="0"/>
                <a:ea typeface="Lato" panose="020F0502020204030203" pitchFamily="34" charset="0"/>
                <a:cs typeface="Lato" panose="020F0502020204030203" pitchFamily="34" charset="0"/>
              </a:rPr>
              <a:t>calculatePay</a:t>
            </a:r>
            <a:r>
              <a:rPr lang="en-US" b="0" i="0" u="none" strike="noStrike" baseline="0" dirty="0">
                <a:latin typeface="Lato" panose="020F0502020204030203" pitchFamily="34" charset="0"/>
                <a:ea typeface="Lato" panose="020F0502020204030203" pitchFamily="34" charset="0"/>
                <a:cs typeface="Lato" panose="020F0502020204030203" pitchFamily="34" charset="0"/>
              </a:rPr>
              <a:t>(), </a:t>
            </a:r>
            <a:r>
              <a:rPr lang="en-US" b="0"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b="0" i="0" u="none" strike="noStrike" baseline="0" dirty="0">
                <a:latin typeface="Lato" panose="020F0502020204030203" pitchFamily="34" charset="0"/>
                <a:ea typeface="Lato" panose="020F0502020204030203" pitchFamily="34" charset="0"/>
                <a:cs typeface="Lato" panose="020F0502020204030203" pitchFamily="34" charset="0"/>
              </a:rPr>
              <a:t>(), and save()</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C89B9BD9-B14F-C9FE-E48B-718EDAAD067F}"/>
              </a:ext>
            </a:extLst>
          </p:cNvPr>
          <p:cNvPicPr>
            <a:picLocks noChangeAspect="1"/>
          </p:cNvPicPr>
          <p:nvPr/>
        </p:nvPicPr>
        <p:blipFill>
          <a:blip r:embed="rId3"/>
          <a:stretch>
            <a:fillRect/>
          </a:stretch>
        </p:blipFill>
        <p:spPr>
          <a:xfrm>
            <a:off x="3440200" y="2850199"/>
            <a:ext cx="5311600" cy="3642676"/>
          </a:xfrm>
          <a:prstGeom prst="rect">
            <a:avLst/>
          </a:prstGeom>
        </p:spPr>
      </p:pic>
    </p:spTree>
    <p:extLst>
      <p:ext uri="{BB962C8B-B14F-4D97-AF65-F5344CB8AC3E}">
        <p14:creationId xmlns:p14="http://schemas.microsoft.com/office/powerpoint/2010/main" val="91619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282D-7ED0-6500-4525-8F6E367A029E}"/>
              </a:ext>
            </a:extLst>
          </p:cNvPr>
          <p:cNvSpPr>
            <a:spLocks noGrp="1"/>
          </p:cNvSpPr>
          <p:nvPr>
            <p:ph type="title"/>
          </p:nvPr>
        </p:nvSpPr>
        <p:spPr>
          <a:xfrm>
            <a:off x="838200" y="365125"/>
            <a:ext cx="10515600" cy="1183757"/>
          </a:xfrm>
        </p:spPr>
        <p:txBody>
          <a:bodyPr>
            <a:normAutofit fontScale="90000"/>
          </a:bodyPr>
          <a:lstStyle/>
          <a:p>
            <a:r>
              <a:rPr lang="en-US" dirty="0"/>
              <a:t>Employee Class from Payroll Application</a:t>
            </a:r>
            <a:br>
              <a:rPr lang="en-US" dirty="0"/>
            </a:br>
            <a:br>
              <a:rPr lang="en-US" dirty="0"/>
            </a:br>
            <a:endParaRPr lang="en-US" dirty="0"/>
          </a:p>
        </p:txBody>
      </p:sp>
      <p:sp>
        <p:nvSpPr>
          <p:cNvPr id="3" name="Content Placeholder 2">
            <a:extLst>
              <a:ext uri="{FF2B5EF4-FFF2-40B4-BE49-F238E27FC236}">
                <a16:creationId xmlns:a16="http://schemas.microsoft.com/office/drawing/2014/main" id="{140BDFED-A9CE-054B-D7BD-6F461A75FF9E}"/>
              </a:ext>
            </a:extLst>
          </p:cNvPr>
          <p:cNvSpPr>
            <a:spLocks noGrp="1"/>
          </p:cNvSpPr>
          <p:nvPr>
            <p:ph idx="1"/>
          </p:nvPr>
        </p:nvSpPr>
        <p:spPr>
          <a:xfrm>
            <a:off x="838200" y="951722"/>
            <a:ext cx="10515600" cy="5225241"/>
          </a:xfrm>
        </p:spPr>
        <p:txBody>
          <a:bodyPr>
            <a:normAutofit/>
          </a:bodyPr>
          <a:lstStyle/>
          <a:p>
            <a:pPr algn="l"/>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This class violates the SRP because those three methods are responsible to three very different actors.</a:t>
            </a:r>
          </a:p>
          <a:p>
            <a:pPr lvl="1"/>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The </a:t>
            </a:r>
            <a:r>
              <a:rPr lang="en-US" sz="2200" b="1" i="0" u="none" strike="noStrike" baseline="0" dirty="0" err="1">
                <a:latin typeface="Lato" panose="020F0502020204030203" pitchFamily="34" charset="0"/>
                <a:ea typeface="Lato" panose="020F0502020204030203" pitchFamily="34" charset="0"/>
                <a:cs typeface="Lato" panose="020F0502020204030203" pitchFamily="34" charset="0"/>
              </a:rPr>
              <a:t>calculatePay</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 method is specified by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accounting department</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 which reports to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CFO</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a:t>
            </a:r>
          </a:p>
          <a:p>
            <a:pPr lvl="1"/>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The </a:t>
            </a:r>
            <a:r>
              <a:rPr lang="en-US" sz="2200" b="1"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 </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method is specified and used by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human resources department</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 which reports to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COO</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a:t>
            </a:r>
          </a:p>
          <a:p>
            <a:pPr lvl="1"/>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save()</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 method is specified by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database administrators </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(DBAs), who report to the </a:t>
            </a:r>
            <a:r>
              <a:rPr lang="en-US" sz="2200" b="1" i="0" u="none" strike="noStrike" baseline="0" dirty="0">
                <a:latin typeface="Lato" panose="020F0502020204030203" pitchFamily="34" charset="0"/>
                <a:ea typeface="Lato" panose="020F0502020204030203" pitchFamily="34" charset="0"/>
                <a:cs typeface="Lato" panose="020F0502020204030203" pitchFamily="34" charset="0"/>
              </a:rPr>
              <a:t>CTO</a:t>
            </a:r>
            <a:r>
              <a:rPr lang="en-US" sz="2200" b="0" i="0" u="none" strike="noStrike" baseline="0" dirty="0">
                <a:latin typeface="Lato" panose="020F0502020204030203" pitchFamily="34" charset="0"/>
                <a:ea typeface="Lato" panose="020F0502020204030203" pitchFamily="34" charset="0"/>
                <a:cs typeface="Lato" panose="020F0502020204030203" pitchFamily="34" charset="0"/>
              </a:rPr>
              <a:t>.</a:t>
            </a:r>
            <a:endParaRPr lang="en-US" sz="22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C89B9BD9-B14F-C9FE-E48B-718EDAAD067F}"/>
              </a:ext>
            </a:extLst>
          </p:cNvPr>
          <p:cNvPicPr>
            <a:picLocks noChangeAspect="1"/>
          </p:cNvPicPr>
          <p:nvPr/>
        </p:nvPicPr>
        <p:blipFill>
          <a:blip r:embed="rId3"/>
          <a:stretch>
            <a:fillRect/>
          </a:stretch>
        </p:blipFill>
        <p:spPr>
          <a:xfrm>
            <a:off x="3970780" y="3760237"/>
            <a:ext cx="4250440" cy="2914936"/>
          </a:xfrm>
          <a:prstGeom prst="rect">
            <a:avLst/>
          </a:prstGeom>
        </p:spPr>
      </p:pic>
    </p:spTree>
    <p:extLst>
      <p:ext uri="{BB962C8B-B14F-4D97-AF65-F5344CB8AC3E}">
        <p14:creationId xmlns:p14="http://schemas.microsoft.com/office/powerpoint/2010/main" val="317468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19F4-6760-4807-1FF0-701EE5CF5ECA}"/>
              </a:ext>
            </a:extLst>
          </p:cNvPr>
          <p:cNvSpPr>
            <a:spLocks noGrp="1"/>
          </p:cNvSpPr>
          <p:nvPr>
            <p:ph type="title"/>
          </p:nvPr>
        </p:nvSpPr>
        <p:spPr/>
        <p:txBody>
          <a:bodyPr>
            <a:normAutofit/>
          </a:bodyPr>
          <a:lstStyle/>
          <a:p>
            <a:r>
              <a:rPr lang="en-US" dirty="0"/>
              <a:t>Employee Class from Payroll Application</a:t>
            </a:r>
          </a:p>
        </p:txBody>
      </p:sp>
      <p:sp>
        <p:nvSpPr>
          <p:cNvPr id="3" name="Content Placeholder 2">
            <a:extLst>
              <a:ext uri="{FF2B5EF4-FFF2-40B4-BE49-F238E27FC236}">
                <a16:creationId xmlns:a16="http://schemas.microsoft.com/office/drawing/2014/main" id="{C7D2A46D-CF60-9D56-2785-F5AA3A28C5CB}"/>
              </a:ext>
            </a:extLst>
          </p:cNvPr>
          <p:cNvSpPr>
            <a:spLocks noGrp="1"/>
          </p:cNvSpPr>
          <p:nvPr>
            <p:ph idx="1"/>
          </p:nvPr>
        </p:nvSpPr>
        <p:spPr/>
        <p:txBody>
          <a:bodyPr/>
          <a:lstStyle/>
          <a:p>
            <a:pPr algn="l"/>
            <a:r>
              <a:rPr lang="en-US" b="0" i="0" u="none" strike="noStrike" baseline="0" dirty="0">
                <a:latin typeface="Lato" panose="020F0502020204030203" pitchFamily="34" charset="0"/>
                <a:ea typeface="Lato" panose="020F0502020204030203" pitchFamily="34" charset="0"/>
                <a:cs typeface="Lato" panose="020F0502020204030203" pitchFamily="34" charset="0"/>
              </a:rPr>
              <a:t>By putting the source code for these three methods into a single Employee class, the </a:t>
            </a:r>
            <a:r>
              <a:rPr lang="en-US" b="1" i="0" u="none" strike="noStrike" baseline="0" dirty="0">
                <a:latin typeface="Lato" panose="020F0502020204030203" pitchFamily="34" charset="0"/>
                <a:ea typeface="Lato" panose="020F0502020204030203" pitchFamily="34" charset="0"/>
                <a:cs typeface="Lato" panose="020F0502020204030203" pitchFamily="34" charset="0"/>
              </a:rPr>
              <a:t>developers have coupled each of these actors to the others</a:t>
            </a:r>
            <a:r>
              <a:rPr lang="en-US" b="0" i="0" u="none" strike="noStrike" baseline="0" dirty="0">
                <a:latin typeface="Lato" panose="020F0502020204030203" pitchFamily="34" charset="0"/>
                <a:ea typeface="Lato" panose="020F0502020204030203" pitchFamily="34" charset="0"/>
                <a:cs typeface="Lato" panose="020F0502020204030203" pitchFamily="34" charset="0"/>
              </a:rPr>
              <a:t>. </a:t>
            </a:r>
          </a:p>
          <a:p>
            <a:pPr algn="l"/>
            <a:r>
              <a:rPr lang="en-US" b="0" i="0" u="none" strike="noStrike" baseline="0" dirty="0">
                <a:latin typeface="Lato" panose="020F0502020204030203" pitchFamily="34" charset="0"/>
                <a:ea typeface="Lato" panose="020F0502020204030203" pitchFamily="34" charset="0"/>
                <a:cs typeface="Lato" panose="020F0502020204030203" pitchFamily="34" charset="0"/>
              </a:rPr>
              <a:t>This coupling can cause the actions of the CFO’s team to affect something that the COO’s team depends on.</a:t>
            </a: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p>
        </p:txBody>
      </p:sp>
    </p:spTree>
    <p:extLst>
      <p:ext uri="{BB962C8B-B14F-4D97-AF65-F5344CB8AC3E}">
        <p14:creationId xmlns:p14="http://schemas.microsoft.com/office/powerpoint/2010/main" val="422718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E3C0-9328-C3AE-132A-9DCFD31FD40F}"/>
              </a:ext>
            </a:extLst>
          </p:cNvPr>
          <p:cNvSpPr>
            <a:spLocks noGrp="1"/>
          </p:cNvSpPr>
          <p:nvPr>
            <p:ph type="title"/>
          </p:nvPr>
        </p:nvSpPr>
        <p:spPr/>
        <p:txBody>
          <a:bodyPr>
            <a:normAutofit fontScale="90000"/>
          </a:bodyPr>
          <a:lstStyle/>
          <a:p>
            <a:r>
              <a:rPr lang="en-US" dirty="0"/>
              <a:t>Symptom 1: Accidental Duplication</a:t>
            </a:r>
            <a:br>
              <a:rPr lang="en-US" dirty="0"/>
            </a:br>
            <a:br>
              <a:rPr lang="en-US" dirty="0"/>
            </a:br>
            <a:endParaRPr lang="en-US" dirty="0"/>
          </a:p>
        </p:txBody>
      </p:sp>
      <p:sp>
        <p:nvSpPr>
          <p:cNvPr id="3" name="Content Placeholder 2">
            <a:extLst>
              <a:ext uri="{FF2B5EF4-FFF2-40B4-BE49-F238E27FC236}">
                <a16:creationId xmlns:a16="http://schemas.microsoft.com/office/drawing/2014/main" id="{2CA56A4F-2825-9A15-E442-8D3F42A92C15}"/>
              </a:ext>
            </a:extLst>
          </p:cNvPr>
          <p:cNvSpPr>
            <a:spLocks noGrp="1"/>
          </p:cNvSpPr>
          <p:nvPr>
            <p:ph idx="1"/>
          </p:nvPr>
        </p:nvSpPr>
        <p:spPr>
          <a:xfrm>
            <a:off x="838200" y="914400"/>
            <a:ext cx="10515600" cy="5262563"/>
          </a:xfrm>
        </p:spPr>
        <p:txBody>
          <a:bodyPr>
            <a:normAutofit/>
          </a:bodyPr>
          <a:lstStyle/>
          <a:p>
            <a:pPr algn="l"/>
            <a:r>
              <a:rPr lang="en-US" sz="2000" dirty="0">
                <a:latin typeface="Lato" panose="020F0502020204030203" pitchFamily="34" charset="0"/>
                <a:ea typeface="Lato" panose="020F0502020204030203" pitchFamily="34" charset="0"/>
                <a:cs typeface="Lato" panose="020F0502020204030203" pitchFamily="34" charset="0"/>
              </a:rPr>
              <a:t>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uppose that the CFO’s team decides that the way non-overtime hours are calculated needs to be tweaked. In contrast, the COO’s team in HR does not want that tweak because they use non-overtime hours for a different purpose.</a:t>
            </a:r>
          </a:p>
          <a:p>
            <a:pPr algn="l"/>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A developer is tasked to make the change and sees the convenient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regularHours</a:t>
            </a:r>
            <a:r>
              <a:rPr lang="en-US" sz="2000" b="0" i="0" u="none" strike="noStrike" baseline="0">
                <a:latin typeface="Lato" panose="020F0502020204030203" pitchFamily="34" charset="0"/>
                <a:ea typeface="Lato" panose="020F0502020204030203" pitchFamily="34" charset="0"/>
                <a:cs typeface="Lato" panose="020F0502020204030203" pitchFamily="34" charset="0"/>
              </a:rPr>
              <a:t>() function </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called by the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calculatePay</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method. Unfortunately, that developer does not notice that the function is also called by the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 function.</a:t>
            </a:r>
          </a:p>
          <a:p>
            <a:pPr algn="l"/>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The developer makes the required change and carefully tests it. The CFO’s team validates that the new function works as desired, and the system is deployed.</a:t>
            </a:r>
          </a:p>
          <a:p>
            <a:pPr algn="l"/>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Of course, the COO’s team doesn’t know that this is happening. The HR personnel continue to use the reports generated by the </a:t>
            </a:r>
            <a:r>
              <a:rPr lang="en-US" sz="2000" b="0" i="0" u="none" strike="noStrike" baseline="0" dirty="0" err="1">
                <a:latin typeface="Lato" panose="020F0502020204030203" pitchFamily="34" charset="0"/>
                <a:ea typeface="Lato" panose="020F0502020204030203" pitchFamily="34" charset="0"/>
                <a:cs typeface="Lato" panose="020F0502020204030203" pitchFamily="34" charset="0"/>
              </a:rPr>
              <a:t>reportHours</a:t>
            </a:r>
            <a:r>
              <a:rPr lang="en-US" sz="2000" b="0" i="0" u="none" strike="noStrike" baseline="0" dirty="0">
                <a:latin typeface="Lato" panose="020F0502020204030203" pitchFamily="34" charset="0"/>
                <a:ea typeface="Lato" panose="020F0502020204030203" pitchFamily="34" charset="0"/>
                <a:cs typeface="Lato" panose="020F0502020204030203" pitchFamily="34" charset="0"/>
              </a:rPr>
              <a:t>() function—but now they contain incorrect numbers.</a:t>
            </a:r>
            <a:endParaRPr lang="en-US" sz="20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3747B648-A920-3590-2C98-FEB3AFB4A03F}"/>
              </a:ext>
            </a:extLst>
          </p:cNvPr>
          <p:cNvPicPr>
            <a:picLocks noChangeAspect="1"/>
          </p:cNvPicPr>
          <p:nvPr/>
        </p:nvPicPr>
        <p:blipFill>
          <a:blip r:embed="rId2"/>
          <a:stretch>
            <a:fillRect/>
          </a:stretch>
        </p:blipFill>
        <p:spPr>
          <a:xfrm>
            <a:off x="3277891" y="4436190"/>
            <a:ext cx="5783795" cy="2183621"/>
          </a:xfrm>
          <a:prstGeom prst="rect">
            <a:avLst/>
          </a:prstGeom>
        </p:spPr>
      </p:pic>
    </p:spTree>
    <p:extLst>
      <p:ext uri="{BB962C8B-B14F-4D97-AF65-F5344CB8AC3E}">
        <p14:creationId xmlns:p14="http://schemas.microsoft.com/office/powerpoint/2010/main" val="315013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2770</Words>
  <Application>Microsoft Office PowerPoint</Application>
  <PresentationFormat>Widescreen</PresentationFormat>
  <Paragraphs>300</Paragraphs>
  <Slides>38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Google Sans</vt:lpstr>
      <vt:lpstr>inherit</vt:lpstr>
      <vt:lpstr>Lato</vt:lpstr>
      <vt:lpstr>Wingdings</vt:lpstr>
      <vt:lpstr>Office Theme</vt:lpstr>
      <vt:lpstr>SOLID Design Principles</vt:lpstr>
      <vt:lpstr>SOLID Principles</vt:lpstr>
      <vt:lpstr>SOLID Principles</vt:lpstr>
      <vt:lpstr>SRP-Single Responsibility Principle </vt:lpstr>
      <vt:lpstr>Why use SRP?</vt:lpstr>
      <vt:lpstr>Employee Class from Payroll Application</vt:lpstr>
      <vt:lpstr>Employee Class from Payroll Application  </vt:lpstr>
      <vt:lpstr>Employee Class from Payroll Application</vt:lpstr>
      <vt:lpstr>Symptom 1: Accidental Duplication  </vt:lpstr>
      <vt:lpstr>Symptom 2: Merges</vt:lpstr>
      <vt:lpstr>Solution </vt:lpstr>
      <vt:lpstr>Bookstore Invoice Program</vt:lpstr>
      <vt:lpstr>PowerPoint Presentation</vt:lpstr>
      <vt:lpstr>PowerPoint Presentation</vt:lpstr>
      <vt:lpstr>Violations of SRP</vt:lpstr>
      <vt:lpstr>How to Fix?</vt:lpstr>
      <vt:lpstr>How to Fix? </vt:lpstr>
      <vt:lpstr>OCP-Open Closed Principle</vt:lpstr>
      <vt:lpstr>OCP-Open Closed Principle</vt:lpstr>
      <vt:lpstr>PowerPoint Presentation</vt:lpstr>
      <vt:lpstr>PowerPoint Presentation</vt:lpstr>
      <vt:lpstr>PowerPoint Presentation</vt:lpstr>
      <vt:lpstr>How to Fix?</vt:lpstr>
      <vt:lpstr>How to Fix?</vt:lpstr>
      <vt:lpstr>How to Fix?</vt:lpstr>
      <vt:lpstr>OCP-Open Closed Principle </vt:lpstr>
      <vt:lpstr>OCP-Open Closed Principle</vt:lpstr>
      <vt:lpstr>Example  </vt:lpstr>
      <vt:lpstr>PowerPoint Presentation</vt:lpstr>
      <vt:lpstr>Extension Problem </vt:lpstr>
      <vt:lpstr>PowerPoint Presentation</vt:lpstr>
      <vt:lpstr>PowerPoint Presentation</vt:lpstr>
      <vt:lpstr>PowerPoint Presentation</vt:lpstr>
      <vt:lpstr>Example</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Design Principles</dc:title>
  <dc:creator>Mehroze Khan</dc:creator>
  <cp:lastModifiedBy>Mehroze Khan</cp:lastModifiedBy>
  <cp:revision>1</cp:revision>
  <dcterms:created xsi:type="dcterms:W3CDTF">2023-10-31T07:36:02Z</dcterms:created>
  <dcterms:modified xsi:type="dcterms:W3CDTF">2023-10-31T08:26:13Z</dcterms:modified>
</cp:coreProperties>
</file>