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50" r:id="rId1"/>
  </p:sldMasterIdLst>
  <p:notesMasterIdLst>
    <p:notesMasterId r:id="rId53"/>
  </p:notesMasterIdLst>
  <p:sldIdLst>
    <p:sldId id="256" r:id="rId2"/>
    <p:sldId id="260" r:id="rId3"/>
    <p:sldId id="258" r:id="rId4"/>
    <p:sldId id="284" r:id="rId5"/>
    <p:sldId id="267" r:id="rId6"/>
    <p:sldId id="286" r:id="rId7"/>
    <p:sldId id="257" r:id="rId8"/>
    <p:sldId id="287" r:id="rId9"/>
    <p:sldId id="288" r:id="rId10"/>
    <p:sldId id="289" r:id="rId11"/>
    <p:sldId id="290" r:id="rId12"/>
    <p:sldId id="259" r:id="rId13"/>
    <p:sldId id="273" r:id="rId14"/>
    <p:sldId id="261" r:id="rId15"/>
    <p:sldId id="295" r:id="rId16"/>
    <p:sldId id="296" r:id="rId17"/>
    <p:sldId id="291" r:id="rId18"/>
    <p:sldId id="262" r:id="rId19"/>
    <p:sldId id="292" r:id="rId20"/>
    <p:sldId id="270" r:id="rId21"/>
    <p:sldId id="268" r:id="rId22"/>
    <p:sldId id="294" r:id="rId23"/>
    <p:sldId id="297" r:id="rId24"/>
    <p:sldId id="298" r:id="rId25"/>
    <p:sldId id="299" r:id="rId26"/>
    <p:sldId id="300" r:id="rId27"/>
    <p:sldId id="302" r:id="rId28"/>
    <p:sldId id="303" r:id="rId29"/>
    <p:sldId id="310" r:id="rId30"/>
    <p:sldId id="311" r:id="rId31"/>
    <p:sldId id="307" r:id="rId32"/>
    <p:sldId id="304" r:id="rId33"/>
    <p:sldId id="308" r:id="rId34"/>
    <p:sldId id="312" r:id="rId35"/>
    <p:sldId id="313" r:id="rId36"/>
    <p:sldId id="314" r:id="rId37"/>
    <p:sldId id="306" r:id="rId38"/>
    <p:sldId id="305" r:id="rId39"/>
    <p:sldId id="309" r:id="rId40"/>
    <p:sldId id="315" r:id="rId41"/>
    <p:sldId id="316" r:id="rId42"/>
    <p:sldId id="317" r:id="rId43"/>
    <p:sldId id="318" r:id="rId44"/>
    <p:sldId id="319" r:id="rId45"/>
    <p:sldId id="320" r:id="rId46"/>
    <p:sldId id="321" r:id="rId47"/>
    <p:sldId id="326" r:id="rId48"/>
    <p:sldId id="322" r:id="rId49"/>
    <p:sldId id="323" r:id="rId50"/>
    <p:sldId id="324" r:id="rId51"/>
    <p:sldId id="325" r:id="rId52"/>
  </p:sldIdLst>
  <p:sldSz cx="9144000" cy="5143500" type="screen16x9"/>
  <p:notesSz cx="6858000" cy="9144000"/>
  <p:embeddedFontLst>
    <p:embeddedFont>
      <p:font typeface="Trebuchet MS" pitchFamily="34" charset="0"/>
      <p:regular r:id="rId54"/>
      <p:bold r:id="rId55"/>
      <p:italic r:id="rId56"/>
      <p:boldItalic r:id="rId57"/>
    </p:embeddedFont>
    <p:embeddedFont>
      <p:font typeface="Wingdings 3" pitchFamily="18" charset="2"/>
      <p:regular r:id="rId58"/>
    </p:embeddedFont>
    <p:embeddedFont>
      <p:font typeface="Karla"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7AE6B062-8150-4C9C-88CE-EDFA62642DAE}">
  <a:tblStyle styleId="{7AE6B062-8150-4C9C-88CE-EDFA62642DA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320" autoAdjust="0"/>
    <p:restoredTop sz="83124" autoAdjust="0"/>
  </p:normalViewPr>
  <p:slideViewPr>
    <p:cSldViewPr snapToGrid="0">
      <p:cViewPr varScale="1">
        <p:scale>
          <a:sx n="75" d="100"/>
          <a:sy n="75" d="100"/>
        </p:scale>
        <p:origin x="-996" y="-96"/>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61"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xmlns="" val="15078048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xmlns="" val="1353404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Often you agree at the beginning of a project to submit a certain number of progress reports at certain intervals. The final progress report, submitted when a project is completed, is often called a  project completion report. </a:t>
            </a:r>
            <a:endParaRPr dirty="0"/>
          </a:p>
        </p:txBody>
      </p:sp>
    </p:spTree>
    <p:extLst>
      <p:ext uri="{BB962C8B-B14F-4D97-AF65-F5344CB8AC3E}">
        <p14:creationId xmlns:p14="http://schemas.microsoft.com/office/powerpoint/2010/main" xmlns="" val="3074695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xmlns="" val="954661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xmlns="" val="4011039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xmlns="" val="3001990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smtClean="0"/>
              <a:t>We have already talked about Informative Reports</a:t>
            </a:r>
            <a:r>
              <a:rPr lang="en-US" baseline="0" dirty="0" smtClean="0"/>
              <a:t>. Now lets discuss the ABC format of the Analysis Reports</a:t>
            </a:r>
            <a:endParaRPr lang="en-US" dirty="0"/>
          </a:p>
        </p:txBody>
      </p:sp>
    </p:spTree>
    <p:extLst>
      <p:ext uri="{BB962C8B-B14F-4D97-AF65-F5344CB8AC3E}">
        <p14:creationId xmlns:p14="http://schemas.microsoft.com/office/powerpoint/2010/main" xmlns="" val="3708036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smtClean="0"/>
              <a:t>Every organization faces both routine and complex problems. Routine problems are often handled without much paperwork; they are discussed and then solved. However, other problems must often be described in reports, particularly if they involve many people, are difficult to solve, or have been brewing for a long time.</a:t>
            </a:r>
            <a:endParaRPr lang="en-US" dirty="0"/>
          </a:p>
        </p:txBody>
      </p:sp>
    </p:spTree>
    <p:extLst>
      <p:ext uri="{BB962C8B-B14F-4D97-AF65-F5344CB8AC3E}">
        <p14:creationId xmlns:p14="http://schemas.microsoft.com/office/powerpoint/2010/main" xmlns="" val="3764604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smtClean="0"/>
              <a:t>Most problem analyses contain both facts and opinions. As the</a:t>
            </a:r>
            <a:r>
              <a:rPr lang="en-US" baseline="0" dirty="0" smtClean="0"/>
              <a:t> </a:t>
            </a:r>
            <a:r>
              <a:rPr lang="en-US" dirty="0" smtClean="0"/>
              <a:t>writer, you must make special efforts to separate the two, for the</a:t>
            </a:r>
            <a:r>
              <a:rPr lang="en-US" baseline="0" dirty="0" smtClean="0"/>
              <a:t> </a:t>
            </a:r>
            <a:r>
              <a:rPr lang="en-US" dirty="0" smtClean="0"/>
              <a:t>following reason: Most readers want the opportunity to draw their own conclusions about the problem. Also, you must support all opinions with facts.</a:t>
            </a:r>
            <a:endParaRPr lang="en-US" dirty="0"/>
          </a:p>
        </p:txBody>
      </p:sp>
    </p:spTree>
    <p:extLst>
      <p:ext uri="{BB962C8B-B14F-4D97-AF65-F5344CB8AC3E}">
        <p14:creationId xmlns:p14="http://schemas.microsoft.com/office/powerpoint/2010/main" xmlns="" val="2439302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3747461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xmlns="" val="628535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xmlns="" val="473333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xmlns="" val="1594959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Reader ( Informal Reports): It is used when full detail of the subject is not needed</a:t>
            </a:r>
          </a:p>
          <a:p>
            <a:r>
              <a:rPr lang="en-US" dirty="0" smtClean="0"/>
              <a:t>Writing Pattern (Informal Reports): A short report highlights facts and specific recommendations. It avoids analysis and inclusion of supporting information.</a:t>
            </a:r>
          </a:p>
          <a:p>
            <a:endParaRPr lang="en-US" dirty="0"/>
          </a:p>
        </p:txBody>
      </p:sp>
    </p:spTree>
    <p:extLst>
      <p:ext uri="{BB962C8B-B14F-4D97-AF65-F5344CB8AC3E}">
        <p14:creationId xmlns:p14="http://schemas.microsoft.com/office/powerpoint/2010/main" xmlns="" val="1035958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xmlns="" val="447086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In some organizations, managers publish their department’s periodic reports as internal blogs so that everyone in the organization can find out what other departments are doing. This practice makes it easier for departments to collaborate.  </a:t>
            </a:r>
          </a:p>
          <a:p>
            <a:pPr marL="0" lvl="0" indent="0">
              <a:spcBef>
                <a:spcPts val="0"/>
              </a:spcBef>
              <a:spcAft>
                <a:spcPts val="0"/>
              </a:spcAft>
              <a:buNone/>
            </a:pPr>
            <a:r>
              <a:rPr lang="en-US" dirty="0" smtClean="0"/>
              <a:t>In some organizations, employees are required to submit periodic self-evaluations in which they list their activities and accomplishments. These become part of their personnel record and may be the basis for promotion. </a:t>
            </a:r>
          </a:p>
          <a:p>
            <a:pPr marL="0" lvl="0" indent="0">
              <a:spcBef>
                <a:spcPts val="0"/>
              </a:spcBef>
              <a:spcAft>
                <a:spcPts val="0"/>
              </a:spcAft>
              <a:buNone/>
            </a:pPr>
            <a:r>
              <a:rPr lang="en-US" dirty="0" smtClean="0"/>
              <a:t>Weekly activity reports may also be submitted as time sheets so that time devoted to specific projects can be recorded or individual clients can be billed. </a:t>
            </a:r>
          </a:p>
          <a:p>
            <a:pPr marL="0" lvl="0" indent="0">
              <a:spcBef>
                <a:spcPts val="0"/>
              </a:spcBef>
              <a:spcAft>
                <a:spcPts val="0"/>
              </a:spcAft>
              <a:buNone/>
            </a:pPr>
            <a:r>
              <a:rPr lang="en-US" dirty="0" smtClean="0"/>
              <a:t>Some activity reports include information about specific events, rather than about activities over a period of time. For example, an organization may require a  trip report  from employees who travel to meet clients, work in other branches, or participate in professional training workshops. Another type of activity report is the  incident report,  which provides initial information about accidents in a factory or at a work site. Often, these types of activity reports are submitted as forms. One easy way to create these forms is to use the table tools in your word processor. </a:t>
            </a:r>
          </a:p>
          <a:p>
            <a:pPr marL="0" lvl="0" indent="0">
              <a:spcBef>
                <a:spcPts val="0"/>
              </a:spcBef>
              <a:spcAft>
                <a:spcPts val="0"/>
              </a:spcAft>
              <a:buNone/>
            </a:pPr>
            <a:endParaRPr dirty="0"/>
          </a:p>
        </p:txBody>
      </p:sp>
    </p:spTree>
    <p:extLst>
      <p:ext uri="{BB962C8B-B14F-4D97-AF65-F5344CB8AC3E}">
        <p14:creationId xmlns:p14="http://schemas.microsoft.com/office/powerpoint/2010/main" xmlns="" val="1684366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xmlns="" val="1359186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xmlns="" val="3954224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extLst>
      <p:ext uri="{BB962C8B-B14F-4D97-AF65-F5344CB8AC3E}">
        <p14:creationId xmlns:p14="http://schemas.microsoft.com/office/powerpoint/2010/main" xmlns="" val="718378403"/>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extLst>
      <p:ext uri="{BB962C8B-B14F-4D97-AF65-F5344CB8AC3E}">
        <p14:creationId xmlns:p14="http://schemas.microsoft.com/office/powerpoint/2010/main" xmlns="" val="2163043551"/>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3097430718"/>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extLst>
      <p:ext uri="{BB962C8B-B14F-4D97-AF65-F5344CB8AC3E}">
        <p14:creationId xmlns:p14="http://schemas.microsoft.com/office/powerpoint/2010/main" xmlns="" val="274695817"/>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647630427"/>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extLst>
      <p:ext uri="{BB962C8B-B14F-4D97-AF65-F5344CB8AC3E}">
        <p14:creationId xmlns:p14="http://schemas.microsoft.com/office/powerpoint/2010/main" xmlns="" val="983806606"/>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extLst>
      <p:ext uri="{BB962C8B-B14F-4D97-AF65-F5344CB8AC3E}">
        <p14:creationId xmlns:p14="http://schemas.microsoft.com/office/powerpoint/2010/main" xmlns="" val="2103514353"/>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extLst>
      <p:ext uri="{BB962C8B-B14F-4D97-AF65-F5344CB8AC3E}">
        <p14:creationId xmlns:p14="http://schemas.microsoft.com/office/powerpoint/2010/main" xmlns="" val="3170917497"/>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4C52"/>
        </a:solidFill>
        <a:effectLst/>
      </p:bgPr>
    </p:bg>
    <p:spTree>
      <p:nvGrpSpPr>
        <p:cNvPr id="1" name="Shape 9"/>
        <p:cNvGrpSpPr/>
        <p:nvPr/>
      </p:nvGrpSpPr>
      <p:grpSpPr>
        <a:xfrm>
          <a:off x="0" y="0"/>
          <a:ext cx="0" cy="0"/>
          <a:chOff x="0" y="0"/>
          <a:chExt cx="0" cy="0"/>
        </a:xfrm>
      </p:grpSpPr>
      <p:sp>
        <p:nvSpPr>
          <p:cNvPr id="13" name="Google Shape;13;p2"/>
          <p:cNvSpPr txBox="1">
            <a:spLocks noGrp="1"/>
          </p:cNvSpPr>
          <p:nvPr>
            <p:ph type="ctrTitle"/>
          </p:nvPr>
        </p:nvSpPr>
        <p:spPr>
          <a:xfrm>
            <a:off x="1719025" y="1991825"/>
            <a:ext cx="5706000" cy="11598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extLst>
      <p:ext uri="{BB962C8B-B14F-4D97-AF65-F5344CB8AC3E}">
        <p14:creationId xmlns:p14="http://schemas.microsoft.com/office/powerpoint/2010/main" xmlns="" val="42826131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1"/>
        <p:cNvGrpSpPr/>
        <p:nvPr/>
      </p:nvGrpSpPr>
      <p:grpSpPr>
        <a:xfrm>
          <a:off x="0" y="0"/>
          <a:ext cx="0" cy="0"/>
          <a:chOff x="0" y="0"/>
          <a:chExt cx="0" cy="0"/>
        </a:xfrm>
      </p:grpSpPr>
      <p:sp>
        <p:nvSpPr>
          <p:cNvPr id="25" name="Google Shape;25;p4"/>
          <p:cNvSpPr txBox="1">
            <a:spLocks noGrp="1"/>
          </p:cNvSpPr>
          <p:nvPr>
            <p:ph type="body" idx="1"/>
          </p:nvPr>
        </p:nvSpPr>
        <p:spPr>
          <a:xfrm>
            <a:off x="1833775" y="2314200"/>
            <a:ext cx="5476500" cy="819900"/>
          </a:xfrm>
          <a:prstGeom prst="rect">
            <a:avLst/>
          </a:prstGeom>
        </p:spPr>
        <p:txBody>
          <a:bodyPr spcFirstLastPara="1" wrap="square" lIns="91425" tIns="91425" rIns="91425" bIns="91425" anchor="ctr" anchorCtr="0"/>
          <a:lstStyle>
            <a:lvl1pPr marL="457200" lvl="0" indent="-381000" algn="ctr" rtl="0">
              <a:spcBef>
                <a:spcPts val="600"/>
              </a:spcBef>
              <a:spcAft>
                <a:spcPts val="0"/>
              </a:spcAft>
              <a:buClr>
                <a:srgbClr val="FFFFFF"/>
              </a:buClr>
              <a:buSzPts val="2400"/>
              <a:buChar char="◆"/>
              <a:defRPr b="1" i="1">
                <a:solidFill>
                  <a:srgbClr val="FFFFFF"/>
                </a:solidFill>
              </a:defRPr>
            </a:lvl1pPr>
            <a:lvl2pPr marL="914400" lvl="1" indent="-381000" algn="ctr" rtl="0">
              <a:spcBef>
                <a:spcPts val="0"/>
              </a:spcBef>
              <a:spcAft>
                <a:spcPts val="0"/>
              </a:spcAft>
              <a:buClr>
                <a:srgbClr val="FFFFFF"/>
              </a:buClr>
              <a:buSzPts val="2400"/>
              <a:buChar char="◆"/>
              <a:defRPr b="1" i="1">
                <a:solidFill>
                  <a:srgbClr val="FFFFFF"/>
                </a:solidFill>
              </a:defRPr>
            </a:lvl2pPr>
            <a:lvl3pPr marL="1371600" lvl="2" indent="-381000" algn="ctr" rtl="0">
              <a:spcBef>
                <a:spcPts val="0"/>
              </a:spcBef>
              <a:spcAft>
                <a:spcPts val="0"/>
              </a:spcAft>
              <a:buClr>
                <a:srgbClr val="FFFFFF"/>
              </a:buClr>
              <a:buSzPts val="2400"/>
              <a:buChar char="◇"/>
              <a:defRPr b="1" i="1">
                <a:solidFill>
                  <a:srgbClr val="FFFFFF"/>
                </a:solidFill>
              </a:defRPr>
            </a:lvl3pPr>
            <a:lvl4pPr marL="1828800" lvl="3" indent="-381000" algn="ctr" rtl="0">
              <a:spcBef>
                <a:spcPts val="0"/>
              </a:spcBef>
              <a:spcAft>
                <a:spcPts val="0"/>
              </a:spcAft>
              <a:buClr>
                <a:srgbClr val="FFFFFF"/>
              </a:buClr>
              <a:buSzPts val="2400"/>
              <a:buChar char="●"/>
              <a:defRPr b="1" i="1">
                <a:solidFill>
                  <a:srgbClr val="FFFFFF"/>
                </a:solidFill>
              </a:defRPr>
            </a:lvl4pPr>
            <a:lvl5pPr marL="2286000" lvl="4" indent="-381000" algn="ctr" rtl="0">
              <a:spcBef>
                <a:spcPts val="0"/>
              </a:spcBef>
              <a:spcAft>
                <a:spcPts val="0"/>
              </a:spcAft>
              <a:buClr>
                <a:srgbClr val="FFFFFF"/>
              </a:buClr>
              <a:buSzPts val="2400"/>
              <a:buChar char="○"/>
              <a:defRPr b="1" i="1">
                <a:solidFill>
                  <a:srgbClr val="FFFFFF"/>
                </a:solidFill>
              </a:defRPr>
            </a:lvl5pPr>
            <a:lvl6pPr marL="2743200" lvl="5" indent="-381000" algn="ctr" rtl="0">
              <a:spcBef>
                <a:spcPts val="0"/>
              </a:spcBef>
              <a:spcAft>
                <a:spcPts val="0"/>
              </a:spcAft>
              <a:buClr>
                <a:srgbClr val="FFFFFF"/>
              </a:buClr>
              <a:buSzPts val="2400"/>
              <a:buChar char="■"/>
              <a:defRPr b="1" i="1">
                <a:solidFill>
                  <a:srgbClr val="FFFFFF"/>
                </a:solidFill>
              </a:defRPr>
            </a:lvl6pPr>
            <a:lvl7pPr marL="3200400" lvl="6" indent="-381000" algn="ctr" rtl="0">
              <a:spcBef>
                <a:spcPts val="0"/>
              </a:spcBef>
              <a:spcAft>
                <a:spcPts val="0"/>
              </a:spcAft>
              <a:buClr>
                <a:srgbClr val="FFFFFF"/>
              </a:buClr>
              <a:buSzPts val="2400"/>
              <a:buChar char="●"/>
              <a:defRPr b="1" i="1">
                <a:solidFill>
                  <a:srgbClr val="FFFFFF"/>
                </a:solidFill>
              </a:defRPr>
            </a:lvl7pPr>
            <a:lvl8pPr marL="3657600" lvl="7" indent="-381000" algn="ctr" rtl="0">
              <a:spcBef>
                <a:spcPts val="0"/>
              </a:spcBef>
              <a:spcAft>
                <a:spcPts val="0"/>
              </a:spcAft>
              <a:buClr>
                <a:srgbClr val="FFFFFF"/>
              </a:buClr>
              <a:buSzPts val="2400"/>
              <a:buChar char="○"/>
              <a:defRPr b="1" i="1">
                <a:solidFill>
                  <a:srgbClr val="FFFFFF"/>
                </a:solidFill>
              </a:defRPr>
            </a:lvl8pPr>
            <a:lvl9pPr marL="4114800" lvl="8" indent="-381000" algn="ctr">
              <a:spcBef>
                <a:spcPts val="0"/>
              </a:spcBef>
              <a:spcAft>
                <a:spcPts val="0"/>
              </a:spcAft>
              <a:buClr>
                <a:srgbClr val="FFFFFF"/>
              </a:buClr>
              <a:buSzPts val="2400"/>
              <a:buChar char="■"/>
              <a:defRPr b="1" i="1">
                <a:solidFill>
                  <a:srgbClr val="FFFFFF"/>
                </a:solidFill>
              </a:defRPr>
            </a:lvl9pPr>
          </a:lstStyle>
          <a:p>
            <a:endParaRPr/>
          </a:p>
        </p:txBody>
      </p:sp>
      <p:sp>
        <p:nvSpPr>
          <p:cNvPr id="28" name="Google Shape;28;p4"/>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extLst>
      <p:ext uri="{BB962C8B-B14F-4D97-AF65-F5344CB8AC3E}">
        <p14:creationId xmlns:p14="http://schemas.microsoft.com/office/powerpoint/2010/main" xmlns="" val="26184637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0"/>
        <p:cNvGrpSpPr/>
        <p:nvPr/>
      </p:nvGrpSpPr>
      <p:grpSpPr>
        <a:xfrm>
          <a:off x="0" y="0"/>
          <a:ext cx="0" cy="0"/>
          <a:chOff x="0" y="0"/>
          <a:chExt cx="0" cy="0"/>
        </a:xfrm>
      </p:grpSpPr>
      <p:sp>
        <p:nvSpPr>
          <p:cNvPr id="48" name="Google Shape;48;p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9" name="Google Shape;49;p6"/>
          <p:cNvSpPr txBox="1">
            <a:spLocks noGrp="1"/>
          </p:cNvSpPr>
          <p:nvPr>
            <p:ph type="body" idx="1"/>
          </p:nvPr>
        </p:nvSpPr>
        <p:spPr>
          <a:xfrm>
            <a:off x="904925" y="1495850"/>
            <a:ext cx="3560100" cy="34299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50" name="Google Shape;50;p6"/>
          <p:cNvSpPr txBox="1">
            <a:spLocks noGrp="1"/>
          </p:cNvSpPr>
          <p:nvPr>
            <p:ph type="body" idx="2"/>
          </p:nvPr>
        </p:nvSpPr>
        <p:spPr>
          <a:xfrm>
            <a:off x="4679180" y="1495850"/>
            <a:ext cx="3560100" cy="34299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51" name="Google Shape;51;p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extLst>
      <p:ext uri="{BB962C8B-B14F-4D97-AF65-F5344CB8AC3E}">
        <p14:creationId xmlns:p14="http://schemas.microsoft.com/office/powerpoint/2010/main" xmlns="" val="3862344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extLst>
      <p:ext uri="{BB962C8B-B14F-4D97-AF65-F5344CB8AC3E}">
        <p14:creationId xmlns:p14="http://schemas.microsoft.com/office/powerpoint/2010/main" xmlns="" val="2301711554"/>
      </p:ext>
    </p:extLst>
  </p:cSld>
  <p:clrMapOvr>
    <a:masterClrMapping/>
  </p:clrMapOvr>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9"/>
        <p:cNvGrpSpPr/>
        <p:nvPr/>
      </p:nvGrpSpPr>
      <p:grpSpPr>
        <a:xfrm>
          <a:off x="0" y="0"/>
          <a:ext cx="0" cy="0"/>
          <a:chOff x="0" y="0"/>
          <a:chExt cx="0" cy="0"/>
        </a:xfrm>
      </p:grpSpPr>
      <p:sp>
        <p:nvSpPr>
          <p:cNvPr id="37" name="Google Shape;37;p5"/>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8" name="Google Shape;38;p5"/>
          <p:cNvSpPr txBox="1">
            <a:spLocks noGrp="1"/>
          </p:cNvSpPr>
          <p:nvPr>
            <p:ph type="body" idx="1"/>
          </p:nvPr>
        </p:nvSpPr>
        <p:spPr>
          <a:xfrm>
            <a:off x="886650" y="1598408"/>
            <a:ext cx="7370700" cy="33273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39" name="Google Shape;39;p5"/>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extLst>
      <p:ext uri="{BB962C8B-B14F-4D97-AF65-F5344CB8AC3E}">
        <p14:creationId xmlns:p14="http://schemas.microsoft.com/office/powerpoint/2010/main" xmlns="" val="12812386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ubtitle">
  <p:cSld name="Subtitle">
    <p:bg>
      <p:bgPr>
        <a:solidFill>
          <a:srgbClr val="ABE33F"/>
        </a:solidFill>
        <a:effectLst/>
      </p:bgPr>
    </p:bg>
    <p:spTree>
      <p:nvGrpSpPr>
        <p:cNvPr id="1" name="Shape 14"/>
        <p:cNvGrpSpPr/>
        <p:nvPr/>
      </p:nvGrpSpPr>
      <p:grpSpPr>
        <a:xfrm>
          <a:off x="0" y="0"/>
          <a:ext cx="0" cy="0"/>
          <a:chOff x="0" y="0"/>
          <a:chExt cx="0" cy="0"/>
        </a:xfrm>
      </p:grpSpPr>
      <p:sp>
        <p:nvSpPr>
          <p:cNvPr id="18" name="Google Shape;18;p3"/>
          <p:cNvSpPr txBox="1">
            <a:spLocks noGrp="1"/>
          </p:cNvSpPr>
          <p:nvPr>
            <p:ph type="ctrTitle"/>
          </p:nvPr>
        </p:nvSpPr>
        <p:spPr>
          <a:xfrm>
            <a:off x="1815525" y="2040550"/>
            <a:ext cx="5513100" cy="1159800"/>
          </a:xfrm>
          <a:prstGeom prst="rect">
            <a:avLst/>
          </a:prstGeom>
        </p:spPr>
        <p:txBody>
          <a:bodyPr spcFirstLastPara="1" wrap="square" lIns="91425" tIns="91425" rIns="91425" bIns="91425" anchor="b"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 name="Google Shape;19;p3"/>
          <p:cNvSpPr txBox="1">
            <a:spLocks noGrp="1"/>
          </p:cNvSpPr>
          <p:nvPr>
            <p:ph type="subTitle" idx="1"/>
          </p:nvPr>
        </p:nvSpPr>
        <p:spPr>
          <a:xfrm>
            <a:off x="1815375" y="3068650"/>
            <a:ext cx="5513100" cy="784800"/>
          </a:xfrm>
          <a:prstGeom prst="rect">
            <a:avLst/>
          </a:prstGeom>
        </p:spPr>
        <p:txBody>
          <a:bodyPr spcFirstLastPara="1" wrap="square" lIns="91425" tIns="91425" rIns="91425" bIns="91425" anchor="t" anchorCtr="0"/>
          <a:lstStyle>
            <a:lvl1pPr lvl="0" algn="ctr" rtl="0">
              <a:spcBef>
                <a:spcPts val="0"/>
              </a:spcBef>
              <a:spcAft>
                <a:spcPts val="0"/>
              </a:spcAft>
              <a:buClr>
                <a:srgbClr val="004C52"/>
              </a:buClr>
              <a:buSzPts val="1800"/>
              <a:buNone/>
              <a:defRPr sz="1800" b="1"/>
            </a:lvl1pPr>
            <a:lvl2pPr lvl="1" algn="ctr" rtl="0">
              <a:spcBef>
                <a:spcPts val="0"/>
              </a:spcBef>
              <a:spcAft>
                <a:spcPts val="0"/>
              </a:spcAft>
              <a:buClr>
                <a:srgbClr val="004C52"/>
              </a:buClr>
              <a:buSzPts val="1800"/>
              <a:buNone/>
              <a:defRPr sz="1800" b="1"/>
            </a:lvl2pPr>
            <a:lvl3pPr lvl="2" algn="ctr" rtl="0">
              <a:spcBef>
                <a:spcPts val="0"/>
              </a:spcBef>
              <a:spcAft>
                <a:spcPts val="0"/>
              </a:spcAft>
              <a:buClr>
                <a:srgbClr val="004C52"/>
              </a:buClr>
              <a:buSzPts val="1800"/>
              <a:buNone/>
              <a:defRPr sz="1800" b="1"/>
            </a:lvl3pPr>
            <a:lvl4pPr lvl="3" algn="ctr" rtl="0">
              <a:spcBef>
                <a:spcPts val="0"/>
              </a:spcBef>
              <a:spcAft>
                <a:spcPts val="0"/>
              </a:spcAft>
              <a:buSzPts val="1800"/>
              <a:buNone/>
              <a:defRPr sz="1800" b="1"/>
            </a:lvl4pPr>
            <a:lvl5pPr lvl="4" algn="ctr" rtl="0">
              <a:spcBef>
                <a:spcPts val="0"/>
              </a:spcBef>
              <a:spcAft>
                <a:spcPts val="0"/>
              </a:spcAft>
              <a:buSzPts val="1800"/>
              <a:buNone/>
              <a:defRPr sz="1800" b="1"/>
            </a:lvl5pPr>
            <a:lvl6pPr lvl="5" algn="ctr" rtl="0">
              <a:spcBef>
                <a:spcPts val="0"/>
              </a:spcBef>
              <a:spcAft>
                <a:spcPts val="0"/>
              </a:spcAft>
              <a:buSzPts val="1800"/>
              <a:buNone/>
              <a:defRPr sz="1800" b="1"/>
            </a:lvl6pPr>
            <a:lvl7pPr lvl="6" algn="ctr" rtl="0">
              <a:spcBef>
                <a:spcPts val="0"/>
              </a:spcBef>
              <a:spcAft>
                <a:spcPts val="0"/>
              </a:spcAft>
              <a:buSzPts val="1800"/>
              <a:buNone/>
              <a:defRPr sz="1800" b="1"/>
            </a:lvl7pPr>
            <a:lvl8pPr lvl="7" algn="ctr" rtl="0">
              <a:spcBef>
                <a:spcPts val="0"/>
              </a:spcBef>
              <a:spcAft>
                <a:spcPts val="0"/>
              </a:spcAft>
              <a:buSzPts val="1800"/>
              <a:buNone/>
              <a:defRPr sz="1800" b="1"/>
            </a:lvl8pPr>
            <a:lvl9pPr lvl="8" algn="ctr" rtl="0">
              <a:spcBef>
                <a:spcPts val="0"/>
              </a:spcBef>
              <a:spcAft>
                <a:spcPts val="0"/>
              </a:spcAft>
              <a:buSzPts val="1800"/>
              <a:buNone/>
              <a:defRPr sz="1800" b="1"/>
            </a:lvl9pPr>
          </a:lstStyle>
          <a:p>
            <a:endParaRPr/>
          </a:p>
        </p:txBody>
      </p:sp>
      <p:sp>
        <p:nvSpPr>
          <p:cNvPr id="20" name="Google Shape;20;p3"/>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extLst>
      <p:ext uri="{BB962C8B-B14F-4D97-AF65-F5344CB8AC3E}">
        <p14:creationId xmlns:p14="http://schemas.microsoft.com/office/powerpoint/2010/main" xmlns="" val="13240926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52"/>
        <p:cNvGrpSpPr/>
        <p:nvPr/>
      </p:nvGrpSpPr>
      <p:grpSpPr>
        <a:xfrm>
          <a:off x="0" y="0"/>
          <a:ext cx="0" cy="0"/>
          <a:chOff x="0" y="0"/>
          <a:chExt cx="0" cy="0"/>
        </a:xfrm>
      </p:grpSpPr>
      <p:sp>
        <p:nvSpPr>
          <p:cNvPr id="60" name="Google Shape;60;p7"/>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1" name="Google Shape;61;p7"/>
          <p:cNvSpPr txBox="1">
            <a:spLocks noGrp="1"/>
          </p:cNvSpPr>
          <p:nvPr>
            <p:ph type="body" idx="1"/>
          </p:nvPr>
        </p:nvSpPr>
        <p:spPr>
          <a:xfrm>
            <a:off x="870750" y="1495850"/>
            <a:ext cx="2365200" cy="34299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62" name="Google Shape;62;p7"/>
          <p:cNvSpPr txBox="1">
            <a:spLocks noGrp="1"/>
          </p:cNvSpPr>
          <p:nvPr>
            <p:ph type="body" idx="2"/>
          </p:nvPr>
        </p:nvSpPr>
        <p:spPr>
          <a:xfrm>
            <a:off x="3357262" y="1495850"/>
            <a:ext cx="2365200" cy="34299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63" name="Google Shape;63;p7"/>
          <p:cNvSpPr txBox="1">
            <a:spLocks noGrp="1"/>
          </p:cNvSpPr>
          <p:nvPr>
            <p:ph type="body" idx="3"/>
          </p:nvPr>
        </p:nvSpPr>
        <p:spPr>
          <a:xfrm>
            <a:off x="5843773" y="1495850"/>
            <a:ext cx="2365200" cy="34299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64" name="Google Shape;64;p7"/>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extLst>
      <p:ext uri="{BB962C8B-B14F-4D97-AF65-F5344CB8AC3E}">
        <p14:creationId xmlns:p14="http://schemas.microsoft.com/office/powerpoint/2010/main" xmlns="" val="3486485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extLst>
      <p:ext uri="{BB962C8B-B14F-4D97-AF65-F5344CB8AC3E}">
        <p14:creationId xmlns:p14="http://schemas.microsoft.com/office/powerpoint/2010/main" xmlns="" val="1870185880"/>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pPr/>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extLst>
      <p:ext uri="{BB962C8B-B14F-4D97-AF65-F5344CB8AC3E}">
        <p14:creationId xmlns:p14="http://schemas.microsoft.com/office/powerpoint/2010/main" xmlns="" val="109052648"/>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extLst>
      <p:ext uri="{BB962C8B-B14F-4D97-AF65-F5344CB8AC3E}">
        <p14:creationId xmlns:p14="http://schemas.microsoft.com/office/powerpoint/2010/main" xmlns="" val="1751706415"/>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extLst>
      <p:ext uri="{BB962C8B-B14F-4D97-AF65-F5344CB8AC3E}">
        <p14:creationId xmlns:p14="http://schemas.microsoft.com/office/powerpoint/2010/main" xmlns="" val="2299868082"/>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extLst>
      <p:ext uri="{BB962C8B-B14F-4D97-AF65-F5344CB8AC3E}">
        <p14:creationId xmlns:p14="http://schemas.microsoft.com/office/powerpoint/2010/main" xmlns="" val="16985710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smtClean="0"/>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pPr/>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extLst>
      <p:ext uri="{BB962C8B-B14F-4D97-AF65-F5344CB8AC3E}">
        <p14:creationId xmlns:p14="http://schemas.microsoft.com/office/powerpoint/2010/main" xmlns="" val="2307996496"/>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
        <p:nvSpPr>
          <p:cNvPr id="5" name="Date Placeholder 4"/>
          <p:cNvSpPr>
            <a:spLocks noGrp="1"/>
          </p:cNvSpPr>
          <p:nvPr>
            <p:ph type="dt" sz="half" idx="10"/>
          </p:nvPr>
        </p:nvSpPr>
        <p:spPr/>
        <p:txBody>
          <a:bodyPr/>
          <a:lstStyle/>
          <a:p>
            <a:fld id="{B61BEF0D-F0BB-DE4B-95CE-6DB70DBA9567}" type="datetimeFigureOut">
              <a:rPr lang="en-US" smtClean="0"/>
              <a:pPr/>
              <a:t>9/13/2022</a:t>
            </a:fld>
            <a:endParaRPr lang="en-US" dirty="0"/>
          </a:p>
        </p:txBody>
      </p:sp>
    </p:spTree>
    <p:extLst>
      <p:ext uri="{BB962C8B-B14F-4D97-AF65-F5344CB8AC3E}">
        <p14:creationId xmlns:p14="http://schemas.microsoft.com/office/powerpoint/2010/main" xmlns="" val="3121624251"/>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9/13/2022</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extLst>
      <p:ext uri="{BB962C8B-B14F-4D97-AF65-F5344CB8AC3E}">
        <p14:creationId xmlns:p14="http://schemas.microsoft.com/office/powerpoint/2010/main" xmlns="" val="240408054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 id="2147483768" r:id="rId18"/>
    <p:sldLayoutId id="2147483769" r:id="rId19"/>
    <p:sldLayoutId id="2147483770" r:id="rId20"/>
    <p:sldLayoutId id="2147483771" r:id="rId21"/>
    <p:sldLayoutId id="2147483772" r:id="rId22"/>
  </p:sldLayoutIdLst>
  <p:transition>
    <p:fade thruBlk="1"/>
  </p:transition>
  <p:timing>
    <p:tnLst>
      <p:par>
        <p:cTn id="1" dur="indefinite" restart="never" nodeType="tmRoot"/>
      </p:par>
    </p:tnLst>
  </p:timing>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1"/>
          <p:cNvSpPr txBox="1">
            <a:spLocks noGrp="1"/>
          </p:cNvSpPr>
          <p:nvPr>
            <p:ph type="ctrTitle"/>
          </p:nvPr>
        </p:nvSpPr>
        <p:spPr>
          <a:prstGeom prst="rect">
            <a:avLst/>
          </a:prstGeom>
        </p:spPr>
        <p:txBody>
          <a:bodyPr spcFirstLastPara="1" wrap="square" lIns="91425" tIns="91425" rIns="91425" bIns="91425" anchor="ctr" anchorCtr="0">
            <a:noAutofit/>
          </a:bodyPr>
          <a:lstStyle/>
          <a:p>
            <a:pPr lvl="0"/>
            <a:r>
              <a:rPr lang="en-US" dirty="0"/>
              <a:t>Informal Reports</a:t>
            </a:r>
            <a:endParaRPr dirty="0"/>
          </a:p>
        </p:txBody>
      </p:sp>
      <p:sp>
        <p:nvSpPr>
          <p:cNvPr id="2" name="TextBox 1"/>
          <p:cNvSpPr txBox="1"/>
          <p:nvPr/>
        </p:nvSpPr>
        <p:spPr>
          <a:xfrm>
            <a:off x="4210050" y="3151625"/>
            <a:ext cx="2800350" cy="400110"/>
          </a:xfrm>
          <a:prstGeom prst="rect">
            <a:avLst/>
          </a:prstGeom>
          <a:noFill/>
        </p:spPr>
        <p:txBody>
          <a:bodyPr wrap="square" rtlCol="0">
            <a:spAutoFit/>
          </a:bodyPr>
          <a:lstStyle/>
          <a:p>
            <a:pPr algn="r"/>
            <a:r>
              <a:rPr lang="en-US" sz="2000" b="1" dirty="0" smtClean="0">
                <a:solidFill>
                  <a:schemeClr val="bg1"/>
                </a:solidFill>
              </a:rPr>
              <a:t>CHAPTER: 10-11</a:t>
            </a:r>
            <a:endParaRPr lang="en-US" sz="20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Informal Reports</a:t>
            </a:r>
          </a:p>
        </p:txBody>
      </p:sp>
      <p:sp>
        <p:nvSpPr>
          <p:cNvPr id="3" name="Text Placeholder 2"/>
          <p:cNvSpPr>
            <a:spLocks noGrp="1"/>
          </p:cNvSpPr>
          <p:nvPr>
            <p:ph type="body" idx="1"/>
          </p:nvPr>
        </p:nvSpPr>
        <p:spPr>
          <a:xfrm>
            <a:off x="575822" y="1103107"/>
            <a:ext cx="7681528" cy="3646743"/>
          </a:xfrm>
        </p:spPr>
        <p:txBody>
          <a:bodyPr/>
          <a:lstStyle/>
          <a:p>
            <a:r>
              <a:rPr lang="en-US" b="1" dirty="0"/>
              <a:t>Separate fact from opinion</a:t>
            </a:r>
          </a:p>
          <a:p>
            <a:pPr lvl="1">
              <a:buFont typeface="Courier New" panose="02070309020205020404" pitchFamily="49" charset="0"/>
              <a:buChar char="o"/>
            </a:pPr>
            <a:r>
              <a:rPr lang="en-US" dirty="0"/>
              <a:t>Report facts you uncover</a:t>
            </a:r>
          </a:p>
          <a:p>
            <a:pPr lvl="1">
              <a:buFont typeface="Courier New" panose="02070309020205020404" pitchFamily="49" charset="0"/>
              <a:buChar char="o"/>
            </a:pPr>
            <a:r>
              <a:rPr lang="en-US" dirty="0"/>
              <a:t>Provide ideas or beliefs you develop from your findings</a:t>
            </a:r>
          </a:p>
          <a:p>
            <a:pPr lvl="1">
              <a:buFont typeface="Courier New" panose="02070309020205020404" pitchFamily="49" charset="0"/>
              <a:buChar char="o"/>
            </a:pPr>
            <a:r>
              <a:rPr lang="en-US" dirty="0"/>
              <a:t>Recommend or suggest action items based on your conclusions</a:t>
            </a:r>
          </a:p>
          <a:p>
            <a:pPr>
              <a:buFont typeface="Courier New" panose="02070309020205020404" pitchFamily="49" charset="0"/>
              <a:buChar char="o"/>
            </a:pPr>
            <a:endParaRPr lang="en-US" dirty="0"/>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10</a:t>
            </a:fld>
            <a:endParaRPr lang="en"/>
          </a:p>
        </p:txBody>
      </p:sp>
    </p:spTree>
    <p:extLst>
      <p:ext uri="{BB962C8B-B14F-4D97-AF65-F5344CB8AC3E}">
        <p14:creationId xmlns:p14="http://schemas.microsoft.com/office/powerpoint/2010/main" xmlns="" val="1402588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Informal Reports</a:t>
            </a:r>
          </a:p>
        </p:txBody>
      </p:sp>
      <p:sp>
        <p:nvSpPr>
          <p:cNvPr id="3" name="Text Placeholder 2"/>
          <p:cNvSpPr>
            <a:spLocks noGrp="1"/>
          </p:cNvSpPr>
          <p:nvPr>
            <p:ph type="body" idx="1"/>
          </p:nvPr>
        </p:nvSpPr>
        <p:spPr>
          <a:xfrm>
            <a:off x="575822" y="1496757"/>
            <a:ext cx="7681528" cy="3646743"/>
          </a:xfrm>
        </p:spPr>
        <p:txBody>
          <a:bodyPr/>
          <a:lstStyle/>
          <a:p>
            <a:r>
              <a:rPr lang="en-US" b="1" dirty="0"/>
              <a:t>Focus attention in your conclusions</a:t>
            </a:r>
          </a:p>
          <a:p>
            <a:pPr lvl="1">
              <a:buFont typeface="Courier New" panose="02070309020205020404" pitchFamily="49" charset="0"/>
              <a:buChar char="o"/>
            </a:pPr>
            <a:r>
              <a:rPr lang="en-US" dirty="0"/>
              <a:t>Briefly restate your conclusion or recommendation to reinforce importance</a:t>
            </a:r>
          </a:p>
          <a:p>
            <a:pPr lvl="1">
              <a:buFont typeface="Courier New" panose="02070309020205020404" pitchFamily="49" charset="0"/>
              <a:buChar char="o"/>
            </a:pPr>
            <a:r>
              <a:rPr lang="en-US" dirty="0"/>
              <a:t>Give more detail if not covered earlier</a:t>
            </a:r>
          </a:p>
          <a:p>
            <a:r>
              <a:rPr lang="en-US" dirty="0"/>
              <a:t>Use attachments for less important details</a:t>
            </a:r>
          </a:p>
          <a:p>
            <a:pPr>
              <a:buFont typeface="Courier New" panose="02070309020205020404" pitchFamily="49" charset="0"/>
              <a:buChar char="o"/>
            </a:pPr>
            <a:endParaRPr lang="en-US" dirty="0"/>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11</a:t>
            </a:fld>
            <a:endParaRPr lang="en"/>
          </a:p>
        </p:txBody>
      </p:sp>
    </p:spTree>
    <p:extLst>
      <p:ext uri="{BB962C8B-B14F-4D97-AF65-F5344CB8AC3E}">
        <p14:creationId xmlns:p14="http://schemas.microsoft.com/office/powerpoint/2010/main" xmlns="" val="2391206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ctrTitle"/>
          </p:nvPr>
        </p:nvSpPr>
        <p:spPr>
          <a:xfrm>
            <a:off x="1663125" y="1926250"/>
            <a:ext cx="55131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solidFill>
                  <a:srgbClr val="ABE33F"/>
                </a:solidFill>
              </a:rPr>
              <a:t>1.</a:t>
            </a:r>
            <a:endParaRPr dirty="0">
              <a:solidFill>
                <a:srgbClr val="ABE33F"/>
              </a:solidFill>
            </a:endParaRPr>
          </a:p>
          <a:p>
            <a:pPr marL="0" lvl="0" indent="0" rtl="0">
              <a:spcBef>
                <a:spcPts val="0"/>
              </a:spcBef>
              <a:spcAft>
                <a:spcPts val="0"/>
              </a:spcAft>
              <a:buNone/>
            </a:pPr>
            <a:r>
              <a:rPr lang="en" dirty="0" smtClean="0"/>
              <a:t>Activity Report</a:t>
            </a:r>
            <a:endParaRPr dirty="0"/>
          </a:p>
        </p:txBody>
      </p:sp>
      <p:sp>
        <p:nvSpPr>
          <p:cNvPr id="125" name="Google Shape;125;p14"/>
          <p:cNvSpPr txBox="1">
            <a:spLocks noGrp="1"/>
          </p:cNvSpPr>
          <p:nvPr>
            <p:ph type="subTitle" idx="1"/>
          </p:nvPr>
        </p:nvSpPr>
        <p:spPr>
          <a:xfrm>
            <a:off x="1815375" y="2916250"/>
            <a:ext cx="55131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Let’s start with the first </a:t>
            </a:r>
            <a:r>
              <a:rPr lang="en" dirty="0" smtClean="0"/>
              <a:t>type </a:t>
            </a:r>
            <a:r>
              <a:rPr lang="en" dirty="0"/>
              <a:t>of </a:t>
            </a:r>
            <a:r>
              <a:rPr lang="en" dirty="0" smtClean="0"/>
              <a:t>informal reports</a:t>
            </a:r>
            <a:endParaRPr dirty="0"/>
          </a:p>
        </p:txBody>
      </p:sp>
      <p:sp>
        <p:nvSpPr>
          <p:cNvPr id="126" name="Google Shape;126;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12</a:t>
            </a:f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Let’s review some concepts</a:t>
            </a:r>
            <a:endParaRPr dirty="0"/>
          </a:p>
        </p:txBody>
      </p:sp>
      <p:sp>
        <p:nvSpPr>
          <p:cNvPr id="254" name="Google Shape;254;p28"/>
          <p:cNvSpPr txBox="1">
            <a:spLocks noGrp="1"/>
          </p:cNvSpPr>
          <p:nvPr>
            <p:ph type="body" idx="1"/>
          </p:nvPr>
        </p:nvSpPr>
        <p:spPr>
          <a:xfrm>
            <a:off x="27121" y="1255799"/>
            <a:ext cx="4248729" cy="3494051"/>
          </a:xfrm>
          <a:prstGeom prst="rect">
            <a:avLst/>
          </a:prstGeom>
        </p:spPr>
        <p:txBody>
          <a:bodyPr spcFirstLastPara="1" wrap="square" lIns="91425" tIns="91425" rIns="91425" bIns="91425" anchor="t" anchorCtr="0">
            <a:noAutofit/>
          </a:bodyPr>
          <a:lstStyle/>
          <a:p>
            <a:pPr marL="0" lvl="0" indent="0">
              <a:buNone/>
            </a:pPr>
            <a:r>
              <a:rPr lang="en-US" b="1" dirty="0"/>
              <a:t>Definition</a:t>
            </a:r>
          </a:p>
          <a:p>
            <a:pPr marL="285750" indent="-285750"/>
            <a:r>
              <a:rPr lang="en-US" b="1" dirty="0"/>
              <a:t> </a:t>
            </a:r>
            <a:r>
              <a:rPr lang="en-US" sz="2000" dirty="0"/>
              <a:t>Any activity reports are written at set periods, such as weekly, monthly, or quarterly. </a:t>
            </a:r>
          </a:p>
          <a:p>
            <a:pPr marL="342900" indent="-342900"/>
            <a:r>
              <a:rPr lang="en-US" sz="2000" dirty="0"/>
              <a:t>These  periodic reports  may be used simply to inform others of what is happening in a department or on a project, or they may become part of an employment record. </a:t>
            </a:r>
          </a:p>
        </p:txBody>
      </p:sp>
      <p:sp>
        <p:nvSpPr>
          <p:cNvPr id="258" name="Google Shape;258;p28"/>
          <p:cNvSpPr txBox="1">
            <a:spLocks noGrp="1"/>
          </p:cNvSpPr>
          <p:nvPr>
            <p:ph type="body" idx="2"/>
          </p:nvPr>
        </p:nvSpPr>
        <p:spPr>
          <a:xfrm>
            <a:off x="7085550" y="1255800"/>
            <a:ext cx="2343600" cy="1305000"/>
          </a:xfrm>
          <a:prstGeom prst="rect">
            <a:avLst/>
          </a:prstGeom>
        </p:spPr>
        <p:txBody>
          <a:bodyPr spcFirstLastPara="1" wrap="square" lIns="91425" tIns="91425" rIns="91425" bIns="91425" anchor="t" anchorCtr="0">
            <a:noAutofit/>
          </a:bodyPr>
          <a:lstStyle/>
          <a:p>
            <a:pPr marL="0" lvl="0" indent="0">
              <a:buNone/>
            </a:pPr>
            <a:r>
              <a:rPr lang="en-US" b="1" dirty="0"/>
              <a:t>Reader</a:t>
            </a:r>
          </a:p>
          <a:p>
            <a:pPr marL="285750" indent="-285750"/>
            <a:r>
              <a:rPr lang="en-US" sz="2000" dirty="0"/>
              <a:t>Supervisors </a:t>
            </a:r>
          </a:p>
          <a:p>
            <a:pPr marL="285750" indent="-285750"/>
            <a:r>
              <a:rPr lang="en-US" sz="2000" dirty="0"/>
              <a:t>managers </a:t>
            </a:r>
          </a:p>
          <a:p>
            <a:pPr marL="285750" indent="-285750"/>
            <a:r>
              <a:rPr lang="en-US" sz="2000" dirty="0"/>
              <a:t>Colleagues </a:t>
            </a:r>
          </a:p>
        </p:txBody>
      </p:sp>
      <p:sp>
        <p:nvSpPr>
          <p:cNvPr id="256" name="Google Shape;256;p28"/>
          <p:cNvSpPr txBox="1">
            <a:spLocks noGrp="1"/>
          </p:cNvSpPr>
          <p:nvPr>
            <p:ph type="body" idx="3"/>
          </p:nvPr>
        </p:nvSpPr>
        <p:spPr>
          <a:xfrm>
            <a:off x="4371101" y="1675650"/>
            <a:ext cx="2619199" cy="2786850"/>
          </a:xfrm>
          <a:prstGeom prst="rect">
            <a:avLst/>
          </a:prstGeom>
        </p:spPr>
        <p:txBody>
          <a:bodyPr spcFirstLastPara="1" wrap="square" lIns="91425" tIns="91425" rIns="91425" bIns="91425" anchor="t" anchorCtr="0">
            <a:noAutofit/>
          </a:bodyPr>
          <a:lstStyle/>
          <a:p>
            <a:pPr marL="0" lvl="0" indent="0">
              <a:buNone/>
            </a:pPr>
            <a:r>
              <a:rPr lang="en-US" b="1" dirty="0"/>
              <a:t>Purpose</a:t>
            </a:r>
          </a:p>
          <a:p>
            <a:pPr marL="285750" indent="-285750"/>
            <a:r>
              <a:rPr lang="en-US" sz="2000" dirty="0"/>
              <a:t>ongoing tasks</a:t>
            </a:r>
          </a:p>
          <a:p>
            <a:pPr marL="285750" indent="-285750"/>
            <a:r>
              <a:rPr lang="en-US" sz="2000" dirty="0"/>
              <a:t>specific activities</a:t>
            </a:r>
          </a:p>
          <a:p>
            <a:pPr marL="285750" indent="-285750"/>
            <a:r>
              <a:rPr lang="en-US" sz="2000" dirty="0"/>
              <a:t>special projects</a:t>
            </a:r>
          </a:p>
          <a:p>
            <a:pPr marL="285750" indent="-285750"/>
            <a:r>
              <a:rPr lang="en-US" sz="2000" dirty="0"/>
              <a:t>Accomplishments of individuals or </a:t>
            </a:r>
            <a:r>
              <a:rPr lang="en-US" sz="2000" dirty="0" smtClean="0"/>
              <a:t>departments</a:t>
            </a:r>
            <a:r>
              <a:rPr lang="en" sz="1200" dirty="0" smtClean="0"/>
              <a:t> </a:t>
            </a:r>
            <a:endParaRPr sz="1200" dirty="0"/>
          </a:p>
          <a:p>
            <a:pPr marL="0" lvl="0" indent="0" rtl="0">
              <a:spcBef>
                <a:spcPts val="600"/>
              </a:spcBef>
              <a:spcAft>
                <a:spcPts val="0"/>
              </a:spcAft>
              <a:buNone/>
            </a:pPr>
            <a:endParaRPr sz="1200" dirty="0"/>
          </a:p>
        </p:txBody>
      </p:sp>
      <p:sp>
        <p:nvSpPr>
          <p:cNvPr id="260" name="Google Shape;260;p2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 grpId="0" build="p"/>
      <p:bldP spid="25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14</a:t>
            </a:fld>
            <a:endParaRPr/>
          </a:p>
        </p:txBody>
      </p:sp>
      <p:pic>
        <p:nvPicPr>
          <p:cNvPr id="4" name="Picture 3"/>
          <p:cNvPicPr>
            <a:picLocks noChangeAspect="1"/>
          </p:cNvPicPr>
          <p:nvPr/>
        </p:nvPicPr>
        <p:blipFill>
          <a:blip r:embed="rId3">
            <a:lum bright="-20000" contrast="40000"/>
          </a:blip>
          <a:stretch>
            <a:fillRect/>
          </a:stretch>
        </p:blipFill>
        <p:spPr>
          <a:xfrm>
            <a:off x="1382225" y="0"/>
            <a:ext cx="5913925" cy="531573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Text Placeholder 2"/>
          <p:cNvSpPr>
            <a:spLocks noGrp="1"/>
          </p:cNvSpPr>
          <p:nvPr>
            <p:ph type="body" idx="1"/>
          </p:nvPr>
        </p:nvSpPr>
        <p:spPr>
          <a:xfrm>
            <a:off x="27122" y="1255800"/>
            <a:ext cx="9116878" cy="3494051"/>
          </a:xfrm>
        </p:spPr>
        <p:txBody>
          <a:bodyPr/>
          <a:lstStyle/>
          <a:p>
            <a:r>
              <a:rPr lang="en-US" dirty="0" smtClean="0"/>
              <a:t>Nancy </a:t>
            </a:r>
            <a:r>
              <a:rPr lang="en-US" dirty="0"/>
              <a:t>Fairbanks is simply submitting her usual monthly report. The greatest </a:t>
            </a:r>
            <a:r>
              <a:rPr lang="en-US" dirty="0" smtClean="0"/>
              <a:t>challenge in </a:t>
            </a:r>
            <a:r>
              <a:rPr lang="en-US" dirty="0"/>
              <a:t>such reports is to classify, divide, and label </a:t>
            </a:r>
            <a:r>
              <a:rPr lang="en-US" dirty="0" smtClean="0"/>
              <a:t> information </a:t>
            </a:r>
            <a:r>
              <a:rPr lang="en-US" dirty="0"/>
              <a:t>in such a way that </a:t>
            </a:r>
            <a:r>
              <a:rPr lang="en-US" dirty="0" smtClean="0"/>
              <a:t>readers can </a:t>
            </a:r>
            <a:r>
              <a:rPr lang="en-US" dirty="0"/>
              <a:t>find what they need quickly. Fairbanks selected the kind of substantive headings </a:t>
            </a:r>
            <a:r>
              <a:rPr lang="en-US" dirty="0" smtClean="0"/>
              <a:t>that help </a:t>
            </a:r>
            <a:r>
              <a:rPr lang="en-US" dirty="0"/>
              <a:t>the reader locate information (e.g., “Jones Fill Project,” “Performance Reviews”).</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15</a:t>
            </a:fld>
            <a:endParaRPr lang="en"/>
          </a:p>
        </p:txBody>
      </p:sp>
    </p:spTree>
    <p:extLst>
      <p:ext uri="{BB962C8B-B14F-4D97-AF65-F5344CB8AC3E}">
        <p14:creationId xmlns:p14="http://schemas.microsoft.com/office/powerpoint/2010/main" xmlns="" val="8184175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16</a:t>
            </a:fld>
            <a:endParaRPr lang="en"/>
          </a:p>
        </p:txBody>
      </p:sp>
      <p:pic>
        <p:nvPicPr>
          <p:cNvPr id="4" name="Picture 3"/>
          <p:cNvPicPr>
            <a:picLocks noChangeAspect="1"/>
          </p:cNvPicPr>
          <p:nvPr/>
        </p:nvPicPr>
        <p:blipFill>
          <a:blip r:embed="rId2"/>
          <a:stretch>
            <a:fillRect/>
          </a:stretch>
        </p:blipFill>
        <p:spPr>
          <a:xfrm>
            <a:off x="301472" y="0"/>
            <a:ext cx="4194328" cy="5255468"/>
          </a:xfrm>
          <a:prstGeom prst="rect">
            <a:avLst/>
          </a:prstGeom>
        </p:spPr>
      </p:pic>
      <p:pic>
        <p:nvPicPr>
          <p:cNvPr id="7" name="Picture 6"/>
          <p:cNvPicPr>
            <a:picLocks noChangeAspect="1"/>
          </p:cNvPicPr>
          <p:nvPr/>
        </p:nvPicPr>
        <p:blipFill>
          <a:blip r:embed="rId3"/>
          <a:stretch>
            <a:fillRect/>
          </a:stretch>
        </p:blipFill>
        <p:spPr>
          <a:xfrm>
            <a:off x="4516289" y="0"/>
            <a:ext cx="4627711" cy="1504950"/>
          </a:xfrm>
          <a:prstGeom prst="rect">
            <a:avLst/>
          </a:prstGeom>
        </p:spPr>
      </p:pic>
      <p:sp>
        <p:nvSpPr>
          <p:cNvPr id="8" name="TextBox 7"/>
          <p:cNvSpPr txBox="1"/>
          <p:nvPr/>
        </p:nvSpPr>
        <p:spPr>
          <a:xfrm>
            <a:off x="4914900" y="4057650"/>
            <a:ext cx="3295650" cy="307777"/>
          </a:xfrm>
          <a:prstGeom prst="rect">
            <a:avLst/>
          </a:prstGeom>
          <a:noFill/>
        </p:spPr>
        <p:txBody>
          <a:bodyPr wrap="square" rtlCol="0">
            <a:spAutoFit/>
          </a:bodyPr>
          <a:lstStyle/>
          <a:p>
            <a:r>
              <a:rPr lang="en-US" dirty="0" smtClean="0"/>
              <a:t>Write the conclusion for this report.</a:t>
            </a:r>
            <a:endParaRPr lang="en-US" dirty="0"/>
          </a:p>
        </p:txBody>
      </p:sp>
      <p:pic>
        <p:nvPicPr>
          <p:cNvPr id="9" name="Picture 8"/>
          <p:cNvPicPr>
            <a:picLocks noChangeAspect="1"/>
          </p:cNvPicPr>
          <p:nvPr/>
        </p:nvPicPr>
        <p:blipFill>
          <a:blip r:embed="rId4"/>
          <a:stretch>
            <a:fillRect/>
          </a:stretch>
        </p:blipFill>
        <p:spPr>
          <a:xfrm>
            <a:off x="4495800" y="1504950"/>
            <a:ext cx="4619312" cy="1066800"/>
          </a:xfrm>
          <a:prstGeom prst="rect">
            <a:avLst/>
          </a:prstGeom>
        </p:spPr>
      </p:pic>
    </p:spTree>
    <p:extLst>
      <p:ext uri="{BB962C8B-B14F-4D97-AF65-F5344CB8AC3E}">
        <p14:creationId xmlns:p14="http://schemas.microsoft.com/office/powerpoint/2010/main" xmlns="" val="192650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ctrTitle"/>
          </p:nvPr>
        </p:nvSpPr>
        <p:spPr>
          <a:xfrm>
            <a:off x="1663125" y="1926250"/>
            <a:ext cx="55131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solidFill>
                  <a:srgbClr val="ABE33F"/>
                </a:solidFill>
              </a:rPr>
              <a:t>2</a:t>
            </a:r>
            <a:r>
              <a:rPr lang="en" dirty="0" smtClean="0">
                <a:solidFill>
                  <a:srgbClr val="ABE33F"/>
                </a:solidFill>
              </a:rPr>
              <a:t>.</a:t>
            </a:r>
            <a:endParaRPr dirty="0">
              <a:solidFill>
                <a:srgbClr val="ABE33F"/>
              </a:solidFill>
            </a:endParaRPr>
          </a:p>
          <a:p>
            <a:pPr marL="0" lvl="0" indent="0" rtl="0">
              <a:spcBef>
                <a:spcPts val="0"/>
              </a:spcBef>
              <a:spcAft>
                <a:spcPts val="0"/>
              </a:spcAft>
              <a:buNone/>
            </a:pPr>
            <a:r>
              <a:rPr lang="en" dirty="0" smtClean="0"/>
              <a:t>Progress Reort</a:t>
            </a:r>
            <a:endParaRPr dirty="0"/>
          </a:p>
        </p:txBody>
      </p:sp>
      <p:sp>
        <p:nvSpPr>
          <p:cNvPr id="126" name="Google Shape;126;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17</a:t>
            </a:fld>
            <a:endParaRPr/>
          </a:p>
        </p:txBody>
      </p:sp>
    </p:spTree>
    <p:extLst>
      <p:ext uri="{BB962C8B-B14F-4D97-AF65-F5344CB8AC3E}">
        <p14:creationId xmlns:p14="http://schemas.microsoft.com/office/powerpoint/2010/main" xmlns="" val="14744899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60" name="Google Shape;160;p17"/>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18</a:t>
            </a:fld>
            <a:endParaRPr/>
          </a:p>
        </p:txBody>
      </p:sp>
      <p:sp>
        <p:nvSpPr>
          <p:cNvPr id="145" name="Google Shape;145;p17"/>
          <p:cNvSpPr txBox="1">
            <a:spLocks noGrp="1"/>
          </p:cNvSpPr>
          <p:nvPr>
            <p:ph type="subTitle" idx="4294967295"/>
          </p:nvPr>
        </p:nvSpPr>
        <p:spPr>
          <a:xfrm>
            <a:off x="0" y="1062038"/>
            <a:ext cx="5546725" cy="4081462"/>
          </a:xfrm>
          <a:prstGeom prst="rect">
            <a:avLst/>
          </a:prstGeom>
        </p:spPr>
        <p:txBody>
          <a:bodyPr spcFirstLastPara="1" wrap="square" lIns="91425" tIns="91425" rIns="91425" bIns="91425" anchor="t" anchorCtr="0">
            <a:noAutofit/>
          </a:bodyPr>
          <a:lstStyle/>
          <a:p>
            <a:r>
              <a:rPr lang="en-US" dirty="0"/>
              <a:t>An informal report that provides your manager or client with details about work on a specific project. </a:t>
            </a:r>
          </a:p>
          <a:p>
            <a:pPr lvl="1">
              <a:buFont typeface="Courier New" panose="02070309020205020404" pitchFamily="49" charset="0"/>
              <a:buChar char="o"/>
            </a:pPr>
            <a:r>
              <a:rPr lang="en-US" dirty="0"/>
              <a:t>Progress Reports cover progress on a specific project.</a:t>
            </a:r>
          </a:p>
          <a:p>
            <a:pPr lvl="1">
              <a:buFont typeface="Courier New" panose="02070309020205020404" pitchFamily="49" charset="0"/>
              <a:buChar char="o"/>
            </a:pPr>
            <a:r>
              <a:rPr lang="en-US" dirty="0"/>
              <a:t>They can be directed inside or outside your organization</a:t>
            </a:r>
            <a:endParaRPr lang="en-US" dirty="0">
              <a:latin typeface="Times New Roman" pitchFamily="18" charset="0"/>
              <a:cs typeface="Times New Roman" pitchFamily="18" charset="0"/>
            </a:endParaRPr>
          </a:p>
          <a:p>
            <a:pPr lvl="1">
              <a:buFont typeface="Courier New" panose="02070309020205020404" pitchFamily="49" charset="0"/>
              <a:buChar char="o"/>
            </a:pPr>
            <a:r>
              <a:rPr lang="en-US" dirty="0"/>
              <a:t>contain mostly objective data</a:t>
            </a:r>
          </a:p>
          <a:p>
            <a:pPr lvl="1">
              <a:buFont typeface="Courier New" panose="02070309020205020404" pitchFamily="49" charset="0"/>
              <a:buChar char="o"/>
            </a:pPr>
            <a:r>
              <a:rPr lang="en-US" dirty="0"/>
              <a:t>written in a persuasive </a:t>
            </a:r>
            <a:r>
              <a:rPr lang="en-US" dirty="0" smtClean="0"/>
              <a:t>manner</a:t>
            </a:r>
            <a:endParaRPr lang="en-US" dirty="0"/>
          </a:p>
        </p:txBody>
      </p:sp>
      <p:sp>
        <p:nvSpPr>
          <p:cNvPr id="146" name="Google Shape;146;p17"/>
          <p:cNvSpPr/>
          <p:nvPr/>
        </p:nvSpPr>
        <p:spPr>
          <a:xfrm>
            <a:off x="4874250" y="-17350"/>
            <a:ext cx="4290325" cy="3789650"/>
          </a:xfrm>
          <a:custGeom>
            <a:avLst/>
            <a:gdLst/>
            <a:ahLst/>
            <a:cxnLst/>
            <a:rect l="l" t="t" r="r" b="b"/>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sp>
      <p:sp>
        <p:nvSpPr>
          <p:cNvPr id="147" name="Google Shape;147;p17"/>
          <p:cNvSpPr/>
          <p:nvPr/>
        </p:nvSpPr>
        <p:spPr>
          <a:xfrm rot="10286814">
            <a:off x="6499116" y="1416524"/>
            <a:ext cx="177684" cy="16965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48" name="Google Shape;148;p17"/>
          <p:cNvGrpSpPr/>
          <p:nvPr/>
        </p:nvGrpSpPr>
        <p:grpSpPr>
          <a:xfrm>
            <a:off x="7885862" y="419338"/>
            <a:ext cx="899284" cy="899339"/>
            <a:chOff x="6654650" y="3665275"/>
            <a:chExt cx="409100" cy="409125"/>
          </a:xfrm>
        </p:grpSpPr>
        <p:sp>
          <p:nvSpPr>
            <p:cNvPr id="149" name="Google Shape;149;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Google Shape;150;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51" name="Google Shape;151;p17"/>
          <p:cNvSpPr/>
          <p:nvPr/>
        </p:nvSpPr>
        <p:spPr>
          <a:xfrm>
            <a:off x="6192650" y="1898869"/>
            <a:ext cx="914124" cy="914076"/>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52" name="Google Shape;152;p17"/>
          <p:cNvGrpSpPr/>
          <p:nvPr/>
        </p:nvGrpSpPr>
        <p:grpSpPr>
          <a:xfrm>
            <a:off x="6931317" y="1443562"/>
            <a:ext cx="671511" cy="671549"/>
            <a:chOff x="570875" y="4322250"/>
            <a:chExt cx="443300" cy="443325"/>
          </a:xfrm>
        </p:grpSpPr>
        <p:sp>
          <p:nvSpPr>
            <p:cNvPr id="153" name="Google Shape;153;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 name="Google Shape;154;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Google Shape;155;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Google Shape;156;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57" name="Google Shape;157;p17"/>
          <p:cNvSpPr/>
          <p:nvPr/>
        </p:nvSpPr>
        <p:spPr>
          <a:xfrm rot="-1627561">
            <a:off x="7434266" y="487482"/>
            <a:ext cx="280162" cy="26750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Google Shape;158;p17"/>
          <p:cNvSpPr/>
          <p:nvPr/>
        </p:nvSpPr>
        <p:spPr>
          <a:xfrm rot="1504353">
            <a:off x="7841214" y="2080539"/>
            <a:ext cx="280176" cy="26752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Google Shape;159;p17"/>
          <p:cNvSpPr/>
          <p:nvPr/>
        </p:nvSpPr>
        <p:spPr>
          <a:xfrm rot="1973882">
            <a:off x="8121371" y="1454163"/>
            <a:ext cx="192944" cy="18422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 name="TextBox 1"/>
          <p:cNvSpPr txBox="1"/>
          <p:nvPr/>
        </p:nvSpPr>
        <p:spPr>
          <a:xfrm>
            <a:off x="6009679" y="3397507"/>
            <a:ext cx="2339198" cy="1200329"/>
          </a:xfrm>
          <a:prstGeom prst="rect">
            <a:avLst/>
          </a:prstGeom>
          <a:noFill/>
        </p:spPr>
        <p:txBody>
          <a:bodyPr wrap="square" rtlCol="0">
            <a:spAutoFit/>
          </a:bodyPr>
          <a:lstStyle/>
          <a:p>
            <a:r>
              <a:rPr lang="en-US" sz="2400" b="1" dirty="0">
                <a:solidFill>
                  <a:schemeClr val="accent4">
                    <a:lumMod val="75000"/>
                  </a:schemeClr>
                </a:solidFill>
                <a:latin typeface="Karla" panose="020B0604020202020204" charset="0"/>
                <a:ea typeface="Karla" panose="020B0604020202020204" charset="0"/>
              </a:rPr>
              <a:t>Readers</a:t>
            </a:r>
          </a:p>
          <a:p>
            <a:pPr marL="342900" indent="-342900">
              <a:buFont typeface="Courier New" panose="02070309020205020404" pitchFamily="49" charset="0"/>
              <a:buChar char="o"/>
            </a:pPr>
            <a:r>
              <a:rPr lang="en-US" sz="2400" dirty="0">
                <a:latin typeface="Karla" panose="020B0604020202020204" charset="0"/>
                <a:ea typeface="Karla" panose="020B0604020202020204" charset="0"/>
              </a:rPr>
              <a:t>Supervisor</a:t>
            </a:r>
          </a:p>
          <a:p>
            <a:pPr marL="342900" indent="-342900">
              <a:buFont typeface="Courier New" panose="02070309020205020404" pitchFamily="49" charset="0"/>
              <a:buChar char="o"/>
            </a:pPr>
            <a:r>
              <a:rPr lang="en-US" sz="2400" dirty="0">
                <a:latin typeface="Karla" panose="020B0604020202020204" charset="0"/>
                <a:ea typeface="Karla" panose="020B0604020202020204" charset="0"/>
              </a:rPr>
              <a:t>Client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19</a:t>
            </a:fld>
            <a:endParaRPr lang="en"/>
          </a:p>
        </p:txBody>
      </p:sp>
      <p:pic>
        <p:nvPicPr>
          <p:cNvPr id="4" name="Picture 3"/>
          <p:cNvPicPr>
            <a:picLocks noChangeAspect="1"/>
          </p:cNvPicPr>
          <p:nvPr/>
        </p:nvPicPr>
        <p:blipFill>
          <a:blip r:embed="rId2"/>
          <a:stretch>
            <a:fillRect/>
          </a:stretch>
        </p:blipFill>
        <p:spPr>
          <a:xfrm>
            <a:off x="301472" y="154982"/>
            <a:ext cx="4271097" cy="4988469"/>
          </a:xfrm>
          <a:prstGeom prst="rect">
            <a:avLst/>
          </a:prstGeom>
        </p:spPr>
      </p:pic>
      <p:pic>
        <p:nvPicPr>
          <p:cNvPr id="5" name="Picture 4"/>
          <p:cNvPicPr>
            <a:picLocks noChangeAspect="1"/>
          </p:cNvPicPr>
          <p:nvPr/>
        </p:nvPicPr>
        <p:blipFill>
          <a:blip r:embed="rId3"/>
          <a:stretch>
            <a:fillRect/>
          </a:stretch>
        </p:blipFill>
        <p:spPr>
          <a:xfrm>
            <a:off x="4752324" y="0"/>
            <a:ext cx="4391676" cy="2152650"/>
          </a:xfrm>
          <a:prstGeom prst="rect">
            <a:avLst/>
          </a:prstGeom>
        </p:spPr>
      </p:pic>
    </p:spTree>
    <p:extLst>
      <p:ext uri="{BB962C8B-B14F-4D97-AF65-F5344CB8AC3E}">
        <p14:creationId xmlns:p14="http://schemas.microsoft.com/office/powerpoint/2010/main" xmlns="" val="19357040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5"/>
          <p:cNvSpPr txBox="1">
            <a:spLocks noGrp="1"/>
          </p:cNvSpPr>
          <p:nvPr>
            <p:ph type="body" idx="1"/>
          </p:nvPr>
        </p:nvSpPr>
        <p:spPr>
          <a:xfrm>
            <a:off x="1371600" y="723900"/>
            <a:ext cx="5943600" cy="2071392"/>
          </a:xfrm>
          <a:prstGeom prst="rect">
            <a:avLst/>
          </a:prstGeom>
        </p:spPr>
        <p:txBody>
          <a:bodyPr spcFirstLastPara="1" wrap="square" lIns="91425" tIns="91425" rIns="91425" bIns="91425" anchor="ctr" anchorCtr="0">
            <a:noAutofit/>
          </a:bodyPr>
          <a:lstStyle/>
          <a:p>
            <a:pPr marL="0" lvl="0" indent="0" algn="just">
              <a:buNone/>
            </a:pPr>
            <a:r>
              <a:rPr lang="en-US" sz="2400" dirty="0">
                <a:solidFill>
                  <a:schemeClr val="tx1"/>
                </a:solidFill>
              </a:rPr>
              <a:t>A report is an organized presentation of factual information, often aimed at multiple audiences that may present the results of an investigation, a trip, </a:t>
            </a:r>
            <a:r>
              <a:rPr lang="en-US" sz="2400" dirty="0" smtClean="0">
                <a:solidFill>
                  <a:schemeClr val="tx1"/>
                </a:solidFill>
              </a:rPr>
              <a:t>or  </a:t>
            </a:r>
            <a:r>
              <a:rPr lang="en-US" sz="2400" dirty="0">
                <a:solidFill>
                  <a:schemeClr val="tx1"/>
                </a:solidFill>
              </a:rPr>
              <a:t>a research project</a:t>
            </a:r>
            <a:r>
              <a:rPr lang="en-US" sz="2400" dirty="0" smtClean="0">
                <a:solidFill>
                  <a:schemeClr val="tx1"/>
                </a:solidFill>
              </a:rPr>
              <a:t>.</a:t>
            </a:r>
            <a:endParaRPr lang="en-US" sz="2400" dirty="0">
              <a:solidFill>
                <a:schemeClr val="tx1"/>
              </a:solidFill>
            </a:endParaRPr>
          </a:p>
        </p:txBody>
      </p:sp>
      <p:sp>
        <p:nvSpPr>
          <p:cNvPr id="132" name="Google Shape;132;p15"/>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a:t>
            </a:fld>
            <a:endParaRPr/>
          </a:p>
        </p:txBody>
      </p:sp>
      <p:sp>
        <p:nvSpPr>
          <p:cNvPr id="2" name="TextBox 1"/>
          <p:cNvSpPr txBox="1"/>
          <p:nvPr/>
        </p:nvSpPr>
        <p:spPr>
          <a:xfrm>
            <a:off x="2255703" y="3096500"/>
            <a:ext cx="4133850" cy="1031051"/>
          </a:xfrm>
          <a:prstGeom prst="rect">
            <a:avLst/>
          </a:prstGeom>
          <a:noFill/>
        </p:spPr>
        <p:txBody>
          <a:bodyPr wrap="square" rtlCol="0">
            <a:spAutoFit/>
          </a:bodyPr>
          <a:lstStyle/>
          <a:p>
            <a:pPr marL="342900" lvl="0" indent="-342900" algn="ctr">
              <a:spcBef>
                <a:spcPts val="600"/>
              </a:spcBef>
              <a:buClr>
                <a:srgbClr val="FFFFFF"/>
              </a:buClr>
              <a:buSzPts val="2400"/>
              <a:buFont typeface="Karla"/>
              <a:buChar char="◆"/>
            </a:pPr>
            <a:r>
              <a:rPr lang="en-US" sz="2800" b="1" i="1" dirty="0">
                <a:solidFill>
                  <a:schemeClr val="tx1"/>
                </a:solidFill>
                <a:latin typeface="Karla"/>
                <a:ea typeface="Karla"/>
                <a:sym typeface="Karla"/>
              </a:rPr>
              <a:t>Informal Reports</a:t>
            </a:r>
          </a:p>
          <a:p>
            <a:pPr marL="342900" lvl="0" indent="-342900" algn="ctr">
              <a:spcBef>
                <a:spcPts val="600"/>
              </a:spcBef>
              <a:buClr>
                <a:srgbClr val="FFFFFF"/>
              </a:buClr>
              <a:buSzPts val="2400"/>
              <a:buFont typeface="Karla"/>
              <a:buChar char="◆"/>
            </a:pPr>
            <a:r>
              <a:rPr lang="en-US" sz="2800" b="1" i="1" dirty="0">
                <a:solidFill>
                  <a:schemeClr val="tx1"/>
                </a:solidFill>
                <a:latin typeface="Karla"/>
                <a:ea typeface="Karla"/>
                <a:sym typeface="Karla"/>
              </a:rPr>
              <a:t>Formal Reports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AE9D"/>
        </a:solidFill>
        <a:effectLst/>
      </p:bgPr>
    </p:bg>
    <p:spTree>
      <p:nvGrpSpPr>
        <p:cNvPr id="1" name="Shape 225"/>
        <p:cNvGrpSpPr/>
        <p:nvPr/>
      </p:nvGrpSpPr>
      <p:grpSpPr>
        <a:xfrm>
          <a:off x="0" y="0"/>
          <a:ext cx="0" cy="0"/>
          <a:chOff x="0" y="0"/>
          <a:chExt cx="0" cy="0"/>
        </a:xfrm>
      </p:grpSpPr>
      <p:sp>
        <p:nvSpPr>
          <p:cNvPr id="228" name="Google Shape;228;p25"/>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solidFill>
                  <a:srgbClr val="ABE33F"/>
                </a:solidFill>
              </a:rPr>
              <a:pPr marL="0" lvl="0" indent="0">
                <a:spcBef>
                  <a:spcPts val="0"/>
                </a:spcBef>
                <a:spcAft>
                  <a:spcPts val="0"/>
                </a:spcAft>
                <a:buNone/>
              </a:pPr>
              <a:t>20</a:t>
            </a:fld>
            <a:endParaRPr dirty="0">
              <a:solidFill>
                <a:srgbClr val="ABE33F"/>
              </a:solidFill>
            </a:endParaRPr>
          </a:p>
        </p:txBody>
      </p:sp>
      <p:sp>
        <p:nvSpPr>
          <p:cNvPr id="226" name="Google Shape;226;p25"/>
          <p:cNvSpPr txBox="1">
            <a:spLocks noGrp="1"/>
          </p:cNvSpPr>
          <p:nvPr>
            <p:ph type="ctrTitle" idx="4294967295"/>
          </p:nvPr>
        </p:nvSpPr>
        <p:spPr>
          <a:xfrm>
            <a:off x="1371600" y="-169863"/>
            <a:ext cx="7772400" cy="1160463"/>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9600" dirty="0" smtClean="0">
                <a:solidFill>
                  <a:srgbClr val="ABE33F"/>
                </a:solidFill>
                <a:latin typeface="Karla"/>
                <a:ea typeface="Karla"/>
                <a:cs typeface="Karla"/>
                <a:sym typeface="Karla"/>
              </a:rPr>
              <a:t>Task</a:t>
            </a:r>
            <a:endParaRPr sz="9600" dirty="0">
              <a:solidFill>
                <a:srgbClr val="ABE33F"/>
              </a:solidFill>
              <a:latin typeface="Karla"/>
              <a:ea typeface="Karla"/>
              <a:cs typeface="Karla"/>
              <a:sym typeface="Karla"/>
            </a:endParaRPr>
          </a:p>
        </p:txBody>
      </p:sp>
      <p:sp>
        <p:nvSpPr>
          <p:cNvPr id="227" name="Google Shape;227;p25"/>
          <p:cNvSpPr txBox="1">
            <a:spLocks noGrp="1"/>
          </p:cNvSpPr>
          <p:nvPr>
            <p:ph type="subTitle" idx="4294967295"/>
          </p:nvPr>
        </p:nvSpPr>
        <p:spPr>
          <a:xfrm>
            <a:off x="0" y="990600"/>
            <a:ext cx="8755063" cy="4533900"/>
          </a:xfrm>
          <a:prstGeom prst="rect">
            <a:avLst/>
          </a:prstGeom>
        </p:spPr>
        <p:txBody>
          <a:bodyPr spcFirstLastPara="1" wrap="square" lIns="91425" tIns="91425" rIns="91425" bIns="91425" anchor="t" anchorCtr="0">
            <a:noAutofit/>
          </a:bodyPr>
          <a:lstStyle/>
          <a:p>
            <a:pPr marL="0" lvl="0" indent="0">
              <a:buNone/>
            </a:pPr>
            <a:r>
              <a:rPr lang="en-US" dirty="0">
                <a:solidFill>
                  <a:schemeClr val="accent5">
                    <a:lumMod val="50000"/>
                  </a:schemeClr>
                </a:solidFill>
              </a:rPr>
              <a:t>Using the informal report guidelines, evaluate the level of effectiveness of the following progress report, which was written as part of the Wildwood Creek </a:t>
            </a:r>
            <a:r>
              <a:rPr lang="en-US" dirty="0" smtClean="0">
                <a:solidFill>
                  <a:schemeClr val="accent5">
                    <a:lumMod val="50000"/>
                  </a:schemeClr>
                </a:solidFill>
              </a:rPr>
              <a:t>project (p.334). </a:t>
            </a:r>
            <a:r>
              <a:rPr lang="en-US" dirty="0">
                <a:solidFill>
                  <a:schemeClr val="accent5">
                    <a:lumMod val="50000"/>
                  </a:schemeClr>
                </a:solidFill>
              </a:rPr>
              <a:t>Develop responses to the following questions</a:t>
            </a:r>
            <a:r>
              <a:rPr lang="en-US" dirty="0" smtClean="0">
                <a:solidFill>
                  <a:schemeClr val="accent5">
                    <a:lumMod val="50000"/>
                  </a:schemeClr>
                </a:solidFill>
              </a:rPr>
              <a:t>:</a:t>
            </a:r>
          </a:p>
          <a:p>
            <a:pPr marL="0" lvl="0" indent="0">
              <a:buNone/>
            </a:pPr>
            <a:endParaRPr lang="en-US" dirty="0">
              <a:solidFill>
                <a:schemeClr val="accent5">
                  <a:lumMod val="50000"/>
                </a:schemeClr>
              </a:solidFill>
            </a:endParaRPr>
          </a:p>
          <a:p>
            <a:pPr marL="457200" lvl="1" indent="0">
              <a:buNone/>
            </a:pPr>
            <a:r>
              <a:rPr lang="en-US" dirty="0">
                <a:solidFill>
                  <a:schemeClr val="accent5">
                    <a:lumMod val="50000"/>
                  </a:schemeClr>
                </a:solidFill>
              </a:rPr>
              <a:t>1. Does the report follow the ABC format?  (Explain.)</a:t>
            </a:r>
          </a:p>
          <a:p>
            <a:pPr marL="457200" lvl="1" indent="0">
              <a:buNone/>
            </a:pPr>
            <a:r>
              <a:rPr lang="en-US" dirty="0">
                <a:solidFill>
                  <a:schemeClr val="accent5">
                    <a:lumMod val="50000"/>
                  </a:schemeClr>
                </a:solidFill>
              </a:rPr>
              <a:t>2. What additional information does the report include? (Give examples.)</a:t>
            </a:r>
          </a:p>
          <a:p>
            <a:pPr marL="457200" lvl="1" indent="0">
              <a:buNone/>
            </a:pPr>
            <a:r>
              <a:rPr lang="en-US" dirty="0">
                <a:solidFill>
                  <a:schemeClr val="accent5">
                    <a:lumMod val="50000"/>
                  </a:schemeClr>
                </a:solidFill>
              </a:rPr>
              <a:t>3. Who is the audience for the report? (Support your conclusion with evidence from the report)</a:t>
            </a:r>
            <a:endParaRPr dirty="0">
              <a:solidFill>
                <a:schemeClr val="accent5">
                  <a:lumMod val="50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smtClean="0"/>
              <a:t>Case Study</a:t>
            </a:r>
            <a:endParaRPr dirty="0"/>
          </a:p>
        </p:txBody>
      </p:sp>
      <p:sp>
        <p:nvSpPr>
          <p:cNvPr id="207" name="Google Shape;207;p23"/>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21</a:t>
            </a:fld>
            <a:endParaRPr/>
          </a:p>
        </p:txBody>
      </p:sp>
      <p:graphicFrame>
        <p:nvGraphicFramePr>
          <p:cNvPr id="206" name="Google Shape;206;p23"/>
          <p:cNvGraphicFramePr/>
          <p:nvPr>
            <p:extLst>
              <p:ext uri="{D42A27DB-BD31-4B8C-83A1-F6EECF244321}">
                <p14:modId xmlns:p14="http://schemas.microsoft.com/office/powerpoint/2010/main" xmlns="" val="3449271209"/>
              </p:ext>
            </p:extLst>
          </p:nvPr>
        </p:nvGraphicFramePr>
        <p:xfrm>
          <a:off x="27122" y="1043950"/>
          <a:ext cx="9326428" cy="4099501"/>
        </p:xfrm>
        <a:graphic>
          <a:graphicData uri="http://schemas.openxmlformats.org/drawingml/2006/table">
            <a:tbl>
              <a:tblPr>
                <a:noFill/>
                <a:tableStyleId>{7AE6B062-8150-4C9C-88CE-EDFA62642DAE}</a:tableStyleId>
              </a:tblPr>
              <a:tblGrid>
                <a:gridCol w="9326428"/>
              </a:tblGrid>
              <a:tr h="4099501">
                <a:tc>
                  <a:txBody>
                    <a:bodyPr/>
                    <a:lstStyle/>
                    <a:p>
                      <a:pPr marL="0" lvl="0" indent="0">
                        <a:spcBef>
                          <a:spcPts val="0"/>
                        </a:spcBef>
                        <a:spcAft>
                          <a:spcPts val="0"/>
                        </a:spcAft>
                        <a:buNone/>
                      </a:pPr>
                      <a:r>
                        <a:rPr lang="en-US" sz="2000" dirty="0" smtClean="0">
                          <a:solidFill>
                            <a:srgbClr val="004C52"/>
                          </a:solidFill>
                          <a:latin typeface="Karla"/>
                          <a:ea typeface="Karla"/>
                          <a:cs typeface="Karla"/>
                          <a:sym typeface="Karla"/>
                        </a:rPr>
                        <a:t>Scott Sampson, M-</a:t>
                      </a:r>
                      <a:r>
                        <a:rPr lang="en-US" sz="2000" dirty="0" err="1" smtClean="0">
                          <a:solidFill>
                            <a:srgbClr val="004C52"/>
                          </a:solidFill>
                          <a:latin typeface="Karla"/>
                          <a:ea typeface="Karla"/>
                          <a:cs typeface="Karla"/>
                          <a:sym typeface="Karla"/>
                        </a:rPr>
                        <a:t>Global’s</a:t>
                      </a:r>
                      <a:r>
                        <a:rPr lang="en-US" sz="2000" dirty="0" smtClean="0">
                          <a:solidFill>
                            <a:srgbClr val="004C52"/>
                          </a:solidFill>
                          <a:latin typeface="Karla"/>
                          <a:ea typeface="Karla"/>
                          <a:cs typeface="Karla"/>
                          <a:sym typeface="Karla"/>
                        </a:rPr>
                        <a:t> personnel manager, is in the midst of an internal project being conducted for Jeannie </a:t>
                      </a:r>
                      <a:r>
                        <a:rPr lang="en-US" sz="2000" dirty="0" err="1" smtClean="0">
                          <a:solidFill>
                            <a:srgbClr val="004C52"/>
                          </a:solidFill>
                          <a:latin typeface="Karla"/>
                          <a:ea typeface="Karla"/>
                          <a:cs typeface="Karla"/>
                          <a:sym typeface="Karla"/>
                        </a:rPr>
                        <a:t>McDuff</a:t>
                      </a:r>
                      <a:r>
                        <a:rPr lang="en-US" sz="2000" dirty="0" smtClean="0">
                          <a:solidFill>
                            <a:srgbClr val="004C52"/>
                          </a:solidFill>
                          <a:latin typeface="Karla"/>
                          <a:ea typeface="Karla"/>
                          <a:cs typeface="Karla"/>
                          <a:sym typeface="Karla"/>
                        </a:rPr>
                        <a:t>, Vice President of Domestic Operations. Sampson’s goal is to find ways to improve the company’s training for technical employees. Having completed two of three phases, he is reporting his progress to </a:t>
                      </a:r>
                      <a:r>
                        <a:rPr lang="en-US" sz="2000" dirty="0" err="1" smtClean="0">
                          <a:solidFill>
                            <a:srgbClr val="004C52"/>
                          </a:solidFill>
                          <a:latin typeface="Karla"/>
                          <a:ea typeface="Karla"/>
                          <a:cs typeface="Karla"/>
                          <a:sym typeface="Karla"/>
                        </a:rPr>
                        <a:t>McDuff</a:t>
                      </a:r>
                      <a:r>
                        <a:rPr lang="en-US" sz="2000" dirty="0" smtClean="0">
                          <a:solidFill>
                            <a:srgbClr val="004C52"/>
                          </a:solidFill>
                          <a:latin typeface="Karla"/>
                          <a:ea typeface="Karla"/>
                          <a:cs typeface="Karla"/>
                          <a:sym typeface="Karla"/>
                        </a:rPr>
                        <a:t>. Note that Sampson organizes the body sections by task. This arrangement helps focus the reader’s attention on the two main accomplishments—the successful phone interviews and the potentially useful survey. Also note that Sampson adopts a persuasive tone at the end of the report—that is, he uses his solid progress as a way to emphasize the importance of the project. In this sense, he is “selling” the project to his “internal customer,” Jeannie </a:t>
                      </a:r>
                      <a:r>
                        <a:rPr lang="en-US" sz="2000" dirty="0" err="1" smtClean="0">
                          <a:solidFill>
                            <a:srgbClr val="004C52"/>
                          </a:solidFill>
                          <a:latin typeface="Karla"/>
                          <a:ea typeface="Karla"/>
                          <a:cs typeface="Karla"/>
                          <a:sym typeface="Karla"/>
                        </a:rPr>
                        <a:t>McDuff</a:t>
                      </a:r>
                      <a:r>
                        <a:rPr lang="en-US" sz="2000" dirty="0" smtClean="0">
                          <a:solidFill>
                            <a:srgbClr val="004C52"/>
                          </a:solidFill>
                          <a:latin typeface="Karla"/>
                          <a:ea typeface="Karla"/>
                          <a:cs typeface="Karla"/>
                          <a:sym typeface="Karla"/>
                        </a:rPr>
                        <a:t>, who ultimately is in the position to make decisions about the future of technical training at M-Global.</a:t>
                      </a:r>
                      <a:endParaRPr sz="2000" dirty="0">
                        <a:solidFill>
                          <a:srgbClr val="004C52"/>
                        </a:solidFill>
                        <a:latin typeface="Karla"/>
                        <a:ea typeface="Karla"/>
                        <a:cs typeface="Karla"/>
                        <a:sym typeface="Karla"/>
                      </a:endParaRPr>
                    </a:p>
                  </a:txBody>
                  <a:tcPr marL="91425" marR="91425" marT="68575" marB="68575" anchor="ctr">
                    <a:lnL w="38100" cap="flat" cmpd="sng">
                      <a:solidFill>
                        <a:srgbClr val="ABE33F"/>
                      </a:solidFill>
                      <a:prstDash val="solid"/>
                      <a:round/>
                      <a:headEnd type="none" w="sm" len="sm"/>
                      <a:tailEnd type="none" w="sm" len="sm"/>
                    </a:lnL>
                    <a:lnR w="38100" cap="flat" cmpd="sng">
                      <a:solidFill>
                        <a:srgbClr val="ABE33F"/>
                      </a:solidFill>
                      <a:prstDash val="solid"/>
                      <a:round/>
                      <a:headEnd type="none" w="sm" len="sm"/>
                      <a:tailEnd type="none" w="sm" len="sm"/>
                    </a:lnR>
                    <a:lnT w="38100" cap="flat" cmpd="sng">
                      <a:solidFill>
                        <a:srgbClr val="ABE33F"/>
                      </a:solidFill>
                      <a:prstDash val="solid"/>
                      <a:round/>
                      <a:headEnd type="none" w="sm" len="sm"/>
                      <a:tailEnd type="none" w="sm" len="sm"/>
                    </a:lnT>
                    <a:lnB w="38100" cap="flat" cmpd="sng">
                      <a:solidFill>
                        <a:srgbClr val="ABE33F"/>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22</a:t>
            </a:fld>
            <a:endParaRPr lang="en"/>
          </a:p>
        </p:txBody>
      </p:sp>
      <p:pic>
        <p:nvPicPr>
          <p:cNvPr id="6" name="Picture 5"/>
          <p:cNvPicPr>
            <a:picLocks noChangeAspect="1"/>
          </p:cNvPicPr>
          <p:nvPr/>
        </p:nvPicPr>
        <p:blipFill>
          <a:blip r:embed="rId2"/>
          <a:stretch>
            <a:fillRect/>
          </a:stretch>
        </p:blipFill>
        <p:spPr>
          <a:xfrm>
            <a:off x="-29070" y="-331407"/>
            <a:ext cx="9202139" cy="5806313"/>
          </a:xfrm>
          <a:prstGeom prst="rect">
            <a:avLst/>
          </a:prstGeom>
        </p:spPr>
      </p:pic>
    </p:spTree>
    <p:extLst>
      <p:ext uri="{BB962C8B-B14F-4D97-AF65-F5344CB8AC3E}">
        <p14:creationId xmlns:p14="http://schemas.microsoft.com/office/powerpoint/2010/main" xmlns="" val="31105723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949" y="1729489"/>
            <a:ext cx="7370700" cy="857400"/>
          </a:xfrm>
        </p:spPr>
        <p:txBody>
          <a:bodyPr/>
          <a:lstStyle/>
          <a:p>
            <a:pPr algn="ctr"/>
            <a:r>
              <a:rPr lang="en-US" dirty="0">
                <a:solidFill>
                  <a:schemeClr val="tx1"/>
                </a:solidFill>
              </a:rPr>
              <a:t>Ethics Questions in the Workplace</a:t>
            </a:r>
          </a:p>
        </p:txBody>
      </p:sp>
      <p:sp>
        <p:nvSpPr>
          <p:cNvPr id="3" name="Slide Number Placeholder 2"/>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23</a:t>
            </a:fld>
            <a:endParaRPr lang="en"/>
          </a:p>
        </p:txBody>
      </p:sp>
      <p:sp>
        <p:nvSpPr>
          <p:cNvPr id="4" name="TextBox 3"/>
          <p:cNvSpPr txBox="1"/>
          <p:nvPr/>
        </p:nvSpPr>
        <p:spPr>
          <a:xfrm>
            <a:off x="1053296" y="2685327"/>
            <a:ext cx="7349924" cy="1200329"/>
          </a:xfrm>
          <a:prstGeom prst="rect">
            <a:avLst/>
          </a:prstGeom>
          <a:noFill/>
        </p:spPr>
        <p:txBody>
          <a:bodyPr wrap="square" rtlCol="0">
            <a:spAutoFit/>
          </a:bodyPr>
          <a:lstStyle/>
          <a:p>
            <a:r>
              <a:rPr lang="en-US" sz="2400" dirty="0"/>
              <a:t>Each of </a:t>
            </a:r>
            <a:r>
              <a:rPr lang="en-US" sz="2400" dirty="0" smtClean="0"/>
              <a:t>the situations </a:t>
            </a:r>
            <a:r>
              <a:rPr lang="en-US" sz="2400" dirty="0"/>
              <a:t>that follow presents an ethical dilemma regarding a specific document, followed by an answer to each problem. </a:t>
            </a:r>
          </a:p>
        </p:txBody>
      </p:sp>
    </p:spTree>
    <p:extLst>
      <p:ext uri="{BB962C8B-B14F-4D97-AF65-F5344CB8AC3E}">
        <p14:creationId xmlns:p14="http://schemas.microsoft.com/office/powerpoint/2010/main" xmlns="" val="75762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86650" y="398400"/>
            <a:ext cx="7370700" cy="516000"/>
          </a:xfrm>
        </p:spPr>
        <p:txBody>
          <a:bodyPr>
            <a:normAutofit fontScale="90000"/>
          </a:bodyPr>
          <a:lstStyle/>
          <a:p>
            <a:r>
              <a:rPr lang="en-US" dirty="0" smtClean="0"/>
              <a:t>Ethics Questions</a:t>
            </a:r>
            <a:endParaRPr lang="en-US" dirty="0"/>
          </a:p>
        </p:txBody>
      </p:sp>
      <p:sp>
        <p:nvSpPr>
          <p:cNvPr id="3" name="Text Placeholder 2"/>
          <p:cNvSpPr>
            <a:spLocks noGrp="1"/>
          </p:cNvSpPr>
          <p:nvPr>
            <p:ph type="body" idx="1"/>
          </p:nvPr>
        </p:nvSpPr>
        <p:spPr>
          <a:xfrm>
            <a:off x="138896" y="1042824"/>
            <a:ext cx="9005104" cy="3327300"/>
          </a:xfrm>
        </p:spPr>
        <p:txBody>
          <a:bodyPr>
            <a:normAutofit fontScale="92500" lnSpcReduction="20000"/>
          </a:bodyPr>
          <a:lstStyle/>
          <a:p>
            <a:r>
              <a:rPr lang="en-US" sz="1800" b="1" dirty="0"/>
              <a:t>Lab report: </a:t>
            </a:r>
            <a:r>
              <a:rPr lang="en-US" sz="1800" dirty="0"/>
              <a:t>Should you mention a small, possibly insignificant percentage of the data that was collected but that doesn’t support your conclusions?</a:t>
            </a:r>
          </a:p>
          <a:p>
            <a:r>
              <a:rPr lang="en-US" sz="1800" i="1" dirty="0"/>
              <a:t>Answer: </a:t>
            </a:r>
            <a:r>
              <a:rPr lang="en-US" sz="1800" dirty="0"/>
              <a:t>Yes. Readers deserve to see all the data, even (and perhaps especially) any information that doesn’t support your conclusion. They need a true picture of the lab study so that they can draw their own conclusions.</a:t>
            </a:r>
          </a:p>
          <a:p>
            <a:endParaRPr lang="en-US" sz="1800" dirty="0"/>
          </a:p>
          <a:p>
            <a:r>
              <a:rPr lang="en-US" sz="1800" b="1" dirty="0"/>
              <a:t>Trip report: </a:t>
            </a:r>
            <a:r>
              <a:rPr lang="en-US" sz="1800" dirty="0"/>
              <a:t>Should you mention the fact that one client you visited expressed dissatisfaction with the service he received from your team?</a:t>
            </a:r>
          </a:p>
          <a:p>
            <a:r>
              <a:rPr lang="en-US" sz="1800" i="1" dirty="0"/>
              <a:t>Answer: </a:t>
            </a:r>
            <a:r>
              <a:rPr lang="en-US" sz="1800" dirty="0"/>
              <a:t>Yes. Assuming that your report is supposed to present an accurate reflection of your activities, your reader deserves to hear about all your client contacts—good news and bad news. You can counter any critical comments by indicating how your team plans to remedy the problem.</a:t>
            </a:r>
          </a:p>
          <a:p>
            <a:endParaRPr lang="en-US" sz="1800" dirty="0"/>
          </a:p>
          <a:p>
            <a:endParaRPr lang="en-US" sz="1800"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24</a:t>
            </a:fld>
            <a:endParaRPr lang="en"/>
          </a:p>
        </p:txBody>
      </p:sp>
    </p:spTree>
    <p:extLst>
      <p:ext uri="{BB962C8B-B14F-4D97-AF65-F5344CB8AC3E}">
        <p14:creationId xmlns:p14="http://schemas.microsoft.com/office/powerpoint/2010/main" xmlns="" val="45818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650" y="398400"/>
            <a:ext cx="7370700" cy="516000"/>
          </a:xfrm>
        </p:spPr>
        <p:txBody>
          <a:bodyPr>
            <a:normAutofit fontScale="90000"/>
          </a:bodyPr>
          <a:lstStyle/>
          <a:p>
            <a:r>
              <a:rPr lang="en-US" dirty="0" smtClean="0"/>
              <a:t>Ethics Questions</a:t>
            </a:r>
            <a:endParaRPr lang="en-US" dirty="0"/>
          </a:p>
        </p:txBody>
      </p:sp>
      <p:sp>
        <p:nvSpPr>
          <p:cNvPr id="3" name="Text Placeholder 2"/>
          <p:cNvSpPr>
            <a:spLocks noGrp="1"/>
          </p:cNvSpPr>
          <p:nvPr>
            <p:ph type="body" idx="1"/>
          </p:nvPr>
        </p:nvSpPr>
        <p:spPr>
          <a:xfrm>
            <a:off x="-208345" y="1158570"/>
            <a:ext cx="9352345" cy="3506028"/>
          </a:xfrm>
        </p:spPr>
        <p:txBody>
          <a:bodyPr>
            <a:normAutofit fontScale="92500" lnSpcReduction="10000"/>
          </a:bodyPr>
          <a:lstStyle/>
          <a:p>
            <a:r>
              <a:rPr lang="en-US" sz="2000" b="1" dirty="0"/>
              <a:t>Feasibility study: </a:t>
            </a:r>
            <a:r>
              <a:rPr lang="en-US" sz="2000" dirty="0"/>
              <a:t>Should you list all the criteria you used in comparing three products, even though one criterion could not be applied adequately in your study?</a:t>
            </a:r>
          </a:p>
          <a:p>
            <a:r>
              <a:rPr lang="en-US" sz="1800" dirty="0"/>
              <a:t>Answer: Yes. It is unethical to adjust criteria after the fact to accommodate your inability to apply them consistently. Besides, information about a project dead end may be useful to the reader</a:t>
            </a:r>
            <a:r>
              <a:rPr lang="en-US" sz="1800" dirty="0" smtClean="0"/>
              <a:t>.</a:t>
            </a:r>
            <a:endParaRPr lang="en-US" sz="1800" dirty="0"/>
          </a:p>
          <a:p>
            <a:r>
              <a:rPr lang="en-US" sz="2000" b="1" dirty="0"/>
              <a:t>Technical article: </a:t>
            </a:r>
            <a:r>
              <a:rPr lang="en-US" sz="2000" dirty="0"/>
              <a:t>Should you acknowledge ideas you derived from another article, even though you quoted no information from the piece?</a:t>
            </a:r>
          </a:p>
          <a:p>
            <a:r>
              <a:rPr lang="en-US" sz="1800" i="1" dirty="0"/>
              <a:t>Answer: </a:t>
            </a:r>
            <a:r>
              <a:rPr lang="en-US" sz="1800" dirty="0"/>
              <a:t>Yes. Your reliance on all borrowed ideas should be noted, whether the ideas are quoted, paraphrased, or summarized. The exception is common knowledge, which is general information that is found in many sources. Such common knowledge need not be footnoted.</a:t>
            </a:r>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25</a:t>
            </a:fld>
            <a:endParaRPr lang="en"/>
          </a:p>
        </p:txBody>
      </p:sp>
    </p:spTree>
    <p:extLst>
      <p:ext uri="{BB962C8B-B14F-4D97-AF65-F5344CB8AC3E}">
        <p14:creationId xmlns:p14="http://schemas.microsoft.com/office/powerpoint/2010/main" xmlns="" val="361372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5375" y="2075274"/>
            <a:ext cx="5513100" cy="1159800"/>
          </a:xfrm>
        </p:spPr>
        <p:txBody>
          <a:bodyPr>
            <a:normAutofit fontScale="90000"/>
          </a:bodyPr>
          <a:lstStyle/>
          <a:p>
            <a:r>
              <a:rPr lang="en-US" dirty="0"/>
              <a:t>Analysis Reports</a:t>
            </a:r>
            <a:br>
              <a:rPr lang="en-US" dirty="0"/>
            </a:br>
            <a:endParaRPr lang="en-US" dirty="0"/>
          </a:p>
        </p:txBody>
      </p:sp>
      <p:sp>
        <p:nvSpPr>
          <p:cNvPr id="3" name="Subtitle 2"/>
          <p:cNvSpPr>
            <a:spLocks noGrp="1"/>
          </p:cNvSpPr>
          <p:nvPr>
            <p:ph type="subTitle" idx="1"/>
          </p:nvPr>
        </p:nvSpPr>
        <p:spPr>
          <a:xfrm>
            <a:off x="3090439" y="2842674"/>
            <a:ext cx="3832921" cy="784800"/>
          </a:xfrm>
        </p:spPr>
        <p:txBody>
          <a:bodyPr>
            <a:normAutofit fontScale="85000" lnSpcReduction="20000"/>
          </a:bodyPr>
          <a:lstStyle/>
          <a:p>
            <a:pPr marL="419100" indent="-342900" algn="l">
              <a:buFont typeface="+mj-lt"/>
              <a:buAutoNum type="arabicPeriod"/>
            </a:pPr>
            <a:r>
              <a:rPr lang="en-US" dirty="0" smtClean="0"/>
              <a:t>Feasibility Studies</a:t>
            </a:r>
          </a:p>
          <a:p>
            <a:pPr marL="419100" indent="-342900" algn="l">
              <a:buFont typeface="+mj-lt"/>
              <a:buAutoNum type="arabicPeriod"/>
            </a:pPr>
            <a:r>
              <a:rPr lang="en-US" dirty="0" smtClean="0"/>
              <a:t>Problem Analysis</a:t>
            </a:r>
          </a:p>
          <a:p>
            <a:pPr marL="419100" indent="-342900" algn="l">
              <a:buFont typeface="+mj-lt"/>
              <a:buAutoNum type="arabicPeriod"/>
            </a:pPr>
            <a:r>
              <a:rPr lang="en-US" dirty="0" smtClean="0"/>
              <a:t>Equipment </a:t>
            </a:r>
            <a:r>
              <a:rPr lang="en-US" dirty="0"/>
              <a:t>Evaluation</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26</a:t>
            </a:fld>
            <a:endParaRPr lang="en"/>
          </a:p>
        </p:txBody>
      </p:sp>
    </p:spTree>
    <p:extLst>
      <p:ext uri="{BB962C8B-B14F-4D97-AF65-F5344CB8AC3E}">
        <p14:creationId xmlns:p14="http://schemas.microsoft.com/office/powerpoint/2010/main" xmlns="" val="324608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a:t>
            </a:r>
            <a:r>
              <a:rPr lang="en-US" dirty="0" smtClean="0"/>
              <a:t>Analysis</a:t>
            </a:r>
            <a:endParaRPr lang="en-US" dirty="0"/>
          </a:p>
        </p:txBody>
      </p:sp>
      <p:sp>
        <p:nvSpPr>
          <p:cNvPr id="3" name="Slide Number Placeholder 2"/>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27</a:t>
            </a:fld>
            <a:endParaRPr lang="en"/>
          </a:p>
        </p:txBody>
      </p:sp>
      <p:pic>
        <p:nvPicPr>
          <p:cNvPr id="4" name="Picture 3"/>
          <p:cNvPicPr>
            <a:picLocks noChangeAspect="1"/>
          </p:cNvPicPr>
          <p:nvPr/>
        </p:nvPicPr>
        <p:blipFill>
          <a:blip r:embed="rId3">
            <a:lum contrast="40000"/>
          </a:blip>
          <a:stretch>
            <a:fillRect/>
          </a:stretch>
        </p:blipFill>
        <p:spPr>
          <a:xfrm>
            <a:off x="4255135" y="-104173"/>
            <a:ext cx="4723222" cy="5465719"/>
          </a:xfrm>
          <a:prstGeom prst="rect">
            <a:avLst/>
          </a:prstGeom>
        </p:spPr>
      </p:pic>
      <p:sp>
        <p:nvSpPr>
          <p:cNvPr id="5" name="TextBox 4"/>
          <p:cNvSpPr txBox="1"/>
          <p:nvPr/>
        </p:nvSpPr>
        <p:spPr>
          <a:xfrm>
            <a:off x="335666" y="1354395"/>
            <a:ext cx="3610925" cy="3477875"/>
          </a:xfrm>
          <a:prstGeom prst="rect">
            <a:avLst/>
          </a:prstGeom>
          <a:noFill/>
        </p:spPr>
        <p:txBody>
          <a:bodyPr wrap="square" rtlCol="0">
            <a:spAutoFit/>
          </a:bodyPr>
          <a:lstStyle/>
          <a:p>
            <a:r>
              <a:rPr lang="en-US" sz="2000" dirty="0">
                <a:solidFill>
                  <a:schemeClr val="accent1">
                    <a:lumMod val="50000"/>
                  </a:schemeClr>
                </a:solidFill>
                <a:latin typeface="Karla" panose="020B0604020202020204" charset="0"/>
                <a:ea typeface="Karla" panose="020B0604020202020204" charset="0"/>
              </a:rPr>
              <a:t>A report that presents readers with a detailed description of problems in areas such as personnel, equipment, products, and services. </a:t>
            </a:r>
            <a:endParaRPr lang="en-US" sz="2000" dirty="0" smtClean="0">
              <a:solidFill>
                <a:schemeClr val="accent1">
                  <a:lumMod val="50000"/>
                </a:schemeClr>
              </a:solidFill>
              <a:latin typeface="Karla" panose="020B0604020202020204" charset="0"/>
              <a:ea typeface="Karla" panose="020B0604020202020204" charset="0"/>
            </a:endParaRPr>
          </a:p>
          <a:p>
            <a:r>
              <a:rPr lang="en-US" sz="2000" dirty="0" smtClean="0">
                <a:solidFill>
                  <a:schemeClr val="accent1">
                    <a:lumMod val="50000"/>
                  </a:schemeClr>
                </a:solidFill>
                <a:latin typeface="Karla" panose="020B0604020202020204" charset="0"/>
                <a:ea typeface="Karla" panose="020B0604020202020204" charset="0"/>
              </a:rPr>
              <a:t>Its </a:t>
            </a:r>
            <a:r>
              <a:rPr lang="en-US" sz="2000" dirty="0">
                <a:solidFill>
                  <a:schemeClr val="accent1">
                    <a:lumMod val="50000"/>
                  </a:schemeClr>
                </a:solidFill>
                <a:latin typeface="Karla" panose="020B0604020202020204" charset="0"/>
                <a:ea typeface="Karla" panose="020B0604020202020204" charset="0"/>
              </a:rPr>
              <a:t>main goal is to provide objective information so that the readers can choose the next step. Any opinions must be well supported by facts.</a:t>
            </a:r>
          </a:p>
        </p:txBody>
      </p:sp>
    </p:spTree>
    <p:extLst>
      <p:ext uri="{BB962C8B-B14F-4D97-AF65-F5344CB8AC3E}">
        <p14:creationId xmlns:p14="http://schemas.microsoft.com/office/powerpoint/2010/main" xmlns="" val="596608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Text Placeholder 2"/>
          <p:cNvSpPr>
            <a:spLocks noGrp="1"/>
          </p:cNvSpPr>
          <p:nvPr>
            <p:ph type="body" idx="1"/>
          </p:nvPr>
        </p:nvSpPr>
        <p:spPr>
          <a:xfrm>
            <a:off x="-387565" y="1044123"/>
            <a:ext cx="9531565" cy="3705728"/>
          </a:xfrm>
        </p:spPr>
        <p:txBody>
          <a:bodyPr>
            <a:normAutofit lnSpcReduction="10000"/>
          </a:bodyPr>
          <a:lstStyle/>
          <a:p>
            <a:r>
              <a:rPr lang="en-US" sz="1800" dirty="0"/>
              <a:t>Harold Marshal, a longtime M-Global employee, supervises all technical work aboard the Seeker II, a boat that M-Global leases during the summer. Staffed with several technicians and engineers, the boat is used to collect and test soil samples from the ocean floor. Different clients purchase these data, such as oil companies </a:t>
            </a:r>
            <a:r>
              <a:rPr lang="en-US" sz="1800" dirty="0" smtClean="0"/>
              <a:t>that must </a:t>
            </a:r>
            <a:r>
              <a:rPr lang="en-US" sz="1800" dirty="0"/>
              <a:t>place oil rigs safely and telecommunications companies that must lay cable</a:t>
            </a:r>
            <a:r>
              <a:rPr lang="en-US" sz="1800" dirty="0" smtClean="0"/>
              <a:t>.</a:t>
            </a:r>
            <a:endParaRPr lang="en-US" sz="1800" dirty="0"/>
          </a:p>
          <a:p>
            <a:r>
              <a:rPr lang="en-US" sz="1800" dirty="0"/>
              <a:t>After a summer on the Seeker II, Harold has severe reservations about the safety and technical adequacy of the boat. Yet he knows that his supervisor, Jan </a:t>
            </a:r>
            <a:r>
              <a:rPr lang="en-US" sz="1800" dirty="0" err="1"/>
              <a:t>Stillwright</a:t>
            </a:r>
            <a:r>
              <a:rPr lang="en-US" sz="1800" dirty="0"/>
              <a:t>, will require detailed support of any complaints before she seriously considers negotiating a new boat contract next season. Given this critical audience, Harold focuses on specific problems that </a:t>
            </a:r>
            <a:r>
              <a:rPr lang="en-US" sz="1800" dirty="0" smtClean="0"/>
              <a:t>affect(1</a:t>
            </a:r>
            <a:r>
              <a:rPr lang="en-US" sz="1800" dirty="0"/>
              <a:t>) the safety of the crew, </a:t>
            </a:r>
            <a:r>
              <a:rPr lang="en-US" sz="1800" dirty="0" smtClean="0"/>
              <a:t>(</a:t>
            </a:r>
            <a:r>
              <a:rPr lang="en-US" sz="1800" dirty="0"/>
              <a:t>2) the accuracy of the technical work performed, and </a:t>
            </a:r>
            <a:r>
              <a:rPr lang="en-US" sz="1800" dirty="0" smtClean="0"/>
              <a:t>(</a:t>
            </a:r>
            <a:r>
              <a:rPr lang="en-US" sz="1800" dirty="0"/>
              <a:t>3) the morale of the crew. He believes that this pragmatic approach, rather than an emotional appeal, will best persuade his boss that the problem is serious.</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28</a:t>
            </a:fld>
            <a:endParaRPr lang="en"/>
          </a:p>
        </p:txBody>
      </p:sp>
    </p:spTree>
    <p:extLst>
      <p:ext uri="{BB962C8B-B14F-4D97-AF65-F5344CB8AC3E}">
        <p14:creationId xmlns:p14="http://schemas.microsoft.com/office/powerpoint/2010/main" xmlns="" val="19485776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29</a:t>
            </a:fld>
            <a:endParaRPr lang="en"/>
          </a:p>
        </p:txBody>
      </p:sp>
      <p:pic>
        <p:nvPicPr>
          <p:cNvPr id="3" name="Picture 2"/>
          <p:cNvPicPr>
            <a:picLocks noChangeAspect="1"/>
          </p:cNvPicPr>
          <p:nvPr/>
        </p:nvPicPr>
        <p:blipFill>
          <a:blip r:embed="rId2"/>
          <a:stretch>
            <a:fillRect/>
          </a:stretch>
        </p:blipFill>
        <p:spPr>
          <a:xfrm>
            <a:off x="175158" y="-382868"/>
            <a:ext cx="8770535" cy="5700891"/>
          </a:xfrm>
          <a:prstGeom prst="rect">
            <a:avLst/>
          </a:prstGeom>
        </p:spPr>
      </p:pic>
    </p:spTree>
    <p:extLst>
      <p:ext uri="{BB962C8B-B14F-4D97-AF65-F5344CB8AC3E}">
        <p14:creationId xmlns:p14="http://schemas.microsoft.com/office/powerpoint/2010/main" xmlns="" val="2898722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9" name="Google Shape;119;p13"/>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a:t>
            </a:fld>
            <a:endParaRPr/>
          </a:p>
        </p:txBody>
      </p:sp>
      <p:sp>
        <p:nvSpPr>
          <p:cNvPr id="110" name="Google Shape;110;p13"/>
          <p:cNvSpPr txBox="1">
            <a:spLocks noGrp="1"/>
          </p:cNvSpPr>
          <p:nvPr>
            <p:ph type="ctrTitle" idx="4294967295"/>
          </p:nvPr>
        </p:nvSpPr>
        <p:spPr>
          <a:xfrm>
            <a:off x="3790950" y="1354138"/>
            <a:ext cx="5353050" cy="116046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6000" dirty="0">
                <a:solidFill>
                  <a:srgbClr val="ABE33F"/>
                </a:solidFill>
              </a:rPr>
              <a:t>Hello!</a:t>
            </a:r>
            <a:endParaRPr sz="6000" dirty="0">
              <a:solidFill>
                <a:srgbClr val="ABE33F"/>
              </a:solidFill>
            </a:endParaRPr>
          </a:p>
        </p:txBody>
      </p:sp>
      <p:pic>
        <p:nvPicPr>
          <p:cNvPr id="2" name="Picture 1"/>
          <p:cNvPicPr>
            <a:picLocks noChangeAspect="1"/>
          </p:cNvPicPr>
          <p:nvPr/>
        </p:nvPicPr>
        <p:blipFill>
          <a:blip r:embed="rId3"/>
          <a:stretch>
            <a:fillRect/>
          </a:stretch>
        </p:blipFill>
        <p:spPr>
          <a:xfrm>
            <a:off x="301472" y="-21593"/>
            <a:ext cx="4956483" cy="5165093"/>
          </a:xfrm>
          <a:prstGeom prst="rect">
            <a:avLst/>
          </a:prstGeom>
        </p:spPr>
      </p:pic>
      <p:pic>
        <p:nvPicPr>
          <p:cNvPr id="3" name="Picture 2"/>
          <p:cNvPicPr>
            <a:picLocks noChangeAspect="1"/>
          </p:cNvPicPr>
          <p:nvPr/>
        </p:nvPicPr>
        <p:blipFill>
          <a:blip r:embed="rId4"/>
          <a:stretch>
            <a:fillRect/>
          </a:stretch>
        </p:blipFill>
        <p:spPr>
          <a:xfrm>
            <a:off x="5257955" y="-83620"/>
            <a:ext cx="4489661" cy="52271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30</a:t>
            </a:fld>
            <a:endParaRPr lang="en"/>
          </a:p>
        </p:txBody>
      </p:sp>
      <p:pic>
        <p:nvPicPr>
          <p:cNvPr id="3" name="Picture 2"/>
          <p:cNvPicPr>
            <a:picLocks noChangeAspect="1"/>
          </p:cNvPicPr>
          <p:nvPr/>
        </p:nvPicPr>
        <p:blipFill>
          <a:blip r:embed="rId2"/>
          <a:stretch>
            <a:fillRect/>
          </a:stretch>
        </p:blipFill>
        <p:spPr>
          <a:xfrm>
            <a:off x="410267" y="-104344"/>
            <a:ext cx="8485512" cy="5352188"/>
          </a:xfrm>
          <a:prstGeom prst="rect">
            <a:avLst/>
          </a:prstGeom>
        </p:spPr>
      </p:pic>
    </p:spTree>
    <p:extLst>
      <p:ext uri="{BB962C8B-B14F-4D97-AF65-F5344CB8AC3E}">
        <p14:creationId xmlns:p14="http://schemas.microsoft.com/office/powerpoint/2010/main" xmlns="" val="19246047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Equipment Evaluation</a:t>
            </a:r>
          </a:p>
        </p:txBody>
      </p:sp>
      <p:sp>
        <p:nvSpPr>
          <p:cNvPr id="3" name="Text Placeholder 2"/>
          <p:cNvSpPr>
            <a:spLocks noGrp="1"/>
          </p:cNvSpPr>
          <p:nvPr>
            <p:ph type="body" idx="1"/>
          </p:nvPr>
        </p:nvSpPr>
        <p:spPr>
          <a:xfrm>
            <a:off x="-114300" y="1141500"/>
            <a:ext cx="9503228" cy="3152914"/>
          </a:xfrm>
        </p:spPr>
        <p:txBody>
          <a:bodyPr/>
          <a:lstStyle/>
          <a:p>
            <a:r>
              <a:rPr lang="en-US" dirty="0"/>
              <a:t>An informal report that </a:t>
            </a:r>
            <a:r>
              <a:rPr lang="en-US" dirty="0" smtClean="0"/>
              <a:t>provides objective </a:t>
            </a:r>
            <a:r>
              <a:rPr lang="en-US" dirty="0"/>
              <a:t>data about how equipment has, or has not, functioned.</a:t>
            </a:r>
          </a:p>
          <a:p>
            <a:r>
              <a:rPr lang="en-US" dirty="0"/>
              <a:t>The report may cover topics such as machinery</a:t>
            </a:r>
            <a:r>
              <a:rPr lang="en-US" dirty="0" smtClean="0"/>
              <a:t>, tools</a:t>
            </a:r>
            <a:r>
              <a:rPr lang="en-US" dirty="0"/>
              <a:t>, vehicles, office supplies, computer hardware, </a:t>
            </a:r>
            <a:r>
              <a:rPr lang="en-US" dirty="0" smtClean="0"/>
              <a:t>and computer </a:t>
            </a:r>
            <a:r>
              <a:rPr lang="en-US" dirty="0"/>
              <a:t>software</a:t>
            </a:r>
            <a:r>
              <a:rPr lang="en-US" dirty="0" smtClean="0"/>
              <a:t>.</a:t>
            </a:r>
          </a:p>
          <a:p>
            <a:r>
              <a:rPr lang="en-US" dirty="0"/>
              <a:t> Like a problem analysis, an equipment evaluation may focus only on problems; or like a recommendation report, it may go on to suggest a change in equipment. Whatever its focus, an equipment evaluation must provide a well-documented review of the exact manner in which equipment performed. </a:t>
            </a:r>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31</a:t>
            </a:fld>
            <a:endParaRPr lang="en"/>
          </a:p>
        </p:txBody>
      </p:sp>
    </p:spTree>
    <p:extLst>
      <p:ext uri="{BB962C8B-B14F-4D97-AF65-F5344CB8AC3E}">
        <p14:creationId xmlns:p14="http://schemas.microsoft.com/office/powerpoint/2010/main" xmlns="" val="288962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199466" y="635801"/>
            <a:ext cx="7370700" cy="857400"/>
          </a:xfrm>
        </p:spPr>
        <p:txBody>
          <a:bodyPr/>
          <a:lstStyle/>
          <a:p>
            <a:r>
              <a:rPr lang="en-US" dirty="0" smtClean="0">
                <a:solidFill>
                  <a:schemeClr val="accent1">
                    <a:lumMod val="50000"/>
                  </a:schemeClr>
                </a:solidFill>
              </a:rPr>
              <a:t>Equipment Evaluation</a:t>
            </a:r>
            <a:endParaRPr lang="en-US" dirty="0">
              <a:solidFill>
                <a:schemeClr val="accent1">
                  <a:lumMod val="50000"/>
                </a:schemeClr>
              </a:solidFill>
            </a:endParaRPr>
          </a:p>
        </p:txBody>
      </p:sp>
      <p:sp>
        <p:nvSpPr>
          <p:cNvPr id="3" name="Slide Number Placeholder 2"/>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32</a:t>
            </a:fld>
            <a:endParaRPr lang="en"/>
          </a:p>
        </p:txBody>
      </p:sp>
      <p:pic>
        <p:nvPicPr>
          <p:cNvPr id="4" name="Picture 3"/>
          <p:cNvPicPr>
            <a:picLocks noChangeAspect="1"/>
          </p:cNvPicPr>
          <p:nvPr/>
        </p:nvPicPr>
        <p:blipFill>
          <a:blip r:embed="rId3">
            <a:lum contrast="20000"/>
          </a:blip>
          <a:stretch>
            <a:fillRect/>
          </a:stretch>
        </p:blipFill>
        <p:spPr>
          <a:xfrm>
            <a:off x="1631660" y="-129771"/>
            <a:ext cx="6018652" cy="5599842"/>
          </a:xfrm>
          <a:prstGeom prst="rect">
            <a:avLst/>
          </a:prstGeom>
        </p:spPr>
      </p:pic>
    </p:spTree>
    <p:extLst>
      <p:ext uri="{BB962C8B-B14F-4D97-AF65-F5344CB8AC3E}">
        <p14:creationId xmlns:p14="http://schemas.microsoft.com/office/powerpoint/2010/main" xmlns="" val="24983024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Text Placeholder 2"/>
          <p:cNvSpPr>
            <a:spLocks noGrp="1"/>
          </p:cNvSpPr>
          <p:nvPr>
            <p:ph type="body" idx="1"/>
          </p:nvPr>
        </p:nvSpPr>
        <p:spPr>
          <a:xfrm>
            <a:off x="-81643" y="1255800"/>
            <a:ext cx="9225643" cy="3820885"/>
          </a:xfrm>
        </p:spPr>
        <p:txBody>
          <a:bodyPr/>
          <a:lstStyle/>
          <a:p>
            <a:r>
              <a:rPr lang="en-US" dirty="0"/>
              <a:t>Like other firms, M-Global relies on word processing for almost all internal and external documents. It is an evaluation of a new word-processing package used on a trial basis. Melanie Frank, office manager in San Francisco, conducted the trial in her office and wrote the report to the branch manager, Hank Worley. Note that she analyzes each of the software’s five main features and then ends with a recommendation, much as in a recommendation report.</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33</a:t>
            </a:fld>
            <a:endParaRPr lang="en"/>
          </a:p>
        </p:txBody>
      </p:sp>
    </p:spTree>
    <p:extLst>
      <p:ext uri="{BB962C8B-B14F-4D97-AF65-F5344CB8AC3E}">
        <p14:creationId xmlns:p14="http://schemas.microsoft.com/office/powerpoint/2010/main" xmlns="" val="25877927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34</a:t>
            </a:fld>
            <a:endParaRPr lang="en"/>
          </a:p>
        </p:txBody>
      </p:sp>
      <p:pic>
        <p:nvPicPr>
          <p:cNvPr id="3" name="Picture 2"/>
          <p:cNvPicPr>
            <a:picLocks noChangeAspect="1"/>
          </p:cNvPicPr>
          <p:nvPr/>
        </p:nvPicPr>
        <p:blipFill>
          <a:blip r:embed="rId2">
            <a:grayscl/>
            <a:lum bright="-20000" contrast="40000"/>
          </a:blip>
          <a:stretch>
            <a:fillRect/>
          </a:stretch>
        </p:blipFill>
        <p:spPr>
          <a:xfrm>
            <a:off x="128039" y="-134556"/>
            <a:ext cx="8387220" cy="5278056"/>
          </a:xfrm>
          <a:prstGeom prst="rect">
            <a:avLst/>
          </a:prstGeom>
        </p:spPr>
      </p:pic>
    </p:spTree>
    <p:extLst>
      <p:ext uri="{BB962C8B-B14F-4D97-AF65-F5344CB8AC3E}">
        <p14:creationId xmlns:p14="http://schemas.microsoft.com/office/powerpoint/2010/main" xmlns="" val="35282318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35</a:t>
            </a:fld>
            <a:endParaRPr lang="en"/>
          </a:p>
        </p:txBody>
      </p:sp>
      <p:pic>
        <p:nvPicPr>
          <p:cNvPr id="3" name="Picture 2"/>
          <p:cNvPicPr>
            <a:picLocks noChangeAspect="1"/>
          </p:cNvPicPr>
          <p:nvPr/>
        </p:nvPicPr>
        <p:blipFill>
          <a:blip r:embed="rId2">
            <a:lum bright="-20000" contrast="40000"/>
          </a:blip>
          <a:stretch>
            <a:fillRect/>
          </a:stretch>
        </p:blipFill>
        <p:spPr>
          <a:xfrm>
            <a:off x="-11023" y="544010"/>
            <a:ext cx="9155023" cy="3750197"/>
          </a:xfrm>
          <a:prstGeom prst="rect">
            <a:avLst/>
          </a:prstGeom>
        </p:spPr>
      </p:pic>
    </p:spTree>
    <p:extLst>
      <p:ext uri="{BB962C8B-B14F-4D97-AF65-F5344CB8AC3E}">
        <p14:creationId xmlns:p14="http://schemas.microsoft.com/office/powerpoint/2010/main" xmlns="" val="31277210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36</a:t>
            </a:fld>
            <a:endParaRPr lang="en"/>
          </a:p>
        </p:txBody>
      </p:sp>
      <p:pic>
        <p:nvPicPr>
          <p:cNvPr id="3" name="Picture 2"/>
          <p:cNvPicPr>
            <a:picLocks noChangeAspect="1"/>
          </p:cNvPicPr>
          <p:nvPr/>
        </p:nvPicPr>
        <p:blipFill>
          <a:blip r:embed="rId2">
            <a:lum bright="-20000" contrast="40000"/>
          </a:blip>
          <a:stretch>
            <a:fillRect/>
          </a:stretch>
        </p:blipFill>
        <p:spPr>
          <a:xfrm>
            <a:off x="417218" y="0"/>
            <a:ext cx="8009151" cy="5185551"/>
          </a:xfrm>
          <a:prstGeom prst="rect">
            <a:avLst/>
          </a:prstGeom>
        </p:spPr>
      </p:pic>
    </p:spTree>
    <p:extLst>
      <p:ext uri="{BB962C8B-B14F-4D97-AF65-F5344CB8AC3E}">
        <p14:creationId xmlns:p14="http://schemas.microsoft.com/office/powerpoint/2010/main" xmlns="" val="22452974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Feasibility Studies</a:t>
            </a:r>
            <a:endParaRPr lang="en-US" dirty="0"/>
          </a:p>
        </p:txBody>
      </p:sp>
      <p:sp>
        <p:nvSpPr>
          <p:cNvPr id="3" name="Text Placeholder 2"/>
          <p:cNvSpPr>
            <a:spLocks noGrp="1"/>
          </p:cNvSpPr>
          <p:nvPr>
            <p:ph type="body" idx="1"/>
          </p:nvPr>
        </p:nvSpPr>
        <p:spPr>
          <a:xfrm>
            <a:off x="0" y="1080156"/>
            <a:ext cx="9051403" cy="3669695"/>
          </a:xfrm>
        </p:spPr>
        <p:txBody>
          <a:bodyPr/>
          <a:lstStyle/>
          <a:p>
            <a:r>
              <a:rPr lang="en-US" dirty="0"/>
              <a:t>A document written to show the  practicality  of a proposed policy, product, service, or other change within an organization. Often prompted by ideas suggested in a  proposal , a feasibility study examines details such as costs, alternatives, and likely effects. </a:t>
            </a:r>
            <a:endParaRPr lang="en-US" dirty="0" smtClean="0"/>
          </a:p>
          <a:p>
            <a:r>
              <a:rPr lang="en-US" dirty="0" smtClean="0"/>
              <a:t>Although </a:t>
            </a:r>
            <a:r>
              <a:rPr lang="en-US" dirty="0"/>
              <a:t>they must reflect the objectivity of a report, most feasibility studies also try to convince readers </a:t>
            </a:r>
            <a:r>
              <a:rPr lang="en-US" dirty="0" smtClean="0"/>
              <a:t>either:</a:t>
            </a:r>
          </a:p>
          <a:p>
            <a:pPr lvl="1"/>
            <a:r>
              <a:rPr lang="en-US" dirty="0" smtClean="0"/>
              <a:t>(1</a:t>
            </a:r>
            <a:r>
              <a:rPr lang="en-US" dirty="0"/>
              <a:t>) to adopt or reject the one idea discussed or </a:t>
            </a:r>
            <a:endParaRPr lang="en-US" dirty="0" smtClean="0"/>
          </a:p>
          <a:p>
            <a:pPr lvl="1"/>
            <a:r>
              <a:rPr lang="en-US" dirty="0" smtClean="0"/>
              <a:t>(</a:t>
            </a:r>
            <a:r>
              <a:rPr lang="en-US" dirty="0"/>
              <a:t>2) to adopt one of several alternatives presented in the study.</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37</a:t>
            </a:fld>
            <a:endParaRPr lang="en"/>
          </a:p>
        </p:txBody>
      </p:sp>
    </p:spTree>
    <p:extLst>
      <p:ext uri="{BB962C8B-B14F-4D97-AF65-F5344CB8AC3E}">
        <p14:creationId xmlns:p14="http://schemas.microsoft.com/office/powerpoint/2010/main" xmlns="" val="22108403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38</a:t>
            </a:fld>
            <a:endParaRPr lang="en"/>
          </a:p>
        </p:txBody>
      </p:sp>
      <p:pic>
        <p:nvPicPr>
          <p:cNvPr id="4" name="Picture 3"/>
          <p:cNvPicPr>
            <a:picLocks noChangeAspect="1"/>
          </p:cNvPicPr>
          <p:nvPr/>
        </p:nvPicPr>
        <p:blipFill>
          <a:blip r:embed="rId2"/>
          <a:stretch>
            <a:fillRect/>
          </a:stretch>
        </p:blipFill>
        <p:spPr>
          <a:xfrm>
            <a:off x="1917150" y="-337450"/>
            <a:ext cx="6083850" cy="5880427"/>
          </a:xfrm>
          <a:prstGeom prst="rect">
            <a:avLst/>
          </a:prstGeom>
        </p:spPr>
      </p:pic>
    </p:spTree>
    <p:extLst>
      <p:ext uri="{BB962C8B-B14F-4D97-AF65-F5344CB8AC3E}">
        <p14:creationId xmlns:p14="http://schemas.microsoft.com/office/powerpoint/2010/main" xmlns="" val="1860037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650" y="398400"/>
            <a:ext cx="7370700" cy="643322"/>
          </a:xfrm>
        </p:spPr>
        <p:txBody>
          <a:bodyPr/>
          <a:lstStyle/>
          <a:p>
            <a:r>
              <a:rPr lang="en-US" dirty="0"/>
              <a:t>Feasibility Studies</a:t>
            </a:r>
          </a:p>
        </p:txBody>
      </p:sp>
      <p:sp>
        <p:nvSpPr>
          <p:cNvPr id="3" name="Text Placeholder 2"/>
          <p:cNvSpPr>
            <a:spLocks noGrp="1"/>
          </p:cNvSpPr>
          <p:nvPr>
            <p:ph type="body" idx="1"/>
          </p:nvPr>
        </p:nvSpPr>
        <p:spPr>
          <a:xfrm>
            <a:off x="-219920" y="1041722"/>
            <a:ext cx="9583839" cy="3565002"/>
          </a:xfrm>
        </p:spPr>
        <p:txBody>
          <a:bodyPr>
            <a:normAutofit fontScale="92500" lnSpcReduction="20000"/>
          </a:bodyPr>
          <a:lstStyle/>
          <a:p>
            <a:r>
              <a:rPr lang="en-US" sz="1800" dirty="0" smtClean="0"/>
              <a:t>Feasibility </a:t>
            </a:r>
            <a:r>
              <a:rPr lang="en-US" sz="1800" dirty="0"/>
              <a:t>studies guide readers toward a particular action. </a:t>
            </a:r>
            <a:endParaRPr lang="en-US" sz="1800" dirty="0" smtClean="0"/>
          </a:p>
          <a:p>
            <a:r>
              <a:rPr lang="en-US" sz="1800" dirty="0" smtClean="0"/>
              <a:t>It can </a:t>
            </a:r>
            <a:r>
              <a:rPr lang="en-US" sz="1800" dirty="0"/>
              <a:t>be either in-house or external. </a:t>
            </a:r>
            <a:endParaRPr lang="en-US" sz="1800" dirty="0" smtClean="0"/>
          </a:p>
          <a:p>
            <a:r>
              <a:rPr lang="en-US" sz="1800" dirty="0" smtClean="0"/>
              <a:t>Feasibility </a:t>
            </a:r>
            <a:r>
              <a:rPr lang="en-US" sz="1800" dirty="0"/>
              <a:t>studies are usually solicited by the reader who needs to make a decision. Therefore, they do not advocate strongly for a single solution. Instead, they compare alternatives in such a way that a reader can make an informed decision about a course of action</a:t>
            </a:r>
            <a:r>
              <a:rPr lang="en-US" sz="1800" dirty="0" smtClean="0"/>
              <a:t>.</a:t>
            </a:r>
            <a:endParaRPr lang="en-US" sz="1800" dirty="0"/>
          </a:p>
          <a:p>
            <a:r>
              <a:rPr lang="en-US" sz="1800" dirty="0"/>
              <a:t>Feasibility studies are often part of a larger process. They may be preceded by a problem analysis and a recommendation report or proposal. </a:t>
            </a:r>
            <a:endParaRPr lang="en-US" sz="1800" dirty="0" smtClean="0"/>
          </a:p>
          <a:p>
            <a:r>
              <a:rPr lang="en-US" sz="1800" dirty="0" smtClean="0"/>
              <a:t>Once </a:t>
            </a:r>
            <a:r>
              <a:rPr lang="en-US" sz="1800" dirty="0"/>
              <a:t>a problem has been identified and analyzed and a response has been suggested, a feasibility study may be conducted to determine if the proposed action is appropriate for the particular situation in the organization. If the proposed action is feasible and desirable, the feasibility study may be followed by a plan of action, including the development of guidelines and </a:t>
            </a:r>
            <a:r>
              <a:rPr lang="en-US" sz="1800" dirty="0">
                <a:solidFill>
                  <a:schemeClr val="accent3">
                    <a:lumMod val="20000"/>
                    <a:lumOff val="80000"/>
                  </a:schemeClr>
                </a:solidFill>
              </a:rPr>
              <a:t>training materials</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39</a:t>
            </a:fld>
            <a:endParaRPr lang="en"/>
          </a:p>
        </p:txBody>
      </p:sp>
    </p:spTree>
    <p:extLst>
      <p:ext uri="{BB962C8B-B14F-4D97-AF65-F5344CB8AC3E}">
        <p14:creationId xmlns:p14="http://schemas.microsoft.com/office/powerpoint/2010/main" xmlns="" val="732503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4</a:t>
            </a:fld>
            <a:endParaRPr lang="en"/>
          </a:p>
        </p:txBody>
      </p:sp>
      <p:pic>
        <p:nvPicPr>
          <p:cNvPr id="4" name="Picture 3"/>
          <p:cNvPicPr>
            <a:picLocks noChangeAspect="1"/>
          </p:cNvPicPr>
          <p:nvPr/>
        </p:nvPicPr>
        <p:blipFill>
          <a:blip r:embed="rId2"/>
          <a:stretch>
            <a:fillRect/>
          </a:stretch>
        </p:blipFill>
        <p:spPr>
          <a:xfrm>
            <a:off x="301472" y="0"/>
            <a:ext cx="5358933" cy="5143500"/>
          </a:xfrm>
          <a:prstGeom prst="rect">
            <a:avLst/>
          </a:prstGeom>
        </p:spPr>
      </p:pic>
      <p:pic>
        <p:nvPicPr>
          <p:cNvPr id="5" name="Picture 4"/>
          <p:cNvPicPr>
            <a:picLocks noChangeAspect="1"/>
          </p:cNvPicPr>
          <p:nvPr/>
        </p:nvPicPr>
        <p:blipFill>
          <a:blip r:embed="rId3"/>
          <a:stretch>
            <a:fillRect/>
          </a:stretch>
        </p:blipFill>
        <p:spPr>
          <a:xfrm>
            <a:off x="5660405" y="0"/>
            <a:ext cx="5140945" cy="4839572"/>
          </a:xfrm>
          <a:prstGeom prst="rect">
            <a:avLst/>
          </a:prstGeom>
        </p:spPr>
      </p:pic>
    </p:spTree>
    <p:extLst>
      <p:ext uri="{BB962C8B-B14F-4D97-AF65-F5344CB8AC3E}">
        <p14:creationId xmlns:p14="http://schemas.microsoft.com/office/powerpoint/2010/main" xmlns="" val="329797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40</a:t>
            </a:fld>
            <a:endParaRPr lang="en"/>
          </a:p>
        </p:txBody>
      </p:sp>
      <p:pic>
        <p:nvPicPr>
          <p:cNvPr id="3" name="Picture 2"/>
          <p:cNvPicPr>
            <a:picLocks noChangeAspect="1"/>
          </p:cNvPicPr>
          <p:nvPr/>
        </p:nvPicPr>
        <p:blipFill>
          <a:blip r:embed="rId2">
            <a:lum bright="-20000" contrast="40000"/>
          </a:blip>
          <a:stretch>
            <a:fillRect/>
          </a:stretch>
        </p:blipFill>
        <p:spPr>
          <a:xfrm>
            <a:off x="0" y="106190"/>
            <a:ext cx="9124409" cy="4840461"/>
          </a:xfrm>
          <a:prstGeom prst="rect">
            <a:avLst/>
          </a:prstGeom>
        </p:spPr>
      </p:pic>
    </p:spTree>
    <p:extLst>
      <p:ext uri="{BB962C8B-B14F-4D97-AF65-F5344CB8AC3E}">
        <p14:creationId xmlns:p14="http://schemas.microsoft.com/office/powerpoint/2010/main" xmlns="" val="34594172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41</a:t>
            </a:fld>
            <a:endParaRPr lang="en"/>
          </a:p>
        </p:txBody>
      </p:sp>
      <p:pic>
        <p:nvPicPr>
          <p:cNvPr id="3" name="Picture 2"/>
          <p:cNvPicPr>
            <a:picLocks noChangeAspect="1"/>
          </p:cNvPicPr>
          <p:nvPr/>
        </p:nvPicPr>
        <p:blipFill>
          <a:blip r:embed="rId2">
            <a:lum bright="-20000" contrast="40000"/>
          </a:blip>
          <a:stretch>
            <a:fillRect/>
          </a:stretch>
        </p:blipFill>
        <p:spPr>
          <a:xfrm>
            <a:off x="0" y="0"/>
            <a:ext cx="9144000" cy="5076016"/>
          </a:xfrm>
          <a:prstGeom prst="rect">
            <a:avLst/>
          </a:prstGeom>
        </p:spPr>
      </p:pic>
    </p:spTree>
    <p:extLst>
      <p:ext uri="{BB962C8B-B14F-4D97-AF65-F5344CB8AC3E}">
        <p14:creationId xmlns:p14="http://schemas.microsoft.com/office/powerpoint/2010/main" xmlns="" val="3138696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Group Writing Task</a:t>
            </a:r>
            <a:endParaRPr lang="en-US" dirty="0"/>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42</a:t>
            </a:fld>
            <a:endParaRPr lang="en"/>
          </a:p>
        </p:txBody>
      </p:sp>
    </p:spTree>
    <p:extLst>
      <p:ext uri="{BB962C8B-B14F-4D97-AF65-F5344CB8AC3E}">
        <p14:creationId xmlns:p14="http://schemas.microsoft.com/office/powerpoint/2010/main" xmlns="" val="37924356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Periodic (Activity) Report</a:t>
            </a:r>
            <a:br>
              <a:rPr lang="en-US" dirty="0"/>
            </a:br>
            <a:endParaRPr lang="en-US" dirty="0"/>
          </a:p>
        </p:txBody>
      </p:sp>
      <p:sp>
        <p:nvSpPr>
          <p:cNvPr id="3" name="Text Placeholder 2"/>
          <p:cNvSpPr>
            <a:spLocks noGrp="1"/>
          </p:cNvSpPr>
          <p:nvPr>
            <p:ph type="body" idx="1"/>
          </p:nvPr>
        </p:nvSpPr>
        <p:spPr>
          <a:xfrm>
            <a:off x="-138896" y="1255799"/>
            <a:ext cx="9167149" cy="4033831"/>
          </a:xfrm>
        </p:spPr>
        <p:txBody>
          <a:bodyPr/>
          <a:lstStyle/>
          <a:p>
            <a:r>
              <a:rPr lang="en-US" sz="2000" dirty="0" smtClean="0"/>
              <a:t>Assume </a:t>
            </a:r>
            <a:r>
              <a:rPr lang="en-US" sz="2000" dirty="0"/>
              <a:t>that you have worked as a field hand at M-</a:t>
            </a:r>
            <a:r>
              <a:rPr lang="en-US" sz="2000" dirty="0" err="1"/>
              <a:t>Global’s</a:t>
            </a:r>
            <a:r>
              <a:rPr lang="en-US" sz="2000" dirty="0"/>
              <a:t> Atlanta office for 15 years. Because of your reliability, good judgment, and intelligence, the company is paying for your enrollment at a local college. Also, you get half-time off, with pay. Because of its investment in you, M-Global expects you to report periodically on your college work. Following the guidelines in the “Periodic Reports”, write a periodic report on your recent course work (completed or ongoing classes or both). Direct the memo report to the manager of engineering, Wade </a:t>
            </a:r>
            <a:r>
              <a:rPr lang="en-US" sz="2000" dirty="0" err="1"/>
              <a:t>Simkins</a:t>
            </a:r>
            <a:r>
              <a:rPr lang="en-US" sz="2000" dirty="0"/>
              <a:t>.</a:t>
            </a:r>
          </a:p>
          <a:p>
            <a:r>
              <a:rPr lang="en-US" sz="2000" dirty="0"/>
              <a:t>Organize the report by class, and then give specific updates on each one.</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43</a:t>
            </a:fld>
            <a:endParaRPr lang="en"/>
          </a:p>
        </p:txBody>
      </p:sp>
    </p:spTree>
    <p:extLst>
      <p:ext uri="{BB962C8B-B14F-4D97-AF65-F5344CB8AC3E}">
        <p14:creationId xmlns:p14="http://schemas.microsoft.com/office/powerpoint/2010/main" xmlns="" val="6845188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 Analysis—Team Project</a:t>
            </a:r>
            <a:br>
              <a:rPr lang="en-US" dirty="0"/>
            </a:br>
            <a:endParaRPr lang="en-US" dirty="0"/>
          </a:p>
        </p:txBody>
      </p:sp>
      <p:sp>
        <p:nvSpPr>
          <p:cNvPr id="3" name="Text Placeholder 2"/>
          <p:cNvSpPr>
            <a:spLocks noGrp="1"/>
          </p:cNvSpPr>
          <p:nvPr>
            <p:ph type="body" idx="1"/>
          </p:nvPr>
        </p:nvSpPr>
        <p:spPr>
          <a:xfrm>
            <a:off x="27122" y="1255800"/>
            <a:ext cx="8611565" cy="3218896"/>
          </a:xfrm>
        </p:spPr>
        <p:txBody>
          <a:bodyPr/>
          <a:lstStyle/>
          <a:p>
            <a:r>
              <a:rPr lang="en-US" dirty="0" smtClean="0"/>
              <a:t>In </a:t>
            </a:r>
            <a:r>
              <a:rPr lang="en-US" dirty="0"/>
              <a:t>your team, share information about any problems that team members have encountered with services or facilities at the college or university you attend. Then </a:t>
            </a:r>
            <a:r>
              <a:rPr lang="en-US" dirty="0" smtClean="0"/>
              <a:t>select a </a:t>
            </a:r>
            <a:r>
              <a:rPr lang="en-US" dirty="0"/>
              <a:t>problem substantive enough to be described in a short report. As a team, write a problem analysis in the format described in this chapter. Select as your audience the appropriate administrators at the college or university.</a:t>
            </a:r>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44</a:t>
            </a:fld>
            <a:endParaRPr lang="en"/>
          </a:p>
        </p:txBody>
      </p:sp>
    </p:spTree>
    <p:extLst>
      <p:ext uri="{BB962C8B-B14F-4D97-AF65-F5344CB8AC3E}">
        <p14:creationId xmlns:p14="http://schemas.microsoft.com/office/powerpoint/2010/main" xmlns="" val="35170175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822" y="222543"/>
            <a:ext cx="7370700" cy="857400"/>
          </a:xfrm>
        </p:spPr>
        <p:txBody>
          <a:bodyPr/>
          <a:lstStyle/>
          <a:p>
            <a:r>
              <a:rPr lang="en-US" dirty="0"/>
              <a:t>Problem Analysis</a:t>
            </a:r>
          </a:p>
        </p:txBody>
      </p:sp>
      <p:sp>
        <p:nvSpPr>
          <p:cNvPr id="3" name="Text Placeholder 2"/>
          <p:cNvSpPr>
            <a:spLocks noGrp="1"/>
          </p:cNvSpPr>
          <p:nvPr>
            <p:ph type="body" idx="1"/>
          </p:nvPr>
        </p:nvSpPr>
        <p:spPr>
          <a:xfrm>
            <a:off x="0" y="1079943"/>
            <a:ext cx="9428767" cy="3480482"/>
          </a:xfrm>
        </p:spPr>
        <p:txBody>
          <a:bodyPr>
            <a:normAutofit fontScale="92500" lnSpcReduction="10000"/>
          </a:bodyPr>
          <a:lstStyle/>
          <a:p>
            <a:pPr marL="76200" indent="0">
              <a:buNone/>
            </a:pPr>
            <a:r>
              <a:rPr lang="en-US" sz="1800" dirty="0"/>
              <a:t>As a landscape engineer for M-Global, one of your jobs is to examine problems associated with the design of walkways, the location of trees and garden </a:t>
            </a:r>
            <a:r>
              <a:rPr lang="en-US" sz="1800" dirty="0" smtClean="0"/>
              <a:t>beds etc. </a:t>
            </a:r>
            <a:r>
              <a:rPr lang="en-US" sz="1800" dirty="0"/>
              <a:t>Assume that you have been hired by a specific college, community, or company with which you are familiar. Your objective is to evaluate one or more landscaping problems at the site. Write an informal report that describes the problem(s) in detail. </a:t>
            </a:r>
            <a:r>
              <a:rPr lang="en-US" sz="1800" dirty="0" smtClean="0"/>
              <a:t>Be </a:t>
            </a:r>
            <a:r>
              <a:rPr lang="en-US" sz="1800" dirty="0"/>
              <a:t>specific about how the problem affects people—the employees, inhabitants, students, and so on. Following are some sample problems that could be evaluated</a:t>
            </a:r>
            <a:r>
              <a:rPr lang="en-US" sz="1800" dirty="0" smtClean="0"/>
              <a:t>:</a:t>
            </a:r>
            <a:endParaRPr lang="en-US" sz="1600" dirty="0"/>
          </a:p>
          <a:p>
            <a:pPr lvl="2"/>
            <a:r>
              <a:rPr lang="en-US" sz="1400" dirty="0" smtClean="0"/>
              <a:t>Poorly </a:t>
            </a:r>
            <a:r>
              <a:rPr lang="en-US" sz="1400" dirty="0"/>
              <a:t>landscaped entrance to a major subdivision</a:t>
            </a:r>
          </a:p>
          <a:p>
            <a:pPr lvl="2"/>
            <a:r>
              <a:rPr lang="en-US" sz="1400" dirty="0" smtClean="0"/>
              <a:t>Muddy</a:t>
            </a:r>
            <a:r>
              <a:rPr lang="en-US" sz="1400" dirty="0"/>
              <a:t>, unpaved walkway between dormitories and academic buildings on a college campus</a:t>
            </a:r>
          </a:p>
          <a:p>
            <a:pPr lvl="2"/>
            <a:r>
              <a:rPr lang="en-US" sz="1400" dirty="0" smtClean="0"/>
              <a:t>Unpaved </a:t>
            </a:r>
            <a:r>
              <a:rPr lang="en-US" sz="1400" dirty="0"/>
              <a:t>parking lot far from main campus buildings</a:t>
            </a:r>
          </a:p>
          <a:p>
            <a:pPr lvl="2"/>
            <a:r>
              <a:rPr lang="en-US" sz="1400" dirty="0" smtClean="0"/>
              <a:t>Soil </a:t>
            </a:r>
            <a:r>
              <a:rPr lang="en-US" sz="1400" dirty="0"/>
              <a:t>runoff into the streets from several steep, muddy subdivision lots that have not yet been sold</a:t>
            </a:r>
          </a:p>
          <a:p>
            <a:pPr lvl="2"/>
            <a:r>
              <a:rPr lang="en-US" sz="1400" dirty="0" smtClean="0"/>
              <a:t>City </a:t>
            </a:r>
            <a:r>
              <a:rPr lang="en-US" sz="1400" dirty="0"/>
              <a:t>tennis courts with poor drainage </a:t>
            </a:r>
          </a:p>
          <a:p>
            <a:pPr lvl="2"/>
            <a:r>
              <a:rPr lang="en-US" sz="1400" dirty="0" smtClean="0"/>
              <a:t>Lack </a:t>
            </a:r>
            <a:r>
              <a:rPr lang="en-US" sz="1400" dirty="0"/>
              <a:t>of adequate flowers or bushes around a new office building</a:t>
            </a:r>
          </a:p>
          <a:p>
            <a:pPr lvl="2"/>
            <a:r>
              <a:rPr lang="en-US" sz="1400" dirty="0" smtClean="0"/>
              <a:t>Need </a:t>
            </a:r>
            <a:r>
              <a:rPr lang="en-US" sz="1400" dirty="0"/>
              <a:t>for a landscaped common area within a subdivision or campus</a:t>
            </a:r>
          </a:p>
          <a:p>
            <a:pPr lvl="2"/>
            <a:r>
              <a:rPr lang="en-US" sz="1400" dirty="0" smtClean="0"/>
              <a:t>Need </a:t>
            </a:r>
            <a:r>
              <a:rPr lang="en-US" sz="1400" dirty="0"/>
              <a:t>to save some large trees that may be in danger because of proposed construction</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45</a:t>
            </a:fld>
            <a:endParaRPr lang="en"/>
          </a:p>
        </p:txBody>
      </p:sp>
    </p:spTree>
    <p:extLst>
      <p:ext uri="{BB962C8B-B14F-4D97-AF65-F5344CB8AC3E}">
        <p14:creationId xmlns:p14="http://schemas.microsoft.com/office/powerpoint/2010/main" xmlns="" val="41614054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Equipment Evaluation</a:t>
            </a:r>
            <a:endParaRPr lang="en-US" dirty="0"/>
          </a:p>
        </p:txBody>
      </p:sp>
      <p:sp>
        <p:nvSpPr>
          <p:cNvPr id="3" name="Text Placeholder 2"/>
          <p:cNvSpPr>
            <a:spLocks noGrp="1"/>
          </p:cNvSpPr>
          <p:nvPr>
            <p:ph type="body" idx="1"/>
          </p:nvPr>
        </p:nvSpPr>
        <p:spPr>
          <a:xfrm>
            <a:off x="-92598" y="1085783"/>
            <a:ext cx="9329196" cy="3583045"/>
          </a:xfrm>
        </p:spPr>
        <p:txBody>
          <a:bodyPr/>
          <a:lstStyle/>
          <a:p>
            <a:pPr marL="76200" indent="0">
              <a:buNone/>
            </a:pPr>
            <a:r>
              <a:rPr lang="en-US" dirty="0"/>
              <a:t>Assume that your university is preparing to buy small appliances to equip a kitchen in a new campus dormitory building. The purchasing office wants to know how appliances in the existing dormitory kitchens have performed. Choose a small appliance that you have access to, such as a toaster, microwave, or coffee maker, and evaluate its suitability for use in the shared kitchens. Your criteria for evaluation might include topics such as one or more of the following</a:t>
            </a:r>
            <a:r>
              <a:rPr lang="en-US" dirty="0" smtClean="0"/>
              <a:t>:</a:t>
            </a: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46</a:t>
            </a:fld>
            <a:endParaRPr lang="en"/>
          </a:p>
        </p:txBody>
      </p:sp>
    </p:spTree>
    <p:extLst>
      <p:ext uri="{BB962C8B-B14F-4D97-AF65-F5344CB8AC3E}">
        <p14:creationId xmlns:p14="http://schemas.microsoft.com/office/powerpoint/2010/main" xmlns="" val="34514806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47</a:t>
            </a:fld>
            <a:endParaRPr lang="en"/>
          </a:p>
        </p:txBody>
      </p:sp>
      <p:graphicFrame>
        <p:nvGraphicFramePr>
          <p:cNvPr id="3" name="Table 2"/>
          <p:cNvGraphicFramePr>
            <a:graphicFrameLocks noGrp="1"/>
          </p:cNvGraphicFramePr>
          <p:nvPr>
            <p:extLst>
              <p:ext uri="{D42A27DB-BD31-4B8C-83A1-F6EECF244321}">
                <p14:modId xmlns:p14="http://schemas.microsoft.com/office/powerpoint/2010/main" xmlns="" val="3539115099"/>
              </p:ext>
            </p:extLst>
          </p:nvPr>
        </p:nvGraphicFramePr>
        <p:xfrm>
          <a:off x="196770" y="1135463"/>
          <a:ext cx="8692587" cy="3108960"/>
        </p:xfrm>
        <a:graphic>
          <a:graphicData uri="http://schemas.openxmlformats.org/drawingml/2006/table">
            <a:tbl>
              <a:tblPr firstRow="1" bandRow="1">
                <a:tableStyleId>{7AE6B062-8150-4C9C-88CE-EDFA62642DAE}</a:tableStyleId>
              </a:tblPr>
              <a:tblGrid>
                <a:gridCol w="4023827"/>
                <a:gridCol w="4668760"/>
              </a:tblGrid>
              <a:tr h="489379">
                <a:tc>
                  <a:txBody>
                    <a:bodyPr/>
                    <a:lstStyle/>
                    <a:p>
                      <a:r>
                        <a:rPr lang="en-US" sz="2000" dirty="0" smtClean="0"/>
                        <a:t>Physical design of the appliance</a:t>
                      </a:r>
                    </a:p>
                    <a:p>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t>Ease with which appliance can be learned</a:t>
                      </a:r>
                    </a:p>
                    <a:p>
                      <a:endParaRPr lang="en-US" sz="2000" dirty="0"/>
                    </a:p>
                  </a:txBody>
                  <a:tcPr/>
                </a:tc>
              </a:tr>
              <a:tr h="489379">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t>Quality of the written instructions</a:t>
                      </a:r>
                    </a:p>
                    <a:p>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t>Ease of cleaning and maintenance</a:t>
                      </a:r>
                    </a:p>
                    <a:p>
                      <a:endParaRPr lang="en-US" sz="2000" dirty="0"/>
                    </a:p>
                  </a:txBody>
                  <a:tcPr/>
                </a:tc>
              </a:tr>
              <a:tr h="489379">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t>Useful features</a:t>
                      </a:r>
                    </a:p>
                    <a:p>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t>Length of coverage of warranty</a:t>
                      </a:r>
                    </a:p>
                    <a:p>
                      <a:endParaRPr lang="en-US" sz="2000" dirty="0"/>
                    </a:p>
                  </a:txBody>
                  <a:tcPr/>
                </a:tc>
              </a:tr>
              <a:tr h="489379">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t>Nearness to a service center</a:t>
                      </a:r>
                    </a:p>
                    <a:p>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smtClean="0"/>
                        <a:t>Reputation of the manufacturer</a:t>
                      </a:r>
                    </a:p>
                    <a:p>
                      <a:endParaRPr lang="en-US" sz="2000" dirty="0"/>
                    </a:p>
                  </a:txBody>
                  <a:tcPr/>
                </a:tc>
              </a:tr>
            </a:tbl>
          </a:graphicData>
        </a:graphic>
      </p:graphicFrame>
    </p:spTree>
    <p:extLst>
      <p:ext uri="{BB962C8B-B14F-4D97-AF65-F5344CB8AC3E}">
        <p14:creationId xmlns:p14="http://schemas.microsoft.com/office/powerpoint/2010/main" xmlns="" val="1163351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Equipment Evaluation</a:t>
            </a:r>
            <a:endParaRPr lang="en-US" dirty="0"/>
          </a:p>
        </p:txBody>
      </p:sp>
      <p:sp>
        <p:nvSpPr>
          <p:cNvPr id="3" name="Text Placeholder 2"/>
          <p:cNvSpPr>
            <a:spLocks noGrp="1"/>
          </p:cNvSpPr>
          <p:nvPr>
            <p:ph type="body" idx="1"/>
          </p:nvPr>
        </p:nvSpPr>
        <p:spPr>
          <a:xfrm>
            <a:off x="27121" y="1122744"/>
            <a:ext cx="9302073" cy="4259483"/>
          </a:xfrm>
        </p:spPr>
        <p:txBody>
          <a:bodyPr/>
          <a:lstStyle/>
          <a:p>
            <a:pPr marL="76200" indent="0">
              <a:buNone/>
            </a:pPr>
            <a:r>
              <a:rPr lang="en-US" sz="2000" dirty="0"/>
              <a:t>For six months, you have driven a new Ford F-150 company truck at remote job sites. As lead field hand for M-</a:t>
            </a:r>
            <a:r>
              <a:rPr lang="en-US" sz="2000" dirty="0" err="1"/>
              <a:t>Global’s</a:t>
            </a:r>
            <a:r>
              <a:rPr lang="en-US" sz="2000" dirty="0"/>
              <a:t> Boston office, you have been asked to write an evaluation of the vehicle for Brenda Seymour, Director of Procurement at the corporate office in Baltimore. Seymour will use your report to decide whether to recommend ordering five more F-150s for other offices. She has told you that you must discuss only major positive or negative features, not every detail. If she needs more information after reading your report, she will let you know. Consider the following list your random notes. Use all this information to write a memo report that evaluates the truck. Make sure to follow the guidelines. </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48</a:t>
            </a:fld>
            <a:endParaRPr lang="en"/>
          </a:p>
        </p:txBody>
      </p:sp>
    </p:spTree>
    <p:extLst>
      <p:ext uri="{BB962C8B-B14F-4D97-AF65-F5344CB8AC3E}">
        <p14:creationId xmlns:p14="http://schemas.microsoft.com/office/powerpoint/2010/main" xmlns="" val="2997610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0470" y="974925"/>
            <a:ext cx="9421792" cy="3774926"/>
          </a:xfrm>
        </p:spPr>
        <p:txBody>
          <a:bodyPr>
            <a:normAutofit lnSpcReduction="10000"/>
          </a:bodyPr>
          <a:lstStyle/>
          <a:p>
            <a:r>
              <a:rPr lang="en-US" sz="2000" dirty="0"/>
              <a:t>My 150 has been very reliable—it never failed to start, even during subzero ice storms last winter.</a:t>
            </a:r>
          </a:p>
          <a:p>
            <a:r>
              <a:rPr lang="en-US" sz="2000" dirty="0" smtClean="0"/>
              <a:t>The </a:t>
            </a:r>
            <a:r>
              <a:rPr lang="en-US" sz="2000" dirty="0"/>
              <a:t>4.6-liter small V-8 has provided plenty of power to handle any hauling I have done. No need to order the more expensive and less fuel-efficient 5.4-liter V-8.</a:t>
            </a:r>
          </a:p>
          <a:p>
            <a:r>
              <a:rPr lang="en-US" sz="2000" dirty="0" smtClean="0"/>
              <a:t>Have </a:t>
            </a:r>
            <a:r>
              <a:rPr lang="en-US" sz="2000" dirty="0"/>
              <a:t>been to 18 job sites with the truck, from marshes in Maine to mountains in New Hampshire. Have put about 12,000 miles on it, on all kinds of roads and in all conditions.</a:t>
            </a:r>
          </a:p>
          <a:p>
            <a:r>
              <a:rPr lang="en-US" sz="2000" dirty="0" smtClean="0"/>
              <a:t>Tires </a:t>
            </a:r>
            <a:r>
              <a:rPr lang="en-US" sz="2000" dirty="0"/>
              <a:t>that came with the truck did not work well in muddy locations, even with four-wheel drive. Suggest we buy </a:t>
            </a:r>
            <a:r>
              <a:rPr lang="en-US" sz="2000" dirty="0" smtClean="0"/>
              <a:t>all-terrain </a:t>
            </a:r>
            <a:r>
              <a:rPr lang="en-US" sz="2000" dirty="0"/>
              <a:t>tires for future vehicles. Continue to order four-wheel drive—it is necessary at over half our job sites</a:t>
            </a:r>
            <a:r>
              <a:rPr lang="en-US" sz="2000" dirty="0" smtClean="0"/>
              <a:t>.</a:t>
            </a:r>
            <a:endParaRPr lang="en-US" sz="2000"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49</a:t>
            </a:fld>
            <a:endParaRPr lang="en" dirty="0"/>
          </a:p>
        </p:txBody>
      </p:sp>
    </p:spTree>
    <p:extLst>
      <p:ext uri="{BB962C8B-B14F-4D97-AF65-F5344CB8AC3E}">
        <p14:creationId xmlns:p14="http://schemas.microsoft.com/office/powerpoint/2010/main" xmlns="" val="3096687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2"/>
          <p:cNvSpPr txBox="1">
            <a:spLocks noGrp="1"/>
          </p:cNvSpPr>
          <p:nvPr>
            <p:ph type="title"/>
          </p:nvPr>
        </p:nvSpPr>
        <p:spPr>
          <a:xfrm>
            <a:off x="1031488" y="278688"/>
            <a:ext cx="7370700" cy="85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600" dirty="0" smtClean="0"/>
              <a:t>Informal Reports</a:t>
            </a:r>
            <a:endParaRPr sz="3600" dirty="0"/>
          </a:p>
        </p:txBody>
      </p:sp>
      <p:sp>
        <p:nvSpPr>
          <p:cNvPr id="200" name="Google Shape;200;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a:t>
            </a:fld>
            <a:endParaRPr/>
          </a:p>
        </p:txBody>
      </p:sp>
      <p:sp>
        <p:nvSpPr>
          <p:cNvPr id="197" name="Google Shape;197;p22"/>
          <p:cNvSpPr/>
          <p:nvPr/>
        </p:nvSpPr>
        <p:spPr>
          <a:xfrm rot="284545">
            <a:off x="-821063" y="939757"/>
            <a:ext cx="4985138" cy="4394918"/>
          </a:xfrm>
          <a:prstGeom prst="diamond">
            <a:avLst/>
          </a:prstGeom>
          <a:solidFill>
            <a:srgbClr val="004C52"/>
          </a:solidFill>
          <a:ln>
            <a:noFill/>
          </a:ln>
        </p:spPr>
        <p:txBody>
          <a:bodyPr spcFirstLastPara="1" wrap="square" lIns="91425" tIns="91425" rIns="91425" bIns="91425" anchor="ctr" anchorCtr="0">
            <a:noAutofit/>
          </a:bodyPr>
          <a:lstStyle/>
          <a:p>
            <a:pPr lvl="0" algn="ctr"/>
            <a:r>
              <a:rPr lang="en-US" sz="2000" b="1" dirty="0">
                <a:solidFill>
                  <a:srgbClr val="FFFFFF"/>
                </a:solidFill>
                <a:latin typeface="Karla"/>
                <a:ea typeface="Karla"/>
                <a:cs typeface="Karla"/>
                <a:sym typeface="Karla"/>
              </a:rPr>
              <a:t>Usually directed within your own organization, which summarizes an event or records work on a specific project or during a specific time period</a:t>
            </a:r>
            <a:endParaRPr sz="2000" b="1" dirty="0">
              <a:solidFill>
                <a:srgbClr val="FFFFFF"/>
              </a:solidFill>
              <a:latin typeface="Karla"/>
              <a:ea typeface="Karla"/>
              <a:cs typeface="Karla"/>
              <a:sym typeface="Karla"/>
            </a:endParaRPr>
          </a:p>
        </p:txBody>
      </p:sp>
      <p:sp>
        <p:nvSpPr>
          <p:cNvPr id="198" name="Google Shape;198;p22"/>
          <p:cNvSpPr/>
          <p:nvPr/>
        </p:nvSpPr>
        <p:spPr>
          <a:xfrm>
            <a:off x="5313629" y="704850"/>
            <a:ext cx="4020871" cy="2628899"/>
          </a:xfrm>
          <a:prstGeom prst="flowChartPreparation">
            <a:avLst/>
          </a:prstGeom>
          <a:solidFill>
            <a:srgbClr val="ABE33F">
              <a:alpha val="81150"/>
            </a:srgbClr>
          </a:solidFill>
          <a:ln>
            <a:noFill/>
          </a:ln>
        </p:spPr>
        <p:txBody>
          <a:bodyPr spcFirstLastPara="1" wrap="square" lIns="91425" tIns="91425" rIns="91425" bIns="91425" anchor="ctr" anchorCtr="0">
            <a:noAutofit/>
          </a:bodyPr>
          <a:lstStyle/>
          <a:p>
            <a:pPr lvl="0" algn="ctr"/>
            <a:r>
              <a:rPr lang="en-US" sz="2000" b="1" dirty="0">
                <a:solidFill>
                  <a:srgbClr val="004C52"/>
                </a:solidFill>
                <a:latin typeface="Karla"/>
                <a:ea typeface="Karla"/>
                <a:cs typeface="Karla"/>
                <a:sym typeface="Karla"/>
              </a:rPr>
              <a:t>Informative Reports</a:t>
            </a:r>
          </a:p>
          <a:p>
            <a:pPr lvl="0" algn="ctr"/>
            <a:r>
              <a:rPr lang="en-US" sz="2000" dirty="0">
                <a:solidFill>
                  <a:srgbClr val="004C52"/>
                </a:solidFill>
                <a:latin typeface="Karla"/>
                <a:ea typeface="Karla"/>
                <a:cs typeface="Karla"/>
                <a:sym typeface="Karla"/>
              </a:rPr>
              <a:t>• Progress Report</a:t>
            </a:r>
          </a:p>
          <a:p>
            <a:pPr lvl="0" algn="ctr"/>
            <a:r>
              <a:rPr lang="en-US" sz="2000" dirty="0">
                <a:solidFill>
                  <a:srgbClr val="004C52"/>
                </a:solidFill>
                <a:latin typeface="Karla"/>
                <a:ea typeface="Karla"/>
                <a:cs typeface="Karla"/>
                <a:sym typeface="Karla"/>
              </a:rPr>
              <a:t>• Trip/ Activity Report</a:t>
            </a:r>
          </a:p>
        </p:txBody>
      </p:sp>
      <p:sp>
        <p:nvSpPr>
          <p:cNvPr id="199" name="Google Shape;199;p22"/>
          <p:cNvSpPr/>
          <p:nvPr/>
        </p:nvSpPr>
        <p:spPr>
          <a:xfrm>
            <a:off x="2820029" y="2989212"/>
            <a:ext cx="5409571" cy="2154239"/>
          </a:xfrm>
          <a:prstGeom prst="flowChartPreparation">
            <a:avLst/>
          </a:prstGeom>
          <a:solidFill>
            <a:srgbClr val="ABE33F">
              <a:alpha val="81150"/>
            </a:srgbClr>
          </a:solidFill>
          <a:ln>
            <a:noFill/>
          </a:ln>
        </p:spPr>
        <p:txBody>
          <a:bodyPr spcFirstLastPara="1" wrap="square" lIns="91425" tIns="91425" rIns="91425" bIns="91425" anchor="ctr" anchorCtr="0">
            <a:noAutofit/>
          </a:bodyPr>
          <a:lstStyle/>
          <a:p>
            <a:pPr lvl="0" algn="ctr"/>
            <a:r>
              <a:rPr lang="en-US" sz="2000" b="1" dirty="0">
                <a:solidFill>
                  <a:srgbClr val="004C52"/>
                </a:solidFill>
                <a:latin typeface="Karla"/>
                <a:ea typeface="Karla"/>
                <a:cs typeface="Karla"/>
                <a:sym typeface="Karla"/>
              </a:rPr>
              <a:t>Analysis Reports</a:t>
            </a:r>
          </a:p>
          <a:p>
            <a:pPr lvl="0" algn="ctr"/>
            <a:r>
              <a:rPr lang="en-US" sz="2000" dirty="0">
                <a:solidFill>
                  <a:srgbClr val="004C52"/>
                </a:solidFill>
                <a:latin typeface="Karla"/>
                <a:ea typeface="Karla"/>
                <a:cs typeface="Karla"/>
                <a:sym typeface="Karla"/>
              </a:rPr>
              <a:t>• Feasibility Studies</a:t>
            </a:r>
          </a:p>
          <a:p>
            <a:pPr lvl="0" algn="ctr"/>
            <a:r>
              <a:rPr lang="en-US" sz="2000" dirty="0">
                <a:solidFill>
                  <a:srgbClr val="004C52"/>
                </a:solidFill>
                <a:latin typeface="Karla"/>
                <a:ea typeface="Karla"/>
                <a:cs typeface="Karla"/>
                <a:sym typeface="Karla"/>
              </a:rPr>
              <a:t>• Problem </a:t>
            </a:r>
            <a:r>
              <a:rPr lang="en-US" sz="2000" dirty="0" smtClean="0">
                <a:solidFill>
                  <a:srgbClr val="004C52"/>
                </a:solidFill>
                <a:latin typeface="Karla"/>
                <a:ea typeface="Karla"/>
                <a:cs typeface="Karla"/>
                <a:sym typeface="Karla"/>
              </a:rPr>
              <a:t>Analysis</a:t>
            </a:r>
          </a:p>
          <a:p>
            <a:pPr marL="342900" lvl="0" indent="-342900" algn="ctr">
              <a:buFont typeface="Arial" panose="020B0604020202020204" pitchFamily="34" charset="0"/>
              <a:buChar char="•"/>
            </a:pPr>
            <a:r>
              <a:rPr lang="en-US" sz="2000" dirty="0" smtClean="0">
                <a:solidFill>
                  <a:srgbClr val="004C52"/>
                </a:solidFill>
                <a:latin typeface="Karla"/>
                <a:ea typeface="Karla"/>
                <a:cs typeface="Karla"/>
                <a:sym typeface="Karla"/>
              </a:rPr>
              <a:t>Equipment </a:t>
            </a:r>
            <a:r>
              <a:rPr lang="en-US" sz="2000" dirty="0">
                <a:solidFill>
                  <a:srgbClr val="004C52"/>
                </a:solidFill>
                <a:latin typeface="Karla"/>
                <a:ea typeface="Karla"/>
                <a:cs typeface="Karla"/>
                <a:sym typeface="Karla"/>
              </a:rPr>
              <a:t>Evaluation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28937" y="1105329"/>
            <a:ext cx="9201873" cy="3494051"/>
          </a:xfrm>
        </p:spPr>
        <p:txBody>
          <a:bodyPr/>
          <a:lstStyle/>
          <a:p>
            <a:r>
              <a:rPr lang="en-US" sz="2000" dirty="0"/>
              <a:t>The short bed (six feet) did not provide enough hauling room, once I put my toolbox across the truck bed near the back window. Suggest company buy long-bed trucks with the added two feet of room. </a:t>
            </a:r>
          </a:p>
          <a:p>
            <a:r>
              <a:rPr lang="en-US" sz="2000" dirty="0" smtClean="0"/>
              <a:t>From </a:t>
            </a:r>
            <a:r>
              <a:rPr lang="en-US" sz="2000" dirty="0"/>
              <a:t>my experience, I give the truck a good to excellent rating.</a:t>
            </a:r>
          </a:p>
          <a:p>
            <a:r>
              <a:rPr lang="en-US" sz="2000" dirty="0" smtClean="0"/>
              <a:t>Automatic </a:t>
            </a:r>
            <a:r>
              <a:rPr lang="en-US" sz="2000" dirty="0"/>
              <a:t>transmission worked great. Am told by other owners that the automatic is better than the manual for construction jobs because the manual tends to burn out clutches, especially when the truck needs to be “rocked” back and forth to get out of mud holes. My automatic has taken a lot of abuse without problems</a:t>
            </a:r>
            <a:r>
              <a:rPr lang="en-US" sz="2000" dirty="0" smtClean="0"/>
              <a:t>.</a:t>
            </a:r>
            <a:endParaRPr lang="en-US" sz="2000"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50</a:t>
            </a:fld>
            <a:endParaRPr lang="en"/>
          </a:p>
        </p:txBody>
      </p:sp>
    </p:spTree>
    <p:extLst>
      <p:ext uri="{BB962C8B-B14F-4D97-AF65-F5344CB8AC3E}">
        <p14:creationId xmlns:p14="http://schemas.microsoft.com/office/powerpoint/2010/main" xmlns="" val="192912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138896" y="1255800"/>
            <a:ext cx="8877782" cy="2806914"/>
          </a:xfrm>
        </p:spPr>
        <p:txBody>
          <a:bodyPr>
            <a:normAutofit fontScale="92500"/>
          </a:bodyPr>
          <a:lstStyle/>
          <a:p>
            <a:r>
              <a:rPr lang="en-US" sz="2000" dirty="0"/>
              <a:t>Have had some problems with front-end handling on rough roads. Suggest that future trucks be ordered with special handling package, which includes two shock absorbers— not just one—on each front wheel.</a:t>
            </a:r>
          </a:p>
          <a:p>
            <a:r>
              <a:rPr lang="en-US" sz="2000" dirty="0"/>
              <a:t>Have had no major repairs, just the regular maintenance checks at the dealer.</a:t>
            </a:r>
          </a:p>
          <a:p>
            <a:r>
              <a:rPr lang="en-US" sz="2000" dirty="0"/>
              <a:t>There was one recall from the manufacturer concerning an exhaust pipe hanger that might bend, but the dealer fixed the problem in 20 minutes.</a:t>
            </a:r>
          </a:p>
          <a:p>
            <a:r>
              <a:rPr lang="en-US" sz="2000" dirty="0"/>
              <a:t>Really need to have another six months to see how well truck holds up.</a:t>
            </a:r>
          </a:p>
          <a:p>
            <a:endParaRPr lang="en-US" dirty="0"/>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51</a:t>
            </a:fld>
            <a:endParaRPr lang="en"/>
          </a:p>
        </p:txBody>
      </p:sp>
    </p:spTree>
    <p:extLst>
      <p:ext uri="{BB962C8B-B14F-4D97-AF65-F5344CB8AC3E}">
        <p14:creationId xmlns:p14="http://schemas.microsoft.com/office/powerpoint/2010/main" xmlns="" val="1305988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6</a:t>
            </a:fld>
            <a:endParaRPr lang="en"/>
          </a:p>
        </p:txBody>
      </p:sp>
      <p:graphicFrame>
        <p:nvGraphicFramePr>
          <p:cNvPr id="3" name="Content Placeholder 3"/>
          <p:cNvGraphicFramePr>
            <a:graphicFrameLocks/>
          </p:cNvGraphicFramePr>
          <p:nvPr>
            <p:extLst>
              <p:ext uri="{D42A27DB-BD31-4B8C-83A1-F6EECF244321}">
                <p14:modId xmlns:p14="http://schemas.microsoft.com/office/powerpoint/2010/main" xmlns="" val="1113457595"/>
              </p:ext>
            </p:extLst>
          </p:nvPr>
        </p:nvGraphicFramePr>
        <p:xfrm>
          <a:off x="0" y="38101"/>
          <a:ext cx="9144000" cy="4998734"/>
        </p:xfrm>
        <a:graphic>
          <a:graphicData uri="http://schemas.openxmlformats.org/drawingml/2006/table">
            <a:tbl>
              <a:tblPr firstRow="1" bandRow="1">
                <a:tableStyleId>{F5AB1C69-6EDB-4FF4-983F-18BD219EF322}</a:tableStyleId>
              </a:tblPr>
              <a:tblGrid>
                <a:gridCol w="1409700"/>
                <a:gridCol w="3981449"/>
                <a:gridCol w="3752851"/>
              </a:tblGrid>
              <a:tr h="336511">
                <a:tc>
                  <a:txBody>
                    <a:bodyPr/>
                    <a:lstStyle/>
                    <a:p>
                      <a:endParaRPr lang="en-US" sz="1800" dirty="0"/>
                    </a:p>
                  </a:txBody>
                  <a:tcPr marL="68580" marR="68580" marT="34290" marB="34290"/>
                </a:tc>
                <a:tc>
                  <a:txBody>
                    <a:bodyPr/>
                    <a:lstStyle/>
                    <a:p>
                      <a:r>
                        <a:rPr lang="en-US" sz="1800" dirty="0" smtClean="0"/>
                        <a:t>Informa</a:t>
                      </a:r>
                      <a:r>
                        <a:rPr lang="en-US" sz="1800" baseline="0" dirty="0" smtClean="0"/>
                        <a:t>l Report</a:t>
                      </a:r>
                      <a:endParaRPr lang="en-US" sz="1800" dirty="0"/>
                    </a:p>
                  </a:txBody>
                  <a:tcPr marL="68580" marR="68580" marT="34290" marB="34290"/>
                </a:tc>
                <a:tc>
                  <a:txBody>
                    <a:bodyPr/>
                    <a:lstStyle/>
                    <a:p>
                      <a:r>
                        <a:rPr lang="en-US" sz="1800" dirty="0" smtClean="0"/>
                        <a:t>Formal Report</a:t>
                      </a:r>
                      <a:endParaRPr lang="en-US" sz="1800" dirty="0"/>
                    </a:p>
                  </a:txBody>
                  <a:tcPr marL="68580" marR="68580" marT="34290" marB="34290"/>
                </a:tc>
              </a:tr>
              <a:tr h="831680">
                <a:tc>
                  <a:txBody>
                    <a:bodyPr/>
                    <a:lstStyle/>
                    <a:p>
                      <a:r>
                        <a:rPr lang="en-US" sz="1800" b="1" kern="1200" dirty="0" smtClean="0">
                          <a:effectLst/>
                        </a:rPr>
                        <a:t>Length</a:t>
                      </a:r>
                      <a:endParaRPr lang="en-US" sz="1800" b="1" dirty="0"/>
                    </a:p>
                  </a:txBody>
                  <a:tcPr marL="68580" marR="68580" marT="34290" marB="34290"/>
                </a:tc>
                <a:tc>
                  <a:txBody>
                    <a:bodyPr/>
                    <a:lstStyle/>
                    <a:p>
                      <a:r>
                        <a:rPr lang="en-US" sz="1800" kern="1200" dirty="0" smtClean="0">
                          <a:effectLst/>
                        </a:rPr>
                        <a:t>Short in length.</a:t>
                      </a:r>
                    </a:p>
                    <a:p>
                      <a:r>
                        <a:rPr lang="en-US" sz="1800" kern="1200" dirty="0" smtClean="0">
                          <a:effectLst/>
                        </a:rPr>
                        <a:t>Usually completed in a page or two. </a:t>
                      </a:r>
                      <a:endParaRPr lang="en-US" sz="1800" dirty="0"/>
                    </a:p>
                  </a:txBody>
                  <a:tcPr marL="68580" marR="68580" marT="34290" marB="34290"/>
                </a:tc>
                <a:tc>
                  <a:txBody>
                    <a:bodyPr/>
                    <a:lstStyle/>
                    <a:p>
                      <a:r>
                        <a:rPr lang="en-US" sz="1800" kern="1200" dirty="0" smtClean="0">
                          <a:effectLst/>
                        </a:rPr>
                        <a:t>Not to be completed in a page or two. Includes </a:t>
                      </a:r>
                      <a:r>
                        <a:rPr lang="en-US" sz="1800" kern="1200" baseline="0" dirty="0" smtClean="0">
                          <a:effectLst/>
                        </a:rPr>
                        <a:t>TOC</a:t>
                      </a:r>
                      <a:endParaRPr lang="en-US" sz="1800" dirty="0"/>
                    </a:p>
                  </a:txBody>
                  <a:tcPr marL="68580" marR="68580" marT="34290" marB="34290"/>
                </a:tc>
              </a:tr>
              <a:tr h="426205">
                <a:tc>
                  <a:txBody>
                    <a:bodyPr/>
                    <a:lstStyle/>
                    <a:p>
                      <a:r>
                        <a:rPr lang="en-US" sz="1800" b="1" kern="1200" dirty="0" smtClean="0">
                          <a:effectLst/>
                        </a:rPr>
                        <a:t>Nature</a:t>
                      </a:r>
                      <a:endParaRPr lang="en-US" sz="1800" b="1" dirty="0"/>
                    </a:p>
                  </a:txBody>
                  <a:tcPr marL="68580" marR="68580" marT="34290" marB="34290"/>
                </a:tc>
                <a:tc>
                  <a:txBody>
                    <a:bodyPr/>
                    <a:lstStyle/>
                    <a:p>
                      <a:r>
                        <a:rPr lang="en-US" sz="1800" kern="1200" dirty="0" smtClean="0">
                          <a:effectLst/>
                        </a:rPr>
                        <a:t>Deals with the routine matters</a:t>
                      </a:r>
                      <a:endParaRPr lang="en-US" sz="1800" dirty="0"/>
                    </a:p>
                  </a:txBody>
                  <a:tcPr marL="68580" marR="68580" marT="34290" marB="34290"/>
                </a:tc>
                <a:tc>
                  <a:txBody>
                    <a:bodyPr/>
                    <a:lstStyle/>
                    <a:p>
                      <a:r>
                        <a:rPr lang="en-US" sz="1800" kern="1200" dirty="0" smtClean="0">
                          <a:effectLst/>
                        </a:rPr>
                        <a:t>Deals with</a:t>
                      </a:r>
                      <a:r>
                        <a:rPr lang="en-US" sz="1800" kern="1200" baseline="0" dirty="0" smtClean="0">
                          <a:effectLst/>
                        </a:rPr>
                        <a:t> </a:t>
                      </a:r>
                      <a:r>
                        <a:rPr lang="en-US" sz="1800" kern="1200" dirty="0" smtClean="0">
                          <a:effectLst/>
                        </a:rPr>
                        <a:t>complex problems</a:t>
                      </a:r>
                      <a:endParaRPr lang="en-US" sz="1800" dirty="0"/>
                    </a:p>
                  </a:txBody>
                  <a:tcPr marL="68580" marR="68580" marT="34290" marB="34290"/>
                </a:tc>
              </a:tr>
              <a:tr h="668964">
                <a:tc>
                  <a:txBody>
                    <a:bodyPr/>
                    <a:lstStyle/>
                    <a:p>
                      <a:r>
                        <a:rPr lang="en-US" sz="1800" b="1" kern="1200" dirty="0" smtClean="0">
                          <a:effectLst/>
                        </a:rPr>
                        <a:t>Reader</a:t>
                      </a:r>
                      <a:endParaRPr lang="en-US" sz="1800" b="1" dirty="0"/>
                    </a:p>
                  </a:txBody>
                  <a:tcPr marL="68580" marR="68580" marT="34290" marB="34290"/>
                </a:tc>
                <a:tc>
                  <a:txBody>
                    <a:bodyPr/>
                    <a:lstStyle/>
                    <a:p>
                      <a:r>
                        <a:rPr lang="en-US" sz="1800" kern="1200" dirty="0" smtClean="0">
                          <a:effectLst/>
                        </a:rPr>
                        <a:t>Usually written for someone within the organization.</a:t>
                      </a:r>
                    </a:p>
                  </a:txBody>
                  <a:tcPr marL="68580" marR="68580" marT="34290" marB="34290"/>
                </a:tc>
                <a:tc>
                  <a:txBody>
                    <a:bodyPr/>
                    <a:lstStyle/>
                    <a:p>
                      <a:r>
                        <a:rPr lang="en-US" sz="1800" kern="1200" dirty="0" smtClean="0">
                          <a:effectLst/>
                        </a:rPr>
                        <a:t>Written for within the organization or outside</a:t>
                      </a:r>
                      <a:endParaRPr lang="en-US" sz="1800" dirty="0"/>
                    </a:p>
                  </a:txBody>
                  <a:tcPr marL="68580" marR="68580" marT="34290" marB="34290"/>
                </a:tc>
              </a:tr>
              <a:tr h="429986">
                <a:tc>
                  <a:txBody>
                    <a:bodyPr/>
                    <a:lstStyle/>
                    <a:p>
                      <a:r>
                        <a:rPr lang="en-US" sz="1800" b="1" kern="1200" dirty="0" smtClean="0">
                          <a:effectLst/>
                        </a:rPr>
                        <a:t>Format</a:t>
                      </a:r>
                      <a:endParaRPr lang="en-US" sz="1800" b="1" dirty="0">
                        <a:solidFill>
                          <a:schemeClr val="tx1"/>
                        </a:solidFill>
                      </a:endParaRPr>
                    </a:p>
                  </a:txBody>
                  <a:tcPr marL="68580" marR="68580" marT="34290" marB="34290"/>
                </a:tc>
                <a:tc>
                  <a:txBody>
                    <a:bodyPr/>
                    <a:lstStyle/>
                    <a:p>
                      <a:r>
                        <a:rPr lang="en-US" sz="1800" kern="1200" dirty="0" smtClean="0">
                          <a:effectLst/>
                        </a:rPr>
                        <a:t>written as memorandum and letter</a:t>
                      </a:r>
                      <a:endParaRPr lang="en-US" sz="1800" dirty="0">
                        <a:solidFill>
                          <a:schemeClr val="tx1"/>
                        </a:solidFill>
                      </a:endParaRPr>
                    </a:p>
                  </a:txBody>
                  <a:tcPr marL="68580" marR="68580" marT="34290" marB="34290"/>
                </a:tc>
                <a:tc>
                  <a:txBody>
                    <a:bodyPr/>
                    <a:lstStyle/>
                    <a:p>
                      <a:r>
                        <a:rPr lang="en-US" sz="1800" kern="1200" dirty="0" smtClean="0">
                          <a:effectLst/>
                        </a:rPr>
                        <a:t>Written in a manuscript format.</a:t>
                      </a:r>
                      <a:endParaRPr lang="en-US" sz="1800" dirty="0">
                        <a:solidFill>
                          <a:schemeClr val="tx1"/>
                        </a:solidFill>
                      </a:endParaRPr>
                    </a:p>
                  </a:txBody>
                  <a:tcPr marL="68580" marR="68580" marT="34290" marB="34290"/>
                </a:tc>
              </a:tr>
              <a:tr h="575779">
                <a:tc>
                  <a:txBody>
                    <a:bodyPr/>
                    <a:lstStyle/>
                    <a:p>
                      <a:r>
                        <a:rPr lang="en-US" sz="1800" b="1" kern="1200" dirty="0" smtClean="0">
                          <a:effectLst/>
                        </a:rPr>
                        <a:t>Formality</a:t>
                      </a:r>
                      <a:endParaRPr lang="en-US" sz="1800" b="1" dirty="0"/>
                    </a:p>
                  </a:txBody>
                  <a:tcPr marL="68580" marR="68580" marT="34290" marB="34290"/>
                </a:tc>
                <a:tc>
                  <a:txBody>
                    <a:bodyPr/>
                    <a:lstStyle/>
                    <a:p>
                      <a:r>
                        <a:rPr lang="en-US" sz="1800" kern="1200" dirty="0" smtClean="0">
                          <a:effectLst/>
                        </a:rPr>
                        <a:t>Does not require extended planning.</a:t>
                      </a:r>
                      <a:endParaRPr lang="en-US" sz="1800" dirty="0"/>
                    </a:p>
                  </a:txBody>
                  <a:tcPr marL="68580" marR="68580" marT="34290" marB="34290"/>
                </a:tc>
                <a:tc>
                  <a:txBody>
                    <a:bodyPr/>
                    <a:lstStyle/>
                    <a:p>
                      <a:r>
                        <a:rPr lang="en-US" sz="1800" kern="1200" dirty="0" smtClean="0">
                          <a:effectLst/>
                        </a:rPr>
                        <a:t>Needs</a:t>
                      </a:r>
                      <a:r>
                        <a:rPr lang="en-US" sz="1800" kern="1200" baseline="0" dirty="0" smtClean="0">
                          <a:effectLst/>
                        </a:rPr>
                        <a:t> </a:t>
                      </a:r>
                      <a:r>
                        <a:rPr lang="en-US" sz="1800" kern="1200" dirty="0" smtClean="0">
                          <a:effectLst/>
                        </a:rPr>
                        <a:t>planning before writing</a:t>
                      </a:r>
                      <a:endParaRPr lang="en-US" sz="1800" dirty="0"/>
                    </a:p>
                  </a:txBody>
                  <a:tcPr marL="68580" marR="68580" marT="34290" marB="34290"/>
                </a:tc>
              </a:tr>
              <a:tr h="877593">
                <a:tc>
                  <a:txBody>
                    <a:bodyPr/>
                    <a:lstStyle/>
                    <a:p>
                      <a:r>
                        <a:rPr lang="en-US" sz="1800" b="1" kern="1200" dirty="0" smtClean="0">
                          <a:effectLst/>
                        </a:rPr>
                        <a:t>Use of Supplement</a:t>
                      </a:r>
                      <a:endParaRPr lang="en-US" sz="1800" b="1" dirty="0"/>
                    </a:p>
                  </a:txBody>
                  <a:tcPr marL="68580" marR="68580" marT="34290" marB="34290"/>
                </a:tc>
                <a:tc>
                  <a:txBody>
                    <a:bodyPr/>
                    <a:lstStyle/>
                    <a:p>
                      <a:r>
                        <a:rPr lang="en-US" sz="1800" kern="1200" baseline="0" dirty="0" smtClean="0">
                          <a:effectLst/>
                        </a:rPr>
                        <a:t>Does</a:t>
                      </a:r>
                      <a:r>
                        <a:rPr lang="en-US" sz="1800" kern="1200" dirty="0" smtClean="0">
                          <a:effectLst/>
                        </a:rPr>
                        <a:t> not include prefatory parts\nor appended ones because it presents only day-to-day events.</a:t>
                      </a:r>
                      <a:endParaRPr lang="en-US" sz="1800" dirty="0"/>
                    </a:p>
                  </a:txBody>
                  <a:tcPr marL="68580" marR="68580" marT="34290" marB="34290"/>
                </a:tc>
                <a:tc>
                  <a:txBody>
                    <a:bodyPr/>
                    <a:lstStyle/>
                    <a:p>
                      <a:r>
                        <a:rPr lang="en-US" sz="1800" kern="1200" dirty="0" smtClean="0">
                          <a:effectLst/>
                        </a:rPr>
                        <a:t>Include these special parts</a:t>
                      </a:r>
                      <a:r>
                        <a:rPr lang="en-US" sz="1800" kern="1200" baseline="0" dirty="0" smtClean="0">
                          <a:effectLst/>
                        </a:rPr>
                        <a:t> to </a:t>
                      </a:r>
                      <a:r>
                        <a:rPr lang="en-US" sz="1800" kern="1200" dirty="0" smtClean="0">
                          <a:effectLst/>
                        </a:rPr>
                        <a:t>increase the reliability and validity of the report.</a:t>
                      </a:r>
                      <a:endParaRPr lang="en-US" sz="1800" dirty="0"/>
                    </a:p>
                  </a:txBody>
                  <a:tcPr marL="68580" marR="68580" marT="34290" marB="34290"/>
                </a:tc>
              </a:tr>
              <a:tr h="831680">
                <a:tc>
                  <a:txBody>
                    <a:bodyPr/>
                    <a:lstStyle/>
                    <a:p>
                      <a:r>
                        <a:rPr lang="en-US" sz="1800" b="1" kern="1200" dirty="0" smtClean="0">
                          <a:effectLst/>
                        </a:rPr>
                        <a:t>Style</a:t>
                      </a:r>
                      <a:endParaRPr lang="en-US" sz="1800" b="1" dirty="0"/>
                    </a:p>
                  </a:txBody>
                  <a:tcPr marL="68580" marR="68580" marT="34290" marB="34290"/>
                </a:tc>
                <a:tc>
                  <a:txBody>
                    <a:bodyPr/>
                    <a:lstStyle/>
                    <a:p>
                      <a:r>
                        <a:rPr lang="en-US" sz="1800" kern="1200" dirty="0" smtClean="0">
                          <a:effectLst/>
                        </a:rPr>
                        <a:t>Personal writing styles (using first or second person style)</a:t>
                      </a:r>
                      <a:r>
                        <a:rPr lang="en-US" sz="1800" kern="1200" baseline="0" dirty="0" smtClean="0">
                          <a:effectLst/>
                        </a:rPr>
                        <a:t> can be used.</a:t>
                      </a:r>
                      <a:endParaRPr lang="en-US" sz="1800" dirty="0"/>
                    </a:p>
                  </a:txBody>
                  <a:tcPr marL="68580" marR="68580" marT="34290" marB="34290"/>
                </a:tc>
                <a:tc>
                  <a:txBody>
                    <a:bodyPr/>
                    <a:lstStyle/>
                    <a:p>
                      <a:r>
                        <a:rPr lang="en-US" sz="1800" kern="1200" dirty="0" smtClean="0">
                          <a:effectLst/>
                        </a:rPr>
                        <a:t>Are written using impersonal (using third person style) styles</a:t>
                      </a:r>
                      <a:endParaRPr lang="en-US" sz="1800" dirty="0"/>
                    </a:p>
                  </a:txBody>
                  <a:tcPr marL="68580" marR="68580" marT="34290" marB="34290"/>
                </a:tc>
              </a:tr>
            </a:tbl>
          </a:graphicData>
        </a:graphic>
      </p:graphicFrame>
    </p:spTree>
    <p:extLst>
      <p:ext uri="{BB962C8B-B14F-4D97-AF65-F5344CB8AC3E}">
        <p14:creationId xmlns:p14="http://schemas.microsoft.com/office/powerpoint/2010/main" xmlns="" val="1657342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sz="2800" dirty="0"/>
              <a:t>Guidelines for Informal Reports</a:t>
            </a:r>
            <a:endParaRPr sz="2800" dirty="0"/>
          </a:p>
        </p:txBody>
      </p:sp>
      <p:sp>
        <p:nvSpPr>
          <p:cNvPr id="102" name="Google Shape;102;p12"/>
          <p:cNvSpPr txBox="1">
            <a:spLocks noGrp="1"/>
          </p:cNvSpPr>
          <p:nvPr>
            <p:ph type="body" idx="1"/>
          </p:nvPr>
        </p:nvSpPr>
        <p:spPr>
          <a:xfrm>
            <a:off x="886650" y="1122450"/>
            <a:ext cx="8390700" cy="2425300"/>
          </a:xfrm>
          <a:prstGeom prst="rect">
            <a:avLst/>
          </a:prstGeom>
        </p:spPr>
        <p:txBody>
          <a:bodyPr spcFirstLastPara="1" wrap="square" lIns="91425" tIns="91425" rIns="91425" bIns="91425" anchor="t" anchorCtr="0">
            <a:noAutofit/>
          </a:bodyPr>
          <a:lstStyle/>
          <a:p>
            <a:pPr lvl="0" indent="-457200">
              <a:buClr>
                <a:schemeClr val="dk1"/>
              </a:buClr>
              <a:buSzPts val="1100"/>
              <a:buFont typeface="+mj-lt"/>
              <a:buAutoNum type="arabicPeriod"/>
            </a:pPr>
            <a:r>
              <a:rPr lang="en-US" sz="2000" dirty="0" smtClean="0"/>
              <a:t>Plan </a:t>
            </a:r>
            <a:r>
              <a:rPr lang="en-US" sz="2000" dirty="0"/>
              <a:t>well before you write</a:t>
            </a:r>
          </a:p>
          <a:p>
            <a:pPr lvl="0" indent="-457200">
              <a:buClr>
                <a:schemeClr val="dk1"/>
              </a:buClr>
              <a:buSzPts val="1100"/>
              <a:buFont typeface="+mj-lt"/>
              <a:buAutoNum type="arabicPeriod"/>
            </a:pPr>
            <a:r>
              <a:rPr lang="en-US" sz="2000" dirty="0"/>
              <a:t>Use letter or memo format</a:t>
            </a:r>
          </a:p>
          <a:p>
            <a:pPr lvl="0" indent="-457200">
              <a:buClr>
                <a:schemeClr val="dk1"/>
              </a:buClr>
              <a:buSzPts val="1100"/>
              <a:buFont typeface="+mj-lt"/>
              <a:buAutoNum type="arabicPeriod"/>
            </a:pPr>
            <a:r>
              <a:rPr lang="en-US" sz="2000" dirty="0"/>
              <a:t>Make text visually appealing</a:t>
            </a:r>
          </a:p>
          <a:p>
            <a:pPr lvl="0" indent="-457200">
              <a:buClr>
                <a:schemeClr val="dk1"/>
              </a:buClr>
              <a:buSzPts val="1100"/>
              <a:buFont typeface="+mj-lt"/>
              <a:buAutoNum type="arabicPeriod"/>
            </a:pPr>
            <a:r>
              <a:rPr lang="en-US" sz="2000" dirty="0"/>
              <a:t>Use the ABC format for organization</a:t>
            </a:r>
          </a:p>
          <a:p>
            <a:pPr lvl="0" indent="-457200">
              <a:buClr>
                <a:schemeClr val="dk1"/>
              </a:buClr>
              <a:buSzPts val="1100"/>
              <a:buFont typeface="+mj-lt"/>
              <a:buAutoNum type="arabicPeriod"/>
            </a:pPr>
            <a:r>
              <a:rPr lang="en-US" sz="2000" dirty="0"/>
              <a:t>Call the abstract an introductory </a:t>
            </a:r>
            <a:r>
              <a:rPr lang="en-US" sz="2000" dirty="0" smtClean="0"/>
              <a:t>summary</a:t>
            </a:r>
            <a:endParaRPr lang="en-US" sz="2000" dirty="0"/>
          </a:p>
          <a:p>
            <a:pPr lvl="0" indent="-457200">
              <a:buClr>
                <a:schemeClr val="dk1"/>
              </a:buClr>
              <a:buSzPts val="1100"/>
              <a:buFont typeface="+mj-lt"/>
              <a:buAutoNum type="arabicPeriod"/>
            </a:pPr>
            <a:r>
              <a:rPr lang="en-US" sz="2000" dirty="0"/>
              <a:t>Put important details in the body</a:t>
            </a:r>
          </a:p>
          <a:p>
            <a:pPr lvl="0" indent="-457200">
              <a:buClr>
                <a:schemeClr val="dk1"/>
              </a:buClr>
              <a:buSzPts val="1100"/>
              <a:buFont typeface="+mj-lt"/>
              <a:buAutoNum type="arabicPeriod"/>
            </a:pPr>
            <a:r>
              <a:rPr lang="en-US" sz="2000" dirty="0"/>
              <a:t>Separate fact from opinion</a:t>
            </a:r>
          </a:p>
          <a:p>
            <a:pPr lvl="0" indent="-457200">
              <a:buClr>
                <a:schemeClr val="dk1"/>
              </a:buClr>
              <a:buSzPts val="1100"/>
              <a:buFont typeface="+mj-lt"/>
              <a:buAutoNum type="arabicPeriod"/>
            </a:pPr>
            <a:r>
              <a:rPr lang="en-US" sz="2000" dirty="0"/>
              <a:t>Focus attention in your conclusion</a:t>
            </a:r>
          </a:p>
          <a:p>
            <a:pPr lvl="0" indent="-457200">
              <a:buClr>
                <a:schemeClr val="dk1"/>
              </a:buClr>
              <a:buSzPts val="1100"/>
              <a:buFont typeface="+mj-lt"/>
              <a:buAutoNum type="arabicPeriod"/>
            </a:pPr>
            <a:r>
              <a:rPr lang="en-US" sz="2000" dirty="0"/>
              <a:t>Use attachments for less important details</a:t>
            </a:r>
          </a:p>
          <a:p>
            <a:pPr lvl="0" indent="-457200">
              <a:buClr>
                <a:schemeClr val="dk1"/>
              </a:buClr>
              <a:buSzPts val="1100"/>
              <a:buFont typeface="+mj-lt"/>
              <a:buAutoNum type="arabicPeriod"/>
            </a:pPr>
            <a:r>
              <a:rPr lang="en-US" sz="2000" dirty="0"/>
              <a:t>Edit carefully</a:t>
            </a:r>
          </a:p>
          <a:p>
            <a:pPr marL="0" lvl="0" indent="0" rtl="0">
              <a:spcBef>
                <a:spcPts val="600"/>
              </a:spcBef>
              <a:spcAft>
                <a:spcPts val="0"/>
              </a:spcAft>
              <a:buClr>
                <a:schemeClr val="dk1"/>
              </a:buClr>
              <a:buSzPts val="1100"/>
              <a:buFont typeface="Arial"/>
              <a:buNone/>
            </a:pPr>
            <a:endParaRPr sz="1200" dirty="0"/>
          </a:p>
          <a:p>
            <a:pPr marL="0" lvl="0" indent="0" rtl="0">
              <a:spcBef>
                <a:spcPts val="600"/>
              </a:spcBef>
              <a:spcAft>
                <a:spcPts val="0"/>
              </a:spcAft>
              <a:buNone/>
            </a:pPr>
            <a:endParaRPr sz="1200" dirty="0"/>
          </a:p>
        </p:txBody>
      </p:sp>
      <p:sp>
        <p:nvSpPr>
          <p:cNvPr id="105" name="Google Shape;105;p12"/>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Informal Reports</a:t>
            </a:r>
          </a:p>
        </p:txBody>
      </p:sp>
      <p:sp>
        <p:nvSpPr>
          <p:cNvPr id="3" name="Text Placeholder 2"/>
          <p:cNvSpPr>
            <a:spLocks noGrp="1"/>
          </p:cNvSpPr>
          <p:nvPr>
            <p:ph type="body" idx="1"/>
          </p:nvPr>
        </p:nvSpPr>
        <p:spPr>
          <a:xfrm>
            <a:off x="575822" y="1103107"/>
            <a:ext cx="7681528" cy="3646743"/>
          </a:xfrm>
        </p:spPr>
        <p:txBody>
          <a:bodyPr/>
          <a:lstStyle/>
          <a:p>
            <a:r>
              <a:rPr lang="en-US" dirty="0"/>
              <a:t>Make Text Visually Appealing</a:t>
            </a:r>
          </a:p>
          <a:p>
            <a:pPr lvl="1">
              <a:buFont typeface="Courier New" panose="02070309020205020404" pitchFamily="49" charset="0"/>
              <a:buChar char="o"/>
            </a:pPr>
            <a:r>
              <a:rPr lang="en-US" dirty="0"/>
              <a:t>Use bulleted points</a:t>
            </a:r>
          </a:p>
          <a:p>
            <a:pPr lvl="1">
              <a:buFont typeface="Courier New" panose="02070309020205020404" pitchFamily="49" charset="0"/>
              <a:buChar char="o"/>
            </a:pPr>
            <a:r>
              <a:rPr lang="en-US" dirty="0"/>
              <a:t>Use numbered points for ordered steps</a:t>
            </a:r>
          </a:p>
          <a:p>
            <a:pPr lvl="1">
              <a:buFont typeface="Courier New" panose="02070309020205020404" pitchFamily="49" charset="0"/>
              <a:buChar char="o"/>
            </a:pPr>
            <a:r>
              <a:rPr lang="en-US" dirty="0"/>
              <a:t>Use frequent headings and </a:t>
            </a:r>
            <a:r>
              <a:rPr lang="en-US" dirty="0" smtClean="0"/>
              <a:t>subheadings</a:t>
            </a:r>
          </a:p>
          <a:p>
            <a:pPr>
              <a:buFont typeface="Courier New" panose="02070309020205020404" pitchFamily="49" charset="0"/>
              <a:buChar char="o"/>
            </a:pPr>
            <a:endParaRPr lang="en-US" dirty="0"/>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8</a:t>
            </a:fld>
            <a:endParaRPr lang="en"/>
          </a:p>
        </p:txBody>
      </p:sp>
    </p:spTree>
    <p:extLst>
      <p:ext uri="{BB962C8B-B14F-4D97-AF65-F5344CB8AC3E}">
        <p14:creationId xmlns:p14="http://schemas.microsoft.com/office/powerpoint/2010/main" xmlns="" val="2139119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Informal Reports</a:t>
            </a:r>
          </a:p>
        </p:txBody>
      </p:sp>
      <p:sp>
        <p:nvSpPr>
          <p:cNvPr id="3" name="Text Placeholder 2"/>
          <p:cNvSpPr>
            <a:spLocks noGrp="1"/>
          </p:cNvSpPr>
          <p:nvPr>
            <p:ph type="body" idx="1"/>
          </p:nvPr>
        </p:nvSpPr>
        <p:spPr>
          <a:xfrm>
            <a:off x="575822" y="1103107"/>
            <a:ext cx="7681528" cy="3646743"/>
          </a:xfrm>
        </p:spPr>
        <p:txBody>
          <a:bodyPr/>
          <a:lstStyle/>
          <a:p>
            <a:r>
              <a:rPr lang="en-US" dirty="0"/>
              <a:t>Call the Abstract an Introductory Summary</a:t>
            </a:r>
          </a:p>
          <a:p>
            <a:pPr marL="76200" indent="0">
              <a:buNone/>
            </a:pPr>
            <a:r>
              <a:rPr lang="en-US" dirty="0"/>
              <a:t>Include three essential pieces of information</a:t>
            </a:r>
          </a:p>
          <a:p>
            <a:pPr lvl="1">
              <a:buFont typeface="Courier New" panose="02070309020205020404" pitchFamily="49" charset="0"/>
              <a:buChar char="o"/>
            </a:pPr>
            <a:r>
              <a:rPr lang="en-US" dirty="0"/>
              <a:t>Purpose for the report</a:t>
            </a:r>
          </a:p>
          <a:p>
            <a:pPr lvl="1">
              <a:buFont typeface="Courier New" panose="02070309020205020404" pitchFamily="49" charset="0"/>
              <a:buChar char="o"/>
            </a:pPr>
            <a:r>
              <a:rPr lang="en-US" dirty="0"/>
              <a:t>Scope statement</a:t>
            </a:r>
          </a:p>
          <a:p>
            <a:pPr lvl="1">
              <a:buFont typeface="Courier New" panose="02070309020205020404" pitchFamily="49" charset="0"/>
              <a:buChar char="o"/>
            </a:pPr>
            <a:r>
              <a:rPr lang="en-US" dirty="0"/>
              <a:t>Summary of essential</a:t>
            </a:r>
            <a:endParaRPr lang="en-US" dirty="0" smtClean="0"/>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9</a:t>
            </a:fld>
            <a:endParaRPr lang="en"/>
          </a:p>
        </p:txBody>
      </p:sp>
    </p:spTree>
    <p:extLst>
      <p:ext uri="{BB962C8B-B14F-4D97-AF65-F5344CB8AC3E}">
        <p14:creationId xmlns:p14="http://schemas.microsoft.com/office/powerpoint/2010/main" xmlns="" val="225801245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1505</TotalTime>
  <Words>3289</Words>
  <Application>Microsoft Office PowerPoint</Application>
  <PresentationFormat>On-screen Show (16:9)</PresentationFormat>
  <Paragraphs>248</Paragraphs>
  <Slides>51</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Trebuchet MS</vt:lpstr>
      <vt:lpstr>Wingdings 3</vt:lpstr>
      <vt:lpstr>Karla</vt:lpstr>
      <vt:lpstr>Courier New</vt:lpstr>
      <vt:lpstr>Times New Roman</vt:lpstr>
      <vt:lpstr>Facet</vt:lpstr>
      <vt:lpstr>Informal Reports</vt:lpstr>
      <vt:lpstr>Slide 2</vt:lpstr>
      <vt:lpstr>Hello!</vt:lpstr>
      <vt:lpstr>Slide 4</vt:lpstr>
      <vt:lpstr>Informal Reports</vt:lpstr>
      <vt:lpstr>Slide 6</vt:lpstr>
      <vt:lpstr>Guidelines for Informal Reports</vt:lpstr>
      <vt:lpstr>Guidelines for Informal Reports</vt:lpstr>
      <vt:lpstr>Guidelines for Informal Reports</vt:lpstr>
      <vt:lpstr>Guidelines for Informal Reports</vt:lpstr>
      <vt:lpstr>Guidelines for Informal Reports</vt:lpstr>
      <vt:lpstr>1. Activity Report</vt:lpstr>
      <vt:lpstr>Let’s review some concepts</vt:lpstr>
      <vt:lpstr>Slide 14</vt:lpstr>
      <vt:lpstr>Case Study</vt:lpstr>
      <vt:lpstr>Slide 16</vt:lpstr>
      <vt:lpstr>2. Progress Reort</vt:lpstr>
      <vt:lpstr>Slide 18</vt:lpstr>
      <vt:lpstr>Slide 19</vt:lpstr>
      <vt:lpstr>Task</vt:lpstr>
      <vt:lpstr>Case Study</vt:lpstr>
      <vt:lpstr>Slide 22</vt:lpstr>
      <vt:lpstr>Ethics Questions in the Workplace</vt:lpstr>
      <vt:lpstr>Ethics Questions</vt:lpstr>
      <vt:lpstr>Ethics Questions</vt:lpstr>
      <vt:lpstr>Analysis Reports </vt:lpstr>
      <vt:lpstr>Problem Analysis</vt:lpstr>
      <vt:lpstr>Case Study</vt:lpstr>
      <vt:lpstr>Slide 29</vt:lpstr>
      <vt:lpstr>Slide 30</vt:lpstr>
      <vt:lpstr>Equipment Evaluation</vt:lpstr>
      <vt:lpstr>Equipment Evaluation</vt:lpstr>
      <vt:lpstr>Case Study</vt:lpstr>
      <vt:lpstr>Slide 34</vt:lpstr>
      <vt:lpstr>Slide 35</vt:lpstr>
      <vt:lpstr>Slide 36</vt:lpstr>
      <vt:lpstr>Feasibility Studies</vt:lpstr>
      <vt:lpstr>Slide 38</vt:lpstr>
      <vt:lpstr>Feasibility Studies</vt:lpstr>
      <vt:lpstr>Slide 40</vt:lpstr>
      <vt:lpstr>Slide 41</vt:lpstr>
      <vt:lpstr>Group Writing Task</vt:lpstr>
      <vt:lpstr>Periodic (Activity) Report </vt:lpstr>
      <vt:lpstr>Problem Analysis—Team Project </vt:lpstr>
      <vt:lpstr>Problem Analysis</vt:lpstr>
      <vt:lpstr>Equipment Evaluation</vt:lpstr>
      <vt:lpstr>Slide 47</vt:lpstr>
      <vt:lpstr>Equipment Evaluation</vt:lpstr>
      <vt:lpstr>Slide 49</vt:lpstr>
      <vt:lpstr>Slide 50</vt:lpstr>
      <vt:lpstr>Slide 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Informal Reports</dc:title>
  <dc:creator>Hajra Butt</dc:creator>
  <cp:lastModifiedBy>Razam Sahib</cp:lastModifiedBy>
  <cp:revision>37</cp:revision>
  <dcterms:modified xsi:type="dcterms:W3CDTF">2022-09-13T10:38:08Z</dcterms:modified>
</cp:coreProperties>
</file>