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61" r:id="rId3"/>
    <p:sldId id="262" r:id="rId4"/>
    <p:sldId id="274" r:id="rId5"/>
    <p:sldId id="275" r:id="rId6"/>
    <p:sldId id="276" r:id="rId7"/>
    <p:sldId id="283" r:id="rId8"/>
    <p:sldId id="259" r:id="rId9"/>
    <p:sldId id="260" r:id="rId10"/>
    <p:sldId id="277" r:id="rId11"/>
    <p:sldId id="263" r:id="rId12"/>
    <p:sldId id="264" r:id="rId13"/>
    <p:sldId id="266" r:id="rId14"/>
    <p:sldId id="267" r:id="rId15"/>
    <p:sldId id="273"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11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BECF50-E478-41CE-BBA9-66D9EE059DF0}" type="datetimeFigureOut">
              <a:rPr lang="en-US" smtClean="0"/>
              <a:t>11/14/2023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62E480-48CE-466F-BC0E-ABAA22BF5429}" type="slidenum">
              <a:rPr lang="en-US" smtClean="0"/>
              <a:t>‹#›</a:t>
            </a:fld>
            <a:endParaRPr lang="en-US"/>
          </a:p>
        </p:txBody>
      </p:sp>
    </p:spTree>
    <p:extLst>
      <p:ext uri="{BB962C8B-B14F-4D97-AF65-F5344CB8AC3E}">
        <p14:creationId xmlns:p14="http://schemas.microsoft.com/office/powerpoint/2010/main" val="426309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job letters and résumés are still sent through internet.</a:t>
            </a:r>
          </a:p>
          <a:p>
            <a:endParaRPr lang="en-US" dirty="0"/>
          </a:p>
          <a:p>
            <a:r>
              <a:rPr lang="en-US" dirty="0"/>
              <a:t>Your job application, no longer than one page, should be specific about the job you seek and your main selling points. </a:t>
            </a:r>
          </a:p>
          <a:p>
            <a:r>
              <a:rPr lang="en-US" dirty="0"/>
              <a:t>Then the résumé—one page or two at most—should simply, specifically, and neatly highlight your background.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8D62C1-DC82-4842-9E02-DFF5924913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2808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s</a:t>
            </a:r>
            <a:r>
              <a:rPr lang="en-US" dirty="0"/>
              <a:t>uccessful, job letter or résumé is</a:t>
            </a:r>
            <a:r>
              <a:rPr lang="en-US" baseline="0" dirty="0"/>
              <a:t> the one that </a:t>
            </a:r>
            <a:r>
              <a:rPr lang="en-US" dirty="0"/>
              <a:t>gets you an interview. After that, your interpersonal skills help you land the job.</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8D62C1-DC82-4842-9E02-DFF5924913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9629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8D62C1-DC82-4842-9E02-DFF5924913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58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CD04-6C5D-4DA6-863D-608FCFAEB4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0E471A-A7EC-4A87-9206-2CBEB700A9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585EC5-C762-486F-8648-6AC43C840472}"/>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830CF85B-51F0-4430-ACD0-41F6E601F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390EA-BC64-46C2-AC48-1F77FC1F8F29}"/>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4276388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7B1-96A4-42B0-8107-3AEAF9CE5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BF3C87-4FD0-4F1B-B96F-31665FBD5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3043BE-394C-4612-95E0-66D95CE34752}"/>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A65DB64D-71F1-44FF-A5B0-BF75A4CDD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60A6C-E8B7-47C8-919E-1C043D59C909}"/>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130237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618A7-406B-4333-B882-0BBA09825D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08BC02-400D-4D82-974C-B65AA47B0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DC879-BF3C-4489-AA24-9EAA96337234}"/>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CB752784-4716-4EC2-8FCB-0F2AE85E3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65514-01E8-496D-8B59-6F19E5233331}"/>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102381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C2E0-1961-4A31-B25F-61C77A8E00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1F510-4F34-4ACC-A1E7-E62E9A583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0E5A1-24EB-4955-B274-AE14FC39E3E2}"/>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EE4B0321-AD05-4C65-8EED-4A2805F9A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758215-89C1-41BD-A1D7-4037531B574E}"/>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1036516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E14C-11FF-44DE-9F36-C6446B3A6E6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C10268-D1B2-4F8F-A7C2-34EBB2467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F31ED-319E-430C-8429-7E7474D38237}"/>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4AAC6879-244E-42B3-BF13-BD05727A7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A9993-6A93-424E-B761-480A4EF920EC}"/>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151967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2AAE-0296-45A2-B518-4CD9260693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C47C2-F349-4E89-8874-86170924BF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AD19AB-19AC-4470-9A2D-4A8DC3855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781D45-FC02-482D-B32B-B4B8810BC654}"/>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6" name="Footer Placeholder 5">
            <a:extLst>
              <a:ext uri="{FF2B5EF4-FFF2-40B4-BE49-F238E27FC236}">
                <a16:creationId xmlns:a16="http://schemas.microsoft.com/office/drawing/2014/main" id="{CDAEA8D3-D0AD-44A2-A8FB-BE17CA8A6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8ECF0-DC72-4DF9-B898-0637D64EB639}"/>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2942762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2FB4C-05AB-4613-BBD0-42E1AEFB9F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255F4-5681-410F-AE41-76C911CAB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64B7A3-FAAC-4FDC-BBA0-422E528B75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96C82B-C0DC-4993-A656-B7E5D67E9E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65E1D-6FFA-44D2-9E3A-9333C159CD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5F1AF9-49D1-40D0-BB0B-2BFB56C9BDC6}"/>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8" name="Footer Placeholder 7">
            <a:extLst>
              <a:ext uri="{FF2B5EF4-FFF2-40B4-BE49-F238E27FC236}">
                <a16:creationId xmlns:a16="http://schemas.microsoft.com/office/drawing/2014/main" id="{10644284-98AA-47E1-91B5-1AD4C367E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0AC13C-C9D4-4866-A2D7-D088F974D5F9}"/>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317529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F19C1-2A49-4F68-BE16-9A49A44537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600AD-D777-45E5-8C9D-EB814D5D7521}"/>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4" name="Footer Placeholder 3">
            <a:extLst>
              <a:ext uri="{FF2B5EF4-FFF2-40B4-BE49-F238E27FC236}">
                <a16:creationId xmlns:a16="http://schemas.microsoft.com/office/drawing/2014/main" id="{0CE4A7FF-C273-41B7-B8FA-3C131A1E42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054AF6-6D0D-4F39-92BB-D0835AAA4095}"/>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3133162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309BE-729C-41A5-B5FA-A429E73D3A74}"/>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3" name="Footer Placeholder 2">
            <a:extLst>
              <a:ext uri="{FF2B5EF4-FFF2-40B4-BE49-F238E27FC236}">
                <a16:creationId xmlns:a16="http://schemas.microsoft.com/office/drawing/2014/main" id="{E139965E-58CE-4162-BF73-2FF84826DF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FDD876-E18B-4100-9306-AF8F91537DAA}"/>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477384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632E-E217-4829-9171-524E07242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BE6C63-1AF7-4BF6-BC9A-C55F4856E6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E4BD84-2D30-4726-BBEA-186424BAC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FABA2-DB60-471C-9A76-1AF725A65007}"/>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6" name="Footer Placeholder 5">
            <a:extLst>
              <a:ext uri="{FF2B5EF4-FFF2-40B4-BE49-F238E27FC236}">
                <a16:creationId xmlns:a16="http://schemas.microsoft.com/office/drawing/2014/main" id="{9803D7D6-B8D8-48AB-85FA-72831B65CA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E5730-64B1-40A9-8989-18C82EC64B77}"/>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224808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196B-6A23-40CD-8A88-DC3A1AFD9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F35336-EE5A-4F66-B809-49BED62C19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C9830-C27C-4622-AA5B-A7687D61C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638A01-B669-442D-A7A3-7E4FAC25AE39}"/>
              </a:ext>
            </a:extLst>
          </p:cNvPr>
          <p:cNvSpPr>
            <a:spLocks noGrp="1"/>
          </p:cNvSpPr>
          <p:nvPr>
            <p:ph type="dt" sz="half" idx="10"/>
          </p:nvPr>
        </p:nvSpPr>
        <p:spPr/>
        <p:txBody>
          <a:bodyPr/>
          <a:lstStyle/>
          <a:p>
            <a:fld id="{A9673B9D-72F5-4326-AF8E-BA2E4111F706}" type="datetimeFigureOut">
              <a:rPr lang="en-US" smtClean="0"/>
              <a:t>11/14/2023</a:t>
            </a:fld>
            <a:endParaRPr lang="en-US"/>
          </a:p>
        </p:txBody>
      </p:sp>
      <p:sp>
        <p:nvSpPr>
          <p:cNvPr id="6" name="Footer Placeholder 5">
            <a:extLst>
              <a:ext uri="{FF2B5EF4-FFF2-40B4-BE49-F238E27FC236}">
                <a16:creationId xmlns:a16="http://schemas.microsoft.com/office/drawing/2014/main" id="{1CE367B9-2EE8-462D-B84F-2BC56C056F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0E55F0-9324-406B-A394-6B9A33432835}"/>
              </a:ext>
            </a:extLst>
          </p:cNvPr>
          <p:cNvSpPr>
            <a:spLocks noGrp="1"/>
          </p:cNvSpPr>
          <p:nvPr>
            <p:ph type="sldNum" sz="quarter" idx="12"/>
          </p:nvPr>
        </p:nvSpPr>
        <p:spPr/>
        <p:txBody>
          <a:bodyPr/>
          <a:lstStyle/>
          <a:p>
            <a:fld id="{C364E646-3D65-42F4-9F58-F15CED2E9F5C}" type="slidenum">
              <a:rPr lang="en-US" smtClean="0"/>
              <a:t>‹#›</a:t>
            </a:fld>
            <a:endParaRPr lang="en-US"/>
          </a:p>
        </p:txBody>
      </p:sp>
    </p:spTree>
    <p:extLst>
      <p:ext uri="{BB962C8B-B14F-4D97-AF65-F5344CB8AC3E}">
        <p14:creationId xmlns:p14="http://schemas.microsoft.com/office/powerpoint/2010/main" val="3214621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313927-C01E-4932-A2D6-15B55AD45B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A6938C-A106-45F1-955B-09E972279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3521FD-E585-4C4F-B8F9-1C40DA67E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73B9D-72F5-4326-AF8E-BA2E4111F706}" type="datetimeFigureOut">
              <a:rPr lang="en-US" smtClean="0"/>
              <a:t>11/14/2023</a:t>
            </a:fld>
            <a:endParaRPr lang="en-US"/>
          </a:p>
        </p:txBody>
      </p:sp>
      <p:sp>
        <p:nvSpPr>
          <p:cNvPr id="5" name="Footer Placeholder 4">
            <a:extLst>
              <a:ext uri="{FF2B5EF4-FFF2-40B4-BE49-F238E27FC236}">
                <a16:creationId xmlns:a16="http://schemas.microsoft.com/office/drawing/2014/main" id="{E99D4700-E2C8-4FEC-958C-5D253DA3F8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539053-A043-45E5-8E8D-8040BE6BF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64E646-3D65-42F4-9F58-F15CED2E9F5C}" type="slidenum">
              <a:rPr lang="en-US" smtClean="0"/>
              <a:t>‹#›</a:t>
            </a:fld>
            <a:endParaRPr lang="en-US"/>
          </a:p>
        </p:txBody>
      </p:sp>
    </p:spTree>
    <p:extLst>
      <p:ext uri="{BB962C8B-B14F-4D97-AF65-F5344CB8AC3E}">
        <p14:creationId xmlns:p14="http://schemas.microsoft.com/office/powerpoint/2010/main" val="90438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br>
              <a:rPr lang="en-US" dirty="0"/>
            </a:br>
            <a:r>
              <a:rPr lang="en-US" dirty="0"/>
              <a:t>The Job Search</a:t>
            </a:r>
          </a:p>
        </p:txBody>
      </p:sp>
      <p:sp>
        <p:nvSpPr>
          <p:cNvPr id="3" name="Subtitle 2"/>
          <p:cNvSpPr>
            <a:spLocks noGrp="1"/>
          </p:cNvSpPr>
          <p:nvPr>
            <p:ph type="subTitle" idx="1"/>
          </p:nvPr>
        </p:nvSpPr>
        <p:spPr/>
        <p:txBody>
          <a:bodyPr/>
          <a:lstStyle/>
          <a:p>
            <a:r>
              <a:rPr lang="en-US" dirty="0"/>
              <a:t>Chapter: 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mn-lt"/>
              </a:rPr>
              <a:t>Job Correspondence</a:t>
            </a:r>
          </a:p>
        </p:txBody>
      </p:sp>
      <p:sp>
        <p:nvSpPr>
          <p:cNvPr id="3" name="Text Placeholder 2"/>
          <p:cNvSpPr>
            <a:spLocks noGrp="1"/>
          </p:cNvSpPr>
          <p:nvPr>
            <p:ph type="body" idx="1"/>
          </p:nvPr>
        </p:nvSpPr>
        <p:spPr/>
        <p:txBody>
          <a:bodyPr>
            <a:normAutofit/>
          </a:bodyPr>
          <a:lstStyle/>
          <a:p>
            <a:r>
              <a:rPr lang="en-US" sz="2400" dirty="0"/>
              <a:t>Resumes and Job Application</a:t>
            </a:r>
          </a:p>
        </p:txBody>
      </p:sp>
    </p:spTree>
    <p:extLst>
      <p:ext uri="{BB962C8B-B14F-4D97-AF65-F5344CB8AC3E}">
        <p14:creationId xmlns:p14="http://schemas.microsoft.com/office/powerpoint/2010/main" val="2949463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743201" y="-381000"/>
            <a:ext cx="6053137" cy="782988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pPr marL="0" indent="0">
              <a:buNone/>
            </a:pPr>
            <a:endParaRPr lang="en-US" dirty="0"/>
          </a:p>
          <a:p>
            <a:r>
              <a:rPr lang="en-US" sz="2000" dirty="0"/>
              <a:t>Looking  at the resume for ten seconds. What do you remember? In other words, what stands out?</a:t>
            </a:r>
          </a:p>
          <a:p>
            <a:r>
              <a:rPr lang="en-US" sz="2000" dirty="0"/>
              <a:t>Does the resume look balanced and attractive? Explain.</a:t>
            </a:r>
          </a:p>
          <a:p>
            <a:r>
              <a:rPr lang="en-US" sz="2000" dirty="0"/>
              <a:t>What information is included in each major section?</a:t>
            </a:r>
          </a:p>
          <a:p>
            <a:r>
              <a:rPr lang="en-US" sz="2000" dirty="0"/>
              <a:t>How does Matt’s work experience relate to his job objective?</a:t>
            </a:r>
          </a:p>
          <a:p>
            <a:r>
              <a:rPr lang="en-US" sz="2000" dirty="0"/>
              <a:t>What impression does his earning some of his college expenses make?</a:t>
            </a:r>
          </a:p>
          <a:p>
            <a:r>
              <a:rPr lang="en-US" sz="2000" dirty="0"/>
              <a:t>What kind of impression does his volunteer work make?</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922"/>
            <a:ext cx="8229600" cy="990600"/>
          </a:xfrm>
        </p:spPr>
        <p:txBody>
          <a:bodyPr>
            <a:normAutofit fontScale="90000"/>
          </a:bodyPr>
          <a:lstStyle/>
          <a:p>
            <a:r>
              <a:rPr lang="en-US" b="1" dirty="0">
                <a:solidFill>
                  <a:schemeClr val="accent1"/>
                </a:solidFill>
                <a:latin typeface="+mn-lt"/>
              </a:rPr>
              <a:t>Include a Resume</a:t>
            </a:r>
            <a:br>
              <a:rPr lang="en-US" dirty="0"/>
            </a:br>
            <a:endParaRPr lang="en-US" dirty="0"/>
          </a:p>
        </p:txBody>
      </p:sp>
      <p:sp>
        <p:nvSpPr>
          <p:cNvPr id="3" name="Content Placeholder 2"/>
          <p:cNvSpPr>
            <a:spLocks noGrp="1"/>
          </p:cNvSpPr>
          <p:nvPr>
            <p:ph sz="quarter" idx="1"/>
          </p:nvPr>
        </p:nvSpPr>
        <p:spPr>
          <a:xfrm>
            <a:off x="1676400" y="609600"/>
            <a:ext cx="8839200" cy="6400800"/>
          </a:xfrm>
        </p:spPr>
        <p:txBody>
          <a:bodyPr>
            <a:normAutofit fontScale="62500" lnSpcReduction="20000"/>
          </a:bodyPr>
          <a:lstStyle/>
          <a:p>
            <a:pPr marL="0" indent="0">
              <a:buNone/>
            </a:pPr>
            <a:r>
              <a:rPr lang="en-US" sz="3200" dirty="0"/>
              <a:t>The resume, a summary of your skills and accomplishments, is your “</a:t>
            </a:r>
            <a:r>
              <a:rPr lang="en-US" sz="3200" b="1" dirty="0">
                <a:solidFill>
                  <a:schemeClr val="accent1"/>
                </a:solidFill>
              </a:rPr>
              <a:t>silent sales representative</a:t>
            </a:r>
            <a:r>
              <a:rPr lang="en-US" sz="3200" dirty="0"/>
              <a:t>”</a:t>
            </a:r>
          </a:p>
          <a:p>
            <a:pPr marL="0" indent="0">
              <a:buNone/>
            </a:pPr>
            <a:r>
              <a:rPr lang="en-US" sz="3200" dirty="0"/>
              <a:t>In writing a resume, include the following information:</a:t>
            </a:r>
          </a:p>
          <a:p>
            <a:pPr marL="0" indent="0">
              <a:buNone/>
            </a:pPr>
            <a:endParaRPr lang="en-US" sz="3200" dirty="0"/>
          </a:p>
          <a:p>
            <a:r>
              <a:rPr lang="en-US" sz="3200" dirty="0">
                <a:solidFill>
                  <a:schemeClr val="accent1"/>
                </a:solidFill>
              </a:rPr>
              <a:t>Contact information: </a:t>
            </a:r>
            <a:r>
              <a:rPr lang="en-US" sz="3200" dirty="0"/>
              <a:t>Your name,  address and telephone numbers at which you can be reached, your email address</a:t>
            </a:r>
          </a:p>
          <a:p>
            <a:r>
              <a:rPr lang="en-US" sz="3200" dirty="0">
                <a:solidFill>
                  <a:schemeClr val="accent1"/>
                </a:solidFill>
              </a:rPr>
              <a:t>Job Objective:  </a:t>
            </a:r>
            <a:r>
              <a:rPr lang="en-US" sz="3200" dirty="0"/>
              <a:t>A precise, clear sentence about your specific area of expertise</a:t>
            </a:r>
          </a:p>
          <a:p>
            <a:r>
              <a:rPr lang="en-US" sz="3200" dirty="0"/>
              <a:t>Example: To use my intellectual abilities, quantitative knowledge, communication skills, and proven leadership </a:t>
            </a:r>
            <a:r>
              <a:rPr lang="en-US" sz="3200" dirty="0" err="1"/>
              <a:t>ablility</a:t>
            </a:r>
            <a:r>
              <a:rPr lang="en-US" sz="3200" dirty="0"/>
              <a:t> creatively to further the organizational mission of a high integrity marketing research organization.</a:t>
            </a:r>
          </a:p>
          <a:p>
            <a:r>
              <a:rPr lang="en-US" sz="3200" dirty="0">
                <a:solidFill>
                  <a:schemeClr val="accent1"/>
                </a:solidFill>
              </a:rPr>
              <a:t>Employment History: </a:t>
            </a:r>
            <a:r>
              <a:rPr lang="en-US" sz="3200" dirty="0"/>
              <a:t>paid and nonpaid experiences, beginning with the most recent.be sure to give employment dates, and briefly list important duties and accomplishments.</a:t>
            </a:r>
          </a:p>
          <a:p>
            <a:r>
              <a:rPr lang="en-US" sz="3200" dirty="0">
                <a:solidFill>
                  <a:schemeClr val="accent1"/>
                </a:solidFill>
              </a:rPr>
              <a:t>Education: </a:t>
            </a:r>
            <a:r>
              <a:rPr lang="en-US" sz="3200" dirty="0"/>
              <a:t>Schools attended, degree completed</a:t>
            </a:r>
          </a:p>
          <a:p>
            <a:r>
              <a:rPr lang="en-US" sz="3200" dirty="0">
                <a:solidFill>
                  <a:schemeClr val="accent1"/>
                </a:solidFill>
              </a:rPr>
              <a:t>Relevant professional certifications and affiliations: </a:t>
            </a:r>
            <a:r>
              <a:rPr lang="en-US" sz="3200" dirty="0"/>
              <a:t>Memberships, offices held</a:t>
            </a:r>
          </a:p>
          <a:p>
            <a:r>
              <a:rPr lang="en-US" sz="3200" dirty="0">
                <a:solidFill>
                  <a:schemeClr val="accent1"/>
                </a:solidFill>
              </a:rPr>
              <a:t>Special skills</a:t>
            </a:r>
            <a:r>
              <a:rPr lang="en-US" sz="3200" dirty="0"/>
              <a:t>: Fluency in foreign languages, computer expertise</a:t>
            </a:r>
          </a:p>
          <a:p>
            <a:r>
              <a:rPr lang="en-US" sz="3200" dirty="0">
                <a:solidFill>
                  <a:schemeClr val="accent1"/>
                </a:solidFill>
              </a:rPr>
              <a:t>Interests and activities</a:t>
            </a:r>
            <a:r>
              <a:rPr lang="en-US" sz="3200" dirty="0"/>
              <a:t>: only those that are related to your objectives</a:t>
            </a:r>
          </a:p>
          <a:p>
            <a:r>
              <a:rPr lang="en-US" sz="3200" dirty="0">
                <a:solidFill>
                  <a:schemeClr val="accent1"/>
                </a:solidFill>
              </a:rPr>
              <a:t>References:</a:t>
            </a:r>
            <a:r>
              <a:rPr lang="en-US" sz="3200" dirty="0"/>
              <a:t> People who know your work, your capabilities, and your character who will vouch for you. Include only a statement that references are available on request.</a:t>
            </a:r>
          </a:p>
          <a:p>
            <a:pPr marL="0" indent="0">
              <a:buNone/>
            </a:pPr>
            <a:r>
              <a:rPr lang="en-US" dirty="0"/>
              <a:t>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47082" y="152400"/>
            <a:ext cx="7982718" cy="658469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TASK 1: Who I am and How I know This</a:t>
            </a:r>
            <a:br>
              <a:rPr lang="en-US" dirty="0"/>
            </a:br>
            <a:endParaRPr lang="en-US" dirty="0"/>
          </a:p>
        </p:txBody>
      </p:sp>
      <p:sp>
        <p:nvSpPr>
          <p:cNvPr id="3" name="Content Placeholder 2"/>
          <p:cNvSpPr>
            <a:spLocks noGrp="1"/>
          </p:cNvSpPr>
          <p:nvPr>
            <p:ph sz="quarter" idx="1"/>
          </p:nvPr>
        </p:nvSpPr>
        <p:spPr>
          <a:xfrm>
            <a:off x="609600" y="1295399"/>
            <a:ext cx="10972800" cy="5173639"/>
          </a:xfrm>
        </p:spPr>
        <p:txBody>
          <a:bodyPr>
            <a:normAutofit fontScale="85000" lnSpcReduction="20000"/>
          </a:bodyPr>
          <a:lstStyle/>
          <a:p>
            <a:pPr marL="0" indent="0">
              <a:buNone/>
            </a:pPr>
            <a:r>
              <a:rPr lang="en-US" dirty="0"/>
              <a:t>1. First ask yourself, </a:t>
            </a:r>
            <a:r>
              <a:rPr lang="en-US" i="1" dirty="0"/>
              <a:t>How do I see myself</a:t>
            </a:r>
            <a:r>
              <a:rPr lang="en-US" dirty="0"/>
              <a:t>? List the skills, abilities, knowledge, competencies, and personality characteristics that describe how you see yourself. To generate this list, try completing the sentences: “I am skilled at . . . ,” “I have the ability to . . . ,” “I know things about . . . ,” “I am competent at doing . . . ,” and “One part of my personality is that I am . . . .” List as many characteristics in each category as you can think of. What you have developed is an inventory of your self-concept. Second ask, </a:t>
            </a:r>
            <a:r>
              <a:rPr lang="en-US" i="1" dirty="0"/>
              <a:t>How do others see me</a:t>
            </a:r>
            <a:r>
              <a:rPr lang="en-US" dirty="0"/>
              <a:t>? List the skills, abilities, and so on that describe how you think others see you by completing the sentences: “Other people believe I am skilled at . . . ,” “Other people believe I have the ability to . . . ,” “Other people believe I know things about . . . ,” “Other people believe I am competent at doing . . . ,” and “One part of my personality is that other people believe I am . . . .” Compare your two lists. How are they similar? Where are they different? </a:t>
            </a:r>
          </a:p>
          <a:p>
            <a:pPr marL="0" indent="0">
              <a:buNone/>
            </a:pPr>
            <a:r>
              <a:rPr lang="en-US" dirty="0"/>
              <a:t> </a:t>
            </a:r>
          </a:p>
          <a:p>
            <a:pPr marL="0" indent="0">
              <a:buNone/>
            </a:pPr>
            <a:r>
              <a:rPr lang="en-US" dirty="0"/>
              <a:t>2. Under the following headings, fill in information about yourself:</a:t>
            </a:r>
          </a:p>
          <a:p>
            <a:pPr lvl="1"/>
            <a:r>
              <a:rPr lang="en-US" b="1" dirty="0"/>
              <a:t>Qualification</a:t>
            </a:r>
            <a:r>
              <a:rPr lang="en-US" dirty="0"/>
              <a:t>: Degree, Institute, name</a:t>
            </a:r>
          </a:p>
          <a:p>
            <a:pPr lvl="1"/>
            <a:r>
              <a:rPr lang="en-US" b="1" dirty="0"/>
              <a:t>Work Experience</a:t>
            </a:r>
            <a:r>
              <a:rPr lang="en-US" dirty="0"/>
              <a:t>: nature of work, name of company, date (year</a:t>
            </a:r>
          </a:p>
          <a:p>
            <a:pPr lvl="1"/>
            <a:r>
              <a:rPr lang="en-US" b="1" dirty="0"/>
              <a:t>Professional skills</a:t>
            </a:r>
          </a:p>
          <a:p>
            <a:pPr marL="0" indent="0">
              <a:buNone/>
            </a:pPr>
            <a:endParaRPr lang="en-US" dirty="0"/>
          </a:p>
        </p:txBody>
      </p:sp>
    </p:spTree>
    <p:extLst>
      <p:ext uri="{BB962C8B-B14F-4D97-AF65-F5344CB8AC3E}">
        <p14:creationId xmlns:p14="http://schemas.microsoft.com/office/powerpoint/2010/main" val="209149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mn-lt"/>
              </a:rPr>
              <a:t>TASK 2:</a:t>
            </a:r>
          </a:p>
        </p:txBody>
      </p:sp>
      <p:sp>
        <p:nvSpPr>
          <p:cNvPr id="3" name="Content Placeholder 2"/>
          <p:cNvSpPr>
            <a:spLocks noGrp="1"/>
          </p:cNvSpPr>
          <p:nvPr>
            <p:ph sz="quarter" idx="1"/>
          </p:nvPr>
        </p:nvSpPr>
        <p:spPr>
          <a:xfrm>
            <a:off x="1981200" y="1219200"/>
            <a:ext cx="9769522" cy="5410200"/>
          </a:xfrm>
        </p:spPr>
        <p:txBody>
          <a:bodyPr/>
          <a:lstStyle/>
          <a:p>
            <a:pPr marL="514350" indent="-514350">
              <a:buFont typeface="+mj-lt"/>
              <a:buAutoNum type="arabicPeriod"/>
            </a:pPr>
            <a:r>
              <a:rPr lang="en-US" dirty="0"/>
              <a:t>Prepare your résumé. If you already have a résumé, revise it to follow this chapter’s guidelines.</a:t>
            </a:r>
          </a:p>
        </p:txBody>
      </p:sp>
    </p:spTree>
    <p:extLst>
      <p:ext uri="{BB962C8B-B14F-4D97-AF65-F5344CB8AC3E}">
        <p14:creationId xmlns:p14="http://schemas.microsoft.com/office/powerpoint/2010/main" val="2570056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709" y="1676401"/>
            <a:ext cx="64008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62200" y="682336"/>
            <a:ext cx="7391400" cy="400110"/>
          </a:xfrm>
          <a:prstGeom prst="rect">
            <a:avLst/>
          </a:prstGeom>
          <a:noFill/>
        </p:spPr>
        <p:txBody>
          <a:bodyPr wrap="square" rtlCol="0">
            <a:spAutoFit/>
          </a:bodyPr>
          <a:lstStyle/>
          <a:p>
            <a:r>
              <a:rPr lang="en-US" sz="2000" b="1" dirty="0">
                <a:solidFill>
                  <a:srgbClr val="9FB8CD">
                    <a:lumMod val="75000"/>
                  </a:srgbClr>
                </a:solidFill>
                <a:latin typeface="Gill Sans MT"/>
              </a:rPr>
              <a:t>The Job Search Cycle</a:t>
            </a:r>
          </a:p>
        </p:txBody>
      </p:sp>
    </p:spTree>
    <p:extLst>
      <p:ext uri="{BB962C8B-B14F-4D97-AF65-F5344CB8AC3E}">
        <p14:creationId xmlns:p14="http://schemas.microsoft.com/office/powerpoint/2010/main" val="1866343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19200"/>
            <a:ext cx="5638800" cy="5257800"/>
          </a:xfrm>
        </p:spPr>
        <p:txBody>
          <a:bodyPr/>
          <a:lstStyle/>
          <a:p>
            <a:pPr>
              <a:buNone/>
            </a:pPr>
            <a:r>
              <a:rPr lang="en-US" b="1" dirty="0">
                <a:solidFill>
                  <a:schemeClr val="accent2">
                    <a:lumMod val="75000"/>
                  </a:schemeClr>
                </a:solidFill>
              </a:rPr>
              <a:t>Responsibilities of a Job Applicant</a:t>
            </a:r>
            <a:endParaRPr lang="en-US" dirty="0"/>
          </a:p>
          <a:p>
            <a:endParaRPr lang="en-US" dirty="0"/>
          </a:p>
          <a:p>
            <a:r>
              <a:rPr lang="en-US" dirty="0"/>
              <a:t>Preparing for the Interview</a:t>
            </a:r>
          </a:p>
          <a:p>
            <a:pPr lvl="1">
              <a:buFont typeface="Arial" pitchFamily="34" charset="0"/>
              <a:buChar char="•"/>
            </a:pPr>
            <a:r>
              <a:rPr lang="en-US" dirty="0"/>
              <a:t>Writing a cover letter</a:t>
            </a:r>
          </a:p>
          <a:p>
            <a:pPr lvl="1">
              <a:buFont typeface="Arial" pitchFamily="34" charset="0"/>
              <a:buChar char="•"/>
            </a:pPr>
            <a:r>
              <a:rPr lang="en-US" dirty="0"/>
              <a:t>Include a resume</a:t>
            </a:r>
          </a:p>
          <a:p>
            <a:endParaRPr lang="en-US" dirty="0"/>
          </a:p>
          <a:p>
            <a:r>
              <a:rPr lang="en-US" dirty="0"/>
              <a:t>The Interview</a:t>
            </a:r>
          </a:p>
          <a:p>
            <a:endParaRPr lang="en-US" dirty="0"/>
          </a:p>
        </p:txBody>
      </p:sp>
      <p:pic>
        <p:nvPicPr>
          <p:cNvPr id="4098" name="Picture 2" descr="E:\job-interview-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1" y="2895600"/>
            <a:ext cx="4505325" cy="32947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438400" y="1066800"/>
          <a:ext cx="7239000" cy="4682358"/>
        </p:xfrm>
        <a:graphic>
          <a:graphicData uri="http://schemas.openxmlformats.org/drawingml/2006/table">
            <a:tbl>
              <a:tblPr firstRow="1" bandRow="1">
                <a:tableStyleId>{5940675A-B579-460E-94D1-54222C63F5DA}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1947042">
                <a:tc>
                  <a:txBody>
                    <a:bodyPr/>
                    <a:lstStyle/>
                    <a:p>
                      <a:pPr algn="ctr"/>
                      <a:r>
                        <a:rPr lang="en-US" sz="2400" b="1" dirty="0">
                          <a:solidFill>
                            <a:schemeClr val="accent2">
                              <a:lumMod val="75000"/>
                            </a:schemeClr>
                          </a:solidFill>
                        </a:rPr>
                        <a:t>Situational Knowledge</a:t>
                      </a:r>
                    </a:p>
                    <a:p>
                      <a:endParaRPr lang="en-US" sz="2400" b="1" dirty="0">
                        <a:solidFill>
                          <a:schemeClr val="accent2">
                            <a:lumMod val="75000"/>
                          </a:schemeClr>
                        </a:solidFill>
                      </a:endParaRPr>
                    </a:p>
                    <a:p>
                      <a:pPr marL="285750" indent="-285750">
                        <a:buFont typeface="Arial" pitchFamily="34" charset="0"/>
                        <a:buChar char="•"/>
                      </a:pPr>
                      <a:r>
                        <a:rPr lang="en-US" sz="2400" dirty="0"/>
                        <a:t>Where/when the interview takes place</a:t>
                      </a:r>
                    </a:p>
                    <a:p>
                      <a:pPr marL="285750" indent="-285750">
                        <a:buFont typeface="Arial" pitchFamily="34" charset="0"/>
                        <a:buChar char="•"/>
                      </a:pPr>
                      <a:r>
                        <a:rPr lang="en-US" sz="2400" dirty="0"/>
                        <a:t>Arrive 10 minutes early!</a:t>
                      </a:r>
                    </a:p>
                  </a:txBody>
                  <a:tcPr/>
                </a:tc>
                <a:tc>
                  <a:txBody>
                    <a:bodyPr/>
                    <a:lstStyle/>
                    <a:p>
                      <a:pPr algn="ctr"/>
                      <a:r>
                        <a:rPr lang="en-US" sz="2400" b="1" dirty="0">
                          <a:solidFill>
                            <a:schemeClr val="accent2">
                              <a:lumMod val="75000"/>
                            </a:schemeClr>
                          </a:solidFill>
                        </a:rPr>
                        <a:t>Mental Preparation</a:t>
                      </a:r>
                    </a:p>
                    <a:p>
                      <a:endParaRPr lang="en-US" sz="2400" b="1" dirty="0">
                        <a:solidFill>
                          <a:schemeClr val="accent2">
                            <a:lumMod val="75000"/>
                          </a:schemeClr>
                        </a:solidFill>
                      </a:endParaRPr>
                    </a:p>
                    <a:p>
                      <a:pPr marL="285750" indent="-285750">
                        <a:buFont typeface="Arial" pitchFamily="34" charset="0"/>
                        <a:buChar char="•"/>
                      </a:pPr>
                      <a:r>
                        <a:rPr lang="en-US" sz="2400" dirty="0"/>
                        <a:t>Knowledge of company</a:t>
                      </a:r>
                    </a:p>
                    <a:p>
                      <a:pPr marL="285750" indent="-285750">
                        <a:buFont typeface="Arial" pitchFamily="34" charset="0"/>
                        <a:buChar char="•"/>
                      </a:pPr>
                      <a:r>
                        <a:rPr lang="en-US" sz="2400" dirty="0"/>
                        <a:t>Practice a mock interview</a:t>
                      </a:r>
                    </a:p>
                    <a:p>
                      <a:endParaRPr lang="en-US" sz="2400" dirty="0"/>
                    </a:p>
                  </a:txBody>
                  <a:tcPr/>
                </a:tc>
                <a:extLst>
                  <a:ext uri="{0D108BD9-81ED-4DB2-BD59-A6C34878D82A}">
                    <a16:rowId xmlns:a16="http://schemas.microsoft.com/office/drawing/2014/main" val="10000"/>
                  </a:ext>
                </a:extLst>
              </a:tr>
              <a:tr h="2396358">
                <a:tc>
                  <a:txBody>
                    <a:bodyPr/>
                    <a:lstStyle/>
                    <a:p>
                      <a:pPr algn="ctr"/>
                      <a:r>
                        <a:rPr lang="en-US" sz="2400" b="1" dirty="0">
                          <a:solidFill>
                            <a:schemeClr val="accent2">
                              <a:lumMod val="75000"/>
                            </a:schemeClr>
                          </a:solidFill>
                        </a:rPr>
                        <a:t>Physical Preparation</a:t>
                      </a:r>
                    </a:p>
                    <a:p>
                      <a:endParaRPr lang="en-US" sz="2400" b="1" dirty="0">
                        <a:solidFill>
                          <a:schemeClr val="accent2">
                            <a:lumMod val="75000"/>
                          </a:schemeClr>
                        </a:solidFill>
                      </a:endParaRPr>
                    </a:p>
                    <a:p>
                      <a:pPr marL="285750" indent="-285750">
                        <a:buFont typeface="Arial" pitchFamily="34" charset="0"/>
                        <a:buChar char="•"/>
                      </a:pPr>
                      <a:r>
                        <a:rPr lang="en-US" sz="2400" dirty="0"/>
                        <a:t>Get plenty of rest</a:t>
                      </a:r>
                    </a:p>
                    <a:p>
                      <a:pPr marL="285750" indent="-285750">
                        <a:buFont typeface="Arial" pitchFamily="34" charset="0"/>
                        <a:buChar char="•"/>
                      </a:pPr>
                      <a:r>
                        <a:rPr lang="en-US" sz="2400" dirty="0"/>
                        <a:t>Dress for success</a:t>
                      </a:r>
                    </a:p>
                    <a:p>
                      <a:endParaRPr lang="en-US" sz="2400" dirty="0"/>
                    </a:p>
                  </a:txBody>
                  <a:tcPr/>
                </a:tc>
                <a:tc>
                  <a:txBody>
                    <a:bodyPr/>
                    <a:lstStyle/>
                    <a:p>
                      <a:pPr algn="ctr"/>
                      <a:r>
                        <a:rPr lang="en-US" sz="2400" b="1" dirty="0">
                          <a:solidFill>
                            <a:schemeClr val="accent2">
                              <a:lumMod val="75000"/>
                            </a:schemeClr>
                          </a:solidFill>
                        </a:rPr>
                        <a:t>Written Preparation</a:t>
                      </a:r>
                    </a:p>
                    <a:p>
                      <a:endParaRPr lang="en-US" sz="2400" b="1" dirty="0">
                        <a:solidFill>
                          <a:schemeClr val="accent2">
                            <a:lumMod val="75000"/>
                          </a:schemeClr>
                        </a:solidFill>
                      </a:endParaRPr>
                    </a:p>
                    <a:p>
                      <a:pPr marL="285750" indent="-285750">
                        <a:buFont typeface="Arial" pitchFamily="34" charset="0"/>
                        <a:buChar char="•"/>
                      </a:pPr>
                      <a:r>
                        <a:rPr lang="en-US" sz="2400" dirty="0"/>
                        <a:t>Take extra resumes, references, etc.</a:t>
                      </a:r>
                    </a:p>
                    <a:p>
                      <a:pPr marL="285750" indent="-285750">
                        <a:buFont typeface="Arial" pitchFamily="34" charset="0"/>
                        <a:buChar char="•"/>
                      </a:pPr>
                      <a:r>
                        <a:rPr lang="en-US" sz="2400" dirty="0"/>
                        <a:t>Make notes</a:t>
                      </a:r>
                    </a:p>
                    <a:p>
                      <a:pPr marL="285750" indent="-285750">
                        <a:buFont typeface="Arial" pitchFamily="34" charset="0"/>
                        <a:buChar char="•"/>
                      </a:pPr>
                      <a:r>
                        <a:rPr lang="en-US" sz="2400" dirty="0"/>
                        <a:t>Ask questions</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165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09800" y="990600"/>
          <a:ext cx="7848600" cy="2514600"/>
        </p:xfrm>
        <a:graphic>
          <a:graphicData uri="http://schemas.openxmlformats.org/drawingml/2006/table">
            <a:tbl>
              <a:tblPr firstRow="1" bandRow="1">
                <a:tableStyleId>{5940675A-B579-460E-94D1-54222C63F5DA}</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495299">
                <a:tc>
                  <a:txBody>
                    <a:bodyPr/>
                    <a:lstStyle/>
                    <a:p>
                      <a:pPr algn="ctr"/>
                      <a:r>
                        <a:rPr lang="en-US" sz="2400" b="1" dirty="0">
                          <a:solidFill>
                            <a:schemeClr val="accent2">
                              <a:lumMod val="75000"/>
                            </a:schemeClr>
                          </a:solidFill>
                        </a:rPr>
                        <a:t>Know the Position</a:t>
                      </a:r>
                    </a:p>
                  </a:txBody>
                  <a:tcPr/>
                </a:tc>
                <a:tc>
                  <a:txBody>
                    <a:bodyPr/>
                    <a:lstStyle/>
                    <a:p>
                      <a:pPr algn="ctr"/>
                      <a:r>
                        <a:rPr lang="en-US" sz="2400" b="1" dirty="0">
                          <a:solidFill>
                            <a:schemeClr val="accent2">
                              <a:lumMod val="75000"/>
                            </a:schemeClr>
                          </a:solidFill>
                        </a:rPr>
                        <a:t>Know the Organization</a:t>
                      </a:r>
                    </a:p>
                  </a:txBody>
                  <a:tcPr/>
                </a:tc>
                <a:extLst>
                  <a:ext uri="{0D108BD9-81ED-4DB2-BD59-A6C34878D82A}">
                    <a16:rowId xmlns:a16="http://schemas.microsoft.com/office/drawing/2014/main" val="10000"/>
                  </a:ext>
                </a:extLst>
              </a:tr>
              <a:tr h="2019301">
                <a:tc>
                  <a:txBody>
                    <a:bodyPr/>
                    <a:lstStyle/>
                    <a:p>
                      <a:pPr marL="285750" indent="-285750">
                        <a:buFont typeface="Arial" pitchFamily="34" charset="0"/>
                        <a:buChar char="•"/>
                      </a:pPr>
                      <a:r>
                        <a:rPr lang="en-US" sz="2400" dirty="0"/>
                        <a:t>Duties of the position</a:t>
                      </a:r>
                    </a:p>
                    <a:p>
                      <a:pPr marL="285750" indent="-285750">
                        <a:buFont typeface="Arial" pitchFamily="34" charset="0"/>
                        <a:buChar char="•"/>
                      </a:pPr>
                      <a:r>
                        <a:rPr lang="en-US" sz="2400" dirty="0"/>
                        <a:t>Compensation range</a:t>
                      </a:r>
                    </a:p>
                    <a:p>
                      <a:pPr marL="285750" indent="-285750">
                        <a:buFont typeface="Arial" pitchFamily="34" charset="0"/>
                        <a:buChar char="•"/>
                      </a:pPr>
                      <a:r>
                        <a:rPr lang="en-US" sz="2400" dirty="0"/>
                        <a:t>Location</a:t>
                      </a:r>
                    </a:p>
                    <a:p>
                      <a:pPr marL="285750" indent="-285750">
                        <a:buFont typeface="Arial" pitchFamily="34" charset="0"/>
                        <a:buChar char="•"/>
                      </a:pPr>
                      <a:r>
                        <a:rPr lang="en-US" sz="2400" dirty="0"/>
                        <a:t>Work schedules</a:t>
                      </a:r>
                    </a:p>
                    <a:p>
                      <a:pPr marL="285750" indent="-285750">
                        <a:buFont typeface="Arial" pitchFamily="34" charset="0"/>
                        <a:buChar char="•"/>
                      </a:pPr>
                      <a:r>
                        <a:rPr lang="en-US" sz="2400" dirty="0"/>
                        <a:t>Benefits</a:t>
                      </a:r>
                    </a:p>
                  </a:txBody>
                  <a:tcPr/>
                </a:tc>
                <a:tc>
                  <a:txBody>
                    <a:bodyPr/>
                    <a:lstStyle/>
                    <a:p>
                      <a:pPr marL="285750" indent="-285750">
                        <a:buFont typeface="Arial" pitchFamily="34" charset="0"/>
                        <a:buChar char="•"/>
                      </a:pPr>
                      <a:r>
                        <a:rPr lang="en-US" sz="2400" dirty="0"/>
                        <a:t>Organization’s name</a:t>
                      </a:r>
                    </a:p>
                    <a:p>
                      <a:pPr marL="285750" indent="-285750">
                        <a:buFont typeface="Arial" pitchFamily="34" charset="0"/>
                        <a:buChar char="•"/>
                      </a:pPr>
                      <a:r>
                        <a:rPr lang="en-US" sz="2400" dirty="0"/>
                        <a:t> Private or public</a:t>
                      </a:r>
                    </a:p>
                    <a:p>
                      <a:pPr marL="285750" indent="-285750">
                        <a:buFont typeface="Arial" pitchFamily="34" charset="0"/>
                        <a:buChar char="•"/>
                      </a:pPr>
                      <a:r>
                        <a:rPr lang="en-US" sz="2400" dirty="0"/>
                        <a:t> What products or services</a:t>
                      </a:r>
                    </a:p>
                    <a:p>
                      <a:pPr marL="285750" indent="-285750">
                        <a:buFont typeface="Arial" pitchFamily="34" charset="0"/>
                        <a:buChar char="•"/>
                      </a:pPr>
                      <a:r>
                        <a:rPr lang="en-US" sz="2400" dirty="0"/>
                        <a:t> Key management team</a:t>
                      </a:r>
                    </a:p>
                  </a:txBody>
                  <a:tcPr/>
                </a:tc>
                <a:extLst>
                  <a:ext uri="{0D108BD9-81ED-4DB2-BD59-A6C34878D82A}">
                    <a16:rowId xmlns:a16="http://schemas.microsoft.com/office/drawing/2014/main" val="10001"/>
                  </a:ext>
                </a:extLst>
              </a:tr>
            </a:tbl>
          </a:graphicData>
        </a:graphic>
      </p:graphicFrame>
      <p:graphicFrame>
        <p:nvGraphicFramePr>
          <p:cNvPr id="3" name="Table 2"/>
          <p:cNvGraphicFramePr>
            <a:graphicFrameLocks noGrp="1"/>
          </p:cNvGraphicFramePr>
          <p:nvPr/>
        </p:nvGraphicFramePr>
        <p:xfrm>
          <a:off x="3276600" y="3505200"/>
          <a:ext cx="5791200" cy="2529840"/>
        </p:xfrm>
        <a:graphic>
          <a:graphicData uri="http://schemas.openxmlformats.org/drawingml/2006/table">
            <a:tbl>
              <a:tblPr firstRow="1" bandRow="1">
                <a:tableStyleId>{5C22544A-7EE6-4342-B048-85BDC9FD1C3A}</a:tableStyleId>
              </a:tblPr>
              <a:tblGrid>
                <a:gridCol w="5791200">
                  <a:extLst>
                    <a:ext uri="{9D8B030D-6E8A-4147-A177-3AD203B41FA5}">
                      <a16:colId xmlns:a16="http://schemas.microsoft.com/office/drawing/2014/main" val="20000"/>
                    </a:ext>
                  </a:extLst>
                </a:gridCol>
              </a:tblGrid>
              <a:tr h="2529840">
                <a:tc>
                  <a:txBody>
                    <a:bodyPr/>
                    <a:lstStyle/>
                    <a:p>
                      <a:r>
                        <a:rPr lang="en-US" sz="2000" dirty="0"/>
                        <a:t>Where to find organization’s information:</a:t>
                      </a:r>
                    </a:p>
                    <a:p>
                      <a:endParaRPr lang="en-US" sz="2000" dirty="0"/>
                    </a:p>
                    <a:p>
                      <a:pPr marL="285750" indent="-285750">
                        <a:buFont typeface="Wingdings" pitchFamily="2" charset="2"/>
                        <a:buChar char="q"/>
                      </a:pPr>
                      <a:r>
                        <a:rPr lang="en-US" sz="2000" dirty="0"/>
                        <a:t> 	Organization’s website</a:t>
                      </a:r>
                    </a:p>
                    <a:p>
                      <a:pPr marL="285750" indent="-285750">
                        <a:buFont typeface="Wingdings" pitchFamily="2" charset="2"/>
                        <a:buChar char="q"/>
                      </a:pPr>
                      <a:r>
                        <a:rPr lang="en-US" sz="2000" dirty="0"/>
                        <a:t> 	Search engines like Google </a:t>
                      </a:r>
                    </a:p>
                    <a:p>
                      <a:pPr marL="285750" indent="-285750">
                        <a:buFont typeface="Wingdings" pitchFamily="2" charset="2"/>
                        <a:buChar char="q"/>
                      </a:pPr>
                      <a:r>
                        <a:rPr lang="en-US" sz="2000" baseline="0" dirty="0"/>
                        <a:t>          </a:t>
                      </a:r>
                      <a:r>
                        <a:rPr lang="en-US" sz="2000" dirty="0"/>
                        <a:t>College placement office</a:t>
                      </a:r>
                    </a:p>
                    <a:p>
                      <a:pPr marL="285750" indent="-285750">
                        <a:buFont typeface="Wingdings" pitchFamily="2" charset="2"/>
                        <a:buChar char="q"/>
                      </a:pPr>
                      <a:r>
                        <a:rPr lang="en-US" sz="2000" dirty="0"/>
                        <a:t> 	Networking</a:t>
                      </a:r>
                    </a:p>
                    <a:p>
                      <a:pPr marL="285750" indent="-285750">
                        <a:buFont typeface="Wingdings" pitchFamily="2" charset="2"/>
                        <a:buChar char="q"/>
                      </a:pPr>
                      <a:r>
                        <a:rPr lang="en-US" sz="2000" dirty="0"/>
                        <a:t> 	Library and newspaper archives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862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1219200"/>
            <a:ext cx="8229600" cy="5105400"/>
          </a:xfrm>
        </p:spPr>
        <p:txBody>
          <a:bodyPr>
            <a:normAutofit/>
          </a:bodyPr>
          <a:lstStyle/>
          <a:p>
            <a:r>
              <a:rPr lang="en-US" sz="2000" b="1" dirty="0">
                <a:solidFill>
                  <a:schemeClr val="accent2">
                    <a:lumMod val="75000"/>
                  </a:schemeClr>
                </a:solidFill>
              </a:rPr>
              <a:t>Do  your homework on the organization: </a:t>
            </a:r>
            <a:r>
              <a:rPr lang="en-US" sz="2000" dirty="0"/>
              <a:t>Learn about the company’s services, products, ownership, and financial health – it shows your interest in that company</a:t>
            </a:r>
          </a:p>
          <a:p>
            <a:r>
              <a:rPr lang="en-US" sz="2000" b="1" dirty="0">
                <a:solidFill>
                  <a:schemeClr val="accent2">
                    <a:lumMod val="75000"/>
                  </a:schemeClr>
                </a:solidFill>
              </a:rPr>
              <a:t>Write out answers to the questions you consider likely: </a:t>
            </a:r>
            <a:r>
              <a:rPr lang="en-US" sz="2000" dirty="0"/>
              <a:t>it will give you a level of confidence unmatched by candidates who only ponder possible questions that might come their way</a:t>
            </a:r>
          </a:p>
          <a:p>
            <a:r>
              <a:rPr lang="en-US" sz="2000" b="1" dirty="0">
                <a:solidFill>
                  <a:schemeClr val="accent2">
                    <a:lumMod val="75000"/>
                  </a:schemeClr>
                </a:solidFill>
              </a:rPr>
              <a:t>Rehearse the interview: </a:t>
            </a:r>
            <a:r>
              <a:rPr lang="en-US" sz="2000" dirty="0"/>
              <a:t>You can improve your chances considerably by practicing for job interviews and the best technique for it is role-playing</a:t>
            </a:r>
          </a:p>
          <a:p>
            <a:r>
              <a:rPr lang="en-US" sz="2000" b="1" dirty="0">
                <a:solidFill>
                  <a:schemeClr val="accent2">
                    <a:lumMod val="75000"/>
                  </a:schemeClr>
                </a:solidFill>
              </a:rPr>
              <a:t>Be prompt at arriving: </a:t>
            </a:r>
            <a:r>
              <a:rPr lang="en-US" sz="2000" dirty="0"/>
              <a:t>If you are late for the interview, the interviewer will conclude that you are likely to be late for work. Give yourself extra time in travel to cover any possible traffic problems.</a:t>
            </a:r>
          </a:p>
          <a:p>
            <a:r>
              <a:rPr lang="en-US" sz="2000" b="1" dirty="0">
                <a:solidFill>
                  <a:schemeClr val="accent2">
                    <a:lumMod val="75000"/>
                  </a:schemeClr>
                </a:solidFill>
              </a:rPr>
              <a:t>Maintain eye contact while you speak: </a:t>
            </a:r>
            <a:r>
              <a:rPr lang="en-US" sz="2000" dirty="0"/>
              <a:t>Be alert, look at the interviewer, and listen actively. Company representatives are likely to consider eye contact and postures as clues to your self-confidence.</a:t>
            </a:r>
          </a:p>
          <a:p>
            <a:endParaRPr lang="en-US" sz="2000"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0934" y="381000"/>
            <a:ext cx="8934639"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52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en-US" sz="2000" b="1" dirty="0">
                <a:solidFill>
                  <a:schemeClr val="accent2">
                    <a:lumMod val="75000"/>
                  </a:schemeClr>
                </a:solidFill>
              </a:rPr>
              <a:t>Dress appropriately: </a:t>
            </a:r>
            <a:r>
              <a:rPr lang="en-US" sz="2000" dirty="0"/>
              <a:t>You want to make a good impression, so it is important that you look neat, clean and appropriate.</a:t>
            </a:r>
          </a:p>
          <a:p>
            <a:pPr>
              <a:buNone/>
            </a:pPr>
            <a:endParaRPr lang="en-US" dirty="0"/>
          </a:p>
          <a:p>
            <a:endParaRPr lang="en-US" b="1" dirty="0">
              <a:solidFill>
                <a:schemeClr val="accent2">
                  <a:lumMod val="75000"/>
                </a:schemeClr>
              </a:solidFill>
            </a:endParaRPr>
          </a:p>
          <a:p>
            <a:endParaRPr lang="en-US" b="1" dirty="0">
              <a:solidFill>
                <a:schemeClr val="accent2">
                  <a:lumMod val="75000"/>
                </a:schemeClr>
              </a:solidFill>
            </a:endParaRPr>
          </a:p>
          <a:p>
            <a:endParaRPr lang="en-US" b="1" dirty="0">
              <a:solidFill>
                <a:schemeClr val="accent2">
                  <a:lumMod val="75000"/>
                </a:schemeClr>
              </a:solidFill>
            </a:endParaRPr>
          </a:p>
          <a:p>
            <a:r>
              <a:rPr lang="en-US" sz="2200" b="1" dirty="0">
                <a:solidFill>
                  <a:schemeClr val="accent2">
                    <a:lumMod val="75000"/>
                  </a:schemeClr>
                </a:solidFill>
              </a:rPr>
              <a:t>Take an assertive approach: </a:t>
            </a:r>
            <a:r>
              <a:rPr lang="en-US" sz="2200" dirty="0"/>
              <a:t>Be positive, direct, and calm. Use every question as a springboard to show your capabilities and interest, rather than waiting for point-blank questions about your qualifications.  </a:t>
            </a:r>
          </a:p>
          <a:p>
            <a:pPr>
              <a:buNone/>
            </a:pPr>
            <a:r>
              <a:rPr lang="en-US" sz="2200" b="1" i="1" dirty="0">
                <a:solidFill>
                  <a:schemeClr val="tx2">
                    <a:lumMod val="60000"/>
                    <a:lumOff val="40000"/>
                  </a:schemeClr>
                </a:solidFill>
              </a:rPr>
              <a:t>Although you do not want to sound too “pushy”, you would take the right opportunities to sell yourself and your abilities.</a:t>
            </a:r>
          </a:p>
          <a:p>
            <a:endParaRPr lang="en-US" b="1" dirty="0">
              <a:solidFill>
                <a:schemeClr val="accent2">
                  <a:lumMod val="75000"/>
                </a:schemeClr>
              </a:solidFill>
            </a:endParaRPr>
          </a:p>
        </p:txBody>
      </p:sp>
      <p:graphicFrame>
        <p:nvGraphicFramePr>
          <p:cNvPr id="4" name="Table 3"/>
          <p:cNvGraphicFramePr>
            <a:graphicFrameLocks noGrp="1"/>
          </p:cNvGraphicFramePr>
          <p:nvPr/>
        </p:nvGraphicFramePr>
        <p:xfrm>
          <a:off x="2895600" y="1981202"/>
          <a:ext cx="6096000" cy="1645919"/>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57199">
                <a:tc>
                  <a:txBody>
                    <a:bodyPr/>
                    <a:lstStyle/>
                    <a:p>
                      <a:r>
                        <a:rPr lang="en-US" dirty="0"/>
                        <a:t>MEN</a:t>
                      </a:r>
                    </a:p>
                  </a:txBody>
                  <a:tcPr/>
                </a:tc>
                <a:tc>
                  <a:txBody>
                    <a:bodyPr/>
                    <a:lstStyle/>
                    <a:p>
                      <a:r>
                        <a:rPr lang="en-US" dirty="0"/>
                        <a:t>Women</a:t>
                      </a:r>
                    </a:p>
                  </a:txBody>
                  <a:tcPr/>
                </a:tc>
                <a:extLst>
                  <a:ext uri="{0D108BD9-81ED-4DB2-BD59-A6C34878D82A}">
                    <a16:rowId xmlns:a16="http://schemas.microsoft.com/office/drawing/2014/main" val="10000"/>
                  </a:ext>
                </a:extLst>
              </a:tr>
              <a:tr h="370840">
                <a:tc>
                  <a:txBody>
                    <a:bodyPr/>
                    <a:lstStyle/>
                    <a:p>
                      <a:r>
                        <a:rPr lang="en-US" dirty="0"/>
                        <a:t>Collard shirt</a:t>
                      </a:r>
                    </a:p>
                    <a:p>
                      <a:r>
                        <a:rPr lang="en-US" dirty="0"/>
                        <a:t>Dress slacks</a:t>
                      </a:r>
                    </a:p>
                    <a:p>
                      <a:r>
                        <a:rPr lang="en-US" dirty="0"/>
                        <a:t>A tie</a:t>
                      </a:r>
                    </a:p>
                    <a:p>
                      <a:r>
                        <a:rPr lang="en-US" dirty="0"/>
                        <a:t>A jacket</a:t>
                      </a:r>
                    </a:p>
                  </a:txBody>
                  <a:tcPr/>
                </a:tc>
                <a:tc>
                  <a:txBody>
                    <a:bodyPr/>
                    <a:lstStyle/>
                    <a:p>
                      <a:r>
                        <a:rPr lang="en-US" dirty="0"/>
                        <a:t>A conservative, formal dress</a:t>
                      </a:r>
                    </a:p>
                    <a:p>
                      <a:r>
                        <a:rPr lang="en-US" dirty="0"/>
                        <a:t>Formal shoes</a:t>
                      </a:r>
                    </a:p>
                    <a:p>
                      <a:r>
                        <a:rPr lang="en-US" dirty="0"/>
                        <a:t>Avoid excessive jewelry</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sz="2000" b="1" dirty="0">
                <a:solidFill>
                  <a:schemeClr val="accent2">
                    <a:lumMod val="75000"/>
                  </a:schemeClr>
                </a:solidFill>
              </a:rPr>
              <a:t>Ask questions about the type of work you will be doing: </a:t>
            </a:r>
            <a:r>
              <a:rPr lang="en-US" sz="2000" dirty="0"/>
              <a:t>the interviewer is your chance to find out if you would enjoy working for this company.</a:t>
            </a:r>
          </a:p>
          <a:p>
            <a:r>
              <a:rPr lang="en-US" sz="2000" b="1" dirty="0">
                <a:solidFill>
                  <a:schemeClr val="accent2">
                    <a:lumMod val="75000"/>
                  </a:schemeClr>
                </a:solidFill>
              </a:rPr>
              <a:t>Show enthusiasm for the job: </a:t>
            </a:r>
            <a:r>
              <a:rPr lang="en-US" sz="2000" dirty="0"/>
              <a:t>If you are not enthusiastic during an interview, the interviewer is likely to reason that you may not be the person for the job.</a:t>
            </a:r>
          </a:p>
          <a:p>
            <a:r>
              <a:rPr lang="en-US" sz="2000" b="1" dirty="0">
                <a:solidFill>
                  <a:schemeClr val="accent2">
                    <a:lumMod val="75000"/>
                  </a:schemeClr>
                </a:solidFill>
              </a:rPr>
              <a:t>Do not engage in long discussions on salary: </a:t>
            </a:r>
            <a:r>
              <a:rPr lang="en-US" sz="2000" dirty="0"/>
              <a:t>The time to discuss salary is when the job is offered.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1147</Words>
  <Application>Microsoft Office PowerPoint</Application>
  <PresentationFormat>Widescreen</PresentationFormat>
  <Paragraphs>109</Paragraphs>
  <Slides>16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Gill Sans MT</vt:lpstr>
      <vt:lpstr>Wingdings</vt:lpstr>
      <vt:lpstr>Office Theme</vt:lpstr>
      <vt:lpstr> The Job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Job Correspondence</vt:lpstr>
      <vt:lpstr>PowerPoint Presentation</vt:lpstr>
      <vt:lpstr>PowerPoint Presentation</vt:lpstr>
      <vt:lpstr>Include a Resume </vt:lpstr>
      <vt:lpstr>PowerPoint Presentation</vt:lpstr>
      <vt:lpstr>TASK 1: Who I am and How I know This </vt:lpstr>
      <vt:lpstr>TASK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Job Search</dc:title>
  <dc:creator>H.I. Butt</dc:creator>
  <cp:lastModifiedBy>H.I. Butt</cp:lastModifiedBy>
  <cp:revision>2</cp:revision>
  <dcterms:created xsi:type="dcterms:W3CDTF">2021-12-04T13:53:57Z</dcterms:created>
  <dcterms:modified xsi:type="dcterms:W3CDTF">2023-11-14T12:56:20Z</dcterms:modified>
</cp:coreProperties>
</file>