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0"/>
  </p:notesMasterIdLst>
  <p:sldIdLst>
    <p:sldId id="257" r:id="rId2"/>
    <p:sldId id="280" r:id="rId3"/>
    <p:sldId id="281" r:id="rId4"/>
    <p:sldId id="283" r:id="rId5"/>
    <p:sldId id="282" r:id="rId6"/>
    <p:sldId id="256" r:id="rId7"/>
    <p:sldId id="275" r:id="rId8"/>
    <p:sldId id="258" r:id="rId9"/>
    <p:sldId id="276" r:id="rId10"/>
    <p:sldId id="266" r:id="rId11"/>
    <p:sldId id="267" r:id="rId12"/>
    <p:sldId id="264" r:id="rId13"/>
    <p:sldId id="277" r:id="rId14"/>
    <p:sldId id="262" r:id="rId15"/>
    <p:sldId id="259" r:id="rId16"/>
    <p:sldId id="260" r:id="rId17"/>
    <p:sldId id="278" r:id="rId18"/>
    <p:sldId id="269" r:id="rId19"/>
    <p:sldId id="270" r:id="rId20"/>
    <p:sldId id="271" r:id="rId21"/>
    <p:sldId id="272" r:id="rId22"/>
    <p:sldId id="273" r:id="rId23"/>
    <p:sldId id="279" r:id="rId24"/>
    <p:sldId id="268" r:id="rId25"/>
    <p:sldId id="274" r:id="rId26"/>
    <p:sldId id="263" r:id="rId27"/>
    <p:sldId id="284" r:id="rId28"/>
    <p:sldId id="285" r:id="rId29"/>
    <p:sldId id="286" r:id="rId30"/>
    <p:sldId id="287" r:id="rId31"/>
    <p:sldId id="339" r:id="rId32"/>
    <p:sldId id="340" r:id="rId33"/>
    <p:sldId id="341" r:id="rId34"/>
    <p:sldId id="261" r:id="rId35"/>
    <p:sldId id="342" r:id="rId36"/>
    <p:sldId id="265" r:id="rId37"/>
    <p:sldId id="327" r:id="rId38"/>
    <p:sldId id="34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998" autoAdjust="0"/>
  </p:normalViewPr>
  <p:slideViewPr>
    <p:cSldViewPr snapToGrid="0">
      <p:cViewPr varScale="1">
        <p:scale>
          <a:sx n="66" d="100"/>
          <a:sy n="66" d="100"/>
        </p:scale>
        <p:origin x="90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746B3F-9CCC-4862-90E1-FE573591E684}" type="datetimeFigureOut">
              <a:rPr lang="en-US" smtClean="0"/>
              <a:t>10/5/2023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4483C7-DF98-4E0B-9BD1-92DAEAF522C3}" type="slidenum">
              <a:rPr lang="en-US" smtClean="0"/>
              <a:t>‹#›</a:t>
            </a:fld>
            <a:endParaRPr lang="en-US"/>
          </a:p>
        </p:txBody>
      </p:sp>
    </p:spTree>
    <p:extLst>
      <p:ext uri="{BB962C8B-B14F-4D97-AF65-F5344CB8AC3E}">
        <p14:creationId xmlns:p14="http://schemas.microsoft.com/office/powerpoint/2010/main" val="4199794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table s</a:t>
            </a:r>
            <a:r>
              <a:rPr lang="en-US" dirty="0"/>
              <a:t>hows some of the differences between research in school and research in the workplace.</a:t>
            </a:r>
          </a:p>
        </p:txBody>
      </p:sp>
      <p:sp>
        <p:nvSpPr>
          <p:cNvPr id="4" name="Slide Number Placeholder 3"/>
          <p:cNvSpPr>
            <a:spLocks noGrp="1"/>
          </p:cNvSpPr>
          <p:nvPr>
            <p:ph type="sldNum" sz="quarter" idx="10"/>
          </p:nvPr>
        </p:nvSpPr>
        <p:spPr/>
        <p:txBody>
          <a:bodyPr/>
          <a:lstStyle/>
          <a:p>
            <a:fld id="{C04483C7-DF98-4E0B-9BD1-92DAEAF522C3}" type="slidenum">
              <a:rPr lang="en-US" smtClean="0"/>
              <a:t>8</a:t>
            </a:fld>
            <a:endParaRPr lang="en-US"/>
          </a:p>
        </p:txBody>
      </p:sp>
    </p:spTree>
    <p:extLst>
      <p:ext uri="{BB962C8B-B14F-4D97-AF65-F5344CB8AC3E}">
        <p14:creationId xmlns:p14="http://schemas.microsoft.com/office/powerpoint/2010/main" val="2440241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OR, NOT statements </a:t>
            </a:r>
          </a:p>
          <a:p>
            <a:endParaRPr lang="en-US" dirty="0"/>
          </a:p>
        </p:txBody>
      </p:sp>
      <p:sp>
        <p:nvSpPr>
          <p:cNvPr id="4" name="Slide Number Placeholder 3"/>
          <p:cNvSpPr>
            <a:spLocks noGrp="1"/>
          </p:cNvSpPr>
          <p:nvPr>
            <p:ph type="sldNum" sz="quarter" idx="10"/>
          </p:nvPr>
        </p:nvSpPr>
        <p:spPr/>
        <p:txBody>
          <a:bodyPr/>
          <a:lstStyle/>
          <a:p>
            <a:fld id="{C04483C7-DF98-4E0B-9BD1-92DAEAF522C3}" type="slidenum">
              <a:rPr lang="en-US" smtClean="0"/>
              <a:t>13</a:t>
            </a:fld>
            <a:endParaRPr lang="en-US"/>
          </a:p>
        </p:txBody>
      </p:sp>
    </p:spTree>
    <p:extLst>
      <p:ext uri="{BB962C8B-B14F-4D97-AF65-F5344CB8AC3E}">
        <p14:creationId xmlns:p14="http://schemas.microsoft.com/office/powerpoint/2010/main" val="511382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your research project may require conducing primary research to collect firsthand information yourself</a:t>
            </a:r>
          </a:p>
          <a:p>
            <a:endParaRPr lang="en-US" dirty="0"/>
          </a:p>
          <a:p>
            <a:r>
              <a:rPr lang="en-US" dirty="0"/>
              <a:t>The many ways of conducting primary research are generally divided into two methods: quantitative research and qualitative research.</a:t>
            </a:r>
          </a:p>
        </p:txBody>
      </p:sp>
      <p:sp>
        <p:nvSpPr>
          <p:cNvPr id="4" name="Slide Number Placeholder 3"/>
          <p:cNvSpPr>
            <a:spLocks noGrp="1"/>
          </p:cNvSpPr>
          <p:nvPr>
            <p:ph type="sldNum" sz="quarter" idx="10"/>
          </p:nvPr>
        </p:nvSpPr>
        <p:spPr/>
        <p:txBody>
          <a:bodyPr/>
          <a:lstStyle/>
          <a:p>
            <a:fld id="{C04483C7-DF98-4E0B-9BD1-92DAEAF522C3}" type="slidenum">
              <a:rPr lang="en-US" smtClean="0"/>
              <a:t>15</a:t>
            </a:fld>
            <a:endParaRPr lang="en-US"/>
          </a:p>
        </p:txBody>
      </p:sp>
    </p:spTree>
    <p:extLst>
      <p:ext uri="{BB962C8B-B14F-4D97-AF65-F5344CB8AC3E}">
        <p14:creationId xmlns:p14="http://schemas.microsoft.com/office/powerpoint/2010/main" val="3094122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Quantitative research collects data that can be represented in numbers. </a:t>
            </a:r>
          </a:p>
        </p:txBody>
      </p:sp>
      <p:sp>
        <p:nvSpPr>
          <p:cNvPr id="4" name="Slide Number Placeholder 3"/>
          <p:cNvSpPr>
            <a:spLocks noGrp="1"/>
          </p:cNvSpPr>
          <p:nvPr>
            <p:ph type="sldNum" sz="quarter" idx="10"/>
          </p:nvPr>
        </p:nvSpPr>
        <p:spPr/>
        <p:txBody>
          <a:bodyPr/>
          <a:lstStyle/>
          <a:p>
            <a:fld id="{C04483C7-DF98-4E0B-9BD1-92DAEAF522C3}" type="slidenum">
              <a:rPr lang="en-US" smtClean="0"/>
              <a:t>16</a:t>
            </a:fld>
            <a:endParaRPr lang="en-US"/>
          </a:p>
        </p:txBody>
      </p:sp>
    </p:spTree>
    <p:extLst>
      <p:ext uri="{BB962C8B-B14F-4D97-AF65-F5344CB8AC3E}">
        <p14:creationId xmlns:p14="http://schemas.microsoft.com/office/powerpoint/2010/main" val="1060393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F72AF8-EDDA-4299-84A9-520B9B6D0BE5}"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78C20-7432-4B8C-B0EC-B239267A1324}" type="slidenum">
              <a:rPr lang="en-US" smtClean="0"/>
              <a:t>‹#›</a:t>
            </a:fld>
            <a:endParaRPr lang="en-US"/>
          </a:p>
        </p:txBody>
      </p:sp>
    </p:spTree>
    <p:extLst>
      <p:ext uri="{BB962C8B-B14F-4D97-AF65-F5344CB8AC3E}">
        <p14:creationId xmlns:p14="http://schemas.microsoft.com/office/powerpoint/2010/main" val="3039613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F72AF8-EDDA-4299-84A9-520B9B6D0BE5}"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78C20-7432-4B8C-B0EC-B239267A1324}" type="slidenum">
              <a:rPr lang="en-US" smtClean="0"/>
              <a:t>‹#›</a:t>
            </a:fld>
            <a:endParaRPr lang="en-US"/>
          </a:p>
        </p:txBody>
      </p:sp>
    </p:spTree>
    <p:extLst>
      <p:ext uri="{BB962C8B-B14F-4D97-AF65-F5344CB8AC3E}">
        <p14:creationId xmlns:p14="http://schemas.microsoft.com/office/powerpoint/2010/main" val="2582686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F72AF8-EDDA-4299-84A9-520B9B6D0BE5}"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78C20-7432-4B8C-B0EC-B239267A132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67371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F72AF8-EDDA-4299-84A9-520B9B6D0BE5}"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78C20-7432-4B8C-B0EC-B239267A1324}" type="slidenum">
              <a:rPr lang="en-US" smtClean="0"/>
              <a:t>‹#›</a:t>
            </a:fld>
            <a:endParaRPr lang="en-US"/>
          </a:p>
        </p:txBody>
      </p:sp>
    </p:spTree>
    <p:extLst>
      <p:ext uri="{BB962C8B-B14F-4D97-AF65-F5344CB8AC3E}">
        <p14:creationId xmlns:p14="http://schemas.microsoft.com/office/powerpoint/2010/main" val="2521987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F72AF8-EDDA-4299-84A9-520B9B6D0BE5}"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78C20-7432-4B8C-B0EC-B239267A132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60060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F72AF8-EDDA-4299-84A9-520B9B6D0BE5}"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78C20-7432-4B8C-B0EC-B239267A1324}" type="slidenum">
              <a:rPr lang="en-US" smtClean="0"/>
              <a:t>‹#›</a:t>
            </a:fld>
            <a:endParaRPr lang="en-US"/>
          </a:p>
        </p:txBody>
      </p:sp>
    </p:spTree>
    <p:extLst>
      <p:ext uri="{BB962C8B-B14F-4D97-AF65-F5344CB8AC3E}">
        <p14:creationId xmlns:p14="http://schemas.microsoft.com/office/powerpoint/2010/main" val="3007827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F72AF8-EDDA-4299-84A9-520B9B6D0BE5}"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78C20-7432-4B8C-B0EC-B239267A1324}" type="slidenum">
              <a:rPr lang="en-US" smtClean="0"/>
              <a:t>‹#›</a:t>
            </a:fld>
            <a:endParaRPr lang="en-US"/>
          </a:p>
        </p:txBody>
      </p:sp>
    </p:spTree>
    <p:extLst>
      <p:ext uri="{BB962C8B-B14F-4D97-AF65-F5344CB8AC3E}">
        <p14:creationId xmlns:p14="http://schemas.microsoft.com/office/powerpoint/2010/main" val="3610088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F72AF8-EDDA-4299-84A9-520B9B6D0BE5}"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78C20-7432-4B8C-B0EC-B239267A1324}" type="slidenum">
              <a:rPr lang="en-US" smtClean="0"/>
              <a:t>‹#›</a:t>
            </a:fld>
            <a:endParaRPr lang="en-US"/>
          </a:p>
        </p:txBody>
      </p:sp>
    </p:spTree>
    <p:extLst>
      <p:ext uri="{BB962C8B-B14F-4D97-AF65-F5344CB8AC3E}">
        <p14:creationId xmlns:p14="http://schemas.microsoft.com/office/powerpoint/2010/main" val="2755539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F72AF8-EDDA-4299-84A9-520B9B6D0BE5}"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78C20-7432-4B8C-B0EC-B239267A1324}" type="slidenum">
              <a:rPr lang="en-US" smtClean="0"/>
              <a:t>‹#›</a:t>
            </a:fld>
            <a:endParaRPr lang="en-US"/>
          </a:p>
        </p:txBody>
      </p:sp>
    </p:spTree>
    <p:extLst>
      <p:ext uri="{BB962C8B-B14F-4D97-AF65-F5344CB8AC3E}">
        <p14:creationId xmlns:p14="http://schemas.microsoft.com/office/powerpoint/2010/main" val="1047404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F72AF8-EDDA-4299-84A9-520B9B6D0BE5}"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78C20-7432-4B8C-B0EC-B239267A1324}" type="slidenum">
              <a:rPr lang="en-US" smtClean="0"/>
              <a:t>‹#›</a:t>
            </a:fld>
            <a:endParaRPr lang="en-US"/>
          </a:p>
        </p:txBody>
      </p:sp>
    </p:spTree>
    <p:extLst>
      <p:ext uri="{BB962C8B-B14F-4D97-AF65-F5344CB8AC3E}">
        <p14:creationId xmlns:p14="http://schemas.microsoft.com/office/powerpoint/2010/main" val="2367034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F72AF8-EDDA-4299-84A9-520B9B6D0BE5}" type="datetimeFigureOut">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578C20-7432-4B8C-B0EC-B239267A1324}" type="slidenum">
              <a:rPr lang="en-US" smtClean="0"/>
              <a:t>‹#›</a:t>
            </a:fld>
            <a:endParaRPr lang="en-US"/>
          </a:p>
        </p:txBody>
      </p:sp>
    </p:spTree>
    <p:extLst>
      <p:ext uri="{BB962C8B-B14F-4D97-AF65-F5344CB8AC3E}">
        <p14:creationId xmlns:p14="http://schemas.microsoft.com/office/powerpoint/2010/main" val="1111036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F72AF8-EDDA-4299-84A9-520B9B6D0BE5}" type="datetimeFigureOut">
              <a:rPr lang="en-US" smtClean="0"/>
              <a:t>10/5/2023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578C20-7432-4B8C-B0EC-B239267A1324}" type="slidenum">
              <a:rPr lang="en-US" smtClean="0"/>
              <a:t>‹#›</a:t>
            </a:fld>
            <a:endParaRPr lang="en-US"/>
          </a:p>
        </p:txBody>
      </p:sp>
    </p:spTree>
    <p:extLst>
      <p:ext uri="{BB962C8B-B14F-4D97-AF65-F5344CB8AC3E}">
        <p14:creationId xmlns:p14="http://schemas.microsoft.com/office/powerpoint/2010/main" val="1306437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F72AF8-EDDA-4299-84A9-520B9B6D0BE5}" type="datetimeFigureOut">
              <a:rPr lang="en-US" smtClean="0"/>
              <a:t>10/5/2023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578C20-7432-4B8C-B0EC-B239267A1324}" type="slidenum">
              <a:rPr lang="en-US" smtClean="0"/>
              <a:t>‹#›</a:t>
            </a:fld>
            <a:endParaRPr lang="en-US"/>
          </a:p>
        </p:txBody>
      </p:sp>
    </p:spTree>
    <p:extLst>
      <p:ext uri="{BB962C8B-B14F-4D97-AF65-F5344CB8AC3E}">
        <p14:creationId xmlns:p14="http://schemas.microsoft.com/office/powerpoint/2010/main" val="3333733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F72AF8-EDDA-4299-84A9-520B9B6D0BE5}" type="datetimeFigureOut">
              <a:rPr lang="en-US" smtClean="0"/>
              <a:t>10/5/2023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578C20-7432-4B8C-B0EC-B239267A1324}" type="slidenum">
              <a:rPr lang="en-US" smtClean="0"/>
              <a:t>‹#›</a:t>
            </a:fld>
            <a:endParaRPr lang="en-US"/>
          </a:p>
        </p:txBody>
      </p:sp>
    </p:spTree>
    <p:extLst>
      <p:ext uri="{BB962C8B-B14F-4D97-AF65-F5344CB8AC3E}">
        <p14:creationId xmlns:p14="http://schemas.microsoft.com/office/powerpoint/2010/main" val="1100664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F72AF8-EDDA-4299-84A9-520B9B6D0BE5}" type="datetimeFigureOut">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578C20-7432-4B8C-B0EC-B239267A1324}" type="slidenum">
              <a:rPr lang="en-US" smtClean="0"/>
              <a:t>‹#›</a:t>
            </a:fld>
            <a:endParaRPr lang="en-US"/>
          </a:p>
        </p:txBody>
      </p:sp>
    </p:spTree>
    <p:extLst>
      <p:ext uri="{BB962C8B-B14F-4D97-AF65-F5344CB8AC3E}">
        <p14:creationId xmlns:p14="http://schemas.microsoft.com/office/powerpoint/2010/main" val="3980948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578C20-7432-4B8C-B0EC-B239267A1324}" type="slidenum">
              <a:rPr lang="en-US" smtClean="0"/>
              <a:t>‹#›</a:t>
            </a:fld>
            <a:endParaRPr lang="en-US"/>
          </a:p>
        </p:txBody>
      </p:sp>
      <p:sp>
        <p:nvSpPr>
          <p:cNvPr id="5" name="Date Placeholder 4"/>
          <p:cNvSpPr>
            <a:spLocks noGrp="1"/>
          </p:cNvSpPr>
          <p:nvPr>
            <p:ph type="dt" sz="half" idx="10"/>
          </p:nvPr>
        </p:nvSpPr>
        <p:spPr/>
        <p:txBody>
          <a:bodyPr/>
          <a:lstStyle/>
          <a:p>
            <a:fld id="{D5F72AF8-EDDA-4299-84A9-520B9B6D0BE5}" type="datetimeFigureOut">
              <a:rPr lang="en-US" smtClean="0"/>
              <a:t>10/5/2023</a:t>
            </a:fld>
            <a:endParaRPr lang="en-US"/>
          </a:p>
        </p:txBody>
      </p:sp>
    </p:spTree>
    <p:extLst>
      <p:ext uri="{BB962C8B-B14F-4D97-AF65-F5344CB8AC3E}">
        <p14:creationId xmlns:p14="http://schemas.microsoft.com/office/powerpoint/2010/main" val="2240634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F72AF8-EDDA-4299-84A9-520B9B6D0BE5}" type="datetimeFigureOut">
              <a:rPr lang="en-US" smtClean="0"/>
              <a:t>10/5/2023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0578C20-7432-4B8C-B0EC-B239267A1324}" type="slidenum">
              <a:rPr lang="en-US" smtClean="0"/>
              <a:t>‹#›</a:t>
            </a:fld>
            <a:endParaRPr lang="en-US"/>
          </a:p>
        </p:txBody>
      </p:sp>
    </p:spTree>
    <p:extLst>
      <p:ext uri="{BB962C8B-B14F-4D97-AF65-F5344CB8AC3E}">
        <p14:creationId xmlns:p14="http://schemas.microsoft.com/office/powerpoint/2010/main" val="271389067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hyperlink" Target="https://owl.purdue.edu/owl/research_and_citation/apa_style/apa_formatting_and_style_guide/general_format.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62" y="0"/>
            <a:ext cx="8596668" cy="1320800"/>
          </a:xfrm>
        </p:spPr>
        <p:txBody>
          <a:bodyPr>
            <a:normAutofit/>
          </a:bodyPr>
          <a:lstStyle/>
          <a:p>
            <a:r>
              <a:rPr lang="en-US" sz="3200" b="1" dirty="0"/>
              <a:t>Case Study</a:t>
            </a:r>
          </a:p>
        </p:txBody>
      </p:sp>
      <p:sp>
        <p:nvSpPr>
          <p:cNvPr id="6" name="Content Placeholder 5"/>
          <p:cNvSpPr>
            <a:spLocks noGrp="1"/>
          </p:cNvSpPr>
          <p:nvPr>
            <p:ph idx="1"/>
          </p:nvPr>
        </p:nvSpPr>
        <p:spPr>
          <a:xfrm>
            <a:off x="298962" y="583324"/>
            <a:ext cx="9113052" cy="6813057"/>
          </a:xfrm>
        </p:spPr>
        <p:txBody>
          <a:bodyPr>
            <a:noAutofit/>
          </a:bodyPr>
          <a:lstStyle/>
          <a:p>
            <a:pPr marL="0" indent="0" algn="just">
              <a:buNone/>
            </a:pPr>
            <a:r>
              <a:rPr lang="en-US" sz="2800" dirty="0">
                <a:latin typeface="Times New Roman" panose="02020603050405020304" pitchFamily="18" charset="0"/>
                <a:cs typeface="Times New Roman" panose="02020603050405020304" pitchFamily="18" charset="0"/>
              </a:rPr>
              <a:t>Tanya, who works in marketing at Suzuki’s office, has just been given an important task. The company’s CEO Mariam, wants her to examine the feasibility of the company’s switching to automated cars in their Islamabad’s offices. Mariam has told Tanya, she should write a report investigating the advantages and disadvantages of automated cars. At an upcoming meeting, board of Directors will review the report. She should study the impending tax and other legislation affecting. In addition, she should investigate economic feasibility of automated vehicles. Some of her report will look at start-up costs for switching the vehicle fleet, employee needs, and other in-house matters.</a:t>
            </a:r>
          </a:p>
        </p:txBody>
      </p:sp>
    </p:spTree>
    <p:extLst>
      <p:ext uri="{BB962C8B-B14F-4D97-AF65-F5344CB8AC3E}">
        <p14:creationId xmlns:p14="http://schemas.microsoft.com/office/powerpoint/2010/main" val="295977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82" y="609600"/>
            <a:ext cx="9094120" cy="1320800"/>
          </a:xfrm>
        </p:spPr>
        <p:txBody>
          <a:bodyPr>
            <a:normAutofit fontScale="90000"/>
          </a:bodyPr>
          <a:lstStyle/>
          <a:p>
            <a:r>
              <a:rPr lang="en-US" sz="3200" dirty="0">
                <a:solidFill>
                  <a:srgbClr val="002060"/>
                </a:solidFill>
                <a:latin typeface="Times New Roman" panose="02020603050405020304" pitchFamily="18" charset="0"/>
                <a:cs typeface="Times New Roman" panose="02020603050405020304" pitchFamily="18" charset="0"/>
              </a:rPr>
              <a:t>Before starting your research, you ask yourself the following questions, to give direction to your work:</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930400"/>
            <a:ext cx="8736489" cy="4927600"/>
          </a:xfrm>
        </p:spPr>
        <p:txBody>
          <a:bodyPr>
            <a:normAutofit/>
          </a:bodyPr>
          <a:lstStyle/>
          <a:p>
            <a:endParaRPr lang="en-US" sz="2800" dirty="0">
              <a:latin typeface="Times New Roman" panose="02020603050405020304" pitchFamily="18" charset="0"/>
              <a:cs typeface="Times New Roman" panose="02020603050405020304" pitchFamily="18" charset="0"/>
            </a:endParaRPr>
          </a:p>
          <a:p>
            <a:r>
              <a:rPr lang="en-US" sz="2800" dirty="0">
                <a:solidFill>
                  <a:schemeClr val="tx1"/>
                </a:solidFill>
                <a:latin typeface="Times New Roman" panose="02020603050405020304" pitchFamily="18" charset="0"/>
                <a:cs typeface="Times New Roman" panose="02020603050405020304" pitchFamily="18" charset="0"/>
              </a:rPr>
              <a:t>What questions must be answered during the research phase?</a:t>
            </a:r>
          </a:p>
          <a:p>
            <a:r>
              <a:rPr lang="en-US" sz="2800" dirty="0">
                <a:solidFill>
                  <a:schemeClr val="tx1"/>
                </a:solidFill>
                <a:latin typeface="Times New Roman" panose="02020603050405020304" pitchFamily="18" charset="0"/>
                <a:cs typeface="Times New Roman" panose="02020603050405020304" pitchFamily="18" charset="0"/>
              </a:rPr>
              <a:t>What information might be most useful?</a:t>
            </a:r>
          </a:p>
          <a:p>
            <a:r>
              <a:rPr lang="en-US" sz="2800" dirty="0">
                <a:solidFill>
                  <a:schemeClr val="tx1"/>
                </a:solidFill>
                <a:latin typeface="Times New Roman" panose="02020603050405020304" pitchFamily="18" charset="0"/>
                <a:cs typeface="Times New Roman" panose="02020603050405020304" pitchFamily="18" charset="0"/>
              </a:rPr>
              <a:t>What print and electronic sources would be most appropriate?</a:t>
            </a:r>
          </a:p>
          <a:p>
            <a:r>
              <a:rPr lang="en-US" sz="2800" dirty="0">
                <a:solidFill>
                  <a:schemeClr val="tx1"/>
                </a:solidFill>
                <a:latin typeface="Times New Roman" panose="02020603050405020304" pitchFamily="18" charset="0"/>
                <a:cs typeface="Times New Roman" panose="02020603050405020304" pitchFamily="18" charset="0"/>
              </a:rPr>
              <a:t>What format must be used to document material borrowed from sources?</a:t>
            </a:r>
          </a:p>
        </p:txBody>
      </p:sp>
    </p:spTree>
    <p:extLst>
      <p:ext uri="{BB962C8B-B14F-4D97-AF65-F5344CB8AC3E}">
        <p14:creationId xmlns:p14="http://schemas.microsoft.com/office/powerpoint/2010/main" val="199795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Secondary</a:t>
            </a:r>
            <a:r>
              <a:rPr lang="en-US" dirty="0"/>
              <a:t> sources</a:t>
            </a:r>
          </a:p>
        </p:txBody>
      </p:sp>
      <p:sp>
        <p:nvSpPr>
          <p:cNvPr id="3" name="Content Placeholder 2"/>
          <p:cNvSpPr>
            <a:spLocks noGrp="1"/>
          </p:cNvSpPr>
          <p:nvPr>
            <p:ph idx="1"/>
          </p:nvPr>
        </p:nvSpPr>
        <p:spPr>
          <a:xfrm>
            <a:off x="253584" y="1720668"/>
            <a:ext cx="9175229" cy="5294729"/>
          </a:xfrm>
        </p:spPr>
        <p:txBody>
          <a:bodyPr>
            <a:normAutofit/>
          </a:bodyPr>
          <a:lstStyle/>
          <a:p>
            <a:pPr marL="0" indent="0" algn="just">
              <a:buNone/>
            </a:pPr>
            <a:r>
              <a:rPr lang="en-US" sz="2800" dirty="0">
                <a:solidFill>
                  <a:srgbClr val="002060"/>
                </a:solidFill>
                <a:latin typeface="Times New Roman" panose="02020603050405020304" pitchFamily="18" charset="0"/>
                <a:cs typeface="Times New Roman" panose="02020603050405020304" pitchFamily="18" charset="0"/>
              </a:rPr>
              <a:t>Information about a topic that has been shared through print, recorded media, or presentations. Secondary sources provide researchers and readers with the background information they need by establishing the professional and intellectual context for an issue or problem.</a:t>
            </a:r>
          </a:p>
        </p:txBody>
      </p:sp>
    </p:spTree>
    <p:extLst>
      <p:ext uri="{BB962C8B-B14F-4D97-AF65-F5344CB8AC3E}">
        <p14:creationId xmlns:p14="http://schemas.microsoft.com/office/powerpoint/2010/main" val="4156980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a:t>
            </a:r>
            <a:r>
              <a:rPr lang="en-US" b="1" dirty="0"/>
              <a:t> Resources</a:t>
            </a:r>
            <a:br>
              <a:rPr lang="en-US" dirty="0"/>
            </a:br>
            <a:endParaRPr lang="en-US" dirty="0"/>
          </a:p>
        </p:txBody>
      </p:sp>
      <p:sp>
        <p:nvSpPr>
          <p:cNvPr id="3" name="Content Placeholder 2"/>
          <p:cNvSpPr>
            <a:spLocks noGrp="1"/>
          </p:cNvSpPr>
          <p:nvPr>
            <p:ph idx="1"/>
          </p:nvPr>
        </p:nvSpPr>
        <p:spPr>
          <a:xfrm>
            <a:off x="433465" y="1600772"/>
            <a:ext cx="9505014" cy="5257228"/>
          </a:xfrm>
        </p:spPr>
        <p:txBody>
          <a:bodyPr>
            <a:normAutofit/>
          </a:bodyPr>
          <a:lstStyle/>
          <a:p>
            <a:r>
              <a:rPr lang="en-US" sz="2800" dirty="0">
                <a:solidFill>
                  <a:schemeClr val="tx1"/>
                </a:solidFill>
                <a:latin typeface="Times New Roman" panose="02020603050405020304" pitchFamily="18" charset="0"/>
                <a:cs typeface="Times New Roman" panose="02020603050405020304" pitchFamily="18" charset="0"/>
              </a:rPr>
              <a:t>What are the author’s academic or professional qualifications?</a:t>
            </a:r>
          </a:p>
          <a:p>
            <a:r>
              <a:rPr lang="en-US" sz="2800" dirty="0">
                <a:solidFill>
                  <a:schemeClr val="tx1"/>
                </a:solidFill>
                <a:latin typeface="Times New Roman" panose="02020603050405020304" pitchFamily="18" charset="0"/>
                <a:cs typeface="Times New Roman" panose="02020603050405020304" pitchFamily="18" charset="0"/>
              </a:rPr>
              <a:t>Who is the publisher, and what is its reputation?</a:t>
            </a:r>
          </a:p>
          <a:p>
            <a:r>
              <a:rPr lang="en-US" sz="2800" dirty="0">
                <a:solidFill>
                  <a:schemeClr val="tx1"/>
                </a:solidFill>
                <a:latin typeface="Times New Roman" panose="02020603050405020304" pitchFamily="18" charset="0"/>
                <a:cs typeface="Times New Roman" panose="02020603050405020304" pitchFamily="18" charset="0"/>
              </a:rPr>
              <a:t>What are the scope and content of the work?</a:t>
            </a:r>
          </a:p>
          <a:p>
            <a:r>
              <a:rPr lang="en-US" sz="2800" dirty="0">
                <a:solidFill>
                  <a:schemeClr val="tx1"/>
                </a:solidFill>
                <a:latin typeface="Times New Roman" panose="02020603050405020304" pitchFamily="18" charset="0"/>
                <a:cs typeface="Times New Roman" panose="02020603050405020304" pitchFamily="18" charset="0"/>
              </a:rPr>
              <a:t>How does this information fit in with what you know about this topic?</a:t>
            </a:r>
          </a:p>
          <a:p>
            <a:r>
              <a:rPr lang="en-US" sz="2800" dirty="0">
                <a:solidFill>
                  <a:schemeClr val="tx1"/>
                </a:solidFill>
                <a:latin typeface="Times New Roman" panose="02020603050405020304" pitchFamily="18" charset="0"/>
                <a:cs typeface="Times New Roman" panose="02020603050405020304" pitchFamily="18" charset="0"/>
              </a:rPr>
              <a:t>What are the trends in information on this topic, and how does this book, article, journal, or Web site fit in?</a:t>
            </a:r>
          </a:p>
          <a:p>
            <a:r>
              <a:rPr lang="en-US" sz="2800" dirty="0">
                <a:solidFill>
                  <a:schemeClr val="tx1"/>
                </a:solidFill>
                <a:latin typeface="Times New Roman" panose="02020603050405020304" pitchFamily="18" charset="0"/>
                <a:cs typeface="Times New Roman" panose="02020603050405020304" pitchFamily="18" charset="0"/>
              </a:rPr>
              <a:t>How current is this information?</a:t>
            </a:r>
          </a:p>
        </p:txBody>
      </p:sp>
    </p:spTree>
    <p:extLst>
      <p:ext uri="{BB962C8B-B14F-4D97-AF65-F5344CB8AC3E}">
        <p14:creationId xmlns:p14="http://schemas.microsoft.com/office/powerpoint/2010/main" val="386086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Search</a:t>
            </a:r>
          </a:p>
        </p:txBody>
      </p:sp>
      <p:sp>
        <p:nvSpPr>
          <p:cNvPr id="3" name="Content Placeholder 2"/>
          <p:cNvSpPr>
            <a:spLocks noGrp="1"/>
          </p:cNvSpPr>
          <p:nvPr>
            <p:ph idx="1"/>
          </p:nvPr>
        </p:nvSpPr>
        <p:spPr/>
        <p:txBody>
          <a:bodyPr>
            <a:noAutofit/>
          </a:bodyPr>
          <a:lstStyle/>
          <a:p>
            <a:r>
              <a:rPr lang="en-US" sz="3200" dirty="0">
                <a:solidFill>
                  <a:schemeClr val="tx1"/>
                </a:solidFill>
                <a:latin typeface="Times New Roman" panose="02020603050405020304" pitchFamily="18" charset="0"/>
                <a:cs typeface="Times New Roman" panose="02020603050405020304" pitchFamily="18" charset="0"/>
              </a:rPr>
              <a:t> Author or Title Search</a:t>
            </a:r>
          </a:p>
          <a:p>
            <a:r>
              <a:rPr lang="en-US" sz="3200" dirty="0">
                <a:solidFill>
                  <a:schemeClr val="tx1"/>
                </a:solidFill>
                <a:latin typeface="Times New Roman" panose="02020603050405020304" pitchFamily="18" charset="0"/>
                <a:cs typeface="Times New Roman" panose="02020603050405020304" pitchFamily="18" charset="0"/>
              </a:rPr>
              <a:t> Subject Search</a:t>
            </a:r>
          </a:p>
          <a:p>
            <a:r>
              <a:rPr lang="en-US" sz="3200" dirty="0">
                <a:solidFill>
                  <a:schemeClr val="tx1"/>
                </a:solidFill>
                <a:latin typeface="Times New Roman" panose="02020603050405020304" pitchFamily="18" charset="0"/>
                <a:cs typeface="Times New Roman" panose="02020603050405020304" pitchFamily="18" charset="0"/>
              </a:rPr>
              <a:t> Keyword Search</a:t>
            </a:r>
          </a:p>
        </p:txBody>
      </p:sp>
    </p:spTree>
    <p:extLst>
      <p:ext uri="{BB962C8B-B14F-4D97-AF65-F5344CB8AC3E}">
        <p14:creationId xmlns:p14="http://schemas.microsoft.com/office/powerpoint/2010/main" val="1818471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Library Resources</a:t>
            </a:r>
          </a:p>
        </p:txBody>
      </p:sp>
      <p:sp>
        <p:nvSpPr>
          <p:cNvPr id="3" name="Content Placeholder 2"/>
          <p:cNvSpPr>
            <a:spLocks noGrp="1"/>
          </p:cNvSpPr>
          <p:nvPr>
            <p:ph idx="1"/>
          </p:nvPr>
        </p:nvSpPr>
        <p:spPr>
          <a:xfrm>
            <a:off x="677334" y="1531003"/>
            <a:ext cx="8596668" cy="3880773"/>
          </a:xfrm>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Books</a:t>
            </a:r>
          </a:p>
          <a:p>
            <a:r>
              <a:rPr lang="en-US" sz="3200" dirty="0">
                <a:solidFill>
                  <a:schemeClr val="tx1"/>
                </a:solidFill>
                <a:latin typeface="Times New Roman" panose="02020603050405020304" pitchFamily="18" charset="0"/>
                <a:cs typeface="Times New Roman" panose="02020603050405020304" pitchFamily="18" charset="0"/>
              </a:rPr>
              <a:t>Periodicals</a:t>
            </a:r>
          </a:p>
          <a:p>
            <a:r>
              <a:rPr lang="en-US" sz="3200" dirty="0">
                <a:solidFill>
                  <a:schemeClr val="tx1"/>
                </a:solidFill>
                <a:latin typeface="Times New Roman" panose="02020603050405020304" pitchFamily="18" charset="0"/>
                <a:cs typeface="Times New Roman" panose="02020603050405020304" pitchFamily="18" charset="0"/>
              </a:rPr>
              <a:t>Newspapers</a:t>
            </a:r>
          </a:p>
          <a:p>
            <a:r>
              <a:rPr lang="en-US" sz="3200" dirty="0">
                <a:solidFill>
                  <a:schemeClr val="tx1"/>
                </a:solidFill>
                <a:latin typeface="Times New Roman" panose="02020603050405020304" pitchFamily="18" charset="0"/>
                <a:cs typeface="Times New Roman" panose="02020603050405020304" pitchFamily="18" charset="0"/>
              </a:rPr>
              <a:t>Company Directories</a:t>
            </a:r>
          </a:p>
          <a:p>
            <a:r>
              <a:rPr lang="en-US" sz="3200" dirty="0">
                <a:solidFill>
                  <a:schemeClr val="tx1"/>
                </a:solidFill>
                <a:latin typeface="Times New Roman" panose="02020603050405020304" pitchFamily="18" charset="0"/>
                <a:cs typeface="Times New Roman" panose="02020603050405020304" pitchFamily="18" charset="0"/>
              </a:rPr>
              <a:t>Dictionaries, Encyclopedias, and Other General References</a:t>
            </a:r>
          </a:p>
        </p:txBody>
      </p:sp>
    </p:spTree>
    <p:extLst>
      <p:ext uri="{BB962C8B-B14F-4D97-AF65-F5344CB8AC3E}">
        <p14:creationId xmlns:p14="http://schemas.microsoft.com/office/powerpoint/2010/main" val="2583671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Conducting </a:t>
            </a:r>
            <a:r>
              <a:rPr lang="en-US" b="1" dirty="0"/>
              <a:t>Primary Research</a:t>
            </a:r>
          </a:p>
        </p:txBody>
      </p:sp>
      <p:sp>
        <p:nvSpPr>
          <p:cNvPr id="3" name="Content Placeholder 2"/>
          <p:cNvSpPr>
            <a:spLocks noGrp="1"/>
          </p:cNvSpPr>
          <p:nvPr>
            <p:ph idx="1"/>
          </p:nvPr>
        </p:nvSpPr>
        <p:spPr>
          <a:xfrm>
            <a:off x="838200" y="1690688"/>
            <a:ext cx="8435802" cy="4934964"/>
          </a:xfrm>
        </p:spPr>
        <p:txBody>
          <a:bodyPr>
            <a:normAutofit/>
          </a:bodyPr>
          <a:lstStyle/>
          <a:p>
            <a:r>
              <a:rPr lang="en-US" sz="2800" dirty="0">
                <a:latin typeface="Times New Roman" panose="02020603050405020304" pitchFamily="18" charset="0"/>
                <a:cs typeface="Times New Roman" panose="02020603050405020304" pitchFamily="18" charset="0"/>
              </a:rPr>
              <a:t>Interviews </a:t>
            </a:r>
          </a:p>
          <a:p>
            <a:r>
              <a:rPr lang="en-US" sz="2800" dirty="0">
                <a:latin typeface="Times New Roman" panose="02020603050405020304" pitchFamily="18" charset="0"/>
                <a:cs typeface="Times New Roman" panose="02020603050405020304" pitchFamily="18" charset="0"/>
              </a:rPr>
              <a:t>Focus groups</a:t>
            </a:r>
          </a:p>
          <a:p>
            <a:r>
              <a:rPr lang="en-US" sz="2800" dirty="0">
                <a:latin typeface="Times New Roman" panose="02020603050405020304" pitchFamily="18" charset="0"/>
                <a:cs typeface="Times New Roman" panose="02020603050405020304" pitchFamily="18" charset="0"/>
              </a:rPr>
              <a:t>Surveys/Questionnaires</a:t>
            </a:r>
          </a:p>
          <a:p>
            <a:r>
              <a:rPr lang="en-US" sz="2800" dirty="0">
                <a:latin typeface="Times New Roman" panose="02020603050405020304" pitchFamily="18" charset="0"/>
                <a:cs typeface="Times New Roman" panose="02020603050405020304" pitchFamily="18" charset="0"/>
              </a:rPr>
              <a:t>Laboratory experiments, or field observations</a:t>
            </a:r>
          </a:p>
          <a:p>
            <a:r>
              <a:rPr lang="en-US" sz="2800" dirty="0">
                <a:latin typeface="Times New Roman" panose="02020603050405020304" pitchFamily="18" charset="0"/>
                <a:cs typeface="Times New Roman" panose="02020603050405020304" pitchFamily="18" charset="0"/>
              </a:rPr>
              <a:t>Original works such as diaries, company reports, and correspondence, as well as documents that are the subject of analysis, such as user’s manuals and Web sites.</a:t>
            </a:r>
          </a:p>
        </p:txBody>
      </p:sp>
    </p:spTree>
    <p:extLst>
      <p:ext uri="{BB962C8B-B14F-4D97-AF65-F5344CB8AC3E}">
        <p14:creationId xmlns:p14="http://schemas.microsoft.com/office/powerpoint/2010/main" val="417956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Research</a:t>
            </a:r>
            <a:br>
              <a:rPr lang="en-US" dirty="0"/>
            </a:br>
            <a:endParaRPr lang="en-US" dirty="0"/>
          </a:p>
        </p:txBody>
      </p:sp>
      <p:sp>
        <p:nvSpPr>
          <p:cNvPr id="3" name="Content Placeholder 2"/>
          <p:cNvSpPr>
            <a:spLocks noGrp="1"/>
          </p:cNvSpPr>
          <p:nvPr>
            <p:ph idx="1"/>
          </p:nvPr>
        </p:nvSpPr>
        <p:spPr>
          <a:xfrm>
            <a:off x="268014" y="1481960"/>
            <a:ext cx="9250741" cy="3689130"/>
          </a:xfrm>
        </p:spPr>
        <p:txBody>
          <a:bodyPr>
            <a:noAutofit/>
          </a:bodyPr>
          <a:lstStyle/>
          <a:p>
            <a:pPr algn="just"/>
            <a:r>
              <a:rPr lang="en-US" sz="2400" dirty="0">
                <a:solidFill>
                  <a:schemeClr val="tx1"/>
                </a:solidFill>
                <a:latin typeface="Times New Roman" panose="02020603050405020304" pitchFamily="18" charset="0"/>
                <a:cs typeface="Times New Roman" panose="02020603050405020304" pitchFamily="18" charset="0"/>
              </a:rPr>
              <a:t>In technical communication, this step often involves answering questions about how long it takes to perform a task. Technical communicators may also collect and analyze statistics from surveys and interviews. Quantitative research is judged by validity and reliability.</a:t>
            </a:r>
          </a:p>
          <a:p>
            <a:pPr algn="just"/>
            <a:r>
              <a:rPr lang="en-US" sz="2400" dirty="0">
                <a:solidFill>
                  <a:schemeClr val="tx1"/>
                </a:solidFill>
                <a:latin typeface="Times New Roman" panose="02020603050405020304" pitchFamily="18" charset="0"/>
                <a:cs typeface="Times New Roman" panose="02020603050405020304" pitchFamily="18" charset="0"/>
              </a:rPr>
              <a:t>Research is valid if it measures what it was designed to measure.</a:t>
            </a:r>
          </a:p>
          <a:p>
            <a:pPr algn="just"/>
            <a:r>
              <a:rPr lang="en-US" sz="2400" dirty="0">
                <a:solidFill>
                  <a:schemeClr val="tx1"/>
                </a:solidFill>
                <a:latin typeface="Times New Roman" panose="02020603050405020304" pitchFamily="18" charset="0"/>
                <a:cs typeface="Times New Roman" panose="02020603050405020304" pitchFamily="18" charset="0"/>
              </a:rPr>
              <a:t>Research is reliable if it can be repeated with the same results.</a:t>
            </a:r>
          </a:p>
          <a:p>
            <a:pPr algn="just"/>
            <a:r>
              <a:rPr lang="en-US" sz="2400" dirty="0">
                <a:solidFill>
                  <a:schemeClr val="tx1"/>
                </a:solidFill>
                <a:latin typeface="Times New Roman" panose="02020603050405020304" pitchFamily="18" charset="0"/>
                <a:cs typeface="Times New Roman" panose="02020603050405020304" pitchFamily="18" charset="0"/>
              </a:rPr>
              <a:t>Quantitative research collects data that can be represented in numbers.</a:t>
            </a:r>
          </a:p>
        </p:txBody>
      </p:sp>
      <p:sp>
        <p:nvSpPr>
          <p:cNvPr id="4" name="Content Placeholder 2"/>
          <p:cNvSpPr txBox="1">
            <a:spLocks/>
          </p:cNvSpPr>
          <p:nvPr/>
        </p:nvSpPr>
        <p:spPr>
          <a:xfrm>
            <a:off x="677334" y="5214885"/>
            <a:ext cx="9250741" cy="151699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n-US" sz="2400" b="1" dirty="0">
                <a:latin typeface="Times New Roman" panose="02020603050405020304" pitchFamily="18" charset="0"/>
                <a:cs typeface="Times New Roman" panose="02020603050405020304" pitchFamily="18" charset="0"/>
              </a:rPr>
              <a:t>Information Gathered Through</a:t>
            </a:r>
          </a:p>
          <a:p>
            <a:pPr algn="just"/>
            <a:r>
              <a:rPr lang="en-US" sz="2400" dirty="0">
                <a:latin typeface="Times New Roman" panose="02020603050405020304" pitchFamily="18" charset="0"/>
                <a:cs typeface="Times New Roman" panose="02020603050405020304" pitchFamily="18" charset="0"/>
              </a:rPr>
              <a:t>Surveys</a:t>
            </a:r>
          </a:p>
          <a:p>
            <a:pPr algn="just"/>
            <a:r>
              <a:rPr lang="en-US" sz="2400" dirty="0">
                <a:latin typeface="Times New Roman" panose="02020603050405020304" pitchFamily="18" charset="0"/>
                <a:cs typeface="Times New Roman" panose="02020603050405020304" pitchFamily="18" charset="0"/>
              </a:rPr>
              <a:t>Questionnaires</a:t>
            </a:r>
          </a:p>
        </p:txBody>
      </p:sp>
    </p:spTree>
    <p:extLst>
      <p:ext uri="{BB962C8B-B14F-4D97-AF65-F5344CB8AC3E}">
        <p14:creationId xmlns:p14="http://schemas.microsoft.com/office/powerpoint/2010/main" val="236393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Qualitative Research</a:t>
            </a:r>
          </a:p>
        </p:txBody>
      </p:sp>
      <p:sp>
        <p:nvSpPr>
          <p:cNvPr id="3" name="Content Placeholder 2"/>
          <p:cNvSpPr>
            <a:spLocks noGrp="1"/>
          </p:cNvSpPr>
          <p:nvPr>
            <p:ph idx="1"/>
          </p:nvPr>
        </p:nvSpPr>
        <p:spPr>
          <a:xfrm>
            <a:off x="677334" y="2160590"/>
            <a:ext cx="8596668" cy="2048804"/>
          </a:xfrm>
        </p:spPr>
        <p:txBody>
          <a:bodyPr>
            <a:normAutofit/>
          </a:bodyPr>
          <a:lstStyle/>
          <a:p>
            <a:pPr algn="just"/>
            <a:r>
              <a:rPr lang="en-US" sz="2800" dirty="0">
                <a:latin typeface="Times New Roman" panose="02020603050405020304" pitchFamily="18" charset="0"/>
                <a:cs typeface="Times New Roman" panose="02020603050405020304" pitchFamily="18" charset="0"/>
              </a:rPr>
              <a:t> Qualitative research is common in technical communication. Qualitative data cannot be represented in numbers. Instead, qualitative research analyzes words, images, processes, or objects. </a:t>
            </a:r>
          </a:p>
        </p:txBody>
      </p:sp>
      <p:sp>
        <p:nvSpPr>
          <p:cNvPr id="4" name="Content Placeholder 2"/>
          <p:cNvSpPr txBox="1">
            <a:spLocks/>
          </p:cNvSpPr>
          <p:nvPr/>
        </p:nvSpPr>
        <p:spPr>
          <a:xfrm>
            <a:off x="677334" y="4209394"/>
            <a:ext cx="9250741" cy="252248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n-US" sz="2400" b="1" dirty="0">
                <a:latin typeface="Times New Roman" panose="02020603050405020304" pitchFamily="18" charset="0"/>
                <a:cs typeface="Times New Roman" panose="02020603050405020304" pitchFamily="18" charset="0"/>
              </a:rPr>
              <a:t>Information Gathered Through</a:t>
            </a:r>
          </a:p>
          <a:p>
            <a:pPr algn="just"/>
            <a:r>
              <a:rPr lang="en-US" sz="2400" dirty="0">
                <a:latin typeface="Times New Roman" panose="02020603050405020304" pitchFamily="18" charset="0"/>
                <a:cs typeface="Times New Roman" panose="02020603050405020304" pitchFamily="18" charset="0"/>
              </a:rPr>
              <a:t>Interviews</a:t>
            </a:r>
          </a:p>
          <a:p>
            <a:pPr algn="just"/>
            <a:r>
              <a:rPr lang="en-US" sz="2400" dirty="0">
                <a:latin typeface="Times New Roman" panose="02020603050405020304" pitchFamily="18" charset="0"/>
                <a:cs typeface="Times New Roman" panose="02020603050405020304" pitchFamily="18" charset="0"/>
              </a:rPr>
              <a:t>Focus Groups</a:t>
            </a:r>
          </a:p>
          <a:p>
            <a:pPr algn="just"/>
            <a:r>
              <a:rPr lang="en-US" sz="2400" dirty="0">
                <a:latin typeface="Times New Roman" panose="02020603050405020304" pitchFamily="18" charset="0"/>
                <a:cs typeface="Times New Roman" panose="02020603050405020304" pitchFamily="18" charset="0"/>
              </a:rPr>
              <a:t>Field Observations</a:t>
            </a:r>
          </a:p>
          <a:p>
            <a:pPr algn="just"/>
            <a:r>
              <a:rPr lang="en-US" sz="2400" dirty="0">
                <a:latin typeface="Times New Roman" panose="02020603050405020304" pitchFamily="18" charset="0"/>
                <a:cs typeface="Times New Roman" panose="02020603050405020304" pitchFamily="18" charset="0"/>
              </a:rPr>
              <a:t>Document Analysis</a:t>
            </a:r>
          </a:p>
        </p:txBody>
      </p:sp>
    </p:spTree>
    <p:extLst>
      <p:ext uri="{BB962C8B-B14F-4D97-AF65-F5344CB8AC3E}">
        <p14:creationId xmlns:p14="http://schemas.microsoft.com/office/powerpoint/2010/main" val="231434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4715" y="464694"/>
            <a:ext cx="8844196" cy="6204119"/>
          </a:xfrm>
        </p:spPr>
        <p:txBody>
          <a:bodyPr>
            <a:normAutofit fontScale="92500"/>
          </a:bodyPr>
          <a:lstStyle/>
          <a:p>
            <a:pPr marL="114300" indent="0">
              <a:buNone/>
            </a:pPr>
            <a:r>
              <a:rPr lang="en-US" sz="2800" b="1" dirty="0">
                <a:solidFill>
                  <a:schemeClr val="tx2"/>
                </a:solidFill>
              </a:rPr>
              <a:t>Using Questionnaire and Interviews</a:t>
            </a:r>
          </a:p>
          <a:p>
            <a:pPr marL="114300" indent="0">
              <a:buNone/>
            </a:pPr>
            <a:r>
              <a:rPr lang="en-US" sz="2400" dirty="0">
                <a:latin typeface="Times New Roman" panose="02020603050405020304" pitchFamily="18" charset="0"/>
                <a:cs typeface="Times New Roman" panose="02020603050405020304" pitchFamily="18" charset="0"/>
              </a:rPr>
              <a:t>A part of your research may include collecting first hand information yourself, such as, questionnaires or personal interviews</a:t>
            </a:r>
            <a:endParaRPr lang="en-US" sz="2400" dirty="0"/>
          </a:p>
          <a:p>
            <a:pPr marL="114300" indent="0">
              <a:buNone/>
            </a:pPr>
            <a:r>
              <a:rPr lang="en-US" sz="2400" b="1" dirty="0">
                <a:solidFill>
                  <a:schemeClr val="tx2"/>
                </a:solidFill>
                <a:latin typeface="Times New Roman" panose="02020603050405020304" pitchFamily="18" charset="0"/>
                <a:cs typeface="Times New Roman" panose="02020603050405020304" pitchFamily="18" charset="0"/>
              </a:rPr>
              <a:t>Step 1: Designing a questionnaire:</a:t>
            </a:r>
          </a:p>
          <a:p>
            <a:pPr marL="114300" lvl="0" indent="0">
              <a:buNone/>
            </a:pPr>
            <a:r>
              <a:rPr lang="en-US" sz="2400" dirty="0">
                <a:solidFill>
                  <a:schemeClr val="bg2">
                    <a:lumMod val="50000"/>
                  </a:schemeClr>
                </a:solidFill>
                <a:latin typeface="Times New Roman" panose="02020603050405020304" pitchFamily="18" charset="0"/>
                <a:cs typeface="Times New Roman" panose="02020603050405020304" pitchFamily="18" charset="0"/>
              </a:rPr>
              <a:t>1. Keeping reader’s need while preparing the questionnaire</a:t>
            </a:r>
          </a:p>
          <a:p>
            <a:pPr marL="114300" lvl="0" indent="0">
              <a:buNone/>
            </a:pPr>
            <a:r>
              <a:rPr lang="en-US" sz="2400" dirty="0">
                <a:latin typeface="Times New Roman" panose="02020603050405020304" pitchFamily="18" charset="0"/>
                <a:cs typeface="Times New Roman" panose="02020603050405020304" pitchFamily="18" charset="0"/>
              </a:rPr>
              <a:t>It benefits them personally of professionally/it is easy to fill out and return</a:t>
            </a:r>
          </a:p>
          <a:p>
            <a:pPr marL="114300" lvl="0" indent="0">
              <a:buNone/>
            </a:pPr>
            <a:r>
              <a:rPr lang="en-US" sz="2400" dirty="0">
                <a:solidFill>
                  <a:schemeClr val="bg2">
                    <a:lumMod val="50000"/>
                  </a:schemeClr>
                </a:solidFill>
                <a:latin typeface="Times New Roman" panose="02020603050405020304" pitchFamily="18" charset="0"/>
                <a:cs typeface="Times New Roman" panose="02020603050405020304" pitchFamily="18" charset="0"/>
              </a:rPr>
              <a:t>2. Write a precise purpose statement</a:t>
            </a:r>
          </a:p>
          <a:p>
            <a:pPr marL="114300" lvl="0" indent="0">
              <a:buNone/>
            </a:pPr>
            <a:r>
              <a:rPr lang="en-US" sz="2400" dirty="0">
                <a:latin typeface="Times New Roman" panose="02020603050405020304" pitchFamily="18" charset="0"/>
                <a:cs typeface="Times New Roman" panose="02020603050405020304" pitchFamily="18" charset="0"/>
              </a:rPr>
              <a:t>E.g. “The purpose of this survey is to find out ways in which…..”</a:t>
            </a:r>
          </a:p>
          <a:p>
            <a:pPr marL="114300" lvl="0" indent="0">
              <a:buNone/>
            </a:pPr>
            <a:r>
              <a:rPr lang="en-US" sz="2400" dirty="0">
                <a:solidFill>
                  <a:schemeClr val="bg2">
                    <a:lumMod val="50000"/>
                  </a:schemeClr>
                </a:solidFill>
                <a:latin typeface="Times New Roman" panose="02020603050405020304" pitchFamily="18" charset="0"/>
                <a:cs typeface="Times New Roman" panose="02020603050405020304" pitchFamily="18" charset="0"/>
              </a:rPr>
              <a:t>3. Limit the number of questions</a:t>
            </a:r>
          </a:p>
          <a:p>
            <a:pPr marL="114300" lvl="0" indent="0">
              <a:buNone/>
            </a:pPr>
            <a:r>
              <a:rPr lang="en-US" sz="2400" dirty="0">
                <a:latin typeface="Times New Roman" panose="02020603050405020304" pitchFamily="18" charset="0"/>
                <a:cs typeface="Times New Roman" panose="02020603050405020304" pitchFamily="18" charset="0"/>
              </a:rPr>
              <a:t>Every question must serve the purpose/ resist the temptation to clutter questionnaire with irrelevant questions</a:t>
            </a:r>
          </a:p>
          <a:p>
            <a:pPr marL="114300" indent="0">
              <a:buNone/>
            </a:pPr>
            <a:r>
              <a:rPr lang="en-US" sz="2400" dirty="0">
                <a:solidFill>
                  <a:schemeClr val="bg2">
                    <a:lumMod val="50000"/>
                  </a:schemeClr>
                </a:solidFill>
                <a:latin typeface="Times New Roman" panose="02020603050405020304" pitchFamily="18" charset="0"/>
                <a:cs typeface="Times New Roman" panose="02020603050405020304" pitchFamily="18" charset="0"/>
              </a:rPr>
              <a:t>4. Ask mostly objective questions</a:t>
            </a:r>
          </a:p>
          <a:p>
            <a:pPr marL="114300" indent="0">
              <a:buNone/>
            </a:pPr>
            <a:r>
              <a:rPr lang="en-US" sz="2400" dirty="0">
                <a:latin typeface="Times New Roman" panose="02020603050405020304" pitchFamily="18" charset="0"/>
                <a:cs typeface="Times New Roman" panose="02020603050405020304" pitchFamily="18" charset="0"/>
              </a:rPr>
              <a:t>So that the questions are easy to answer and responses are easy to compile</a:t>
            </a:r>
          </a:p>
        </p:txBody>
      </p:sp>
    </p:spTree>
    <p:extLst>
      <p:ext uri="{BB962C8B-B14F-4D97-AF65-F5344CB8AC3E}">
        <p14:creationId xmlns:p14="http://schemas.microsoft.com/office/powerpoint/2010/main" val="4155095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381000"/>
            <a:ext cx="7696200" cy="6019800"/>
          </a:xfrm>
        </p:spPr>
        <p:txBody>
          <a:bodyPr/>
          <a:lstStyle/>
          <a:p>
            <a:pPr marL="114300" indent="0">
              <a:buNone/>
            </a:pPr>
            <a:endParaRPr lang="en-US" b="1" dirty="0">
              <a:solidFill>
                <a:schemeClr val="tx2"/>
              </a:solidFill>
            </a:endParaRPr>
          </a:p>
          <a:p>
            <a:pPr marL="11430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037416481"/>
              </p:ext>
            </p:extLst>
          </p:nvPr>
        </p:nvGraphicFramePr>
        <p:xfrm>
          <a:off x="409901" y="13855"/>
          <a:ext cx="9475077" cy="6496400"/>
        </p:xfrm>
        <a:graphic>
          <a:graphicData uri="http://schemas.openxmlformats.org/drawingml/2006/table">
            <a:tbl>
              <a:tblPr firstRow="1" bandRow="1">
                <a:tableStyleId>{5C22544A-7EE6-4342-B048-85BDC9FD1C3A}</a:tableStyleId>
              </a:tblPr>
              <a:tblGrid>
                <a:gridCol w="3261389">
                  <a:extLst>
                    <a:ext uri="{9D8B030D-6E8A-4147-A177-3AD203B41FA5}">
                      <a16:colId xmlns:a16="http://schemas.microsoft.com/office/drawing/2014/main" val="20000"/>
                    </a:ext>
                  </a:extLst>
                </a:gridCol>
                <a:gridCol w="6213688">
                  <a:extLst>
                    <a:ext uri="{9D8B030D-6E8A-4147-A177-3AD203B41FA5}">
                      <a16:colId xmlns:a16="http://schemas.microsoft.com/office/drawing/2014/main" val="20001"/>
                    </a:ext>
                  </a:extLst>
                </a:gridCol>
              </a:tblGrid>
              <a:tr h="312179">
                <a:tc>
                  <a:txBody>
                    <a:bodyPr/>
                    <a:lstStyle/>
                    <a:p>
                      <a:r>
                        <a:rPr lang="en-US" dirty="0"/>
                        <a:t>Types of Questions</a:t>
                      </a:r>
                    </a:p>
                  </a:txBody>
                  <a:tcPr/>
                </a:tc>
                <a:tc>
                  <a:txBody>
                    <a:bodyPr/>
                    <a:lstStyle/>
                    <a:p>
                      <a:r>
                        <a:rPr lang="en-US" dirty="0"/>
                        <a:t>Examples</a:t>
                      </a:r>
                    </a:p>
                  </a:txBody>
                  <a:tcPr/>
                </a:tc>
                <a:extLst>
                  <a:ext uri="{0D108BD9-81ED-4DB2-BD59-A6C34878D82A}">
                    <a16:rowId xmlns:a16="http://schemas.microsoft.com/office/drawing/2014/main" val="10000"/>
                  </a:ext>
                </a:extLst>
              </a:tr>
              <a:tr h="1222703">
                <a:tc>
                  <a:txBody>
                    <a:bodyPr/>
                    <a:lstStyle/>
                    <a:p>
                      <a:r>
                        <a:rPr lang="en-US" sz="2200" dirty="0">
                          <a:latin typeface="Times New Roman" panose="02020603050405020304" pitchFamily="18" charset="0"/>
                          <a:cs typeface="Times New Roman" panose="02020603050405020304" pitchFamily="18" charset="0"/>
                        </a:rPr>
                        <a:t>Either/Or Questions</a:t>
                      </a:r>
                    </a:p>
                  </a:txBody>
                  <a:tcPr/>
                </a:tc>
                <a:tc>
                  <a:txBody>
                    <a:bodyPr/>
                    <a:lstStyle/>
                    <a:p>
                      <a:r>
                        <a:rPr lang="en-US" sz="2200" dirty="0">
                          <a:latin typeface="Times New Roman" panose="02020603050405020304" pitchFamily="18" charset="0"/>
                          <a:cs typeface="Times New Roman" panose="02020603050405020304" pitchFamily="18" charset="0"/>
                        </a:rPr>
                        <a:t>Would you or your technical staff find it useful to receive</a:t>
                      </a:r>
                      <a:r>
                        <a:rPr lang="en-US" sz="2200" baseline="0" dirty="0">
                          <a:latin typeface="Times New Roman" panose="02020603050405020304" pitchFamily="18" charset="0"/>
                          <a:cs typeface="Times New Roman" panose="02020603050405020304" pitchFamily="18" charset="0"/>
                        </a:rPr>
                        <a:t> a technical newsletter on acid rain?</a:t>
                      </a:r>
                    </a:p>
                    <a:p>
                      <a:pPr marL="342900" indent="-342900">
                        <a:buAutoNum type="alphaLcPeriod"/>
                      </a:pPr>
                      <a:r>
                        <a:rPr lang="en-US" sz="2200" dirty="0">
                          <a:latin typeface="Times New Roman" panose="02020603050405020304" pitchFamily="18" charset="0"/>
                          <a:cs typeface="Times New Roman" panose="02020603050405020304" pitchFamily="18" charset="0"/>
                        </a:rPr>
                        <a:t>Yes</a:t>
                      </a:r>
                    </a:p>
                    <a:p>
                      <a:pPr marL="342900" indent="-342900">
                        <a:buAutoNum type="alphaLcPeriod"/>
                      </a:pPr>
                      <a:r>
                        <a:rPr lang="en-US" sz="2200" dirty="0">
                          <a:latin typeface="Times New Roman" panose="02020603050405020304" pitchFamily="18" charset="0"/>
                          <a:cs typeface="Times New Roman" panose="02020603050405020304" pitchFamily="18" charset="0"/>
                        </a:rPr>
                        <a:t>No</a:t>
                      </a:r>
                    </a:p>
                  </a:txBody>
                  <a:tcPr/>
                </a:tc>
                <a:extLst>
                  <a:ext uri="{0D108BD9-81ED-4DB2-BD59-A6C34878D82A}">
                    <a16:rowId xmlns:a16="http://schemas.microsoft.com/office/drawing/2014/main" val="10001"/>
                  </a:ext>
                </a:extLst>
              </a:tr>
              <a:tr h="1508867">
                <a:tc>
                  <a:txBody>
                    <a:bodyPr/>
                    <a:lstStyle/>
                    <a:p>
                      <a:r>
                        <a:rPr lang="en-US" sz="2200" dirty="0">
                          <a:latin typeface="Times New Roman" panose="02020603050405020304" pitchFamily="18" charset="0"/>
                          <a:cs typeface="Times New Roman" panose="02020603050405020304" pitchFamily="18" charset="0"/>
                        </a:rPr>
                        <a:t>Multiple Choice Questions</a:t>
                      </a:r>
                    </a:p>
                  </a:txBody>
                  <a:tcPr/>
                </a:tc>
                <a:tc>
                  <a:txBody>
                    <a:bodyPr/>
                    <a:lstStyle/>
                    <a:p>
                      <a:r>
                        <a:rPr lang="en-US" sz="2200" dirty="0">
                          <a:latin typeface="Times New Roman" panose="02020603050405020304" pitchFamily="18" charset="0"/>
                          <a:cs typeface="Times New Roman" panose="02020603050405020304" pitchFamily="18" charset="0"/>
                        </a:rPr>
                        <a:t>If you answered “yes” to preceding question, what</a:t>
                      </a:r>
                      <a:r>
                        <a:rPr lang="en-US" sz="2200" baseline="0" dirty="0">
                          <a:latin typeface="Times New Roman" panose="02020603050405020304" pitchFamily="18" charset="0"/>
                          <a:cs typeface="Times New Roman" panose="02020603050405020304" pitchFamily="18" charset="0"/>
                        </a:rPr>
                        <a:t> publication schedule would best meet your needs:</a:t>
                      </a:r>
                    </a:p>
                    <a:p>
                      <a:pPr marL="342900" indent="-342900">
                        <a:buAutoNum type="alphaLcPeriod"/>
                      </a:pPr>
                      <a:r>
                        <a:rPr lang="en-US" sz="2200" baseline="0" dirty="0">
                          <a:latin typeface="Times New Roman" panose="02020603050405020304" pitchFamily="18" charset="0"/>
                          <a:cs typeface="Times New Roman" panose="02020603050405020304" pitchFamily="18" charset="0"/>
                        </a:rPr>
                        <a:t>Monthly</a:t>
                      </a:r>
                    </a:p>
                    <a:p>
                      <a:pPr marL="342900" indent="-342900">
                        <a:buAutoNum type="alphaLcPeriod"/>
                      </a:pPr>
                      <a:r>
                        <a:rPr lang="en-US" sz="2200" baseline="0" dirty="0">
                          <a:latin typeface="Times New Roman" panose="02020603050405020304" pitchFamily="18" charset="0"/>
                          <a:cs typeface="Times New Roman" panose="02020603050405020304" pitchFamily="18" charset="0"/>
                        </a:rPr>
                        <a:t>Quarterly</a:t>
                      </a:r>
                    </a:p>
                    <a:p>
                      <a:pPr marL="342900" indent="-342900">
                        <a:buAutoNum type="alphaLcPeriod"/>
                      </a:pPr>
                      <a:r>
                        <a:rPr lang="en-US" sz="2200" baseline="0" dirty="0">
                          <a:latin typeface="Times New Roman" panose="02020603050405020304" pitchFamily="18" charset="0"/>
                          <a:cs typeface="Times New Roman" panose="02020603050405020304" pitchFamily="18" charset="0"/>
                        </a:rPr>
                        <a:t>yearly</a:t>
                      </a:r>
                      <a:endParaRPr lang="en-US"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795032">
                <a:tc>
                  <a:txBody>
                    <a:bodyPr/>
                    <a:lstStyle/>
                    <a:p>
                      <a:r>
                        <a:rPr lang="en-US" sz="2200" dirty="0">
                          <a:latin typeface="Times New Roman" panose="02020603050405020304" pitchFamily="18" charset="0"/>
                          <a:cs typeface="Times New Roman" panose="02020603050405020304" pitchFamily="18" charset="0"/>
                        </a:rPr>
                        <a:t>Grade-Scale</a:t>
                      </a:r>
                      <a:r>
                        <a:rPr lang="en-US" sz="2200" baseline="0" dirty="0">
                          <a:latin typeface="Times New Roman" panose="02020603050405020304" pitchFamily="18" charset="0"/>
                          <a:cs typeface="Times New Roman" panose="02020603050405020304" pitchFamily="18" charset="0"/>
                        </a:rPr>
                        <a:t> Questions</a:t>
                      </a:r>
                    </a:p>
                    <a:p>
                      <a:endParaRPr lang="en-US" sz="2200" dirty="0">
                        <a:latin typeface="Times New Roman" panose="02020603050405020304" pitchFamily="18" charset="0"/>
                        <a:cs typeface="Times New Roman" panose="02020603050405020304" pitchFamily="18" charset="0"/>
                      </a:endParaRPr>
                    </a:p>
                  </a:txBody>
                  <a:tcPr/>
                </a:tc>
                <a:tc>
                  <a:txBody>
                    <a:bodyPr/>
                    <a:lstStyle/>
                    <a:p>
                      <a:endParaRPr lang="en-US"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1135208">
                <a:tc>
                  <a:txBody>
                    <a:bodyPr/>
                    <a:lstStyle/>
                    <a:p>
                      <a:r>
                        <a:rPr lang="en-US" sz="2200" dirty="0">
                          <a:latin typeface="Times New Roman" panose="02020603050405020304" pitchFamily="18" charset="0"/>
                          <a:cs typeface="Times New Roman" panose="02020603050405020304" pitchFamily="18" charset="0"/>
                        </a:rPr>
                        <a:t>Short-Answer Questions</a:t>
                      </a:r>
                    </a:p>
                  </a:txBody>
                  <a:tcPr/>
                </a:tc>
                <a:tc>
                  <a:txBody>
                    <a:bodyPr/>
                    <a:lstStyle/>
                    <a:p>
                      <a:pPr marL="0" indent="0">
                        <a:buNone/>
                      </a:pPr>
                      <a:r>
                        <a:rPr lang="en-US" sz="2200" dirty="0">
                          <a:latin typeface="Times New Roman" panose="02020603050405020304" pitchFamily="18" charset="0"/>
                          <a:cs typeface="Times New Roman" panose="02020603050405020304" pitchFamily="18" charset="0"/>
                        </a:rPr>
                        <a:t>List any environmental newsletters you already receive that you find helpful in business.</a:t>
                      </a:r>
                    </a:p>
                  </a:txBody>
                  <a:tcPr/>
                </a:tc>
                <a:extLst>
                  <a:ext uri="{0D108BD9-81ED-4DB2-BD59-A6C34878D82A}">
                    <a16:rowId xmlns:a16="http://schemas.microsoft.com/office/drawing/2014/main" val="10004"/>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914249294"/>
              </p:ext>
            </p:extLst>
          </p:nvPr>
        </p:nvGraphicFramePr>
        <p:xfrm>
          <a:off x="3716592" y="3861072"/>
          <a:ext cx="6046839" cy="1010920"/>
        </p:xfrm>
        <a:graphic>
          <a:graphicData uri="http://schemas.openxmlformats.org/drawingml/2006/table">
            <a:tbl>
              <a:tblPr firstRow="1" bandRow="1">
                <a:tableStyleId>{5C22544A-7EE6-4342-B048-85BDC9FD1C3A}</a:tableStyleId>
              </a:tblPr>
              <a:tblGrid>
                <a:gridCol w="1797623">
                  <a:extLst>
                    <a:ext uri="{9D8B030D-6E8A-4147-A177-3AD203B41FA5}">
                      <a16:colId xmlns:a16="http://schemas.microsoft.com/office/drawing/2014/main" val="20000"/>
                    </a:ext>
                  </a:extLst>
                </a:gridCol>
                <a:gridCol w="961816">
                  <a:extLst>
                    <a:ext uri="{9D8B030D-6E8A-4147-A177-3AD203B41FA5}">
                      <a16:colId xmlns:a16="http://schemas.microsoft.com/office/drawing/2014/main" val="20001"/>
                    </a:ext>
                  </a:extLst>
                </a:gridCol>
                <a:gridCol w="1089891">
                  <a:extLst>
                    <a:ext uri="{9D8B030D-6E8A-4147-A177-3AD203B41FA5}">
                      <a16:colId xmlns:a16="http://schemas.microsoft.com/office/drawing/2014/main" val="20002"/>
                    </a:ext>
                  </a:extLst>
                </a:gridCol>
                <a:gridCol w="2197509">
                  <a:extLst>
                    <a:ext uri="{9D8B030D-6E8A-4147-A177-3AD203B41FA5}">
                      <a16:colId xmlns:a16="http://schemas.microsoft.com/office/drawing/2014/main" val="20003"/>
                    </a:ext>
                  </a:extLst>
                </a:gridCol>
              </a:tblGrid>
              <a:tr h="370840">
                <a:tc gridSpan="4">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Times New Roman" panose="02020603050405020304" pitchFamily="18" charset="0"/>
                          <a:cs typeface="Times New Roman" panose="02020603050405020304" pitchFamily="18" charset="0"/>
                        </a:rPr>
                        <a:t>Acid Rain is an issue that has strong impact on your day-to-day business: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solidFill>
                            <a:schemeClr val="tx1"/>
                          </a:solidFill>
                        </a:rPr>
                        <a:t>Strongly Agree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Agree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Disagree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Strongly</a:t>
                      </a:r>
                      <a:r>
                        <a:rPr lang="en-US" baseline="0" dirty="0">
                          <a:solidFill>
                            <a:schemeClr val="tx1"/>
                          </a:solidFill>
                        </a:rPr>
                        <a:t> Disagree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66283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121920"/>
            <a:ext cx="8596668" cy="1320800"/>
          </a:xfrm>
        </p:spPr>
        <p:txBody>
          <a:bodyPr>
            <a:normAutofit/>
          </a:bodyPr>
          <a:lstStyle/>
          <a:p>
            <a:r>
              <a:rPr lang="en-US" sz="2200" dirty="0"/>
              <a:t>The following outline shows how Tanya answers the questions previously noted as she begins her research:</a:t>
            </a:r>
            <a:br>
              <a:rPr lang="en-US" dirty="0"/>
            </a:br>
            <a:endParaRPr lang="en-US" dirty="0"/>
          </a:p>
        </p:txBody>
      </p:sp>
      <p:sp>
        <p:nvSpPr>
          <p:cNvPr id="3" name="Content Placeholder 2"/>
          <p:cNvSpPr>
            <a:spLocks noGrp="1"/>
          </p:cNvSpPr>
          <p:nvPr>
            <p:ph idx="1"/>
          </p:nvPr>
        </p:nvSpPr>
        <p:spPr>
          <a:xfrm>
            <a:off x="296333" y="1183640"/>
            <a:ext cx="9930017" cy="5674360"/>
          </a:xfrm>
        </p:spPr>
        <p:txBody>
          <a:bodyPr>
            <a:normAutofit lnSpcReduction="10000"/>
          </a:bodyPr>
          <a:lstStyle/>
          <a:p>
            <a:pPr marL="0" indent="0">
              <a:buNone/>
            </a:pPr>
            <a:r>
              <a:rPr lang="en-US" sz="2400" dirty="0">
                <a:solidFill>
                  <a:schemeClr val="tx1"/>
                </a:solidFill>
              </a:rPr>
              <a:t>1. Main question: Should M-Global switch to hybrid electric vehicles?</a:t>
            </a:r>
          </a:p>
          <a:p>
            <a:pPr marL="0" indent="0">
              <a:buNone/>
            </a:pPr>
            <a:r>
              <a:rPr lang="en-US" sz="2400" dirty="0">
                <a:solidFill>
                  <a:schemeClr val="tx1"/>
                </a:solidFill>
              </a:rPr>
              <a:t>2. Main types of information needed:</a:t>
            </a:r>
          </a:p>
          <a:p>
            <a:r>
              <a:rPr lang="en-US" sz="2400" dirty="0">
                <a:solidFill>
                  <a:schemeClr val="tx1"/>
                </a:solidFill>
              </a:rPr>
              <a:t>What are the advantages and disadvantages of this technology?</a:t>
            </a:r>
          </a:p>
          <a:p>
            <a:r>
              <a:rPr lang="en-US" sz="2400" dirty="0">
                <a:solidFill>
                  <a:schemeClr val="tx1"/>
                </a:solidFill>
              </a:rPr>
              <a:t>What is the research saying about the outlook of hybrid electric vehicles?</a:t>
            </a:r>
          </a:p>
          <a:p>
            <a:r>
              <a:rPr lang="en-US" sz="2400" dirty="0">
                <a:solidFill>
                  <a:schemeClr val="tx1"/>
                </a:solidFill>
              </a:rPr>
              <a:t>What tax or other legislation is pending at both state and federal levels?</a:t>
            </a:r>
          </a:p>
          <a:p>
            <a:r>
              <a:rPr lang="en-US" sz="2400" dirty="0">
                <a:solidFill>
                  <a:schemeClr val="tx1"/>
                </a:solidFill>
              </a:rPr>
              <a:t>Who are the current and potential consumers, and what do they think about hybrid electric cars?</a:t>
            </a:r>
          </a:p>
          <a:p>
            <a:r>
              <a:rPr lang="en-US" sz="2400" dirty="0">
                <a:solidFill>
                  <a:schemeClr val="tx1"/>
                </a:solidFill>
              </a:rPr>
              <a:t>What are the real costs in maintaining a fleet?</a:t>
            </a:r>
          </a:p>
          <a:p>
            <a:r>
              <a:rPr lang="en-US" sz="2400" dirty="0">
                <a:solidFill>
                  <a:schemeClr val="tx1"/>
                </a:solidFill>
              </a:rPr>
              <a:t>What could M-Global gain by the switch? What would it lose?</a:t>
            </a:r>
          </a:p>
          <a:p>
            <a:r>
              <a:rPr lang="en-US" sz="2400" dirty="0">
                <a:solidFill>
                  <a:schemeClr val="tx1"/>
                </a:solidFill>
              </a:rPr>
              <a:t>What impact would such a switch have on the competition, potential clients, or employees?</a:t>
            </a:r>
          </a:p>
          <a:p>
            <a:endParaRPr lang="en-US" dirty="0"/>
          </a:p>
        </p:txBody>
      </p:sp>
    </p:spTree>
    <p:extLst>
      <p:ext uri="{BB962C8B-B14F-4D97-AF65-F5344CB8AC3E}">
        <p14:creationId xmlns:p14="http://schemas.microsoft.com/office/powerpoint/2010/main" val="1593406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452" y="380999"/>
            <a:ext cx="9158748" cy="6274633"/>
          </a:xfrm>
        </p:spPr>
        <p:txBody>
          <a:bodyPr>
            <a:normAutofit/>
          </a:bodyPr>
          <a:lstStyle/>
          <a:p>
            <a:pPr marL="114300" indent="0">
              <a:buNone/>
            </a:pPr>
            <a:r>
              <a:rPr lang="en-US" b="1" dirty="0">
                <a:solidFill>
                  <a:schemeClr val="tx2"/>
                </a:solidFill>
              </a:rPr>
              <a:t>Designing a questionnaire…</a:t>
            </a:r>
          </a:p>
          <a:p>
            <a:pPr marL="114300" indent="0">
              <a:buNone/>
            </a:pPr>
            <a:r>
              <a:rPr lang="en-US" sz="2200" dirty="0">
                <a:solidFill>
                  <a:schemeClr val="bg2">
                    <a:lumMod val="50000"/>
                  </a:schemeClr>
                </a:solidFill>
                <a:latin typeface="Times New Roman" panose="02020603050405020304" pitchFamily="18" charset="0"/>
                <a:cs typeface="Times New Roman" panose="02020603050405020304" pitchFamily="18" charset="0"/>
              </a:rPr>
              <a:t>4. Provide clear questions that are easy to answer:</a:t>
            </a:r>
          </a:p>
          <a:p>
            <a:pPr marL="114300" indent="0">
              <a:buNone/>
            </a:pPr>
            <a:r>
              <a:rPr lang="en-US" sz="2200" dirty="0">
                <a:solidFill>
                  <a:srgbClr val="2F2B20"/>
                </a:solidFill>
                <a:latin typeface="Times New Roman" panose="02020603050405020304" pitchFamily="18" charset="0"/>
                <a:cs typeface="Times New Roman" panose="02020603050405020304" pitchFamily="18" charset="0"/>
              </a:rPr>
              <a:t>Avoid four common problems:</a:t>
            </a:r>
          </a:p>
          <a:p>
            <a:pPr marL="857250" lvl="1">
              <a:buAutoNum type="arabicPeriod"/>
            </a:pPr>
            <a:r>
              <a:rPr lang="en-US" sz="2200" dirty="0">
                <a:solidFill>
                  <a:srgbClr val="2F2B20"/>
                </a:solidFill>
                <a:latin typeface="Times New Roman" panose="02020603050405020304" pitchFamily="18" charset="0"/>
                <a:cs typeface="Times New Roman" panose="02020603050405020304" pitchFamily="18" charset="0"/>
              </a:rPr>
              <a:t>Biased in phrasing </a:t>
            </a:r>
          </a:p>
          <a:p>
            <a:pPr marL="857250" lvl="1">
              <a:buAutoNum type="arabicPeriod"/>
            </a:pPr>
            <a:r>
              <a:rPr lang="en-US" sz="2200" dirty="0">
                <a:solidFill>
                  <a:srgbClr val="2F2B20"/>
                </a:solidFill>
                <a:latin typeface="Times New Roman" panose="02020603050405020304" pitchFamily="18" charset="0"/>
                <a:cs typeface="Times New Roman" panose="02020603050405020304" pitchFamily="18" charset="0"/>
              </a:rPr>
              <a:t>Use of undefined terms</a:t>
            </a:r>
          </a:p>
          <a:p>
            <a:pPr marL="857250" lvl="1">
              <a:buAutoNum type="arabicPeriod"/>
            </a:pPr>
            <a:r>
              <a:rPr lang="en-US" sz="2200" dirty="0">
                <a:solidFill>
                  <a:srgbClr val="2F2B20"/>
                </a:solidFill>
                <a:latin typeface="Times New Roman" panose="02020603050405020304" pitchFamily="18" charset="0"/>
                <a:cs typeface="Times New Roman" panose="02020603050405020304" pitchFamily="18" charset="0"/>
              </a:rPr>
              <a:t>Use of more than one variable</a:t>
            </a:r>
          </a:p>
          <a:p>
            <a:pPr marL="857250" lvl="1">
              <a:buAutoNum type="arabicPeriod"/>
            </a:pPr>
            <a:r>
              <a:rPr lang="en-US" sz="2200" dirty="0">
                <a:solidFill>
                  <a:srgbClr val="2F2B20"/>
                </a:solidFill>
                <a:latin typeface="Times New Roman" panose="02020603050405020304" pitchFamily="18" charset="0"/>
                <a:cs typeface="Times New Roman" panose="02020603050405020304" pitchFamily="18" charset="0"/>
              </a:rPr>
              <a:t>Questions that require too much homework</a:t>
            </a:r>
          </a:p>
          <a:p>
            <a:pPr marL="114300" indent="0">
              <a:buNone/>
            </a:pPr>
            <a:r>
              <a:rPr lang="en-US" sz="2200" dirty="0">
                <a:solidFill>
                  <a:schemeClr val="bg2">
                    <a:lumMod val="50000"/>
                  </a:schemeClr>
                </a:solidFill>
                <a:latin typeface="Times New Roman" panose="02020603050405020304" pitchFamily="18" charset="0"/>
                <a:cs typeface="Times New Roman" panose="02020603050405020304" pitchFamily="18" charset="0"/>
              </a:rPr>
              <a:t>5. Include precise and concise instructions at the top of the form</a:t>
            </a:r>
          </a:p>
          <a:p>
            <a:pPr marL="114300" indent="0">
              <a:buNone/>
            </a:pPr>
            <a:r>
              <a:rPr lang="en-US" sz="2200" dirty="0">
                <a:solidFill>
                  <a:schemeClr val="bg2">
                    <a:lumMod val="50000"/>
                  </a:schemeClr>
                </a:solidFill>
                <a:latin typeface="Times New Roman" panose="02020603050405020304" pitchFamily="18" charset="0"/>
                <a:cs typeface="Times New Roman" panose="02020603050405020304" pitchFamily="18" charset="0"/>
              </a:rPr>
              <a:t>6. Test the questionnaire on a sample audience (Pilot)</a:t>
            </a:r>
          </a:p>
          <a:p>
            <a:pPr marL="114300" indent="0">
              <a:buNone/>
            </a:pPr>
            <a:r>
              <a:rPr lang="en-US" b="1" dirty="0">
                <a:solidFill>
                  <a:schemeClr val="tx2"/>
                </a:solidFill>
              </a:rPr>
              <a:t>Step 2: Conductions the Survey</a:t>
            </a:r>
          </a:p>
          <a:p>
            <a:pPr marL="571500" indent="-457200">
              <a:buAutoNum type="arabicPeriod"/>
            </a:pPr>
            <a:r>
              <a:rPr lang="en-US" sz="2200" dirty="0">
                <a:solidFill>
                  <a:srgbClr val="2F2B20"/>
                </a:solidFill>
                <a:latin typeface="Times New Roman" panose="02020603050405020304" pitchFamily="18" charset="0"/>
                <a:cs typeface="Times New Roman" panose="02020603050405020304" pitchFamily="18" charset="0"/>
              </a:rPr>
              <a:t>Choose an appropriate  audience</a:t>
            </a:r>
          </a:p>
          <a:p>
            <a:pPr marL="571500" indent="-457200">
              <a:buAutoNum type="arabicPeriod"/>
            </a:pPr>
            <a:r>
              <a:rPr lang="en-US" sz="2200" dirty="0">
                <a:solidFill>
                  <a:srgbClr val="2F2B20"/>
                </a:solidFill>
                <a:latin typeface="Times New Roman" panose="02020603050405020304" pitchFamily="18" charset="0"/>
                <a:cs typeface="Times New Roman" panose="02020603050405020304" pitchFamily="18" charset="0"/>
              </a:rPr>
              <a:t>Introduce questionnaire with a clear, concise cover letter</a:t>
            </a:r>
          </a:p>
          <a:p>
            <a:pPr marL="571500" indent="-457200">
              <a:buAutoNum type="arabicPeriod"/>
            </a:pPr>
            <a:r>
              <a:rPr lang="en-US" sz="2200" dirty="0">
                <a:solidFill>
                  <a:srgbClr val="2F2B20"/>
                </a:solidFill>
                <a:latin typeface="Times New Roman" panose="02020603050405020304" pitchFamily="18" charset="0"/>
                <a:cs typeface="Times New Roman" panose="02020603050405020304" pitchFamily="18" charset="0"/>
              </a:rPr>
              <a:t>Encourage a quick response</a:t>
            </a:r>
          </a:p>
          <a:p>
            <a:pPr marL="114300" indent="0">
              <a:buNone/>
            </a:pPr>
            <a:r>
              <a:rPr lang="en-US" b="1" dirty="0">
                <a:solidFill>
                  <a:schemeClr val="tx2"/>
                </a:solidFill>
              </a:rPr>
              <a:t>Step 3: Compiling the Results</a:t>
            </a:r>
          </a:p>
        </p:txBody>
      </p:sp>
    </p:spTree>
    <p:extLst>
      <p:ext uri="{BB962C8B-B14F-4D97-AF65-F5344CB8AC3E}">
        <p14:creationId xmlns:p14="http://schemas.microsoft.com/office/powerpoint/2010/main" val="198103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fade">
                                      <p:cBhvr>
                                        <p:cTn id="54" dur="500"/>
                                        <p:tgtEl>
                                          <p:spTgt spid="3">
                                            <p:txEl>
                                              <p:pRg st="11" end="1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Effect transition="in" filter="fade">
                                      <p:cBhvr>
                                        <p:cTn id="59" dur="500"/>
                                        <p:tgtEl>
                                          <p:spTgt spid="3">
                                            <p:txEl>
                                              <p:pRg st="12" end="1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
                                            <p:txEl>
                                              <p:pRg st="13" end="13"/>
                                            </p:txEl>
                                          </p:spTgt>
                                        </p:tgtEl>
                                        <p:attrNameLst>
                                          <p:attrName>style.visibility</p:attrName>
                                        </p:attrNameLst>
                                      </p:cBhvr>
                                      <p:to>
                                        <p:strVal val="visible"/>
                                      </p:to>
                                    </p:set>
                                    <p:animEffect transition="in" filter="fade">
                                      <p:cBhvr>
                                        <p:cTn id="64"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955" y="380999"/>
            <a:ext cx="9497961" cy="6344265"/>
          </a:xfrm>
        </p:spPr>
        <p:txBody>
          <a:bodyPr>
            <a:normAutofit fontScale="70000" lnSpcReduction="20000"/>
          </a:bodyPr>
          <a:lstStyle/>
          <a:p>
            <a:pPr marL="114300" indent="0">
              <a:buNone/>
            </a:pPr>
            <a:r>
              <a:rPr lang="en-US" sz="3400" b="1" dirty="0">
                <a:solidFill>
                  <a:schemeClr val="bg2">
                    <a:lumMod val="50000"/>
                  </a:schemeClr>
                </a:solidFill>
              </a:rPr>
              <a:t>INTERVIEWS</a:t>
            </a:r>
          </a:p>
          <a:p>
            <a:pPr marL="114300" indent="0">
              <a:buNone/>
            </a:pPr>
            <a:r>
              <a:rPr lang="en-US" sz="2800" dirty="0">
                <a:solidFill>
                  <a:srgbClr val="2F2B20"/>
                </a:solidFill>
                <a:latin typeface="Times New Roman" panose="02020603050405020304" pitchFamily="18" charset="0"/>
                <a:cs typeface="Times New Roman" panose="02020603050405020304" pitchFamily="18" charset="0"/>
              </a:rPr>
              <a:t>Besides questionnaires, interviews are another common way to gather primary research.</a:t>
            </a:r>
            <a:endParaRPr lang="en-US" sz="2800" dirty="0">
              <a:solidFill>
                <a:srgbClr val="2F2B20"/>
              </a:solidFill>
            </a:endParaRPr>
          </a:p>
          <a:p>
            <a:pPr marL="114300" indent="0">
              <a:buNone/>
            </a:pPr>
            <a:r>
              <a:rPr lang="en-US" sz="2800" b="1" dirty="0">
                <a:solidFill>
                  <a:schemeClr val="tx2"/>
                </a:solidFill>
              </a:rPr>
              <a:t>Step 1: Preparing for the interview</a:t>
            </a:r>
          </a:p>
          <a:p>
            <a:pPr marL="114300" indent="0">
              <a:buNone/>
            </a:pPr>
            <a:r>
              <a:rPr lang="en-US" sz="2800" dirty="0">
                <a:solidFill>
                  <a:schemeClr val="bg2">
                    <a:lumMod val="50000"/>
                  </a:schemeClr>
                </a:solidFill>
                <a:latin typeface="Times New Roman" panose="02020603050405020304" pitchFamily="18" charset="0"/>
                <a:cs typeface="Times New Roman" panose="02020603050405020304" pitchFamily="18" charset="0"/>
              </a:rPr>
              <a:t>1. Develop a list of specific objectives for the interview</a:t>
            </a:r>
          </a:p>
          <a:p>
            <a:pPr marL="114300" indent="0">
              <a:buNone/>
            </a:pPr>
            <a:r>
              <a:rPr lang="en-US" sz="2800" dirty="0">
                <a:solidFill>
                  <a:srgbClr val="080808"/>
                </a:solidFill>
                <a:latin typeface="Times New Roman" panose="02020603050405020304" pitchFamily="18" charset="0"/>
                <a:cs typeface="Times New Roman" panose="02020603050405020304" pitchFamily="18" charset="0"/>
              </a:rPr>
              <a:t>Know exactly what you want to accomplish</a:t>
            </a:r>
          </a:p>
          <a:p>
            <a:pPr marL="114300" indent="0">
              <a:buNone/>
            </a:pPr>
            <a:r>
              <a:rPr lang="en-US" sz="2800" dirty="0">
                <a:solidFill>
                  <a:schemeClr val="bg2">
                    <a:lumMod val="50000"/>
                  </a:schemeClr>
                </a:solidFill>
                <a:latin typeface="Times New Roman" panose="02020603050405020304" pitchFamily="18" charset="0"/>
                <a:cs typeface="Times New Roman" panose="02020603050405020304" pitchFamily="18" charset="0"/>
              </a:rPr>
              <a:t>2. Make clear your main objectives when you contact for the interview</a:t>
            </a:r>
          </a:p>
          <a:p>
            <a:pPr marL="971550" lvl="1" indent="-457200">
              <a:buAutoNum type="arabicPeriod"/>
            </a:pPr>
            <a:r>
              <a:rPr lang="en-US" sz="2800" dirty="0">
                <a:solidFill>
                  <a:srgbClr val="080808"/>
                </a:solidFill>
                <a:latin typeface="Times New Roman" panose="02020603050405020304" pitchFamily="18" charset="0"/>
                <a:cs typeface="Times New Roman" panose="02020603050405020304" pitchFamily="18" charset="0"/>
              </a:rPr>
              <a:t>Stress the importance of the person’s contribution</a:t>
            </a:r>
          </a:p>
          <a:p>
            <a:pPr marL="971550" lvl="1" indent="-457200">
              <a:buAutoNum type="arabicPeriod"/>
            </a:pPr>
            <a:r>
              <a:rPr lang="en-US" sz="2800" dirty="0">
                <a:solidFill>
                  <a:srgbClr val="080808"/>
                </a:solidFill>
                <a:latin typeface="Times New Roman" panose="02020603050405020304" pitchFamily="18" charset="0"/>
                <a:cs typeface="Times New Roman" panose="02020603050405020304" pitchFamily="18" charset="0"/>
              </a:rPr>
              <a:t>Put him or her at ease with your goals and general content of proposed discussion</a:t>
            </a:r>
          </a:p>
          <a:p>
            <a:pPr marL="971550" lvl="1" indent="-457200">
              <a:buAutoNum type="arabicPeriod"/>
            </a:pPr>
            <a:r>
              <a:rPr lang="en-US" sz="2800" dirty="0">
                <a:solidFill>
                  <a:srgbClr val="080808"/>
                </a:solidFill>
                <a:latin typeface="Times New Roman" panose="02020603050405020304" pitchFamily="18" charset="0"/>
                <a:cs typeface="Times New Roman" panose="02020603050405020304" pitchFamily="18" charset="0"/>
              </a:rPr>
              <a:t>Set a starting time and approximate length for the interview</a:t>
            </a:r>
          </a:p>
          <a:p>
            <a:pPr marL="114300" indent="0">
              <a:buNone/>
            </a:pPr>
            <a:r>
              <a:rPr lang="en-US" sz="2800" dirty="0">
                <a:solidFill>
                  <a:schemeClr val="bg2">
                    <a:lumMod val="50000"/>
                  </a:schemeClr>
                </a:solidFill>
                <a:latin typeface="Times New Roman" panose="02020603050405020304" pitchFamily="18" charset="0"/>
                <a:cs typeface="Times New Roman" panose="02020603050405020304" pitchFamily="18" charset="0"/>
              </a:rPr>
              <a:t>3. Prepare and interview outline</a:t>
            </a:r>
          </a:p>
          <a:p>
            <a:pPr marL="114300" indent="0">
              <a:buNone/>
            </a:pPr>
            <a:r>
              <a:rPr lang="en-US" sz="2800" dirty="0">
                <a:solidFill>
                  <a:srgbClr val="2F2B20"/>
                </a:solidFill>
                <a:latin typeface="Times New Roman" panose="02020603050405020304" pitchFamily="18" charset="0"/>
                <a:cs typeface="Times New Roman" panose="02020603050405020304" pitchFamily="18" charset="0"/>
              </a:rPr>
              <a:t>It includes: </a:t>
            </a:r>
          </a:p>
          <a:p>
            <a:pPr marL="971550" lvl="1" indent="-457200">
              <a:buAutoNum type="arabicPeriod"/>
            </a:pPr>
            <a:r>
              <a:rPr lang="en-US" sz="2800" dirty="0">
                <a:solidFill>
                  <a:srgbClr val="2F2B20"/>
                </a:solidFill>
                <a:latin typeface="Times New Roman" panose="02020603050405020304" pitchFamily="18" charset="0"/>
                <a:cs typeface="Times New Roman" panose="02020603050405020304" pitchFamily="18" charset="0"/>
              </a:rPr>
              <a:t>A sequential list of topics you want to cover</a:t>
            </a:r>
          </a:p>
          <a:p>
            <a:pPr marL="971550" lvl="1" indent="-457200">
              <a:buAutoNum type="arabicPeriod"/>
            </a:pPr>
            <a:r>
              <a:rPr lang="en-US" sz="2800" dirty="0">
                <a:solidFill>
                  <a:srgbClr val="2F2B20"/>
                </a:solidFill>
                <a:latin typeface="Times New Roman" panose="02020603050405020304" pitchFamily="18" charset="0"/>
                <a:cs typeface="Times New Roman" panose="02020603050405020304" pitchFamily="18" charset="0"/>
              </a:rPr>
              <a:t>Specific questions you plan to ask</a:t>
            </a:r>
          </a:p>
          <a:p>
            <a:pPr marL="114300" indent="0">
              <a:buNone/>
            </a:pPr>
            <a:r>
              <a:rPr lang="en-US" sz="2800" dirty="0">
                <a:solidFill>
                  <a:schemeClr val="bg2">
                    <a:lumMod val="50000"/>
                  </a:schemeClr>
                </a:solidFill>
                <a:latin typeface="Times New Roman" panose="02020603050405020304" pitchFamily="18" charset="0"/>
                <a:cs typeface="Times New Roman" panose="02020603050405020304" pitchFamily="18" charset="0"/>
              </a:rPr>
              <a:t>4. Show that you value your interviewee’s time</a:t>
            </a:r>
          </a:p>
          <a:p>
            <a:pPr marL="114300" indent="0">
              <a:buNone/>
            </a:pPr>
            <a:r>
              <a:rPr lang="en-US" sz="2800" dirty="0">
                <a:solidFill>
                  <a:srgbClr val="2F2B20"/>
                </a:solidFill>
                <a:latin typeface="Times New Roman" panose="02020603050405020304" pitchFamily="18" charset="0"/>
                <a:cs typeface="Times New Roman" panose="02020603050405020304" pitchFamily="18" charset="0"/>
              </a:rPr>
              <a:t>Showing up early to begin on time/staying on track and ending on time</a:t>
            </a:r>
          </a:p>
        </p:txBody>
      </p:sp>
    </p:spTree>
    <p:extLst>
      <p:ext uri="{BB962C8B-B14F-4D97-AF65-F5344CB8AC3E}">
        <p14:creationId xmlns:p14="http://schemas.microsoft.com/office/powerpoint/2010/main" val="94584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wipe(down)">
                                      <p:cBhvr>
                                        <p:cTn id="38" dur="500"/>
                                        <p:tgtEl>
                                          <p:spTgt spid="3">
                                            <p:txEl>
                                              <p:pRg st="7" end="7"/>
                                            </p:txEl>
                                          </p:spTgt>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wipe(down)">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wipe(down)">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wipe(down)">
                                      <p:cBhvr>
                                        <p:cTn id="51" dur="500"/>
                                        <p:tgtEl>
                                          <p:spTgt spid="3">
                                            <p:txEl>
                                              <p:pRg st="10" end="10"/>
                                            </p:txEl>
                                          </p:spTgt>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wipe(down)">
                                      <p:cBhvr>
                                        <p:cTn id="54" dur="500"/>
                                        <p:tgtEl>
                                          <p:spTgt spid="3">
                                            <p:txEl>
                                              <p:pRg st="11" end="11"/>
                                            </p:txEl>
                                          </p:spTgt>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wipe(down)">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wipe(down)">
                                      <p:cBhvr>
                                        <p:cTn id="62" dur="500"/>
                                        <p:tgtEl>
                                          <p:spTgt spid="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wipe(down)">
                                      <p:cBhvr>
                                        <p:cTn id="6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948" y="381000"/>
            <a:ext cx="9205452" cy="6096000"/>
          </a:xfrm>
        </p:spPr>
        <p:txBody>
          <a:bodyPr/>
          <a:lstStyle/>
          <a:p>
            <a:pPr marL="114300" indent="0">
              <a:buNone/>
            </a:pPr>
            <a:r>
              <a:rPr lang="en-US" b="1" dirty="0">
                <a:solidFill>
                  <a:schemeClr val="tx2"/>
                </a:solidFill>
              </a:rPr>
              <a:t>Step 2: Conducting the Interview</a:t>
            </a:r>
          </a:p>
          <a:p>
            <a:pPr marL="114300" indent="0">
              <a:buNone/>
            </a:pPr>
            <a:r>
              <a:rPr lang="en-US" dirty="0">
                <a:solidFill>
                  <a:schemeClr val="bg2">
                    <a:lumMod val="50000"/>
                  </a:schemeClr>
                </a:solidFill>
              </a:rPr>
              <a:t>1. </a:t>
            </a:r>
            <a:r>
              <a:rPr lang="en-US" sz="2200" dirty="0">
                <a:solidFill>
                  <a:schemeClr val="bg2">
                    <a:lumMod val="50000"/>
                  </a:schemeClr>
                </a:solidFill>
                <a:latin typeface="Times New Roman" panose="02020603050405020304" pitchFamily="18" charset="0"/>
                <a:cs typeface="Times New Roman" panose="02020603050405020304" pitchFamily="18" charset="0"/>
              </a:rPr>
              <a:t>Ask open questions</a:t>
            </a:r>
          </a:p>
          <a:p>
            <a:pPr marL="114300" indent="0">
              <a:buNone/>
            </a:pPr>
            <a:r>
              <a:rPr lang="en-US" sz="2200" dirty="0">
                <a:solidFill>
                  <a:srgbClr val="080808"/>
                </a:solidFill>
                <a:latin typeface="Times New Roman" panose="02020603050405020304" pitchFamily="18" charset="0"/>
                <a:cs typeface="Times New Roman" panose="02020603050405020304" pitchFamily="18" charset="0"/>
              </a:rPr>
              <a:t>Questions that require your respondent to say something other than “yes” or “no”</a:t>
            </a:r>
          </a:p>
          <a:p>
            <a:pPr marL="114300" indent="0">
              <a:buNone/>
            </a:pPr>
            <a:r>
              <a:rPr lang="en-US" sz="2200" dirty="0">
                <a:solidFill>
                  <a:schemeClr val="bg2">
                    <a:lumMod val="50000"/>
                  </a:schemeClr>
                </a:solidFill>
                <a:latin typeface="Times New Roman" panose="02020603050405020304" pitchFamily="18" charset="0"/>
                <a:cs typeface="Times New Roman" panose="02020603050405020304" pitchFamily="18" charset="0"/>
              </a:rPr>
              <a:t>2. Ask closed-ended questions when you need to nail down an answer</a:t>
            </a:r>
          </a:p>
          <a:p>
            <a:pPr marL="114300" indent="0">
              <a:buNone/>
            </a:pPr>
            <a:r>
              <a:rPr lang="en-US" sz="2200" dirty="0">
                <a:solidFill>
                  <a:schemeClr val="bg2">
                    <a:lumMod val="50000"/>
                  </a:schemeClr>
                </a:solidFill>
                <a:latin typeface="Times New Roman" panose="02020603050405020304" pitchFamily="18" charset="0"/>
                <a:cs typeface="Times New Roman" panose="02020603050405020304" pitchFamily="18" charset="0"/>
              </a:rPr>
              <a:t>3. Use summaries throughout the interview</a:t>
            </a:r>
          </a:p>
          <a:p>
            <a:pPr marL="114300" indent="0">
              <a:buNone/>
            </a:pPr>
            <a:r>
              <a:rPr lang="en-US" sz="2200" dirty="0">
                <a:solidFill>
                  <a:srgbClr val="080808"/>
                </a:solidFill>
                <a:latin typeface="Times New Roman" panose="02020603050405020304" pitchFamily="18" charset="0"/>
                <a:cs typeface="Times New Roman" panose="02020603050405020304" pitchFamily="18" charset="0"/>
              </a:rPr>
              <a:t>It helps in clarification and recording the interview accurately</a:t>
            </a:r>
          </a:p>
        </p:txBody>
      </p:sp>
    </p:spTree>
    <p:extLst>
      <p:ext uri="{BB962C8B-B14F-4D97-AF65-F5344CB8AC3E}">
        <p14:creationId xmlns:p14="http://schemas.microsoft.com/office/powerpoint/2010/main" val="42628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Results</a:t>
            </a:r>
          </a:p>
        </p:txBody>
      </p:sp>
      <p:sp>
        <p:nvSpPr>
          <p:cNvPr id="5" name="Text Placeholder 4"/>
          <p:cNvSpPr>
            <a:spLocks noGrp="1"/>
          </p:cNvSpPr>
          <p:nvPr>
            <p:ph type="body" idx="1"/>
          </p:nvPr>
        </p:nvSpPr>
        <p:spPr/>
        <p:txBody>
          <a:bodyPr/>
          <a:lstStyle/>
          <a:p>
            <a:r>
              <a:rPr lang="en-US" dirty="0"/>
              <a:t>Questionnaire</a:t>
            </a:r>
          </a:p>
        </p:txBody>
      </p:sp>
      <p:sp>
        <p:nvSpPr>
          <p:cNvPr id="6" name="Content Placeholder 5"/>
          <p:cNvSpPr>
            <a:spLocks noGrp="1"/>
          </p:cNvSpPr>
          <p:nvPr>
            <p:ph sz="half" idx="2"/>
          </p:nvPr>
        </p:nvSpPr>
        <p:spPr>
          <a:xfrm>
            <a:off x="412955" y="2737245"/>
            <a:ext cx="4448413" cy="3280097"/>
          </a:xfrm>
        </p:spPr>
        <p:txBody>
          <a:bodyPr>
            <a:normAutofit/>
          </a:bodyPr>
          <a:lstStyle/>
          <a:p>
            <a:r>
              <a:rPr lang="en-US" sz="2200" dirty="0">
                <a:solidFill>
                  <a:schemeClr val="tx1"/>
                </a:solidFill>
                <a:latin typeface="Times New Roman" panose="02020603050405020304" pitchFamily="18" charset="0"/>
                <a:cs typeface="Times New Roman" panose="02020603050405020304" pitchFamily="18" charset="0"/>
              </a:rPr>
              <a:t>Percentages</a:t>
            </a:r>
          </a:p>
          <a:p>
            <a:r>
              <a:rPr lang="en-US" sz="2200" dirty="0">
                <a:solidFill>
                  <a:schemeClr val="tx1"/>
                </a:solidFill>
                <a:latin typeface="Times New Roman" panose="02020603050405020304" pitchFamily="18" charset="0"/>
                <a:cs typeface="Times New Roman" panose="02020603050405020304" pitchFamily="18" charset="0"/>
              </a:rPr>
              <a:t>Statistical Tests (for significance)</a:t>
            </a:r>
          </a:p>
          <a:p>
            <a:r>
              <a:rPr lang="en-US" sz="2200" b="1" dirty="0">
                <a:solidFill>
                  <a:schemeClr val="tx1"/>
                </a:solidFill>
                <a:latin typeface="Times New Roman" panose="02020603050405020304" pitchFamily="18" charset="0"/>
                <a:cs typeface="Times New Roman" panose="02020603050405020304" pitchFamily="18" charset="0"/>
              </a:rPr>
              <a:t>Presented through</a:t>
            </a:r>
          </a:p>
          <a:p>
            <a:pPr lvl="1"/>
            <a:r>
              <a:rPr lang="en-US" sz="2200" dirty="0">
                <a:solidFill>
                  <a:schemeClr val="tx1"/>
                </a:solidFill>
                <a:latin typeface="Times New Roman" panose="02020603050405020304" pitchFamily="18" charset="0"/>
                <a:cs typeface="Times New Roman" panose="02020603050405020304" pitchFamily="18" charset="0"/>
              </a:rPr>
              <a:t>Tables</a:t>
            </a:r>
          </a:p>
          <a:p>
            <a:pPr lvl="1"/>
            <a:r>
              <a:rPr lang="en-US" sz="2200" dirty="0">
                <a:solidFill>
                  <a:schemeClr val="tx1"/>
                </a:solidFill>
                <a:latin typeface="Times New Roman" panose="02020603050405020304" pitchFamily="18" charset="0"/>
                <a:cs typeface="Times New Roman" panose="02020603050405020304" pitchFamily="18" charset="0"/>
              </a:rPr>
              <a:t>Graphs</a:t>
            </a:r>
          </a:p>
        </p:txBody>
      </p:sp>
      <p:sp>
        <p:nvSpPr>
          <p:cNvPr id="7" name="Text Placeholder 6"/>
          <p:cNvSpPr>
            <a:spLocks noGrp="1"/>
          </p:cNvSpPr>
          <p:nvPr>
            <p:ph type="body" sz="quarter" idx="3"/>
          </p:nvPr>
        </p:nvSpPr>
        <p:spPr/>
        <p:txBody>
          <a:bodyPr/>
          <a:lstStyle/>
          <a:p>
            <a:r>
              <a:rPr lang="en-US" dirty="0"/>
              <a:t>Interviews</a:t>
            </a:r>
          </a:p>
        </p:txBody>
      </p:sp>
      <p:sp>
        <p:nvSpPr>
          <p:cNvPr id="8" name="Content Placeholder 7"/>
          <p:cNvSpPr>
            <a:spLocks noGrp="1"/>
          </p:cNvSpPr>
          <p:nvPr>
            <p:ph sz="quarter" idx="4"/>
          </p:nvPr>
        </p:nvSpPr>
        <p:spPr>
          <a:xfrm>
            <a:off x="4719484" y="2737245"/>
            <a:ext cx="5486400" cy="3304117"/>
          </a:xfrm>
        </p:spPr>
        <p:txBody>
          <a:bodyPr/>
          <a:lstStyle/>
          <a:p>
            <a:r>
              <a:rPr lang="en-US" sz="2200" dirty="0">
                <a:solidFill>
                  <a:schemeClr val="tx1"/>
                </a:solidFill>
                <a:latin typeface="Times New Roman" panose="02020603050405020304" pitchFamily="18" charset="0"/>
                <a:cs typeface="Times New Roman" panose="02020603050405020304" pitchFamily="18" charset="0"/>
              </a:rPr>
              <a:t>Themes</a:t>
            </a:r>
          </a:p>
          <a:p>
            <a:r>
              <a:rPr lang="en-US" sz="2200" dirty="0">
                <a:solidFill>
                  <a:schemeClr val="tx1"/>
                </a:solidFill>
                <a:latin typeface="Times New Roman" panose="02020603050405020304" pitchFamily="18" charset="0"/>
                <a:cs typeface="Times New Roman" panose="02020603050405020304" pitchFamily="18" charset="0"/>
              </a:rPr>
              <a:t>Presented in the written form (Paragraph/s)</a:t>
            </a:r>
          </a:p>
          <a:p>
            <a:endParaRPr lang="en-US" dirty="0"/>
          </a:p>
        </p:txBody>
      </p:sp>
    </p:spTree>
    <p:extLst>
      <p:ext uri="{BB962C8B-B14F-4D97-AF65-F5344CB8AC3E}">
        <p14:creationId xmlns:p14="http://schemas.microsoft.com/office/powerpoint/2010/main" val="3516086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Writing a Survey</a:t>
            </a:r>
            <a:br>
              <a:rPr lang="en-US" dirty="0"/>
            </a:br>
            <a:endParaRPr lang="en-US" dirty="0"/>
          </a:p>
        </p:txBody>
      </p:sp>
      <p:sp>
        <p:nvSpPr>
          <p:cNvPr id="3" name="Content Placeholder 2"/>
          <p:cNvSpPr>
            <a:spLocks noGrp="1"/>
          </p:cNvSpPr>
          <p:nvPr>
            <p:ph idx="1"/>
          </p:nvPr>
        </p:nvSpPr>
        <p:spPr>
          <a:xfrm>
            <a:off x="382571" y="1589741"/>
            <a:ext cx="9186194" cy="4927600"/>
          </a:xfrm>
        </p:spPr>
        <p:txBody>
          <a:bodyPr>
            <a:noAutofit/>
          </a:bodyPr>
          <a:lstStyle/>
          <a:p>
            <a:r>
              <a:rPr lang="en-US" sz="2800" dirty="0">
                <a:solidFill>
                  <a:schemeClr val="tx1"/>
                </a:solidFill>
              </a:rPr>
              <a:t>Design a brief survey to be completed by students on your campus. </a:t>
            </a:r>
          </a:p>
          <a:p>
            <a:r>
              <a:rPr lang="en-US" sz="2800" dirty="0">
                <a:solidFill>
                  <a:schemeClr val="tx1"/>
                </a:solidFill>
              </a:rPr>
              <a:t>Select a topic of general interest, such as the special needs of evening students or the level of satisfaction with certain university facilities or services. </a:t>
            </a:r>
          </a:p>
          <a:p>
            <a:r>
              <a:rPr lang="en-US" sz="2800" dirty="0">
                <a:solidFill>
                  <a:schemeClr val="tx1"/>
                </a:solidFill>
              </a:rPr>
              <a:t>Administer the survey to at least 20 individuals (in classes, at the student societies, in dormitories, etc.). </a:t>
            </a:r>
          </a:p>
          <a:p>
            <a:r>
              <a:rPr lang="en-US" sz="2800" dirty="0">
                <a:solidFill>
                  <a:schemeClr val="tx1"/>
                </a:solidFill>
              </a:rPr>
              <a:t>After you analyze the results, write a brief report that summarizes your findings.</a:t>
            </a:r>
          </a:p>
          <a:p>
            <a:r>
              <a:rPr lang="en-US" sz="2800" dirty="0">
                <a:solidFill>
                  <a:schemeClr val="tx1"/>
                </a:solidFill>
              </a:rPr>
              <a:t>Pair Work</a:t>
            </a:r>
          </a:p>
        </p:txBody>
      </p:sp>
    </p:spTree>
    <p:extLst>
      <p:ext uri="{BB962C8B-B14F-4D97-AF65-F5344CB8AC3E}">
        <p14:creationId xmlns:p14="http://schemas.microsoft.com/office/powerpoint/2010/main" val="15809362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TASK: Interview</a:t>
            </a:r>
            <a:br>
              <a:rPr lang="en-US" b="1" dirty="0"/>
            </a:br>
            <a:endParaRPr lang="en-US" dirty="0"/>
          </a:p>
        </p:txBody>
      </p:sp>
      <p:sp>
        <p:nvSpPr>
          <p:cNvPr id="3" name="Content Placeholder 2"/>
          <p:cNvSpPr>
            <a:spLocks noGrp="1"/>
          </p:cNvSpPr>
          <p:nvPr>
            <p:ph idx="1"/>
          </p:nvPr>
        </p:nvSpPr>
        <p:spPr>
          <a:xfrm>
            <a:off x="359765" y="1439057"/>
            <a:ext cx="9413822" cy="5186596"/>
          </a:xfrm>
        </p:spPr>
        <p:txBody>
          <a:bodyPr>
            <a:normAutofit/>
          </a:bodyPr>
          <a:lstStyle/>
          <a:p>
            <a:r>
              <a:rPr lang="en-US" sz="3200" dirty="0">
                <a:solidFill>
                  <a:schemeClr val="tx1"/>
                </a:solidFill>
              </a:rPr>
              <a:t>Select a simple research project that would benefit from information gained from an interview. </a:t>
            </a:r>
          </a:p>
          <a:p>
            <a:r>
              <a:rPr lang="en-US" sz="3200" dirty="0">
                <a:solidFill>
                  <a:schemeClr val="tx1"/>
                </a:solidFill>
              </a:rPr>
              <a:t>Conduct the interview with the appropriate person.</a:t>
            </a:r>
          </a:p>
        </p:txBody>
      </p:sp>
    </p:spTree>
    <p:extLst>
      <p:ext uri="{BB962C8B-B14F-4D97-AF65-F5344CB8AC3E}">
        <p14:creationId xmlns:p14="http://schemas.microsoft.com/office/powerpoint/2010/main" val="1901536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Avoiding Plagiarism</a:t>
            </a:r>
          </a:p>
        </p:txBody>
      </p:sp>
      <p:sp>
        <p:nvSpPr>
          <p:cNvPr id="3" name="Content Placeholder 2"/>
          <p:cNvSpPr>
            <a:spLocks noGrp="1"/>
          </p:cNvSpPr>
          <p:nvPr>
            <p:ph idx="1"/>
          </p:nvPr>
        </p:nvSpPr>
        <p:spPr>
          <a:xfrm>
            <a:off x="677334" y="1775013"/>
            <a:ext cx="8986618" cy="4876800"/>
          </a:xfrm>
        </p:spPr>
        <p:txBody>
          <a:bodyPr>
            <a:normAutofit/>
          </a:bodyPr>
          <a:lstStyle/>
          <a:p>
            <a:pPr marL="0" indent="0">
              <a:buNone/>
            </a:pPr>
            <a:r>
              <a:rPr lang="en-US" sz="3200" dirty="0">
                <a:solidFill>
                  <a:schemeClr val="tx1"/>
                </a:solidFill>
              </a:rPr>
              <a:t>With the exception of common knowledge, you should cite sources for all borrowed information used in your final document, including quotations, paraphrases, and summaries.</a:t>
            </a:r>
          </a:p>
          <a:p>
            <a:pPr>
              <a:buFont typeface="Wingdings" panose="05000000000000000000" pitchFamily="2" charset="2"/>
              <a:buChar char="§"/>
            </a:pPr>
            <a:endParaRPr lang="en-US" sz="3200" dirty="0">
              <a:solidFill>
                <a:schemeClr val="tx1"/>
              </a:solidFill>
            </a:endParaRPr>
          </a:p>
          <a:p>
            <a:pPr>
              <a:buFont typeface="Wingdings" panose="05000000000000000000" pitchFamily="2" charset="2"/>
              <a:buChar char="§"/>
            </a:pPr>
            <a:r>
              <a:rPr lang="en-US" sz="3200" dirty="0">
                <a:solidFill>
                  <a:schemeClr val="tx1"/>
                </a:solidFill>
              </a:rPr>
              <a:t>In-text Citation</a:t>
            </a:r>
          </a:p>
          <a:p>
            <a:pPr>
              <a:buFont typeface="Wingdings" panose="05000000000000000000" pitchFamily="2" charset="2"/>
              <a:buChar char="§"/>
            </a:pPr>
            <a:r>
              <a:rPr lang="en-US" sz="3200" dirty="0">
                <a:solidFill>
                  <a:schemeClr val="tx1"/>
                </a:solidFill>
              </a:rPr>
              <a:t>Reference List</a:t>
            </a:r>
          </a:p>
        </p:txBody>
      </p:sp>
    </p:spTree>
    <p:extLst>
      <p:ext uri="{BB962C8B-B14F-4D97-AF65-F5344CB8AC3E}">
        <p14:creationId xmlns:p14="http://schemas.microsoft.com/office/powerpoint/2010/main" val="3799498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B3ADD-B636-7078-3A68-7F8833F840FD}"/>
              </a:ext>
            </a:extLst>
          </p:cNvPr>
          <p:cNvSpPr>
            <a:spLocks noGrp="1"/>
          </p:cNvSpPr>
          <p:nvPr>
            <p:ph type="ctrTitle"/>
          </p:nvPr>
        </p:nvSpPr>
        <p:spPr/>
        <p:txBody>
          <a:bodyPr/>
          <a:lstStyle/>
          <a:p>
            <a:r>
              <a:rPr lang="en-US" b="1" dirty="0">
                <a:latin typeface="Calibri" panose="020F0502020204030204" pitchFamily="34" charset="0"/>
                <a:cs typeface="Calibri" panose="020F0502020204030204" pitchFamily="34" charset="0"/>
              </a:rPr>
              <a:t>Documenting Sources</a:t>
            </a:r>
          </a:p>
        </p:txBody>
      </p:sp>
      <p:sp>
        <p:nvSpPr>
          <p:cNvPr id="3" name="Subtitle 2">
            <a:extLst>
              <a:ext uri="{FF2B5EF4-FFF2-40B4-BE49-F238E27FC236}">
                <a16:creationId xmlns:a16="http://schemas.microsoft.com/office/drawing/2014/main" id="{4663DA53-0ACA-4FD0-B2C5-0C4C23F2CEA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18525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396D5-958E-5760-2B24-918485B3E3A9}"/>
              </a:ext>
            </a:extLst>
          </p:cNvPr>
          <p:cNvSpPr>
            <a:spLocks noGrp="1"/>
          </p:cNvSpPr>
          <p:nvPr>
            <p:ph type="title"/>
          </p:nvPr>
        </p:nvSpPr>
        <p:spPr/>
        <p:txBody>
          <a:bodyPr/>
          <a:lstStyle/>
          <a:p>
            <a:r>
              <a:rPr lang="en-US" dirty="0"/>
              <a:t>You must document a source, when:</a:t>
            </a:r>
          </a:p>
        </p:txBody>
      </p:sp>
      <p:sp>
        <p:nvSpPr>
          <p:cNvPr id="3" name="Content Placeholder 2">
            <a:extLst>
              <a:ext uri="{FF2B5EF4-FFF2-40B4-BE49-F238E27FC236}">
                <a16:creationId xmlns:a16="http://schemas.microsoft.com/office/drawing/2014/main" id="{56CD8B3A-9341-F236-A201-7B49D8DF600B}"/>
              </a:ext>
            </a:extLst>
          </p:cNvPr>
          <p:cNvSpPr>
            <a:spLocks noGrp="1"/>
          </p:cNvSpPr>
          <p:nvPr>
            <p:ph idx="1"/>
          </p:nvPr>
        </p:nvSpPr>
        <p:spPr/>
        <p:txBody>
          <a:bodyPr/>
          <a:lstStyle/>
          <a:p>
            <a:r>
              <a:rPr lang="en-US" sz="3200" dirty="0">
                <a:solidFill>
                  <a:schemeClr val="tx1"/>
                </a:solidFill>
              </a:rPr>
              <a:t>Use facts or statistics</a:t>
            </a:r>
          </a:p>
          <a:p>
            <a:r>
              <a:rPr lang="en-US" sz="3200" dirty="0">
                <a:solidFill>
                  <a:schemeClr val="tx1"/>
                </a:solidFill>
              </a:rPr>
              <a:t>Refer to ideas and information by other writers (paraphrase or summary)</a:t>
            </a:r>
          </a:p>
          <a:p>
            <a:r>
              <a:rPr lang="en-US" sz="3200" dirty="0">
                <a:solidFill>
                  <a:schemeClr val="tx1"/>
                </a:solidFill>
              </a:rPr>
              <a:t>Cite tables, charts or graphs</a:t>
            </a:r>
          </a:p>
          <a:p>
            <a:endParaRPr lang="en-US" dirty="0"/>
          </a:p>
          <a:p>
            <a:endParaRPr lang="en-US" dirty="0"/>
          </a:p>
          <a:p>
            <a:endParaRPr lang="en-US" dirty="0"/>
          </a:p>
        </p:txBody>
      </p:sp>
    </p:spTree>
    <p:extLst>
      <p:ext uri="{BB962C8B-B14F-4D97-AF65-F5344CB8AC3E}">
        <p14:creationId xmlns:p14="http://schemas.microsoft.com/office/powerpoint/2010/main" val="3442451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44764-6AD6-38F8-E34B-D497A0130DD2}"/>
              </a:ext>
            </a:extLst>
          </p:cNvPr>
          <p:cNvSpPr>
            <a:spLocks noGrp="1"/>
          </p:cNvSpPr>
          <p:nvPr>
            <p:ph type="title"/>
          </p:nvPr>
        </p:nvSpPr>
        <p:spPr/>
        <p:txBody>
          <a:bodyPr/>
          <a:lstStyle/>
          <a:p>
            <a:r>
              <a:rPr lang="en-US" dirty="0"/>
              <a:t>You do not need to document these types of information:</a:t>
            </a:r>
          </a:p>
        </p:txBody>
      </p:sp>
      <p:sp>
        <p:nvSpPr>
          <p:cNvPr id="3" name="Content Placeholder 2">
            <a:extLst>
              <a:ext uri="{FF2B5EF4-FFF2-40B4-BE49-F238E27FC236}">
                <a16:creationId xmlns:a16="http://schemas.microsoft.com/office/drawing/2014/main" id="{81FD5A14-83B9-75BC-8D63-DF458AF6BA52}"/>
              </a:ext>
            </a:extLst>
          </p:cNvPr>
          <p:cNvSpPr>
            <a:spLocks noGrp="1"/>
          </p:cNvSpPr>
          <p:nvPr>
            <p:ph idx="1"/>
          </p:nvPr>
        </p:nvSpPr>
        <p:spPr/>
        <p:txBody>
          <a:bodyPr/>
          <a:lstStyle/>
          <a:p>
            <a:r>
              <a:rPr lang="en-US" sz="3200" dirty="0">
                <a:solidFill>
                  <a:schemeClr val="tx1"/>
                </a:solidFill>
              </a:rPr>
              <a:t>Your own observation, experiences, ideas</a:t>
            </a:r>
          </a:p>
          <a:p>
            <a:r>
              <a:rPr lang="en-US" sz="3200" dirty="0">
                <a:solidFill>
                  <a:schemeClr val="tx1"/>
                </a:solidFill>
              </a:rPr>
              <a:t>Factual information available in a number of reference works (known as “common knowledge”)</a:t>
            </a:r>
          </a:p>
          <a:p>
            <a:r>
              <a:rPr lang="en-US" sz="3200" dirty="0">
                <a:solidFill>
                  <a:schemeClr val="tx1"/>
                </a:solidFill>
              </a:rPr>
              <a:t>Proverbs, saying, and familiar quotations</a:t>
            </a:r>
          </a:p>
          <a:p>
            <a:endParaRPr lang="en-US" dirty="0"/>
          </a:p>
        </p:txBody>
      </p:sp>
    </p:spTree>
    <p:extLst>
      <p:ext uri="{BB962C8B-B14F-4D97-AF65-F5344CB8AC3E}">
        <p14:creationId xmlns:p14="http://schemas.microsoft.com/office/powerpoint/2010/main" val="746712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160" y="259080"/>
            <a:ext cx="8596668" cy="1320800"/>
          </a:xfrm>
        </p:spPr>
        <p:txBody>
          <a:bodyPr/>
          <a:lstStyle/>
          <a:p>
            <a:r>
              <a:rPr lang="en-US" dirty="0"/>
              <a:t>3. Possible sources:</a:t>
            </a:r>
            <a:br>
              <a:rPr lang="en-US" dirty="0"/>
            </a:br>
            <a:endParaRPr lang="en-US" dirty="0"/>
          </a:p>
        </p:txBody>
      </p:sp>
      <p:sp>
        <p:nvSpPr>
          <p:cNvPr id="3" name="Content Placeholder 2"/>
          <p:cNvSpPr>
            <a:spLocks noGrp="1"/>
          </p:cNvSpPr>
          <p:nvPr>
            <p:ph idx="1"/>
          </p:nvPr>
        </p:nvSpPr>
        <p:spPr>
          <a:xfrm>
            <a:off x="373224" y="933062"/>
            <a:ext cx="9288936" cy="5696338"/>
          </a:xfrm>
        </p:spPr>
        <p:txBody>
          <a:bodyPr>
            <a:normAutofit/>
          </a:bodyPr>
          <a:lstStyle/>
          <a:p>
            <a:r>
              <a:rPr lang="en-US" sz="2400" dirty="0">
                <a:solidFill>
                  <a:schemeClr val="tx1"/>
                </a:solidFill>
              </a:rPr>
              <a:t>Memos, reports, and other M-Global documents related to the use of hybrid cars in the organization’s Asian offices</a:t>
            </a:r>
          </a:p>
          <a:p>
            <a:r>
              <a:rPr lang="en-US" sz="2400" dirty="0">
                <a:solidFill>
                  <a:schemeClr val="tx1"/>
                </a:solidFill>
              </a:rPr>
              <a:t>Directories (of periodicals, newsletters, newspapers, electronic journals, organizations)</a:t>
            </a:r>
          </a:p>
          <a:p>
            <a:r>
              <a:rPr lang="en-US" sz="2400" dirty="0">
                <a:solidFill>
                  <a:schemeClr val="tx1"/>
                </a:solidFill>
              </a:rPr>
              <a:t>Journal and newspaper articles found in indexes, abstracts, and electronic databases</a:t>
            </a:r>
          </a:p>
          <a:p>
            <a:r>
              <a:rPr lang="en-US" sz="2400" dirty="0">
                <a:solidFill>
                  <a:schemeClr val="tx1"/>
                </a:solidFill>
              </a:rPr>
              <a:t>Bibliographies and literature reviews</a:t>
            </a:r>
          </a:p>
          <a:p>
            <a:r>
              <a:rPr lang="en-US" sz="2400" dirty="0">
                <a:solidFill>
                  <a:schemeClr val="tx1"/>
                </a:solidFill>
              </a:rPr>
              <a:t>Government documents</a:t>
            </a:r>
          </a:p>
          <a:p>
            <a:r>
              <a:rPr lang="en-US" sz="2400" dirty="0">
                <a:solidFill>
                  <a:schemeClr val="tx1"/>
                </a:solidFill>
              </a:rPr>
              <a:t>Books</a:t>
            </a:r>
          </a:p>
          <a:p>
            <a:r>
              <a:rPr lang="en-US" sz="2400" dirty="0">
                <a:solidFill>
                  <a:schemeClr val="tx1"/>
                </a:solidFill>
              </a:rPr>
              <a:t>Web sites</a:t>
            </a:r>
          </a:p>
          <a:p>
            <a:r>
              <a:rPr lang="en-US" sz="2400" dirty="0">
                <a:solidFill>
                  <a:schemeClr val="tx1"/>
                </a:solidFill>
              </a:rPr>
              <a:t>Surveys</a:t>
            </a:r>
          </a:p>
          <a:p>
            <a:r>
              <a:rPr lang="en-US" sz="2400" dirty="0">
                <a:solidFill>
                  <a:schemeClr val="tx1"/>
                </a:solidFill>
              </a:rPr>
              <a:t>Interviews</a:t>
            </a:r>
          </a:p>
          <a:p>
            <a:endParaRPr lang="en-US" dirty="0"/>
          </a:p>
        </p:txBody>
      </p:sp>
    </p:spTree>
    <p:extLst>
      <p:ext uri="{BB962C8B-B14F-4D97-AF65-F5344CB8AC3E}">
        <p14:creationId xmlns:p14="http://schemas.microsoft.com/office/powerpoint/2010/main" val="2000496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1EABB-9370-589C-0347-1B506B4289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80DF34F-53E8-3CF8-87E2-D5C369A35A87}"/>
              </a:ext>
            </a:extLst>
          </p:cNvPr>
          <p:cNvSpPr>
            <a:spLocks noGrp="1"/>
          </p:cNvSpPr>
          <p:nvPr>
            <p:ph idx="1"/>
          </p:nvPr>
        </p:nvSpPr>
        <p:spPr/>
        <p:txBody>
          <a:bodyPr>
            <a:normAutofit/>
          </a:bodyPr>
          <a:lstStyle/>
          <a:p>
            <a:r>
              <a:rPr lang="en-US" sz="3600" dirty="0">
                <a:solidFill>
                  <a:schemeClr val="tx1"/>
                </a:solidFill>
              </a:rPr>
              <a:t>A reference to the source of borrowed information in called a </a:t>
            </a:r>
            <a:r>
              <a:rPr lang="en-US" sz="3600" b="1" dirty="0">
                <a:solidFill>
                  <a:schemeClr val="tx1"/>
                </a:solidFill>
              </a:rPr>
              <a:t>citation</a:t>
            </a:r>
            <a:r>
              <a:rPr lang="en-US" sz="3600" dirty="0">
                <a:solidFill>
                  <a:schemeClr val="tx1"/>
                </a:solidFill>
              </a:rPr>
              <a:t>.</a:t>
            </a:r>
          </a:p>
          <a:p>
            <a:r>
              <a:rPr lang="en-US" sz="3600" dirty="0">
                <a:solidFill>
                  <a:schemeClr val="tx1"/>
                </a:solidFill>
              </a:rPr>
              <a:t>There are two components of documentation:</a:t>
            </a:r>
          </a:p>
          <a:p>
            <a:pPr marL="914400" lvl="1" indent="-457200">
              <a:buFont typeface="+mj-lt"/>
              <a:buAutoNum type="arabicPeriod"/>
            </a:pPr>
            <a:r>
              <a:rPr lang="en-US" sz="3600" dirty="0">
                <a:solidFill>
                  <a:schemeClr val="tx1"/>
                </a:solidFill>
              </a:rPr>
              <a:t>In-text-citation</a:t>
            </a:r>
          </a:p>
          <a:p>
            <a:pPr marL="914400" lvl="1" indent="-457200">
              <a:buFont typeface="+mj-lt"/>
              <a:buAutoNum type="arabicPeriod"/>
            </a:pPr>
            <a:r>
              <a:rPr lang="en-US" sz="3600" dirty="0">
                <a:solidFill>
                  <a:schemeClr val="tx1"/>
                </a:solidFill>
              </a:rPr>
              <a:t>List of works cited</a:t>
            </a:r>
          </a:p>
        </p:txBody>
      </p:sp>
    </p:spTree>
    <p:extLst>
      <p:ext uri="{BB962C8B-B14F-4D97-AF65-F5344CB8AC3E}">
        <p14:creationId xmlns:p14="http://schemas.microsoft.com/office/powerpoint/2010/main" val="1406353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020F06-B411-B040-05D4-488DA5D810A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716527" y="1692692"/>
            <a:ext cx="10758945" cy="2927434"/>
          </a:xfrm>
          <a:prstGeom prst="rect">
            <a:avLst/>
          </a:prstGeom>
        </p:spPr>
      </p:pic>
    </p:spTree>
    <p:extLst>
      <p:ext uri="{BB962C8B-B14F-4D97-AF65-F5344CB8AC3E}">
        <p14:creationId xmlns:p14="http://schemas.microsoft.com/office/powerpoint/2010/main" val="41136478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568A7-66C0-4B47-D8A8-D4A628BB7264}"/>
              </a:ext>
            </a:extLst>
          </p:cNvPr>
          <p:cNvSpPr>
            <a:spLocks noGrp="1"/>
          </p:cNvSpPr>
          <p:nvPr>
            <p:ph type="title"/>
          </p:nvPr>
        </p:nvSpPr>
        <p:spPr/>
        <p:txBody>
          <a:bodyPr/>
          <a:lstStyle/>
          <a:p>
            <a:r>
              <a:rPr lang="en-US" dirty="0"/>
              <a:t>IN-TEXT CITATION </a:t>
            </a:r>
          </a:p>
        </p:txBody>
      </p:sp>
    </p:spTree>
    <p:extLst>
      <p:ext uri="{BB962C8B-B14F-4D97-AF65-F5344CB8AC3E}">
        <p14:creationId xmlns:p14="http://schemas.microsoft.com/office/powerpoint/2010/main" val="2922639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FE001-2F4D-C41B-4285-3B291CA5C840}"/>
              </a:ext>
            </a:extLst>
          </p:cNvPr>
          <p:cNvSpPr>
            <a:spLocks noGrp="1"/>
          </p:cNvSpPr>
          <p:nvPr>
            <p:ph type="title"/>
          </p:nvPr>
        </p:nvSpPr>
        <p:spPr/>
        <p:txBody>
          <a:bodyPr/>
          <a:lstStyle/>
          <a:p>
            <a:r>
              <a:rPr lang="en-US" b="0" i="0" cap="all" dirty="0">
                <a:solidFill>
                  <a:srgbClr val="555960"/>
                </a:solidFill>
                <a:effectLst/>
                <a:latin typeface="acumin-pro-semi-condensed"/>
              </a:rPr>
              <a:t>SUMMARY OR PARAPHRASE</a:t>
            </a:r>
            <a:br>
              <a:rPr lang="en-US" b="0" i="0" cap="all" dirty="0">
                <a:solidFill>
                  <a:srgbClr val="555960"/>
                </a:solidFill>
                <a:effectLst/>
                <a:latin typeface="acumin-pro-semi-condensed"/>
              </a:rPr>
            </a:br>
            <a:endParaRPr lang="en-US" dirty="0"/>
          </a:p>
        </p:txBody>
      </p:sp>
      <p:sp>
        <p:nvSpPr>
          <p:cNvPr id="3" name="Content Placeholder 2">
            <a:extLst>
              <a:ext uri="{FF2B5EF4-FFF2-40B4-BE49-F238E27FC236}">
                <a16:creationId xmlns:a16="http://schemas.microsoft.com/office/drawing/2014/main" id="{B5129318-A9EC-9271-2E6C-09657CAE5FDB}"/>
              </a:ext>
            </a:extLst>
          </p:cNvPr>
          <p:cNvSpPr>
            <a:spLocks noGrp="1"/>
          </p:cNvSpPr>
          <p:nvPr>
            <p:ph idx="1"/>
          </p:nvPr>
        </p:nvSpPr>
        <p:spPr/>
        <p:txBody>
          <a:bodyPr/>
          <a:lstStyle/>
          <a:p>
            <a:pPr algn="l"/>
            <a:r>
              <a:rPr lang="en-US" sz="3200" b="0" i="0" dirty="0">
                <a:solidFill>
                  <a:srgbClr val="000000"/>
                </a:solidFill>
                <a:effectLst/>
                <a:latin typeface="source-serif-pro"/>
              </a:rPr>
              <a:t>According to Jones (1998), APA style is a difficult citation format for first-time learners.</a:t>
            </a:r>
          </a:p>
          <a:p>
            <a:pPr algn="l"/>
            <a:r>
              <a:rPr lang="en-US" sz="3200" b="0" i="0" dirty="0">
                <a:solidFill>
                  <a:srgbClr val="000000"/>
                </a:solidFill>
                <a:effectLst/>
                <a:latin typeface="source-serif-pro"/>
              </a:rPr>
              <a:t>APA style is a difficult citation format for first-time learners (Jones, 1998, p. 199).</a:t>
            </a:r>
          </a:p>
          <a:p>
            <a:endParaRPr lang="en-US" dirty="0"/>
          </a:p>
        </p:txBody>
      </p:sp>
    </p:spTree>
    <p:extLst>
      <p:ext uri="{BB962C8B-B14F-4D97-AF65-F5344CB8AC3E}">
        <p14:creationId xmlns:p14="http://schemas.microsoft.com/office/powerpoint/2010/main" val="5907105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60B67-8923-315D-6F3C-8B2495A28E54}"/>
              </a:ext>
            </a:extLst>
          </p:cNvPr>
          <p:cNvSpPr>
            <a:spLocks noGrp="1"/>
          </p:cNvSpPr>
          <p:nvPr>
            <p:ph type="title"/>
          </p:nvPr>
        </p:nvSpPr>
        <p:spPr/>
        <p:txBody>
          <a:bodyPr/>
          <a:lstStyle/>
          <a:p>
            <a:r>
              <a:rPr lang="en-US" dirty="0"/>
              <a:t>SHORT QUOTATIONS</a:t>
            </a:r>
          </a:p>
        </p:txBody>
      </p:sp>
      <p:sp>
        <p:nvSpPr>
          <p:cNvPr id="3" name="Content Placeholder 2">
            <a:extLst>
              <a:ext uri="{FF2B5EF4-FFF2-40B4-BE49-F238E27FC236}">
                <a16:creationId xmlns:a16="http://schemas.microsoft.com/office/drawing/2014/main" id="{F9F118D5-C9FF-A93E-8FC2-B4E71082F72F}"/>
              </a:ext>
            </a:extLst>
          </p:cNvPr>
          <p:cNvSpPr>
            <a:spLocks noGrp="1"/>
          </p:cNvSpPr>
          <p:nvPr>
            <p:ph idx="1"/>
          </p:nvPr>
        </p:nvSpPr>
        <p:spPr/>
        <p:txBody>
          <a:bodyPr/>
          <a:lstStyle/>
          <a:p>
            <a:pPr algn="l"/>
            <a:r>
              <a:rPr lang="en-US" sz="3200" b="0" i="0" dirty="0">
                <a:solidFill>
                  <a:srgbClr val="000000"/>
                </a:solidFill>
                <a:effectLst/>
                <a:latin typeface="source-serif-pro"/>
              </a:rPr>
              <a:t>According to Jones (1998), "students often had difficulty using APA style, especially when it was their first time" (p. 199).</a:t>
            </a:r>
          </a:p>
          <a:p>
            <a:pPr algn="l"/>
            <a:r>
              <a:rPr lang="en-US" sz="3200" b="0" i="0" dirty="0">
                <a:solidFill>
                  <a:srgbClr val="000000"/>
                </a:solidFill>
                <a:effectLst/>
                <a:latin typeface="source-serif-pro"/>
              </a:rPr>
              <a:t>Jones (1998) found "students often had difficulty using APA style" (p. 199); what implications does this have for teachers?</a:t>
            </a:r>
          </a:p>
          <a:p>
            <a:endParaRPr lang="en-US" dirty="0"/>
          </a:p>
        </p:txBody>
      </p:sp>
    </p:spTree>
    <p:extLst>
      <p:ext uri="{BB962C8B-B14F-4D97-AF65-F5344CB8AC3E}">
        <p14:creationId xmlns:p14="http://schemas.microsoft.com/office/powerpoint/2010/main" val="15272412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05D4F-9F20-100B-C41D-65D1BFDCC364}"/>
              </a:ext>
            </a:extLst>
          </p:cNvPr>
          <p:cNvSpPr>
            <a:spLocks noGrp="1"/>
          </p:cNvSpPr>
          <p:nvPr>
            <p:ph type="title"/>
          </p:nvPr>
        </p:nvSpPr>
        <p:spPr/>
        <p:txBody>
          <a:bodyPr/>
          <a:lstStyle/>
          <a:p>
            <a:r>
              <a:rPr lang="en-US" dirty="0"/>
              <a:t>Reference List</a:t>
            </a:r>
          </a:p>
        </p:txBody>
      </p:sp>
    </p:spTree>
    <p:extLst>
      <p:ext uri="{BB962C8B-B14F-4D97-AF65-F5344CB8AC3E}">
        <p14:creationId xmlns:p14="http://schemas.microsoft.com/office/powerpoint/2010/main" val="7513673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61EA0-9664-AF8C-D53A-8E5C3CD182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2C9A6E2-8F30-9300-2459-19E8A9E7E531}"/>
              </a:ext>
            </a:extLst>
          </p:cNvPr>
          <p:cNvSpPr>
            <a:spLocks noGrp="1"/>
          </p:cNvSpPr>
          <p:nvPr>
            <p:ph idx="1"/>
          </p:nvPr>
        </p:nvSpPr>
        <p:spPr/>
        <p:txBody>
          <a:bodyPr>
            <a:normAutofit fontScale="92500" lnSpcReduction="10000"/>
          </a:bodyPr>
          <a:lstStyle/>
          <a:p>
            <a:r>
              <a:rPr lang="en-US" sz="3200" dirty="0">
                <a:solidFill>
                  <a:schemeClr val="tx1"/>
                </a:solidFill>
              </a:rPr>
              <a:t>Your reference list should appear at the end of your paper. </a:t>
            </a:r>
          </a:p>
          <a:p>
            <a:r>
              <a:rPr lang="en-US" sz="3200" dirty="0">
                <a:solidFill>
                  <a:schemeClr val="tx1"/>
                </a:solidFill>
              </a:rPr>
              <a:t>It provides the information necessary for a reader to locate and retrieve any source you cite in the body of the paper. </a:t>
            </a:r>
          </a:p>
          <a:p>
            <a:r>
              <a:rPr lang="en-US" sz="3200" dirty="0">
                <a:solidFill>
                  <a:schemeClr val="tx1"/>
                </a:solidFill>
              </a:rPr>
              <a:t>Each source you cite in the paper must appear in your reference list; likewise, each entry in the reference list must be cited in your text.</a:t>
            </a:r>
          </a:p>
        </p:txBody>
      </p:sp>
    </p:spTree>
    <p:extLst>
      <p:ext uri="{BB962C8B-B14F-4D97-AF65-F5344CB8AC3E}">
        <p14:creationId xmlns:p14="http://schemas.microsoft.com/office/powerpoint/2010/main" val="30417810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159026" y="0"/>
          <a:ext cx="12351026" cy="7231150"/>
        </p:xfrm>
        <a:graphic>
          <a:graphicData uri="http://schemas.openxmlformats.org/drawingml/2006/table">
            <a:tbl>
              <a:tblPr firstRow="1" bandRow="1">
                <a:tableStyleId>{5C22544A-7EE6-4342-B048-85BDC9FD1C3A}</a:tableStyleId>
              </a:tblPr>
              <a:tblGrid>
                <a:gridCol w="1891573">
                  <a:extLst>
                    <a:ext uri="{9D8B030D-6E8A-4147-A177-3AD203B41FA5}">
                      <a16:colId xmlns:a16="http://schemas.microsoft.com/office/drawing/2014/main" val="20000"/>
                    </a:ext>
                  </a:extLst>
                </a:gridCol>
                <a:gridCol w="10459453">
                  <a:extLst>
                    <a:ext uri="{9D8B030D-6E8A-4147-A177-3AD203B41FA5}">
                      <a16:colId xmlns:a16="http://schemas.microsoft.com/office/drawing/2014/main" val="20001"/>
                    </a:ext>
                  </a:extLst>
                </a:gridCol>
              </a:tblGrid>
              <a:tr h="432045">
                <a:tc gridSpan="2">
                  <a:txBody>
                    <a:bodyPr/>
                    <a:lstStyle/>
                    <a:p>
                      <a:endParaRPr lang="en-US" dirty="0"/>
                    </a:p>
                  </a:txBody>
                  <a:tcPr>
                    <a:solidFill>
                      <a:schemeClr val="tx1">
                        <a:lumMod val="85000"/>
                        <a:lumOff val="15000"/>
                      </a:schemeClr>
                    </a:solidFill>
                  </a:tcPr>
                </a:tc>
                <a:tc hMerge="1">
                  <a:txBody>
                    <a:bodyPr/>
                    <a:lstStyle/>
                    <a:p>
                      <a:endParaRPr lang="en-US" dirty="0"/>
                    </a:p>
                  </a:txBody>
                  <a:tcPr/>
                </a:tc>
                <a:extLst>
                  <a:ext uri="{0D108BD9-81ED-4DB2-BD59-A6C34878D82A}">
                    <a16:rowId xmlns:a16="http://schemas.microsoft.com/office/drawing/2014/main" val="10000"/>
                  </a:ext>
                </a:extLst>
              </a:tr>
              <a:tr h="1146719">
                <a:tc>
                  <a:txBody>
                    <a:bodyPr/>
                    <a:lstStyle/>
                    <a:p>
                      <a:r>
                        <a:rPr lang="en-US" sz="2400" dirty="0"/>
                        <a:t>Book </a:t>
                      </a:r>
                    </a:p>
                  </a:txBody>
                  <a:tcPr>
                    <a:solidFill>
                      <a:schemeClr val="bg2">
                        <a:lumMod val="90000"/>
                      </a:schemeClr>
                    </a:solidFill>
                  </a:tcPr>
                </a:tc>
                <a:tc>
                  <a:txBody>
                    <a:bodyPr/>
                    <a:lstStyle/>
                    <a:p>
                      <a:r>
                        <a:rPr lang="en-US" sz="2400" b="1" i="0" kern="1200" dirty="0">
                          <a:solidFill>
                            <a:schemeClr val="dk1"/>
                          </a:solidFill>
                          <a:effectLst/>
                          <a:latin typeface="+mn-lt"/>
                          <a:ea typeface="+mn-ea"/>
                          <a:cs typeface="+mn-cs"/>
                        </a:rPr>
                        <a:t>Author, A. A. (Year of publication). Title of work: Capital letter also for subtitle. Publisher Name. DOI (if available)</a:t>
                      </a:r>
                    </a:p>
                    <a:p>
                      <a:endParaRPr lang="en-US" sz="2400" b="0" i="0" kern="1200" dirty="0">
                        <a:solidFill>
                          <a:schemeClr val="dk1"/>
                        </a:solidFill>
                        <a:effectLst/>
                        <a:latin typeface="+mn-lt"/>
                        <a:ea typeface="+mn-ea"/>
                        <a:cs typeface="+mn-cs"/>
                      </a:endParaRPr>
                    </a:p>
                    <a:p>
                      <a:r>
                        <a:rPr lang="en-US" sz="2400" b="0" i="0" kern="1200" dirty="0">
                          <a:solidFill>
                            <a:schemeClr val="dk1"/>
                          </a:solidFill>
                          <a:effectLst/>
                          <a:latin typeface="+mn-lt"/>
                          <a:ea typeface="+mn-ea"/>
                          <a:cs typeface="+mn-cs"/>
                        </a:rPr>
                        <a:t>Stoneman, R. (2008). Alexander the Great: A life in legend. Yale University Press.</a:t>
                      </a:r>
                      <a:endParaRPr lang="en-US" sz="2400" dirty="0"/>
                    </a:p>
                  </a:txBody>
                  <a:tcPr>
                    <a:solidFill>
                      <a:schemeClr val="bg2">
                        <a:lumMod val="90000"/>
                      </a:schemeClr>
                    </a:solidFill>
                  </a:tcPr>
                </a:tc>
                <a:extLst>
                  <a:ext uri="{0D108BD9-81ED-4DB2-BD59-A6C34878D82A}">
                    <a16:rowId xmlns:a16="http://schemas.microsoft.com/office/drawing/2014/main" val="10001"/>
                  </a:ext>
                </a:extLst>
              </a:tr>
              <a:tr h="1404145">
                <a:tc>
                  <a:txBody>
                    <a:bodyPr/>
                    <a:lstStyle/>
                    <a:p>
                      <a:r>
                        <a:rPr lang="en-US" sz="2400" dirty="0"/>
                        <a:t>Journal</a:t>
                      </a:r>
                    </a:p>
                    <a:p>
                      <a:r>
                        <a:rPr lang="en-US" sz="2400" dirty="0"/>
                        <a:t>Article</a:t>
                      </a:r>
                    </a:p>
                  </a:txBody>
                  <a:tcPr/>
                </a:tc>
                <a:tc>
                  <a:txBody>
                    <a:bodyPr/>
                    <a:lstStyle/>
                    <a:p>
                      <a:r>
                        <a:rPr lang="en-US" sz="2400" b="1" dirty="0"/>
                        <a:t>Last name, F. M., &amp; Last name, F. M. (Year). Title of article. Title of Periodical, Vol.(Issue), page numbers. DOI</a:t>
                      </a:r>
                    </a:p>
                    <a:p>
                      <a:endParaRPr lang="en-US" sz="2400" dirty="0"/>
                    </a:p>
                    <a:p>
                      <a:r>
                        <a:rPr lang="en-US" sz="2400" dirty="0"/>
                        <a:t>Drollinger, T., Comer, L. B., &amp; Warrington, P. T. (2006). Development and validation of the active empathetic listening scale. Psychology &amp; Marketing, 23(2), 161-180. https://doi.org/10.1002/mar.20105</a:t>
                      </a:r>
                    </a:p>
                  </a:txBody>
                  <a:tcPr/>
                </a:tc>
                <a:extLst>
                  <a:ext uri="{0D108BD9-81ED-4DB2-BD59-A6C34878D82A}">
                    <a16:rowId xmlns:a16="http://schemas.microsoft.com/office/drawing/2014/main" val="10002"/>
                  </a:ext>
                </a:extLst>
              </a:tr>
              <a:tr h="1070752">
                <a:tc>
                  <a:txBody>
                    <a:bodyPr/>
                    <a:lstStyle/>
                    <a:p>
                      <a:r>
                        <a:rPr lang="en-US" sz="2400" dirty="0"/>
                        <a:t>Essay or article in</a:t>
                      </a:r>
                      <a:r>
                        <a:rPr lang="en-US" sz="2400" baseline="0" dirty="0"/>
                        <a:t> a book</a:t>
                      </a:r>
                      <a:endParaRPr lang="en-US" sz="2400" dirty="0"/>
                    </a:p>
                  </a:txBody>
                  <a:tcPr>
                    <a:solidFill>
                      <a:schemeClr val="bg2">
                        <a:lumMod val="90000"/>
                      </a:schemeClr>
                    </a:solidFill>
                  </a:tcPr>
                </a:tc>
                <a:tc>
                  <a:txBody>
                    <a:bodyPr/>
                    <a:lstStyle/>
                    <a:p>
                      <a:r>
                        <a:rPr lang="en-US" sz="2400" dirty="0"/>
                        <a:t>Armstrong, D. (2019). Malory and character. In M. G. Leitch &amp; C. J. Rushton (Eds.), A new companion to Malory (pp. 144-163). D. S. Brewer.</a:t>
                      </a:r>
                    </a:p>
                  </a:txBody>
                  <a:tcPr>
                    <a:solidFill>
                      <a:schemeClr val="bg2">
                        <a:lumMod val="90000"/>
                      </a:schemeClr>
                    </a:solidFill>
                  </a:tcPr>
                </a:tc>
                <a:extLst>
                  <a:ext uri="{0D108BD9-81ED-4DB2-BD59-A6C34878D82A}">
                    <a16:rowId xmlns:a16="http://schemas.microsoft.com/office/drawing/2014/main" val="10003"/>
                  </a:ext>
                </a:extLst>
              </a:tr>
              <a:tr h="1404145">
                <a:tc>
                  <a:txBody>
                    <a:bodyPr/>
                    <a:lstStyle/>
                    <a:p>
                      <a:r>
                        <a:rPr lang="en-US" sz="2400" dirty="0"/>
                        <a:t>Online source</a:t>
                      </a:r>
                    </a:p>
                  </a:txBody>
                  <a:tcPr/>
                </a:tc>
                <a:tc>
                  <a:txBody>
                    <a:bodyPr/>
                    <a:lstStyle/>
                    <a:p>
                      <a:r>
                        <a:rPr lang="en-US" sz="2400" b="0" i="0" kern="1200" dirty="0">
                          <a:solidFill>
                            <a:schemeClr val="dk1"/>
                          </a:solidFill>
                          <a:effectLst/>
                          <a:latin typeface="+mn-lt"/>
                          <a:ea typeface="+mn-ea"/>
                          <a:cs typeface="+mn-cs"/>
                        </a:rPr>
                        <a:t>Bernstein, Mark. "10 Tips on Writing the Living Web." </a:t>
                      </a:r>
                      <a:r>
                        <a:rPr lang="en-US" sz="2400" b="0" i="1" kern="1200" dirty="0">
                          <a:solidFill>
                            <a:schemeClr val="dk1"/>
                          </a:solidFill>
                          <a:effectLst/>
                          <a:latin typeface="+mn-lt"/>
                          <a:ea typeface="+mn-ea"/>
                          <a:cs typeface="+mn-cs"/>
                        </a:rPr>
                        <a:t>A List Apart: For People Who Make Websites,</a:t>
                      </a:r>
                      <a:r>
                        <a:rPr lang="en-US" sz="2400" b="0" i="0" kern="1200" dirty="0">
                          <a:solidFill>
                            <a:schemeClr val="dk1"/>
                          </a:solidFill>
                          <a:effectLst/>
                          <a:latin typeface="+mn-lt"/>
                          <a:ea typeface="+mn-ea"/>
                          <a:cs typeface="+mn-cs"/>
                        </a:rPr>
                        <a:t> 16 Aug. 2002, alistapart.com/article/</a:t>
                      </a:r>
                      <a:r>
                        <a:rPr lang="en-US" sz="2400" b="0" i="0" kern="1200" dirty="0" err="1">
                          <a:solidFill>
                            <a:schemeClr val="dk1"/>
                          </a:solidFill>
                          <a:effectLst/>
                          <a:latin typeface="+mn-lt"/>
                          <a:ea typeface="+mn-ea"/>
                          <a:cs typeface="+mn-cs"/>
                        </a:rPr>
                        <a:t>writeliving</a:t>
                      </a:r>
                      <a:r>
                        <a:rPr lang="en-US" sz="2400" b="0" i="0" kern="1200" dirty="0">
                          <a:solidFill>
                            <a:schemeClr val="dk1"/>
                          </a:solidFill>
                          <a:effectLst/>
                          <a:latin typeface="+mn-lt"/>
                          <a:ea typeface="+mn-ea"/>
                          <a:cs typeface="+mn-cs"/>
                        </a:rPr>
                        <a:t>. Accessed 4 May 2009.</a:t>
                      </a:r>
                      <a:endParaRPr lang="en-US" sz="24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302916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30E90-B92D-EB0A-DEED-6CEB308437D8}"/>
              </a:ext>
            </a:extLst>
          </p:cNvPr>
          <p:cNvSpPr>
            <a:spLocks noGrp="1"/>
          </p:cNvSpPr>
          <p:nvPr>
            <p:ph type="title"/>
          </p:nvPr>
        </p:nvSpPr>
        <p:spPr/>
        <p:txBody>
          <a:bodyPr/>
          <a:lstStyle/>
          <a:p>
            <a:endParaRPr lang="en-US" b="1" dirty="0"/>
          </a:p>
        </p:txBody>
      </p:sp>
      <p:sp>
        <p:nvSpPr>
          <p:cNvPr id="3" name="Content Placeholder 2">
            <a:extLst>
              <a:ext uri="{FF2B5EF4-FFF2-40B4-BE49-F238E27FC236}">
                <a16:creationId xmlns:a16="http://schemas.microsoft.com/office/drawing/2014/main" id="{3CEA18FB-A459-ED80-C6D0-95BD9C62BF71}"/>
              </a:ext>
            </a:extLst>
          </p:cNvPr>
          <p:cNvSpPr>
            <a:spLocks noGrp="1"/>
          </p:cNvSpPr>
          <p:nvPr>
            <p:ph idx="1"/>
          </p:nvPr>
        </p:nvSpPr>
        <p:spPr/>
        <p:txBody>
          <a:bodyPr/>
          <a:lstStyle/>
          <a:p>
            <a:r>
              <a:rPr lang="en-US" b="1" dirty="0"/>
              <a:t>APA Formatting and Style Guide:</a:t>
            </a:r>
          </a:p>
          <a:p>
            <a:pPr marL="0" indent="0">
              <a:buNone/>
            </a:pPr>
            <a:r>
              <a:rPr lang="en-US" dirty="0">
                <a:hlinkClick r:id="rId2"/>
              </a:rPr>
              <a:t>https://owl.purdue.edu/owl/research_and_citation/apa_style/apa_formatting_and_style_guide/general_format.html</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20172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877" y="390330"/>
            <a:ext cx="9457266" cy="1341120"/>
          </a:xfrm>
        </p:spPr>
        <p:txBody>
          <a:bodyPr>
            <a:normAutofit fontScale="90000"/>
          </a:bodyPr>
          <a:lstStyle/>
          <a:p>
            <a:r>
              <a:rPr lang="en-US" sz="3100" dirty="0"/>
              <a:t>Tanya Grant, for example, rightly thinks that books will not be her main source of information about hybrid electric cars because the topic has developed relatively recently, but she at least wants to see what range of sources the catalog offers.</a:t>
            </a:r>
            <a:br>
              <a:rPr lang="en-US" sz="3100" dirty="0"/>
            </a:br>
            <a:br>
              <a:rPr lang="en-US" sz="3100" dirty="0"/>
            </a:br>
            <a:r>
              <a:rPr lang="en-US" sz="3100" dirty="0"/>
              <a:t>Tanya does a keyword search and determines that the correct subject heading is “hybrid electric vehicles.” Her own library’s holdings are somewhat limited, but one item is worth reviewing. She decides to search the online catalog from another local university with an automotive engineering school, where she finds a better selection of books, and because her library card gives her borrowing privileges.</a:t>
            </a:r>
            <a:br>
              <a:rPr lang="en-US" dirty="0"/>
            </a:br>
            <a:endParaRPr lang="en-US" dirty="0"/>
          </a:p>
        </p:txBody>
      </p:sp>
    </p:spTree>
    <p:extLst>
      <p:ext uri="{BB962C8B-B14F-4D97-AF65-F5344CB8AC3E}">
        <p14:creationId xmlns:p14="http://schemas.microsoft.com/office/powerpoint/2010/main" val="3322582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Format for documentation: </a:t>
            </a:r>
          </a:p>
        </p:txBody>
      </p:sp>
      <p:sp>
        <p:nvSpPr>
          <p:cNvPr id="3" name="Content Placeholder 2"/>
          <p:cNvSpPr>
            <a:spLocks noGrp="1"/>
          </p:cNvSpPr>
          <p:nvPr>
            <p:ph idx="1"/>
          </p:nvPr>
        </p:nvSpPr>
        <p:spPr>
          <a:xfrm>
            <a:off x="677333" y="2160589"/>
            <a:ext cx="10164837" cy="3997615"/>
          </a:xfrm>
        </p:spPr>
        <p:txBody>
          <a:bodyPr/>
          <a:lstStyle/>
          <a:p>
            <a:r>
              <a:rPr lang="en-US" sz="2400" dirty="0">
                <a:solidFill>
                  <a:schemeClr val="tx1"/>
                </a:solidFill>
              </a:rPr>
              <a:t>Tanya submits a short report to Jim McDuff, documenting her research using the </a:t>
            </a:r>
            <a:r>
              <a:rPr lang="en-US" sz="2400" i="1" dirty="0">
                <a:solidFill>
                  <a:schemeClr val="tx1"/>
                </a:solidFill>
              </a:rPr>
              <a:t>Publication Manual of the American Psychological Association’s</a:t>
            </a:r>
            <a:r>
              <a:rPr lang="en-US" sz="2400" dirty="0">
                <a:solidFill>
                  <a:schemeClr val="tx1"/>
                </a:solidFill>
              </a:rPr>
              <a:t> (APA) system for citing borrowed information (the same format used by M-Global engineers and scientists in their research reports).</a:t>
            </a:r>
          </a:p>
          <a:p>
            <a:endParaRPr lang="en-US" sz="2400" dirty="0">
              <a:solidFill>
                <a:schemeClr val="tx1"/>
              </a:solidFill>
            </a:endParaRPr>
          </a:p>
          <a:p>
            <a:r>
              <a:rPr lang="en-US" sz="2400" dirty="0">
                <a:solidFill>
                  <a:schemeClr val="tx1"/>
                </a:solidFill>
              </a:rPr>
              <a:t>……..(Jefferson, 2011).</a:t>
            </a:r>
          </a:p>
          <a:p>
            <a:endParaRPr lang="en-US" sz="2400" dirty="0">
              <a:solidFill>
                <a:schemeClr val="tx1"/>
              </a:solidFill>
            </a:endParaRPr>
          </a:p>
          <a:p>
            <a:r>
              <a:rPr lang="en-US" sz="2400" dirty="0">
                <a:solidFill>
                  <a:schemeClr val="tx1"/>
                </a:solidFill>
              </a:rPr>
              <a:t>IEEE Documentation Style</a:t>
            </a:r>
          </a:p>
          <a:p>
            <a:endParaRPr lang="en-US" dirty="0"/>
          </a:p>
        </p:txBody>
      </p:sp>
    </p:spTree>
    <p:extLst>
      <p:ext uri="{BB962C8B-B14F-4D97-AF65-F5344CB8AC3E}">
        <p14:creationId xmlns:p14="http://schemas.microsoft.com/office/powerpoint/2010/main" val="1937817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Technical Research</a:t>
            </a:r>
          </a:p>
        </p:txBody>
      </p:sp>
      <p:sp>
        <p:nvSpPr>
          <p:cNvPr id="3" name="Subtitle 2"/>
          <p:cNvSpPr>
            <a:spLocks noGrp="1"/>
          </p:cNvSpPr>
          <p:nvPr>
            <p:ph type="subTitle" idx="1"/>
          </p:nvPr>
        </p:nvSpPr>
        <p:spPr/>
        <p:txBody>
          <a:bodyPr>
            <a:normAutofit/>
          </a:bodyPr>
          <a:lstStyle/>
          <a:p>
            <a:r>
              <a:rPr lang="en-US" b="1" dirty="0">
                <a:solidFill>
                  <a:schemeClr val="tx1"/>
                </a:solidFill>
                <a:latin typeface="Felix Titling" panose="04060505060202020A04" pitchFamily="82" charset="0"/>
              </a:rPr>
              <a:t>Chapter: 9</a:t>
            </a:r>
          </a:p>
          <a:p>
            <a:endParaRPr lang="en-US" b="1" dirty="0">
              <a:latin typeface="Felix Titling" panose="04060505060202020A04" pitchFamily="82" charset="0"/>
            </a:endParaRPr>
          </a:p>
        </p:txBody>
      </p:sp>
    </p:spTree>
    <p:extLst>
      <p:ext uri="{BB962C8B-B14F-4D97-AF65-F5344CB8AC3E}">
        <p14:creationId xmlns:p14="http://schemas.microsoft.com/office/powerpoint/2010/main" val="470979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1930400"/>
            <a:ext cx="8596668" cy="3880773"/>
          </a:xfrm>
        </p:spPr>
        <p:txBody>
          <a:bodyPr>
            <a:normAutofit lnSpcReduction="10000"/>
          </a:bodyPr>
          <a:lstStyle/>
          <a:p>
            <a:pPr marL="0" indent="0" algn="just">
              <a:buNone/>
            </a:pPr>
            <a:endParaRPr lang="en-US" sz="2800" dirty="0">
              <a:solidFill>
                <a:schemeClr val="bg2">
                  <a:lumMod val="25000"/>
                </a:schemeClr>
              </a:solidFill>
              <a:latin typeface="Times New Roman" panose="02020603050405020304" pitchFamily="18" charset="0"/>
              <a:cs typeface="Times New Roman" panose="02020603050405020304" pitchFamily="18" charset="0"/>
            </a:endParaRPr>
          </a:p>
          <a:p>
            <a:pPr marL="0" indent="0" algn="just">
              <a:buNone/>
            </a:pPr>
            <a:r>
              <a:rPr lang="en-US" sz="3200" b="1" dirty="0">
                <a:solidFill>
                  <a:schemeClr val="bg2">
                    <a:lumMod val="25000"/>
                  </a:schemeClr>
                </a:solidFill>
                <a:latin typeface="Times New Roman" panose="02020603050405020304" pitchFamily="18" charset="0"/>
                <a:cs typeface="Times New Roman" panose="02020603050405020304" pitchFamily="18" charset="0"/>
              </a:rPr>
              <a:t>Research does not end with the last college term paper. In the workplace, you may write articles that are much like the papers you have written in school for professional journals, but much of the research you write about as part of your job will serve a different purpose than your writing in your classes.</a:t>
            </a:r>
          </a:p>
        </p:txBody>
      </p:sp>
    </p:spTree>
    <p:extLst>
      <p:ext uri="{BB962C8B-B14F-4D97-AF65-F5344CB8AC3E}">
        <p14:creationId xmlns:p14="http://schemas.microsoft.com/office/powerpoint/2010/main" val="4013210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lum bright="-20000" contrast="40000"/>
          </a:blip>
          <a:srcRect l="1439" t="3488" r="2022" b="2287"/>
          <a:stretch/>
        </p:blipFill>
        <p:spPr>
          <a:xfrm>
            <a:off x="0" y="725214"/>
            <a:ext cx="12191999" cy="5234152"/>
          </a:xfrm>
          <a:prstGeom prst="rect">
            <a:avLst/>
          </a:prstGeom>
        </p:spPr>
      </p:pic>
    </p:spTree>
    <p:extLst>
      <p:ext uri="{BB962C8B-B14F-4D97-AF65-F5344CB8AC3E}">
        <p14:creationId xmlns:p14="http://schemas.microsoft.com/office/powerpoint/2010/main" val="1701569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pPr>
            <a:r>
              <a:rPr lang="en-US" sz="2800" dirty="0">
                <a:solidFill>
                  <a:srgbClr val="002060"/>
                </a:solidFill>
                <a:latin typeface="Times New Roman" panose="02020603050405020304" pitchFamily="18" charset="0"/>
                <a:cs typeface="Times New Roman" panose="02020603050405020304" pitchFamily="18" charset="0"/>
              </a:rPr>
              <a:t>Your career will often require you to gather technical information from libraries, the Internet, and other sources for documents like reports, proposals, presentations, published papers, newspaper articles, Web sites, or essays in company magazines.</a:t>
            </a:r>
          </a:p>
          <a:p>
            <a:pPr marL="0" indent="0" algn="just">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90824"/>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2157</TotalTime>
  <Words>2258</Words>
  <Application>Microsoft Office PowerPoint</Application>
  <PresentationFormat>Widescreen</PresentationFormat>
  <Paragraphs>219</Paragraphs>
  <Slides>38</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acumin-pro-semi-condensed</vt:lpstr>
      <vt:lpstr>Arial</vt:lpstr>
      <vt:lpstr>Calibri</vt:lpstr>
      <vt:lpstr>Felix Titling</vt:lpstr>
      <vt:lpstr>source-serif-pro</vt:lpstr>
      <vt:lpstr>Times New Roman</vt:lpstr>
      <vt:lpstr>Trebuchet MS</vt:lpstr>
      <vt:lpstr>Wingdings</vt:lpstr>
      <vt:lpstr>Wingdings 3</vt:lpstr>
      <vt:lpstr>Facet</vt:lpstr>
      <vt:lpstr>Case Study</vt:lpstr>
      <vt:lpstr>The following outline shows how Tanya answers the questions previously noted as she begins her research: </vt:lpstr>
      <vt:lpstr>3. Possible sources: </vt:lpstr>
      <vt:lpstr>Tanya Grant, for example, rightly thinks that books will not be her main source of information about hybrid electric cars because the topic has developed relatively recently, but she at least wants to see what range of sources the catalog offers.  Tanya does a keyword search and determines that the correct subject heading is “hybrid electric vehicles.” Her own library’s holdings are somewhat limited, but one item is worth reviewing. She decides to search the online catalog from another local university with an automotive engineering school, where she finds a better selection of books, and because her library card gives her borrowing privileges. </vt:lpstr>
      <vt:lpstr>4. Format for documentation: </vt:lpstr>
      <vt:lpstr>Technical Research</vt:lpstr>
      <vt:lpstr>PowerPoint Presentation</vt:lpstr>
      <vt:lpstr>PowerPoint Presentation</vt:lpstr>
      <vt:lpstr>PowerPoint Presentation</vt:lpstr>
      <vt:lpstr>Before starting your research, you ask yourself the following questions, to give direction to your work: </vt:lpstr>
      <vt:lpstr>Secondary sources</vt:lpstr>
      <vt:lpstr>Using Resources </vt:lpstr>
      <vt:lpstr>Online Search</vt:lpstr>
      <vt:lpstr>Library Resources</vt:lpstr>
      <vt:lpstr>Conducting Primary Research</vt:lpstr>
      <vt:lpstr>Quantitative Research </vt:lpstr>
      <vt:lpstr>Qualitative Research</vt:lpstr>
      <vt:lpstr>PowerPoint Presentation</vt:lpstr>
      <vt:lpstr>PowerPoint Presentation</vt:lpstr>
      <vt:lpstr>PowerPoint Presentation</vt:lpstr>
      <vt:lpstr>PowerPoint Presentation</vt:lpstr>
      <vt:lpstr>PowerPoint Presentation</vt:lpstr>
      <vt:lpstr>Results</vt:lpstr>
      <vt:lpstr>TASK: Writing a Survey </vt:lpstr>
      <vt:lpstr>TASK: Interview </vt:lpstr>
      <vt:lpstr>Avoiding Plagiarism</vt:lpstr>
      <vt:lpstr>Documenting Sources</vt:lpstr>
      <vt:lpstr>You must document a source, when:</vt:lpstr>
      <vt:lpstr>You do not need to document these types of information:</vt:lpstr>
      <vt:lpstr>PowerPoint Presentation</vt:lpstr>
      <vt:lpstr>PowerPoint Presentation</vt:lpstr>
      <vt:lpstr>IN-TEXT CITATION </vt:lpstr>
      <vt:lpstr>SUMMARY OR PARAPHRASE </vt:lpstr>
      <vt:lpstr>SHORT QUOTATIONS</vt:lpstr>
      <vt:lpstr>Reference List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Hajra Butt</dc:creator>
  <cp:lastModifiedBy>Ch Arslan</cp:lastModifiedBy>
  <cp:revision>30</cp:revision>
  <dcterms:created xsi:type="dcterms:W3CDTF">2019-03-03T09:43:08Z</dcterms:created>
  <dcterms:modified xsi:type="dcterms:W3CDTF">2023-10-06T03:41:07Z</dcterms:modified>
</cp:coreProperties>
</file>