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9" r:id="rId3"/>
    <p:sldId id="291" r:id="rId4"/>
    <p:sldId id="290" r:id="rId5"/>
    <p:sldId id="292" r:id="rId6"/>
    <p:sldId id="300" r:id="rId7"/>
    <p:sldId id="293" r:id="rId8"/>
    <p:sldId id="294" r:id="rId9"/>
    <p:sldId id="295" r:id="rId10"/>
    <p:sldId id="296" r:id="rId11"/>
    <p:sldId id="297" r:id="rId12"/>
    <p:sldId id="298" r:id="rId13"/>
    <p:sldId id="29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13-Apr-22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13-Apr-22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13-Apr-22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13-Apr-22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13-Apr-22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13-Apr-22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13-Apr-22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13-Apr-22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13-Apr-22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13-Apr-22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13</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a:xfrm>
            <a:off x="1069848" y="2121407"/>
            <a:ext cx="10058400" cy="4516501"/>
          </a:xfrm>
        </p:spPr>
        <p:txBody>
          <a:bodyPr>
            <a:normAutofit/>
          </a:bodyPr>
          <a:lstStyle/>
          <a:p>
            <a:pPr algn="just"/>
            <a:endParaRPr lang="en-US" dirty="0"/>
          </a:p>
          <a:p>
            <a:pPr algn="just"/>
            <a:r>
              <a:rPr lang="en-US" dirty="0"/>
              <a:t>The average waiting time under the RR policy however is often quite long. </a:t>
            </a:r>
          </a:p>
          <a:p>
            <a:pPr algn="just"/>
            <a:r>
              <a:rPr lang="en-US" dirty="0"/>
              <a:t>It is a preemptive scheduling algorithm. </a:t>
            </a:r>
          </a:p>
          <a:p>
            <a:pPr algn="just"/>
            <a:r>
              <a:rPr lang="en-US" dirty="0"/>
              <a:t>If there are n processes in the ready queue, context switch time is </a:t>
            </a:r>
            <a:r>
              <a:rPr lang="en-US" sz="2800" dirty="0" err="1"/>
              <a:t>t</a:t>
            </a:r>
            <a:r>
              <a:rPr lang="en-US" sz="2800" baseline="-25000" dirty="0" err="1"/>
              <a:t>cs</a:t>
            </a:r>
            <a:r>
              <a:rPr lang="en-US" dirty="0"/>
              <a:t> and the time quantum is q then each process gets 1/n of the CPU time in chunks of at most q time units.</a:t>
            </a:r>
          </a:p>
          <a:p>
            <a:pPr algn="just"/>
            <a:r>
              <a:rPr lang="en-US" dirty="0"/>
              <a:t> Each process must wait no longer than </a:t>
            </a:r>
            <a:r>
              <a:rPr lang="en-US" sz="2800" dirty="0"/>
              <a:t>(n-1)*(</a:t>
            </a:r>
            <a:r>
              <a:rPr lang="en-US" sz="2800" dirty="0" err="1"/>
              <a:t>q+t</a:t>
            </a:r>
            <a:r>
              <a:rPr lang="en-US" sz="2800" baseline="-25000" dirty="0" err="1"/>
              <a:t>cs</a:t>
            </a:r>
            <a:r>
              <a:rPr lang="en-US" sz="2800" dirty="0"/>
              <a:t>)</a:t>
            </a:r>
            <a:r>
              <a:rPr lang="en-US" dirty="0"/>
              <a:t> time units until its next time quantum. </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10</a:t>
            </a:fld>
            <a:endParaRPr lang="en-US"/>
          </a:p>
        </p:txBody>
      </p:sp>
    </p:spTree>
    <p:extLst>
      <p:ext uri="{BB962C8B-B14F-4D97-AF65-F5344CB8AC3E}">
        <p14:creationId xmlns:p14="http://schemas.microsoft.com/office/powerpoint/2010/main" val="143575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a:xfrm>
            <a:off x="1069848" y="2121407"/>
            <a:ext cx="10058400" cy="4516501"/>
          </a:xfrm>
        </p:spPr>
        <p:txBody>
          <a:bodyPr>
            <a:normAutofit/>
          </a:bodyPr>
          <a:lstStyle/>
          <a:p>
            <a:pPr algn="just"/>
            <a:r>
              <a:rPr lang="en-US" dirty="0"/>
              <a:t>The performance of RR algorithm depends heavily on the size of the time quantum.</a:t>
            </a:r>
          </a:p>
          <a:p>
            <a:pPr algn="just"/>
            <a:r>
              <a:rPr lang="en-US" dirty="0"/>
              <a:t>If the time quantum is very large (infinite), the RR policy remains the same as the FCFS policy. </a:t>
            </a:r>
          </a:p>
          <a:p>
            <a:pPr algn="just"/>
            <a:r>
              <a:rPr lang="en-US" dirty="0"/>
              <a:t>If the time quantum is very small, the RR approach is called processor sharing and appears to the users as though each of n processes has its own processor running at 1/n the speed of the real processor (</a:t>
            </a:r>
            <a:r>
              <a:rPr lang="en-US" dirty="0">
                <a:solidFill>
                  <a:srgbClr val="FF0000"/>
                </a:solidFill>
              </a:rPr>
              <a:t>q must be large with respect to context switch, otherwise the overhead is too high</a:t>
            </a:r>
            <a:r>
              <a:rPr lang="en-US" dirty="0"/>
              <a:t>). </a:t>
            </a:r>
          </a:p>
          <a:p>
            <a:pPr algn="just"/>
            <a:r>
              <a:rPr lang="en-US" dirty="0"/>
              <a:t>The drawback of small quantum is more frequent context switches. </a:t>
            </a:r>
          </a:p>
          <a:p>
            <a:pPr algn="just"/>
            <a:r>
              <a:rPr lang="en-US" dirty="0"/>
              <a:t>Since context switching is the cost of the algorithm and no useful work is done for any user process during context switching, the number of context switches should be minimized and the quantum should be chosen such that the ratio of a quantum to context switching is not less than 10:1 (i.e., context switching overhead should not be more than 10% of the time spent on doing useful work for a user process)</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11</a:t>
            </a:fld>
            <a:endParaRPr lang="en-US"/>
          </a:p>
        </p:txBody>
      </p:sp>
    </p:spTree>
    <p:extLst>
      <p:ext uri="{BB962C8B-B14F-4D97-AF65-F5344CB8AC3E}">
        <p14:creationId xmlns:p14="http://schemas.microsoft.com/office/powerpoint/2010/main" val="127971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a:xfrm>
            <a:off x="135572" y="2953863"/>
            <a:ext cx="5449302" cy="950273"/>
          </a:xfrm>
        </p:spPr>
        <p:txBody>
          <a:bodyPr>
            <a:normAutofit fontScale="90000"/>
          </a:bodyPr>
          <a:lstStyle/>
          <a:p>
            <a:r>
              <a:rPr lang="en-US" sz="4800" dirty="0"/>
              <a:t>Round-Robin Scheduling</a:t>
            </a:r>
          </a:p>
        </p:txBody>
      </p:sp>
      <p:pic>
        <p:nvPicPr>
          <p:cNvPr id="6" name="Content Placeholder 5" descr="Chart, box and whisker chart&#10;&#10;Description automatically generated">
            <a:extLst>
              <a:ext uri="{FF2B5EF4-FFF2-40B4-BE49-F238E27FC236}">
                <a16:creationId xmlns:a16="http://schemas.microsoft.com/office/drawing/2014/main" id="{DC66D029-70D2-45D4-A627-F19C738832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9113" y="220091"/>
            <a:ext cx="6625883" cy="5927491"/>
          </a:xfrm>
        </p:spPr>
      </p:pic>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12</a:t>
            </a:fld>
            <a:endParaRPr lang="en-US"/>
          </a:p>
        </p:txBody>
      </p:sp>
    </p:spTree>
    <p:extLst>
      <p:ext uri="{BB962C8B-B14F-4D97-AF65-F5344CB8AC3E}">
        <p14:creationId xmlns:p14="http://schemas.microsoft.com/office/powerpoint/2010/main" val="2853645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a:xfrm>
            <a:off x="135572" y="1040657"/>
            <a:ext cx="5449302" cy="950273"/>
          </a:xfrm>
        </p:spPr>
        <p:txBody>
          <a:bodyPr>
            <a:normAutofit fontScale="90000"/>
          </a:bodyPr>
          <a:lstStyle/>
          <a:p>
            <a:r>
              <a:rPr lang="en-US" sz="4800" dirty="0"/>
              <a:t>Round-Robin Scheduling</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13</a:t>
            </a:fld>
            <a:endParaRPr lang="en-US"/>
          </a:p>
        </p:txBody>
      </p:sp>
      <p:pic>
        <p:nvPicPr>
          <p:cNvPr id="8" name="Content Placeholder 7" descr="Line chart&#10;&#10;Description automatically generated">
            <a:extLst>
              <a:ext uri="{FF2B5EF4-FFF2-40B4-BE49-F238E27FC236}">
                <a16:creationId xmlns:a16="http://schemas.microsoft.com/office/drawing/2014/main" id="{C31976F5-D530-4AA1-9566-327086CE0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1655" y="112542"/>
            <a:ext cx="6299513" cy="6063593"/>
          </a:xfrm>
        </p:spPr>
      </p:pic>
      <p:sp>
        <p:nvSpPr>
          <p:cNvPr id="10" name="TextBox 9">
            <a:extLst>
              <a:ext uri="{FF2B5EF4-FFF2-40B4-BE49-F238E27FC236}">
                <a16:creationId xmlns:a16="http://schemas.microsoft.com/office/drawing/2014/main" id="{32FBEC6A-1FFA-42CC-8179-0B8BCD7029E3}"/>
              </a:ext>
            </a:extLst>
          </p:cNvPr>
          <p:cNvSpPr txBox="1"/>
          <p:nvPr/>
        </p:nvSpPr>
        <p:spPr>
          <a:xfrm>
            <a:off x="342106" y="2243692"/>
            <a:ext cx="4783016" cy="3139321"/>
          </a:xfrm>
          <a:prstGeom prst="rect">
            <a:avLst/>
          </a:prstGeom>
          <a:noFill/>
        </p:spPr>
        <p:txBody>
          <a:bodyPr wrap="square">
            <a:spAutoFit/>
          </a:bodyPr>
          <a:lstStyle/>
          <a:p>
            <a:pPr marL="285750" indent="-285750" algn="just">
              <a:buFont typeface="Arial" panose="020B0604020202020204" pitchFamily="34" charset="0"/>
              <a:buChar char="•"/>
            </a:pPr>
            <a:r>
              <a:rPr lang="en-US" dirty="0"/>
              <a:t>The turnaround time of a process under round-robin also depends on the size of the time quantum.</a:t>
            </a:r>
          </a:p>
          <a:p>
            <a:pPr algn="just"/>
            <a:endParaRPr lang="en-US" dirty="0"/>
          </a:p>
          <a:p>
            <a:pPr marL="285750" indent="-285750" algn="just">
              <a:buFont typeface="Arial" panose="020B0604020202020204" pitchFamily="34" charset="0"/>
              <a:buChar char="•"/>
            </a:pPr>
            <a:r>
              <a:rPr lang="en-US" dirty="0"/>
              <a:t>We can make a general statement that the round-robin algorithm gives the smallest average turnaround time when the quantum value is chosen such that most of the processes finish their next CPU bursts within the quantum.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74686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Priority Scheduling</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endParaRPr lang="en-US" dirty="0"/>
          </a:p>
          <a:p>
            <a:pPr algn="just"/>
            <a:r>
              <a:rPr lang="en-US" dirty="0"/>
              <a:t>SJF is a special case of the general priority-scheduling algorithm. </a:t>
            </a:r>
          </a:p>
          <a:p>
            <a:pPr algn="just"/>
            <a:r>
              <a:rPr lang="en-US" dirty="0"/>
              <a:t>A priority is associated with each process, and the CPU is allocated to the process with the highest priority (smallest integer ≡ highest priority). </a:t>
            </a:r>
          </a:p>
          <a:p>
            <a:pPr algn="just"/>
            <a:r>
              <a:rPr lang="en-US" dirty="0"/>
              <a:t>Equal priority processes are scheduled in FCFS order. </a:t>
            </a:r>
          </a:p>
          <a:p>
            <a:pPr algn="just"/>
            <a:r>
              <a:rPr lang="en-US" dirty="0"/>
              <a:t>The SJF algorithm is simply a priority algorithm where the priority (p) is the inverse of the (predicted) next CPU burst. </a:t>
            </a:r>
          </a:p>
          <a:p>
            <a:pPr algn="just"/>
            <a:r>
              <a:rPr lang="en-US" dirty="0"/>
              <a:t>The larger the CPU burst of a process, the lower its priority, and vice versa.</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2</a:t>
            </a:fld>
            <a:endParaRPr lang="en-US"/>
          </a:p>
        </p:txBody>
      </p:sp>
    </p:spTree>
    <p:extLst>
      <p:ext uri="{BB962C8B-B14F-4D97-AF65-F5344CB8AC3E}">
        <p14:creationId xmlns:p14="http://schemas.microsoft.com/office/powerpoint/2010/main" val="109409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Priority Scheduling</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endParaRPr lang="en-US" dirty="0"/>
          </a:p>
          <a:p>
            <a:pPr algn="just"/>
            <a:r>
              <a:rPr lang="en-US" dirty="0"/>
              <a:t>Priority scheduling can either be preemptive or non-preemptive. </a:t>
            </a:r>
          </a:p>
          <a:p>
            <a:pPr algn="just"/>
            <a:r>
              <a:rPr lang="en-US" dirty="0"/>
              <a:t>When a process arrives at the ready queue, its priority is compared with the priority of the currently running process. </a:t>
            </a:r>
          </a:p>
          <a:p>
            <a:pPr algn="just"/>
            <a:r>
              <a:rPr lang="en-US" dirty="0"/>
              <a:t>A preemptive priority-scheduling algorithm will preempt the CPU if the priority of the newly arrived process is higher than the priority of the currently running process. </a:t>
            </a:r>
          </a:p>
          <a:p>
            <a:pPr algn="just"/>
            <a:r>
              <a:rPr lang="en-US" dirty="0"/>
              <a:t>A non-preemptive priority-scheduling algorithm will simply put the new process at the head of the ready queue. </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3</a:t>
            </a:fld>
            <a:endParaRPr lang="en-US"/>
          </a:p>
        </p:txBody>
      </p:sp>
    </p:spTree>
    <p:extLst>
      <p:ext uri="{BB962C8B-B14F-4D97-AF65-F5344CB8AC3E}">
        <p14:creationId xmlns:p14="http://schemas.microsoft.com/office/powerpoint/2010/main" val="35206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Priority Scheduling</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pPr marL="0" indent="0" algn="just">
              <a:buNone/>
            </a:pPr>
            <a:endParaRPr lang="en-US" dirty="0"/>
          </a:p>
          <a:p>
            <a:pPr marL="0" indent="0" algn="just">
              <a:buNone/>
            </a:pPr>
            <a:endParaRPr lang="en-US" dirty="0"/>
          </a:p>
          <a:p>
            <a:pPr algn="just"/>
            <a:r>
              <a:rPr lang="en-US" dirty="0"/>
              <a:t>A major problem with priority-scheduling algorithms is indefinite blocking (or </a:t>
            </a:r>
            <a:r>
              <a:rPr lang="en-US" b="1" dirty="0">
                <a:solidFill>
                  <a:srgbClr val="FF0000"/>
                </a:solidFill>
              </a:rPr>
              <a:t>starvation</a:t>
            </a:r>
            <a:r>
              <a:rPr lang="en-US" dirty="0"/>
              <a:t>). </a:t>
            </a:r>
          </a:p>
          <a:p>
            <a:pPr algn="just"/>
            <a:r>
              <a:rPr lang="en-US" dirty="0"/>
              <a:t>A process that is ready to run but lacking the CPU can be considered blocked-waiting for the CPU. </a:t>
            </a:r>
          </a:p>
          <a:p>
            <a:pPr algn="just"/>
            <a:r>
              <a:rPr lang="en-US" dirty="0"/>
              <a:t>A priority-scheduling algorithm can leave some low-priority processes waiting indefinitely for the CPU.</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4</a:t>
            </a:fld>
            <a:endParaRPr lang="en-US"/>
          </a:p>
        </p:txBody>
      </p:sp>
    </p:spTree>
    <p:extLst>
      <p:ext uri="{BB962C8B-B14F-4D97-AF65-F5344CB8AC3E}">
        <p14:creationId xmlns:p14="http://schemas.microsoft.com/office/powerpoint/2010/main" val="36735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Solution (</a:t>
            </a:r>
            <a:r>
              <a:rPr lang="en-US" sz="4800" dirty="0">
                <a:solidFill>
                  <a:srgbClr val="FF0000"/>
                </a:solidFill>
              </a:rPr>
              <a:t>Aging</a:t>
            </a:r>
            <a:r>
              <a:rPr lang="en-US" sz="4800" dirty="0"/>
              <a:t>)</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pPr algn="just"/>
            <a:endParaRPr lang="en-US" dirty="0"/>
          </a:p>
          <a:p>
            <a:pPr algn="just"/>
            <a:r>
              <a:rPr lang="en-US" dirty="0"/>
              <a:t> Aging is the solution to the problem of indefinite blockage of low-priority processes. </a:t>
            </a:r>
          </a:p>
          <a:p>
            <a:pPr algn="just"/>
            <a:r>
              <a:rPr lang="en-US" dirty="0"/>
              <a:t>It involves gradually increasing the priority of processes that wait in the system for a long time. </a:t>
            </a:r>
          </a:p>
          <a:p>
            <a:pPr algn="just"/>
            <a:r>
              <a:rPr lang="en-US" dirty="0"/>
              <a:t>For example, if priority numbers range from 0 (high priority) to 127 (low priority).</a:t>
            </a:r>
          </a:p>
          <a:p>
            <a:pPr algn="just"/>
            <a:r>
              <a:rPr lang="en-US" dirty="0"/>
              <a:t>We could periodically (say, every second) increase the priority of a waiting process by 1.</a:t>
            </a:r>
          </a:p>
          <a:p>
            <a:pPr algn="just"/>
            <a:r>
              <a:rPr lang="en-US" dirty="0"/>
              <a:t>This would result in every process in the system eventually getting the highest priority in a reasonably short amount of time and being scheduled to use the CPU</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5</a:t>
            </a:fld>
            <a:endParaRPr lang="en-US"/>
          </a:p>
        </p:txBody>
      </p:sp>
    </p:spTree>
    <p:extLst>
      <p:ext uri="{BB962C8B-B14F-4D97-AF65-F5344CB8AC3E}">
        <p14:creationId xmlns:p14="http://schemas.microsoft.com/office/powerpoint/2010/main" val="243654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81B9-52FD-46CD-9392-34B827AE34C1}"/>
              </a:ext>
            </a:extLst>
          </p:cNvPr>
          <p:cNvSpPr>
            <a:spLocks noGrp="1"/>
          </p:cNvSpPr>
          <p:nvPr>
            <p:ph type="title"/>
          </p:nvPr>
        </p:nvSpPr>
        <p:spPr/>
        <p:txBody>
          <a:bodyPr>
            <a:normAutofit/>
          </a:bodyPr>
          <a:lstStyle/>
          <a:p>
            <a:r>
              <a:rPr lang="en-US" sz="4800" dirty="0"/>
              <a:t>Solution (</a:t>
            </a:r>
            <a:r>
              <a:rPr lang="en-US" sz="4800" dirty="0">
                <a:solidFill>
                  <a:srgbClr val="FF0000"/>
                </a:solidFill>
              </a:rPr>
              <a:t>Aging</a:t>
            </a:r>
            <a:r>
              <a:rPr lang="en-US" sz="4800" dirty="0"/>
              <a:t>)</a:t>
            </a:r>
          </a:p>
        </p:txBody>
      </p:sp>
      <p:sp>
        <p:nvSpPr>
          <p:cNvPr id="3" name="Content Placeholder 2">
            <a:extLst>
              <a:ext uri="{FF2B5EF4-FFF2-40B4-BE49-F238E27FC236}">
                <a16:creationId xmlns:a16="http://schemas.microsoft.com/office/drawing/2014/main" id="{6C589283-8E72-4CF8-9089-9D2FA8173FCD}"/>
              </a:ext>
            </a:extLst>
          </p:cNvPr>
          <p:cNvSpPr>
            <a:spLocks noGrp="1"/>
          </p:cNvSpPr>
          <p:nvPr>
            <p:ph idx="1"/>
          </p:nvPr>
        </p:nvSpPr>
        <p:spPr/>
        <p:txBody>
          <a:bodyPr>
            <a:normAutofit/>
          </a:bodyPr>
          <a:lstStyle/>
          <a:p>
            <a:pPr algn="just"/>
            <a:endParaRPr lang="en-US" dirty="0"/>
          </a:p>
          <a:p>
            <a:pPr algn="just"/>
            <a:endParaRPr lang="en-US" dirty="0"/>
          </a:p>
          <a:p>
            <a:pPr algn="just"/>
            <a:endParaRPr lang="en-US" dirty="0"/>
          </a:p>
          <a:p>
            <a:pPr marL="0" indent="0" algn="just">
              <a:buNone/>
            </a:pPr>
            <a:r>
              <a:rPr lang="en-US" dirty="0"/>
              <a:t>Another option is to combine round-robin and priority scheduling in such a way that the system executes the highest-priority process and runs processes with the same priority using round-robin scheduling.</a:t>
            </a:r>
          </a:p>
        </p:txBody>
      </p:sp>
      <p:sp>
        <p:nvSpPr>
          <p:cNvPr id="4" name="Slide Number Placeholder 3">
            <a:extLst>
              <a:ext uri="{FF2B5EF4-FFF2-40B4-BE49-F238E27FC236}">
                <a16:creationId xmlns:a16="http://schemas.microsoft.com/office/drawing/2014/main" id="{FF1E1691-AB37-4D1F-B36F-8A89E88001DC}"/>
              </a:ext>
            </a:extLst>
          </p:cNvPr>
          <p:cNvSpPr>
            <a:spLocks noGrp="1"/>
          </p:cNvSpPr>
          <p:nvPr>
            <p:ph type="sldNum" sz="quarter" idx="12"/>
          </p:nvPr>
        </p:nvSpPr>
        <p:spPr/>
        <p:txBody>
          <a:bodyPr/>
          <a:lstStyle/>
          <a:p>
            <a:fld id="{CE6527ED-2F94-480A-A05E-823B7676D801}" type="slidenum">
              <a:rPr lang="en-US" smtClean="0"/>
              <a:t>6</a:t>
            </a:fld>
            <a:endParaRPr lang="en-US"/>
          </a:p>
        </p:txBody>
      </p:sp>
    </p:spTree>
    <p:extLst>
      <p:ext uri="{BB962C8B-B14F-4D97-AF65-F5344CB8AC3E}">
        <p14:creationId xmlns:p14="http://schemas.microsoft.com/office/powerpoint/2010/main" val="83994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65F3-1A51-44BD-B3A9-67DE05949EB5}"/>
              </a:ext>
            </a:extLst>
          </p:cNvPr>
          <p:cNvSpPr>
            <a:spLocks noGrp="1"/>
          </p:cNvSpPr>
          <p:nvPr>
            <p:ph type="title"/>
          </p:nvPr>
        </p:nvSpPr>
        <p:spPr/>
        <p:txBody>
          <a:bodyPr/>
          <a:lstStyle/>
          <a:p>
            <a:r>
              <a:rPr lang="en-US" dirty="0"/>
              <a:t>Why is SJF optimal?</a:t>
            </a:r>
          </a:p>
        </p:txBody>
      </p:sp>
      <p:sp>
        <p:nvSpPr>
          <p:cNvPr id="3" name="Content Placeholder 2">
            <a:extLst>
              <a:ext uri="{FF2B5EF4-FFF2-40B4-BE49-F238E27FC236}">
                <a16:creationId xmlns:a16="http://schemas.microsoft.com/office/drawing/2014/main" id="{C81E51D8-FC0D-47C3-9EB8-D46257334DCA}"/>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just">
              <a:buNone/>
            </a:pPr>
            <a:r>
              <a:rPr lang="en-US" sz="2400" dirty="0"/>
              <a:t>SJF is an optimal algorithm because it decreases the wait times for short processes much more than it increases the wait times for long processes.</a:t>
            </a:r>
          </a:p>
        </p:txBody>
      </p:sp>
      <p:sp>
        <p:nvSpPr>
          <p:cNvPr id="4" name="Slide Number Placeholder 3">
            <a:extLst>
              <a:ext uri="{FF2B5EF4-FFF2-40B4-BE49-F238E27FC236}">
                <a16:creationId xmlns:a16="http://schemas.microsoft.com/office/drawing/2014/main" id="{9547F1C6-7F8E-4513-ADA3-2B31FDB3D49F}"/>
              </a:ext>
            </a:extLst>
          </p:cNvPr>
          <p:cNvSpPr>
            <a:spLocks noGrp="1"/>
          </p:cNvSpPr>
          <p:nvPr>
            <p:ph type="sldNum" sz="quarter" idx="12"/>
          </p:nvPr>
        </p:nvSpPr>
        <p:spPr/>
        <p:txBody>
          <a:bodyPr/>
          <a:lstStyle/>
          <a:p>
            <a:fld id="{CE6527ED-2F94-480A-A05E-823B7676D801}" type="slidenum">
              <a:rPr lang="en-US" smtClean="0"/>
              <a:t>7</a:t>
            </a:fld>
            <a:endParaRPr lang="en-US"/>
          </a:p>
        </p:txBody>
      </p:sp>
    </p:spTree>
    <p:extLst>
      <p:ext uri="{BB962C8B-B14F-4D97-AF65-F5344CB8AC3E}">
        <p14:creationId xmlns:p14="http://schemas.microsoft.com/office/powerpoint/2010/main" val="32388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p:txBody>
          <a:bodyPr/>
          <a:lstStyle/>
          <a:p>
            <a:pPr algn="just"/>
            <a:endParaRPr lang="en-US" dirty="0"/>
          </a:p>
          <a:p>
            <a:pPr algn="just"/>
            <a:r>
              <a:rPr lang="en-US" dirty="0"/>
              <a:t>The round-robin (RR) scheduling algorithm is designed especially for time-sharing systems. </a:t>
            </a:r>
          </a:p>
          <a:p>
            <a:pPr algn="just"/>
            <a:r>
              <a:rPr lang="en-US" dirty="0"/>
              <a:t>It is similar to FCFS scheduling but preemption is added to switch between processes. </a:t>
            </a:r>
          </a:p>
          <a:p>
            <a:pPr algn="just"/>
            <a:r>
              <a:rPr lang="en-US" dirty="0"/>
              <a:t>A small unit of time called a time quantum (or time slice) is defined. </a:t>
            </a:r>
          </a:p>
          <a:p>
            <a:pPr algn="just"/>
            <a:r>
              <a:rPr lang="en-US" dirty="0"/>
              <a:t>The ready queue is treated as a circular queue. </a:t>
            </a:r>
          </a:p>
          <a:p>
            <a:pPr algn="just"/>
            <a:r>
              <a:rPr lang="en-US" dirty="0"/>
              <a:t>The CPU scheduler goes around the ready queue, allocating the CPU to each process for a time interval of up to 1-time quantum. </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8</a:t>
            </a:fld>
            <a:endParaRPr lang="en-US"/>
          </a:p>
        </p:txBody>
      </p:sp>
    </p:spTree>
    <p:extLst>
      <p:ext uri="{BB962C8B-B14F-4D97-AF65-F5344CB8AC3E}">
        <p14:creationId xmlns:p14="http://schemas.microsoft.com/office/powerpoint/2010/main" val="17694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A206-A354-44D2-8164-624C827EA64B}"/>
              </a:ext>
            </a:extLst>
          </p:cNvPr>
          <p:cNvSpPr>
            <a:spLocks noGrp="1"/>
          </p:cNvSpPr>
          <p:nvPr>
            <p:ph type="title"/>
          </p:nvPr>
        </p:nvSpPr>
        <p:spPr/>
        <p:txBody>
          <a:bodyPr>
            <a:normAutofit/>
          </a:bodyPr>
          <a:lstStyle/>
          <a:p>
            <a:r>
              <a:rPr lang="en-US" sz="4800" dirty="0"/>
              <a:t>Round-Robin Scheduling</a:t>
            </a:r>
          </a:p>
        </p:txBody>
      </p:sp>
      <p:sp>
        <p:nvSpPr>
          <p:cNvPr id="3" name="Content Placeholder 2">
            <a:extLst>
              <a:ext uri="{FF2B5EF4-FFF2-40B4-BE49-F238E27FC236}">
                <a16:creationId xmlns:a16="http://schemas.microsoft.com/office/drawing/2014/main" id="{79661AA0-4834-4CCF-83C8-27F726E999B7}"/>
              </a:ext>
            </a:extLst>
          </p:cNvPr>
          <p:cNvSpPr>
            <a:spLocks noGrp="1"/>
          </p:cNvSpPr>
          <p:nvPr>
            <p:ph idx="1"/>
          </p:nvPr>
        </p:nvSpPr>
        <p:spPr>
          <a:xfrm>
            <a:off x="1069848" y="2121407"/>
            <a:ext cx="10058400" cy="4516501"/>
          </a:xfrm>
        </p:spPr>
        <p:txBody>
          <a:bodyPr>
            <a:normAutofit fontScale="92500"/>
          </a:bodyPr>
          <a:lstStyle/>
          <a:p>
            <a:pPr algn="just"/>
            <a:r>
              <a:rPr lang="en-US" dirty="0"/>
              <a:t>To implement RR scheduling, we keep the ready queue as a FIFO queue of processes.</a:t>
            </a:r>
          </a:p>
          <a:p>
            <a:pPr algn="just"/>
            <a:r>
              <a:rPr lang="en-US" dirty="0"/>
              <a:t>New processes are added to the tail of the ready queue. </a:t>
            </a:r>
          </a:p>
          <a:p>
            <a:pPr algn="just"/>
            <a:r>
              <a:rPr lang="en-US" dirty="0"/>
              <a:t>The CPU scheduler picks the first process from the ready queue, sets a timer to interrupt after 1-time quantum, and then dispatches the process. </a:t>
            </a:r>
          </a:p>
          <a:p>
            <a:pPr algn="just"/>
            <a:r>
              <a:rPr lang="en-US" dirty="0"/>
              <a:t>One of the two things will then happen. </a:t>
            </a:r>
          </a:p>
          <a:p>
            <a:pPr algn="just"/>
            <a:r>
              <a:rPr lang="en-US" dirty="0"/>
              <a:t>The process may have a CPU burst of less than 1-time quantum, in which case the process itself will release the CPU voluntarily. </a:t>
            </a:r>
          </a:p>
          <a:p>
            <a:pPr algn="just"/>
            <a:r>
              <a:rPr lang="en-US" dirty="0"/>
              <a:t>The scheduler will then proceed to the next process in the ready queue. </a:t>
            </a:r>
          </a:p>
          <a:p>
            <a:pPr algn="just"/>
            <a:r>
              <a:rPr lang="en-US" dirty="0"/>
              <a:t>Otherwise, if the CPU burst of the currently running process is longer than one-time quantum, the timer will go off and will cause an interrupt to the operating system. </a:t>
            </a:r>
          </a:p>
          <a:p>
            <a:pPr algn="just"/>
            <a:r>
              <a:rPr lang="en-US" dirty="0"/>
              <a:t>A context switch will happen, the current process will be put at the tail of the ready queue, and the newly scheduled process will be given to the CPU. </a:t>
            </a:r>
          </a:p>
        </p:txBody>
      </p:sp>
      <p:sp>
        <p:nvSpPr>
          <p:cNvPr id="4" name="Slide Number Placeholder 3">
            <a:extLst>
              <a:ext uri="{FF2B5EF4-FFF2-40B4-BE49-F238E27FC236}">
                <a16:creationId xmlns:a16="http://schemas.microsoft.com/office/drawing/2014/main" id="{4BB8B733-617B-452B-BB5A-C9AF7B1D5843}"/>
              </a:ext>
            </a:extLst>
          </p:cNvPr>
          <p:cNvSpPr>
            <a:spLocks noGrp="1"/>
          </p:cNvSpPr>
          <p:nvPr>
            <p:ph type="sldNum" sz="quarter" idx="12"/>
          </p:nvPr>
        </p:nvSpPr>
        <p:spPr/>
        <p:txBody>
          <a:bodyPr/>
          <a:lstStyle/>
          <a:p>
            <a:fld id="{CE6527ED-2F94-480A-A05E-823B7676D801}" type="slidenum">
              <a:rPr lang="en-US" smtClean="0"/>
              <a:t>9</a:t>
            </a:fld>
            <a:endParaRPr lang="en-US"/>
          </a:p>
        </p:txBody>
      </p:sp>
    </p:spTree>
    <p:extLst>
      <p:ext uri="{BB962C8B-B14F-4D97-AF65-F5344CB8AC3E}">
        <p14:creationId xmlns:p14="http://schemas.microsoft.com/office/powerpoint/2010/main" val="3013822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2982</TotalTime>
  <Words>995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Rockwell</vt:lpstr>
      <vt:lpstr>Rockwell Condensed</vt:lpstr>
      <vt:lpstr>Wingdings</vt:lpstr>
      <vt:lpstr>Wood Type</vt:lpstr>
      <vt:lpstr>Operating Systems</vt:lpstr>
      <vt:lpstr>Priority Scheduling</vt:lpstr>
      <vt:lpstr>Priority Scheduling</vt:lpstr>
      <vt:lpstr>Priority Scheduling</vt:lpstr>
      <vt:lpstr>Solution (Aging)</vt:lpstr>
      <vt:lpstr>Solution (Aging)</vt:lpstr>
      <vt:lpstr>Why is SJF optimal?</vt:lpstr>
      <vt:lpstr>Round-Robin Scheduling</vt:lpstr>
      <vt:lpstr>Round-Robin Scheduling</vt:lpstr>
      <vt:lpstr>Round-Robin Scheduling</vt:lpstr>
      <vt:lpstr>Round-Robin Scheduling</vt:lpstr>
      <vt:lpstr>Round-Robin Scheduling</vt:lpstr>
      <vt:lpstr>Round-Robin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56</cp:revision>
  <dcterms:created xsi:type="dcterms:W3CDTF">2022-02-16T07:50:43Z</dcterms:created>
  <dcterms:modified xsi:type="dcterms:W3CDTF">2022-04-13T09:03:37Z</dcterms:modified>
</cp:coreProperties>
</file>