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01" r:id="rId3"/>
    <p:sldId id="305" r:id="rId4"/>
    <p:sldId id="302" r:id="rId5"/>
    <p:sldId id="303" r:id="rId6"/>
    <p:sldId id="304" r:id="rId7"/>
    <p:sldId id="306" r:id="rId8"/>
    <p:sldId id="307" r:id="rId9"/>
    <p:sldId id="308" r:id="rId10"/>
    <p:sldId id="309" r:id="rId11"/>
    <p:sldId id="312" r:id="rId12"/>
    <p:sldId id="310" r:id="rId13"/>
    <p:sldId id="311"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03C1E-3484-69BD-43D0-68F8534BB62C}" name="Mr.Razi-uddin" initials="Mu" userId="S::razi.uddin@nu.edu.pk::d7d1c73b-ca12-4be2-a8cb-990354b133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14-Apr-22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AB2A8-7B5D-486B-BBDB-80B33224F3A0}" type="datetime1">
              <a:rPr lang="en-US" smtClean="0"/>
              <a:t>14-Apr-22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6FBE-8A00-46A7-8BCF-14FF776A456B}" type="datetime1">
              <a:rPr lang="en-US" smtClean="0"/>
              <a:t>14-Apr-22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A66C1-B128-42BD-BC6F-C6BE31CB33E8}" type="datetime1">
              <a:rPr lang="en-US" smtClean="0"/>
              <a:t>14-Apr-22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3B7E4-96A9-42CA-88CC-8474A10D4E5D}" type="datetime1">
              <a:rPr lang="en-US" smtClean="0"/>
              <a:t>14-Apr-22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6C1315A-7D3B-43CF-8B0E-7E4D793E09D2}" type="datetime1">
              <a:rPr lang="en-US" smtClean="0"/>
              <a:t>14-Apr-22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684ED-F56A-46D9-80E4-7AF16652B2D3}" type="datetime1">
              <a:rPr lang="en-US" smtClean="0"/>
              <a:t>14-Apr-22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EED7E-7688-4448-B90F-54ADA5954B0F}" type="datetime1">
              <a:rPr lang="en-US" smtClean="0"/>
              <a:t>14-Apr-22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5C18E-456B-4959-8BC6-003ED30E8149}" type="datetime1">
              <a:rPr lang="en-US" smtClean="0"/>
              <a:t>14-Apr-22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3F565-BDFE-48F8-9CF6-064DC7938754}" type="datetime1">
              <a:rPr lang="en-US" smtClean="0"/>
              <a:t>14-Apr-22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BFAE2-94B3-44D1-A47A-7EC42F6033D8}" type="datetime1">
              <a:rPr lang="en-US" smtClean="0"/>
              <a:t>14-Apr-22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DBA63-BE51-436E-8A1D-411BEA6EFCDA}" type="datetime1">
              <a:rPr lang="en-US" smtClean="0"/>
              <a:t>14-Apr-22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DA4EC0-0E53-4331-B963-AAA9FAC141A8}" type="datetime1">
              <a:rPr lang="en-US" smtClean="0"/>
              <a:t>14-Apr-22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Razi Uddin</a:t>
            </a:r>
          </a:p>
          <a:p>
            <a:pPr algn="ctr"/>
            <a:r>
              <a:rPr lang="en-US" sz="2800" b="1" dirty="0"/>
              <a:t>Lecture # 14</a:t>
            </a:r>
          </a:p>
        </p:txBody>
      </p:sp>
      <p:sp>
        <p:nvSpPr>
          <p:cNvPr id="4" name="Slide Number Placeholder 3">
            <a:extLst>
              <a:ext uri="{FF2B5EF4-FFF2-40B4-BE49-F238E27FC236}">
                <a16:creationId xmlns:a16="http://schemas.microsoft.com/office/drawing/2014/main" id="{91749E2B-70D9-4CCA-9B2C-D1F4F716090C}"/>
              </a:ext>
            </a:extLst>
          </p:cNvPr>
          <p:cNvSpPr>
            <a:spLocks noGrp="1"/>
          </p:cNvSpPr>
          <p:nvPr>
            <p:ph type="sldNum" sz="quarter" idx="12"/>
          </p:nvPr>
        </p:nvSpPr>
        <p:spPr/>
        <p:txBody>
          <a:bodyPr/>
          <a:lstStyle/>
          <a:p>
            <a:fld id="{CE6527ED-2F94-480A-A05E-823B7676D801}" type="slidenum">
              <a:rPr lang="en-US" smtClean="0"/>
              <a:t>1</a:t>
            </a:fld>
            <a:endParaRPr lang="en-US"/>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4"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5" name="Rectangle 1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C93A6-EEAD-4B62-962D-F5B50373E500}"/>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Shared Memory</a:t>
            </a:r>
          </a:p>
        </p:txBody>
      </p:sp>
      <p:cxnSp>
        <p:nvCxnSpPr>
          <p:cNvPr id="36" name="Straight Connector 2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1A4D7C4E-DE5D-4EE0-A6BC-678594AFA2A3}"/>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a:spcAft>
                <a:spcPts val="600"/>
              </a:spcAft>
            </a:pPr>
            <a:fld id="{CE6527ED-2F94-480A-A05E-823B7676D801}" type="slidenum">
              <a:rPr lang="en-US" sz="2800" b="1" kern="1200">
                <a:solidFill>
                  <a:srgbClr val="FFFFFF">
                    <a:alpha val="95000"/>
                  </a:srgbClr>
                </a:solidFill>
                <a:latin typeface="+mj-lt"/>
                <a:ea typeface="+mn-ea"/>
                <a:cs typeface="+mn-cs"/>
              </a:rPr>
              <a:pPr algn="l">
                <a:spcAft>
                  <a:spcPts val="600"/>
                </a:spcAft>
              </a:pPr>
              <a:t>10</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190962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E13F-ED2E-4FB3-A93D-A8A2491CEA05}"/>
              </a:ext>
            </a:extLst>
          </p:cNvPr>
          <p:cNvSpPr>
            <a:spLocks noGrp="1"/>
          </p:cNvSpPr>
          <p:nvPr>
            <p:ph type="title"/>
          </p:nvPr>
        </p:nvSpPr>
        <p:spPr/>
        <p:txBody>
          <a:bodyPr/>
          <a:lstStyle/>
          <a:p>
            <a:r>
              <a:rPr lang="en-US"/>
              <a:t>Shared Memory</a:t>
            </a:r>
            <a:endParaRPr lang="en-US" dirty="0"/>
          </a:p>
        </p:txBody>
      </p:sp>
      <p:sp>
        <p:nvSpPr>
          <p:cNvPr id="3" name="Content Placeholder 2">
            <a:extLst>
              <a:ext uri="{FF2B5EF4-FFF2-40B4-BE49-F238E27FC236}">
                <a16:creationId xmlns:a16="http://schemas.microsoft.com/office/drawing/2014/main" id="{BC67F040-4028-43EE-9AF1-D9B20FA79C36}"/>
              </a:ext>
            </a:extLst>
          </p:cNvPr>
          <p:cNvSpPr>
            <a:spLocks noGrp="1"/>
          </p:cNvSpPr>
          <p:nvPr>
            <p:ph idx="1"/>
          </p:nvPr>
        </p:nvSpPr>
        <p:spPr/>
        <p:txBody>
          <a:bodyPr>
            <a:normAutofit fontScale="92500" lnSpcReduction="10000"/>
          </a:bodyPr>
          <a:lstStyle/>
          <a:p>
            <a:pPr algn="just"/>
            <a:r>
              <a:rPr lang="en-US"/>
              <a:t>Typically, a shared-memory region resides in the address space of the process creating the shared memory segment. </a:t>
            </a:r>
          </a:p>
          <a:p>
            <a:pPr algn="just"/>
            <a:r>
              <a:rPr lang="en-US"/>
              <a:t>Other processes that wish to communicate using this shared-memory segment must attach it to their address space. </a:t>
            </a:r>
          </a:p>
          <a:p>
            <a:pPr algn="just"/>
            <a:r>
              <a:rPr lang="en-US"/>
              <a:t>Recall that, normally, the operating system tries to prevent one process from accessing another process’s memory. </a:t>
            </a:r>
          </a:p>
          <a:p>
            <a:pPr algn="just"/>
            <a:r>
              <a:rPr lang="en-US"/>
              <a:t>Shared memory requires that two or more processes agree to remove this restriction. </a:t>
            </a:r>
          </a:p>
          <a:p>
            <a:pPr algn="just"/>
            <a:r>
              <a:rPr lang="en-US"/>
              <a:t>They can then exchange information by reading and writing data in the shared areas. </a:t>
            </a:r>
          </a:p>
          <a:p>
            <a:pPr algn="just"/>
            <a:r>
              <a:rPr lang="en-US"/>
              <a:t>The form of the data and the location are determined by these processes and are not under the operating system’s control. </a:t>
            </a:r>
          </a:p>
          <a:p>
            <a:pPr algn="just"/>
            <a:r>
              <a:rPr lang="en-US"/>
              <a:t>The processes are also responsible for ensuring that they are not writing to the same location simultaneously.</a:t>
            </a:r>
            <a:endParaRPr lang="en-US" dirty="0"/>
          </a:p>
        </p:txBody>
      </p:sp>
      <p:sp>
        <p:nvSpPr>
          <p:cNvPr id="4" name="Slide Number Placeholder 3">
            <a:extLst>
              <a:ext uri="{FF2B5EF4-FFF2-40B4-BE49-F238E27FC236}">
                <a16:creationId xmlns:a16="http://schemas.microsoft.com/office/drawing/2014/main" id="{1F6818EA-0491-4B28-920E-2BBCDC33008A}"/>
              </a:ext>
            </a:extLst>
          </p:cNvPr>
          <p:cNvSpPr>
            <a:spLocks noGrp="1"/>
          </p:cNvSpPr>
          <p:nvPr>
            <p:ph type="sldNum" sz="quarter" idx="12"/>
          </p:nvPr>
        </p:nvSpPr>
        <p:spPr/>
        <p:txBody>
          <a:bodyPr/>
          <a:lstStyle/>
          <a:p>
            <a:fld id="{CE6527ED-2F94-480A-A05E-823B7676D801}" type="slidenum">
              <a:rPr lang="en-US" smtClean="0"/>
              <a:t>11</a:t>
            </a:fld>
            <a:endParaRPr lang="en-US"/>
          </a:p>
        </p:txBody>
      </p:sp>
    </p:spTree>
    <p:extLst>
      <p:ext uri="{BB962C8B-B14F-4D97-AF65-F5344CB8AC3E}">
        <p14:creationId xmlns:p14="http://schemas.microsoft.com/office/powerpoint/2010/main" val="15378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6DDA-4BF0-4D5C-8A0B-062F15C9449D}"/>
              </a:ext>
            </a:extLst>
          </p:cNvPr>
          <p:cNvSpPr>
            <a:spLocks noGrp="1"/>
          </p:cNvSpPr>
          <p:nvPr>
            <p:ph type="title"/>
          </p:nvPr>
        </p:nvSpPr>
        <p:spPr/>
        <p:txBody>
          <a:bodyPr/>
          <a:lstStyle/>
          <a:p>
            <a:r>
              <a:rPr lang="en-US" dirty="0"/>
              <a:t>Process Synchronization</a:t>
            </a:r>
          </a:p>
        </p:txBody>
      </p:sp>
      <p:sp>
        <p:nvSpPr>
          <p:cNvPr id="3" name="Content Placeholder 2">
            <a:extLst>
              <a:ext uri="{FF2B5EF4-FFF2-40B4-BE49-F238E27FC236}">
                <a16:creationId xmlns:a16="http://schemas.microsoft.com/office/drawing/2014/main" id="{0C096067-B0B1-40C0-8299-5353C0232EE9}"/>
              </a:ext>
            </a:extLst>
          </p:cNvPr>
          <p:cNvSpPr>
            <a:spLocks noGrp="1"/>
          </p:cNvSpPr>
          <p:nvPr>
            <p:ph idx="1"/>
          </p:nvPr>
        </p:nvSpPr>
        <p:spPr/>
        <p:txBody>
          <a:bodyPr/>
          <a:lstStyle/>
          <a:p>
            <a:endParaRPr lang="en-US" dirty="0"/>
          </a:p>
          <a:p>
            <a:endParaRPr lang="en-US" dirty="0"/>
          </a:p>
          <a:p>
            <a:pPr algn="just"/>
            <a:r>
              <a:rPr lang="en-US" dirty="0"/>
              <a:t>Concurrent processes or threads often need access to shared data and shared resources. </a:t>
            </a:r>
          </a:p>
          <a:p>
            <a:pPr algn="just"/>
            <a:r>
              <a:rPr lang="en-US" dirty="0"/>
              <a:t>If there is no controlled access to shared data, it is often possible to obtain an inconsistent state of this data. </a:t>
            </a:r>
          </a:p>
          <a:p>
            <a:pPr algn="just"/>
            <a:r>
              <a:rPr lang="en-US" dirty="0"/>
              <a:t>Maintaining data consistency requires mechanisms to ensure the orderly execution of cooperating processes, and hence various process synchronization methods are used.</a:t>
            </a:r>
          </a:p>
        </p:txBody>
      </p:sp>
      <p:sp>
        <p:nvSpPr>
          <p:cNvPr id="4" name="Slide Number Placeholder 3">
            <a:extLst>
              <a:ext uri="{FF2B5EF4-FFF2-40B4-BE49-F238E27FC236}">
                <a16:creationId xmlns:a16="http://schemas.microsoft.com/office/drawing/2014/main" id="{AB0A7721-C12C-4C55-ABE6-AD7DF88C5834}"/>
              </a:ext>
            </a:extLst>
          </p:cNvPr>
          <p:cNvSpPr>
            <a:spLocks noGrp="1"/>
          </p:cNvSpPr>
          <p:nvPr>
            <p:ph type="sldNum" sz="quarter" idx="12"/>
          </p:nvPr>
        </p:nvSpPr>
        <p:spPr/>
        <p:txBody>
          <a:bodyPr/>
          <a:lstStyle/>
          <a:p>
            <a:fld id="{CE6527ED-2F94-480A-A05E-823B7676D801}" type="slidenum">
              <a:rPr lang="en-US" smtClean="0"/>
              <a:t>12</a:t>
            </a:fld>
            <a:endParaRPr lang="en-US"/>
          </a:p>
        </p:txBody>
      </p:sp>
    </p:spTree>
    <p:extLst>
      <p:ext uri="{BB962C8B-B14F-4D97-AF65-F5344CB8AC3E}">
        <p14:creationId xmlns:p14="http://schemas.microsoft.com/office/powerpoint/2010/main" val="105483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1540-3F86-4361-8C70-F7108949C176}"/>
              </a:ext>
            </a:extLst>
          </p:cNvPr>
          <p:cNvSpPr>
            <a:spLocks noGrp="1"/>
          </p:cNvSpPr>
          <p:nvPr>
            <p:ph type="title"/>
          </p:nvPr>
        </p:nvSpPr>
        <p:spPr/>
        <p:txBody>
          <a:bodyPr/>
          <a:lstStyle/>
          <a:p>
            <a:r>
              <a:rPr lang="en-US" dirty="0"/>
              <a:t>producer-consumer problem</a:t>
            </a:r>
          </a:p>
        </p:txBody>
      </p:sp>
      <p:sp>
        <p:nvSpPr>
          <p:cNvPr id="3" name="Content Placeholder 2">
            <a:extLst>
              <a:ext uri="{FF2B5EF4-FFF2-40B4-BE49-F238E27FC236}">
                <a16:creationId xmlns:a16="http://schemas.microsoft.com/office/drawing/2014/main" id="{B0D3FE42-E935-4138-AD68-6743CFE64531}"/>
              </a:ext>
            </a:extLst>
          </p:cNvPr>
          <p:cNvSpPr>
            <a:spLocks noGrp="1"/>
          </p:cNvSpPr>
          <p:nvPr>
            <p:ph idx="1"/>
          </p:nvPr>
        </p:nvSpPr>
        <p:spPr/>
        <p:txBody>
          <a:bodyPr>
            <a:normAutofit lnSpcReduction="10000"/>
          </a:bodyPr>
          <a:lstStyle/>
          <a:p>
            <a:pPr algn="just"/>
            <a:r>
              <a:rPr lang="en-US" dirty="0"/>
              <a:t>A producer process produces information that is consumed by a consumer process.  For Example compiler and assembler.</a:t>
            </a:r>
          </a:p>
          <a:p>
            <a:pPr algn="just"/>
            <a:r>
              <a:rPr lang="en-US" dirty="0"/>
              <a:t>The producer-consumer problem also provides a useful metaphor for the client-server paradigm. </a:t>
            </a:r>
          </a:p>
          <a:p>
            <a:pPr algn="just"/>
            <a:r>
              <a:rPr lang="en-US" dirty="0"/>
              <a:t>We generally think of a server as a producer and a client as a consumer. </a:t>
            </a:r>
          </a:p>
          <a:p>
            <a:pPr algn="just"/>
            <a:r>
              <a:rPr lang="en-US" dirty="0"/>
              <a:t>For example, a web server produces (that is, provides) web content such as HTML files and images, which are consumed (that is, read) by the client web browser requesting the resource.</a:t>
            </a:r>
          </a:p>
          <a:p>
            <a:pPr algn="just"/>
            <a:r>
              <a:rPr lang="en-US" dirty="0"/>
              <a:t>Producer–consumer problem uses shared memory. To allow producer and consumer processes to run concurrently, we must have available a buffer of items that can be filled by the producer and emptied by the consumer. </a:t>
            </a:r>
          </a:p>
          <a:p>
            <a:pPr algn="just"/>
            <a:r>
              <a:rPr lang="en-US" dirty="0"/>
              <a:t>This buffer will reside in a region of memory that is shared by the producer and consumer processes.</a:t>
            </a:r>
          </a:p>
        </p:txBody>
      </p:sp>
      <p:sp>
        <p:nvSpPr>
          <p:cNvPr id="4" name="Slide Number Placeholder 3">
            <a:extLst>
              <a:ext uri="{FF2B5EF4-FFF2-40B4-BE49-F238E27FC236}">
                <a16:creationId xmlns:a16="http://schemas.microsoft.com/office/drawing/2014/main" id="{A59D8DE1-A1FE-4537-878C-2C655BFD6F26}"/>
              </a:ext>
            </a:extLst>
          </p:cNvPr>
          <p:cNvSpPr>
            <a:spLocks noGrp="1"/>
          </p:cNvSpPr>
          <p:nvPr>
            <p:ph type="sldNum" sz="quarter" idx="12"/>
          </p:nvPr>
        </p:nvSpPr>
        <p:spPr/>
        <p:txBody>
          <a:bodyPr/>
          <a:lstStyle/>
          <a:p>
            <a:fld id="{CE6527ED-2F94-480A-A05E-823B7676D801}" type="slidenum">
              <a:rPr lang="en-US" smtClean="0"/>
              <a:t>13</a:t>
            </a:fld>
            <a:endParaRPr lang="en-US"/>
          </a:p>
        </p:txBody>
      </p:sp>
    </p:spTree>
    <p:extLst>
      <p:ext uri="{BB962C8B-B14F-4D97-AF65-F5344CB8AC3E}">
        <p14:creationId xmlns:p14="http://schemas.microsoft.com/office/powerpoint/2010/main" val="13391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1540-3F86-4361-8C70-F7108949C176}"/>
              </a:ext>
            </a:extLst>
          </p:cNvPr>
          <p:cNvSpPr>
            <a:spLocks noGrp="1"/>
          </p:cNvSpPr>
          <p:nvPr>
            <p:ph type="title"/>
          </p:nvPr>
        </p:nvSpPr>
        <p:spPr/>
        <p:txBody>
          <a:bodyPr/>
          <a:lstStyle/>
          <a:p>
            <a:r>
              <a:rPr lang="en-US" dirty="0"/>
              <a:t>producer-consumer problem</a:t>
            </a:r>
          </a:p>
        </p:txBody>
      </p:sp>
      <p:sp>
        <p:nvSpPr>
          <p:cNvPr id="3" name="Content Placeholder 2">
            <a:extLst>
              <a:ext uri="{FF2B5EF4-FFF2-40B4-BE49-F238E27FC236}">
                <a16:creationId xmlns:a16="http://schemas.microsoft.com/office/drawing/2014/main" id="{B0D3FE42-E935-4138-AD68-6743CFE64531}"/>
              </a:ext>
            </a:extLst>
          </p:cNvPr>
          <p:cNvSpPr>
            <a:spLocks noGrp="1"/>
          </p:cNvSpPr>
          <p:nvPr>
            <p:ph idx="1"/>
          </p:nvPr>
        </p:nvSpPr>
        <p:spPr/>
        <p:txBody>
          <a:bodyPr>
            <a:normAutofit/>
          </a:bodyPr>
          <a:lstStyle/>
          <a:p>
            <a:pPr marL="0" indent="0" algn="just">
              <a:buNone/>
            </a:pPr>
            <a:r>
              <a:rPr lang="en-US" sz="3200" dirty="0"/>
              <a:t>Two types of buffers can be used:</a:t>
            </a:r>
          </a:p>
          <a:p>
            <a:pPr algn="just"/>
            <a:r>
              <a:rPr lang="en-US" sz="3200" dirty="0"/>
              <a:t>Bounded- Buffer—</a:t>
            </a:r>
            <a:r>
              <a:rPr lang="en-US" sz="2800" dirty="0"/>
              <a:t>assumes a fixed buffer size. (</a:t>
            </a:r>
            <a:r>
              <a:rPr lang="en-US" sz="2400" dirty="0">
                <a:solidFill>
                  <a:srgbClr val="FF0000"/>
                </a:solidFill>
              </a:rPr>
              <a:t>consumer must wait if the buffer is empty, and the producer must wait if the buffer is full</a:t>
            </a:r>
            <a:r>
              <a:rPr lang="en-US" sz="2800" dirty="0"/>
              <a:t>)</a:t>
            </a:r>
            <a:endParaRPr lang="en-US" sz="3200" dirty="0"/>
          </a:p>
          <a:p>
            <a:pPr algn="just"/>
            <a:r>
              <a:rPr lang="en-US" sz="3200" dirty="0"/>
              <a:t>Un-Bounded Buffer—</a:t>
            </a:r>
            <a:r>
              <a:rPr lang="en-US" sz="2800" dirty="0"/>
              <a:t>places no practical limit on the size of the buffer.(</a:t>
            </a:r>
            <a:r>
              <a:rPr lang="en-US" sz="2400" dirty="0">
                <a:solidFill>
                  <a:srgbClr val="FF0000"/>
                </a:solidFill>
              </a:rPr>
              <a:t>consumer may have to wait for new items, but the producer can always produce new items.</a:t>
            </a:r>
            <a:r>
              <a:rPr lang="en-US" sz="2800" dirty="0"/>
              <a:t>)</a:t>
            </a:r>
            <a:endParaRPr lang="en-US" sz="3200" dirty="0"/>
          </a:p>
        </p:txBody>
      </p:sp>
      <p:sp>
        <p:nvSpPr>
          <p:cNvPr id="4" name="Slide Number Placeholder 3">
            <a:extLst>
              <a:ext uri="{FF2B5EF4-FFF2-40B4-BE49-F238E27FC236}">
                <a16:creationId xmlns:a16="http://schemas.microsoft.com/office/drawing/2014/main" id="{A59D8DE1-A1FE-4537-878C-2C655BFD6F26}"/>
              </a:ext>
            </a:extLst>
          </p:cNvPr>
          <p:cNvSpPr>
            <a:spLocks noGrp="1"/>
          </p:cNvSpPr>
          <p:nvPr>
            <p:ph type="sldNum" sz="quarter" idx="12"/>
          </p:nvPr>
        </p:nvSpPr>
        <p:spPr/>
        <p:txBody>
          <a:bodyPr/>
          <a:lstStyle/>
          <a:p>
            <a:fld id="{CE6527ED-2F94-480A-A05E-823B7676D801}" type="slidenum">
              <a:rPr lang="en-US" smtClean="0"/>
              <a:t>14</a:t>
            </a:fld>
            <a:endParaRPr lang="en-US"/>
          </a:p>
        </p:txBody>
      </p:sp>
    </p:spTree>
    <p:extLst>
      <p:ext uri="{BB962C8B-B14F-4D97-AF65-F5344CB8AC3E}">
        <p14:creationId xmlns:p14="http://schemas.microsoft.com/office/powerpoint/2010/main" val="74904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4409-7397-4389-A4F7-AF6D677BA08F}"/>
              </a:ext>
            </a:extLst>
          </p:cNvPr>
          <p:cNvSpPr>
            <a:spLocks noGrp="1"/>
          </p:cNvSpPr>
          <p:nvPr>
            <p:ph type="title"/>
          </p:nvPr>
        </p:nvSpPr>
        <p:spPr/>
        <p:txBody>
          <a:bodyPr/>
          <a:lstStyle/>
          <a:p>
            <a:r>
              <a:rPr lang="en-US" dirty="0"/>
              <a:t>producer-consumer problem</a:t>
            </a:r>
          </a:p>
        </p:txBody>
      </p:sp>
      <p:pic>
        <p:nvPicPr>
          <p:cNvPr id="6" name="Content Placeholder 5" descr="Table&#10;&#10;Description automatically generated with medium confidence">
            <a:extLst>
              <a:ext uri="{FF2B5EF4-FFF2-40B4-BE49-F238E27FC236}">
                <a16:creationId xmlns:a16="http://schemas.microsoft.com/office/drawing/2014/main" id="{4DAA19A4-59D6-4BAA-871E-05AADAEE66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9809" y="1813008"/>
            <a:ext cx="6808763" cy="4642338"/>
          </a:xfrm>
        </p:spPr>
      </p:pic>
      <p:sp>
        <p:nvSpPr>
          <p:cNvPr id="4" name="Slide Number Placeholder 3">
            <a:extLst>
              <a:ext uri="{FF2B5EF4-FFF2-40B4-BE49-F238E27FC236}">
                <a16:creationId xmlns:a16="http://schemas.microsoft.com/office/drawing/2014/main" id="{6E7C8322-4494-4459-991C-B07B4D0E13F5}"/>
              </a:ext>
            </a:extLst>
          </p:cNvPr>
          <p:cNvSpPr>
            <a:spLocks noGrp="1"/>
          </p:cNvSpPr>
          <p:nvPr>
            <p:ph type="sldNum" sz="quarter" idx="12"/>
          </p:nvPr>
        </p:nvSpPr>
        <p:spPr/>
        <p:txBody>
          <a:bodyPr/>
          <a:lstStyle/>
          <a:p>
            <a:fld id="{CE6527ED-2F94-480A-A05E-823B7676D801}" type="slidenum">
              <a:rPr lang="en-US" smtClean="0"/>
              <a:t>15</a:t>
            </a:fld>
            <a:endParaRPr lang="en-US"/>
          </a:p>
        </p:txBody>
      </p:sp>
    </p:spTree>
    <p:extLst>
      <p:ext uri="{BB962C8B-B14F-4D97-AF65-F5344CB8AC3E}">
        <p14:creationId xmlns:p14="http://schemas.microsoft.com/office/powerpoint/2010/main" val="159031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4409-7397-4389-A4F7-AF6D677BA08F}"/>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6E7C8322-4494-4459-991C-B07B4D0E13F5}"/>
              </a:ext>
            </a:extLst>
          </p:cNvPr>
          <p:cNvSpPr>
            <a:spLocks noGrp="1"/>
          </p:cNvSpPr>
          <p:nvPr>
            <p:ph type="sldNum" sz="quarter" idx="12"/>
          </p:nvPr>
        </p:nvSpPr>
        <p:spPr/>
        <p:txBody>
          <a:bodyPr/>
          <a:lstStyle/>
          <a:p>
            <a:fld id="{CE6527ED-2F94-480A-A05E-823B7676D801}" type="slidenum">
              <a:rPr lang="en-US" smtClean="0"/>
              <a:t>16</a:t>
            </a:fld>
            <a:endParaRPr lang="en-US"/>
          </a:p>
        </p:txBody>
      </p:sp>
      <p:pic>
        <p:nvPicPr>
          <p:cNvPr id="8" name="Content Placeholder 7" descr="Text, letter&#10;&#10;Description automatically generated">
            <a:extLst>
              <a:ext uri="{FF2B5EF4-FFF2-40B4-BE49-F238E27FC236}">
                <a16:creationId xmlns:a16="http://schemas.microsoft.com/office/drawing/2014/main" id="{92A6A5E6-CE67-4BF4-85F7-8452E2C6F8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603" y="2264898"/>
            <a:ext cx="7230794" cy="4007886"/>
          </a:xfrm>
        </p:spPr>
      </p:pic>
    </p:spTree>
    <p:extLst>
      <p:ext uri="{BB962C8B-B14F-4D97-AF65-F5344CB8AC3E}">
        <p14:creationId xmlns:p14="http://schemas.microsoft.com/office/powerpoint/2010/main" val="2433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4409-7397-4389-A4F7-AF6D677BA08F}"/>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6E7C8322-4494-4459-991C-B07B4D0E13F5}"/>
              </a:ext>
            </a:extLst>
          </p:cNvPr>
          <p:cNvSpPr>
            <a:spLocks noGrp="1"/>
          </p:cNvSpPr>
          <p:nvPr>
            <p:ph type="sldNum" sz="quarter" idx="12"/>
          </p:nvPr>
        </p:nvSpPr>
        <p:spPr/>
        <p:txBody>
          <a:bodyPr/>
          <a:lstStyle/>
          <a:p>
            <a:fld id="{CE6527ED-2F94-480A-A05E-823B7676D801}" type="slidenum">
              <a:rPr lang="en-US" smtClean="0"/>
              <a:t>17</a:t>
            </a:fld>
            <a:endParaRPr lang="en-US"/>
          </a:p>
        </p:txBody>
      </p:sp>
      <p:pic>
        <p:nvPicPr>
          <p:cNvPr id="7" name="Content Placeholder 6" descr="Text&#10;&#10;Description automatically generated with medium confidence">
            <a:extLst>
              <a:ext uri="{FF2B5EF4-FFF2-40B4-BE49-F238E27FC236}">
                <a16:creationId xmlns:a16="http://schemas.microsoft.com/office/drawing/2014/main" id="{FEB5044D-E635-48C0-9C7F-840882BD0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8118" y="2093977"/>
            <a:ext cx="7019778" cy="4279392"/>
          </a:xfrm>
        </p:spPr>
      </p:pic>
    </p:spTree>
    <p:extLst>
      <p:ext uri="{BB962C8B-B14F-4D97-AF65-F5344CB8AC3E}">
        <p14:creationId xmlns:p14="http://schemas.microsoft.com/office/powerpoint/2010/main" val="147949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4409-7397-4389-A4F7-AF6D677BA08F}"/>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6E7C8322-4494-4459-991C-B07B4D0E13F5}"/>
              </a:ext>
            </a:extLst>
          </p:cNvPr>
          <p:cNvSpPr>
            <a:spLocks noGrp="1"/>
          </p:cNvSpPr>
          <p:nvPr>
            <p:ph type="sldNum" sz="quarter" idx="12"/>
          </p:nvPr>
        </p:nvSpPr>
        <p:spPr/>
        <p:txBody>
          <a:bodyPr/>
          <a:lstStyle/>
          <a:p>
            <a:fld id="{CE6527ED-2F94-480A-A05E-823B7676D801}" type="slidenum">
              <a:rPr lang="en-US" smtClean="0"/>
              <a:t>18</a:t>
            </a:fld>
            <a:endParaRPr lang="en-US"/>
          </a:p>
        </p:txBody>
      </p:sp>
      <p:sp>
        <p:nvSpPr>
          <p:cNvPr id="5" name="Content Placeholder 4">
            <a:extLst>
              <a:ext uri="{FF2B5EF4-FFF2-40B4-BE49-F238E27FC236}">
                <a16:creationId xmlns:a16="http://schemas.microsoft.com/office/drawing/2014/main" id="{EBB9E763-4115-4AB2-B354-C25AC733C55A}"/>
              </a:ext>
            </a:extLst>
          </p:cNvPr>
          <p:cNvSpPr>
            <a:spLocks noGrp="1"/>
          </p:cNvSpPr>
          <p:nvPr>
            <p:ph idx="1"/>
          </p:nvPr>
        </p:nvSpPr>
        <p:spPr/>
        <p:txBody>
          <a:bodyPr/>
          <a:lstStyle/>
          <a:p>
            <a:pPr marL="0" indent="0" algn="just">
              <a:buNone/>
            </a:pPr>
            <a:endParaRPr lang="en-US" dirty="0"/>
          </a:p>
          <a:p>
            <a:pPr marL="0" indent="0" algn="just">
              <a:buNone/>
            </a:pPr>
            <a:endParaRPr lang="en-US" dirty="0"/>
          </a:p>
          <a:p>
            <a:pPr algn="just"/>
            <a:r>
              <a:rPr lang="en-US" dirty="0"/>
              <a:t>Problem—Suppose that the value of the counter is 5, and that both the producer and the consumer execute the statement counter++ and counter- - concurrently.</a:t>
            </a:r>
          </a:p>
          <a:p>
            <a:pPr algn="just"/>
            <a:r>
              <a:rPr lang="en-US" dirty="0"/>
              <a:t>Following the execution of these statements the value of the counter maybe 4,5, or 6.</a:t>
            </a:r>
          </a:p>
          <a:p>
            <a:pPr algn="just"/>
            <a:r>
              <a:rPr lang="en-US" dirty="0"/>
              <a:t>The only correct result of these statements should be counter= =5, which is generated if the consumer and the producer execute separately.</a:t>
            </a:r>
          </a:p>
        </p:txBody>
      </p:sp>
    </p:spTree>
    <p:extLst>
      <p:ext uri="{BB962C8B-B14F-4D97-AF65-F5344CB8AC3E}">
        <p14:creationId xmlns:p14="http://schemas.microsoft.com/office/powerpoint/2010/main" val="986280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4409-7397-4389-A4F7-AF6D677BA08F}"/>
              </a:ext>
            </a:extLst>
          </p:cNvPr>
          <p:cNvSpPr>
            <a:spLocks noGrp="1"/>
          </p:cNvSpPr>
          <p:nvPr>
            <p:ph type="title"/>
          </p:nvPr>
        </p:nvSpPr>
        <p:spPr/>
        <p:txBody>
          <a:bodyPr/>
          <a:lstStyle/>
          <a:p>
            <a:r>
              <a:rPr lang="en-US" dirty="0"/>
              <a:t>producer-consumer problem</a:t>
            </a:r>
          </a:p>
        </p:txBody>
      </p:sp>
      <p:sp>
        <p:nvSpPr>
          <p:cNvPr id="4" name="Slide Number Placeholder 3">
            <a:extLst>
              <a:ext uri="{FF2B5EF4-FFF2-40B4-BE49-F238E27FC236}">
                <a16:creationId xmlns:a16="http://schemas.microsoft.com/office/drawing/2014/main" id="{6E7C8322-4494-4459-991C-B07B4D0E13F5}"/>
              </a:ext>
            </a:extLst>
          </p:cNvPr>
          <p:cNvSpPr>
            <a:spLocks noGrp="1"/>
          </p:cNvSpPr>
          <p:nvPr>
            <p:ph type="sldNum" sz="quarter" idx="12"/>
          </p:nvPr>
        </p:nvSpPr>
        <p:spPr/>
        <p:txBody>
          <a:bodyPr/>
          <a:lstStyle/>
          <a:p>
            <a:fld id="{CE6527ED-2F94-480A-A05E-823B7676D801}" type="slidenum">
              <a:rPr lang="en-US" smtClean="0"/>
              <a:t>19</a:t>
            </a:fld>
            <a:endParaRPr lang="en-US"/>
          </a:p>
        </p:txBody>
      </p:sp>
      <p:sp>
        <p:nvSpPr>
          <p:cNvPr id="5" name="Content Placeholder 4">
            <a:extLst>
              <a:ext uri="{FF2B5EF4-FFF2-40B4-BE49-F238E27FC236}">
                <a16:creationId xmlns:a16="http://schemas.microsoft.com/office/drawing/2014/main" id="{EBB9E763-4115-4AB2-B354-C25AC733C55A}"/>
              </a:ext>
            </a:extLst>
          </p:cNvPr>
          <p:cNvSpPr>
            <a:spLocks noGrp="1"/>
          </p:cNvSpPr>
          <p:nvPr>
            <p:ph idx="1"/>
          </p:nvPr>
        </p:nvSpPr>
        <p:spPr/>
        <p:txBody>
          <a:bodyPr/>
          <a:lstStyle/>
          <a:p>
            <a:pPr marL="0" indent="0" algn="just">
              <a:buNone/>
            </a:pPr>
            <a:endParaRPr lang="en-US" dirty="0"/>
          </a:p>
          <a:p>
            <a:pPr marL="0" indent="0" algn="just">
              <a:buNone/>
            </a:pPr>
            <a:endParaRPr lang="en-US" dirty="0"/>
          </a:p>
          <a:p>
            <a:pPr marL="0" indent="0" algn="just">
              <a:buNone/>
            </a:pPr>
            <a:r>
              <a:rPr lang="en-US" dirty="0"/>
              <a:t>A situation like this, where several processes access and manipulate the same data concurrently and the outcome of the manipulation depends on the particular order in which the access takes place, is called a </a:t>
            </a:r>
            <a:r>
              <a:rPr lang="en-US" dirty="0">
                <a:solidFill>
                  <a:srgbClr val="FF0000"/>
                </a:solidFill>
              </a:rPr>
              <a:t>race condition</a:t>
            </a:r>
            <a:r>
              <a:rPr lang="en-US" dirty="0"/>
              <a:t>. To guard against such race conditions, we require synchronization of processes.</a:t>
            </a:r>
          </a:p>
        </p:txBody>
      </p:sp>
    </p:spTree>
    <p:extLst>
      <p:ext uri="{BB962C8B-B14F-4D97-AF65-F5344CB8AC3E}">
        <p14:creationId xmlns:p14="http://schemas.microsoft.com/office/powerpoint/2010/main" val="129352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5E83-2D3C-4C9E-80B0-9BEA9E418231}"/>
              </a:ext>
            </a:extLst>
          </p:cNvPr>
          <p:cNvSpPr>
            <a:spLocks noGrp="1"/>
          </p:cNvSpPr>
          <p:nvPr>
            <p:ph type="title"/>
          </p:nvPr>
        </p:nvSpPr>
        <p:spPr/>
        <p:txBody>
          <a:bodyPr/>
          <a:lstStyle/>
          <a:p>
            <a:r>
              <a:rPr lang="en-US" dirty="0"/>
              <a:t>Multilevel Queue Scheduling</a:t>
            </a:r>
          </a:p>
        </p:txBody>
      </p:sp>
      <p:sp>
        <p:nvSpPr>
          <p:cNvPr id="3" name="Content Placeholder 2">
            <a:extLst>
              <a:ext uri="{FF2B5EF4-FFF2-40B4-BE49-F238E27FC236}">
                <a16:creationId xmlns:a16="http://schemas.microsoft.com/office/drawing/2014/main" id="{25D2A82D-3B6C-4FCB-BE16-2971E079C2F7}"/>
              </a:ext>
            </a:extLst>
          </p:cNvPr>
          <p:cNvSpPr>
            <a:spLocks noGrp="1"/>
          </p:cNvSpPr>
          <p:nvPr>
            <p:ph idx="1"/>
          </p:nvPr>
        </p:nvSpPr>
        <p:spPr/>
        <p:txBody>
          <a:bodyPr/>
          <a:lstStyle/>
          <a:p>
            <a:pPr algn="just"/>
            <a:endParaRPr lang="en-US" dirty="0"/>
          </a:p>
          <a:p>
            <a:pPr algn="just"/>
            <a:r>
              <a:rPr lang="en-US" dirty="0"/>
              <a:t>With both priority and round-robin scheduling, all processes may be placed in a single queue, and the scheduler then selects the process with the highest priority to run. </a:t>
            </a:r>
          </a:p>
          <a:p>
            <a:pPr algn="just"/>
            <a:r>
              <a:rPr lang="en-US" dirty="0"/>
              <a:t>Depending on how the queues are managed, an O(n) search may be necessary to determine the highest-priority process. </a:t>
            </a:r>
          </a:p>
          <a:p>
            <a:pPr algn="just"/>
            <a:r>
              <a:rPr lang="en-US" dirty="0"/>
              <a:t>In practice, it is often easier to have separate queues for each distinct priority, and priority scheduling simply schedules the process in the highest-priority queue.</a:t>
            </a:r>
          </a:p>
          <a:p>
            <a:pPr algn="just"/>
            <a:r>
              <a:rPr lang="en-US" dirty="0"/>
              <a:t>This approach—known as </a:t>
            </a:r>
            <a:r>
              <a:rPr lang="en-US" dirty="0">
                <a:solidFill>
                  <a:srgbClr val="FF0000"/>
                </a:solidFill>
              </a:rPr>
              <a:t>multilevel queue</a:t>
            </a:r>
            <a:r>
              <a:rPr lang="en-US" dirty="0"/>
              <a:t>.</a:t>
            </a:r>
          </a:p>
          <a:p>
            <a:pPr algn="just"/>
            <a:endParaRPr lang="en-US" dirty="0"/>
          </a:p>
        </p:txBody>
      </p:sp>
      <p:sp>
        <p:nvSpPr>
          <p:cNvPr id="4" name="Slide Number Placeholder 3">
            <a:extLst>
              <a:ext uri="{FF2B5EF4-FFF2-40B4-BE49-F238E27FC236}">
                <a16:creationId xmlns:a16="http://schemas.microsoft.com/office/drawing/2014/main" id="{E5ED3D3F-94B2-441E-8561-E6C56A5D0296}"/>
              </a:ext>
            </a:extLst>
          </p:cNvPr>
          <p:cNvSpPr>
            <a:spLocks noGrp="1"/>
          </p:cNvSpPr>
          <p:nvPr>
            <p:ph type="sldNum" sz="quarter" idx="12"/>
          </p:nvPr>
        </p:nvSpPr>
        <p:spPr/>
        <p:txBody>
          <a:bodyPr/>
          <a:lstStyle/>
          <a:p>
            <a:fld id="{CE6527ED-2F94-480A-A05E-823B7676D801}" type="slidenum">
              <a:rPr lang="en-US" smtClean="0"/>
              <a:t>2</a:t>
            </a:fld>
            <a:endParaRPr lang="en-US"/>
          </a:p>
        </p:txBody>
      </p:sp>
    </p:spTree>
    <p:extLst>
      <p:ext uri="{BB962C8B-B14F-4D97-AF65-F5344CB8AC3E}">
        <p14:creationId xmlns:p14="http://schemas.microsoft.com/office/powerpoint/2010/main" val="3580839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5E3A-4617-481F-AF47-0E2167765CB3}"/>
              </a:ext>
            </a:extLst>
          </p:cNvPr>
          <p:cNvSpPr>
            <a:spLocks noGrp="1"/>
          </p:cNvSpPr>
          <p:nvPr>
            <p:ph type="title"/>
          </p:nvPr>
        </p:nvSpPr>
        <p:spPr/>
        <p:txBody>
          <a:bodyPr/>
          <a:lstStyle/>
          <a:p>
            <a:r>
              <a:rPr lang="en-US" dirty="0"/>
              <a:t>Bank Transaction Example</a:t>
            </a:r>
          </a:p>
        </p:txBody>
      </p:sp>
      <p:pic>
        <p:nvPicPr>
          <p:cNvPr id="6" name="Content Placeholder 5" descr="Graphical user interface, application&#10;&#10;Description automatically generated">
            <a:extLst>
              <a:ext uri="{FF2B5EF4-FFF2-40B4-BE49-F238E27FC236}">
                <a16:creationId xmlns:a16="http://schemas.microsoft.com/office/drawing/2014/main" id="{23BED51E-8CBD-4E53-A23D-2D8FCFF2AF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305" y="2700997"/>
            <a:ext cx="7413673" cy="2461845"/>
          </a:xfrm>
        </p:spPr>
      </p:pic>
      <p:sp>
        <p:nvSpPr>
          <p:cNvPr id="4" name="Slide Number Placeholder 3">
            <a:extLst>
              <a:ext uri="{FF2B5EF4-FFF2-40B4-BE49-F238E27FC236}">
                <a16:creationId xmlns:a16="http://schemas.microsoft.com/office/drawing/2014/main" id="{0F08A6B5-7E1B-431F-BE64-058B1859F7E8}"/>
              </a:ext>
            </a:extLst>
          </p:cNvPr>
          <p:cNvSpPr>
            <a:spLocks noGrp="1"/>
          </p:cNvSpPr>
          <p:nvPr>
            <p:ph type="sldNum" sz="quarter" idx="12"/>
          </p:nvPr>
        </p:nvSpPr>
        <p:spPr/>
        <p:txBody>
          <a:bodyPr/>
          <a:lstStyle/>
          <a:p>
            <a:fld id="{CE6527ED-2F94-480A-A05E-823B7676D801}" type="slidenum">
              <a:rPr lang="en-US" smtClean="0"/>
              <a:t>20</a:t>
            </a:fld>
            <a:endParaRPr lang="en-US"/>
          </a:p>
        </p:txBody>
      </p:sp>
    </p:spTree>
    <p:extLst>
      <p:ext uri="{BB962C8B-B14F-4D97-AF65-F5344CB8AC3E}">
        <p14:creationId xmlns:p14="http://schemas.microsoft.com/office/powerpoint/2010/main" val="2731835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BBE42-57B4-4496-910F-2D8A1CF1E9D6}"/>
              </a:ext>
            </a:extLst>
          </p:cNvPr>
          <p:cNvSpPr>
            <a:spLocks noGrp="1"/>
          </p:cNvSpPr>
          <p:nvPr>
            <p:ph idx="1"/>
          </p:nvPr>
        </p:nvSpPr>
        <p:spPr/>
        <p:txBody>
          <a:bodyPr/>
          <a:lstStyle/>
          <a:p>
            <a:pPr marL="0" indent="0">
              <a:buNone/>
            </a:pPr>
            <a:endParaRPr lang="en-US" sz="2400" b="1" dirty="0"/>
          </a:p>
          <a:p>
            <a:pPr marL="0" indent="0">
              <a:buNone/>
            </a:pPr>
            <a:endParaRPr lang="en-US" sz="2400" b="1" dirty="0"/>
          </a:p>
          <a:p>
            <a:pPr marL="0" indent="0" algn="just">
              <a:buNone/>
            </a:pPr>
            <a:r>
              <a:rPr lang="en-US" sz="3200" b="1" dirty="0"/>
              <a:t>Critical Section</a:t>
            </a:r>
            <a:r>
              <a:rPr lang="en-US" sz="2800" dirty="0"/>
              <a:t>—A piece of code in a cooperating process in which the process may updates shared data (variable, file, database, etc.).</a:t>
            </a:r>
          </a:p>
        </p:txBody>
      </p:sp>
      <p:sp>
        <p:nvSpPr>
          <p:cNvPr id="4" name="Slide Number Placeholder 3">
            <a:extLst>
              <a:ext uri="{FF2B5EF4-FFF2-40B4-BE49-F238E27FC236}">
                <a16:creationId xmlns:a16="http://schemas.microsoft.com/office/drawing/2014/main" id="{FA82A35D-F3D6-4B4D-BAB3-16FC26BD004F}"/>
              </a:ext>
            </a:extLst>
          </p:cNvPr>
          <p:cNvSpPr>
            <a:spLocks noGrp="1"/>
          </p:cNvSpPr>
          <p:nvPr>
            <p:ph type="sldNum" sz="quarter" idx="12"/>
          </p:nvPr>
        </p:nvSpPr>
        <p:spPr/>
        <p:txBody>
          <a:bodyPr/>
          <a:lstStyle/>
          <a:p>
            <a:fld id="{CE6527ED-2F94-480A-A05E-823B7676D801}" type="slidenum">
              <a:rPr lang="en-US" smtClean="0"/>
              <a:t>21</a:t>
            </a:fld>
            <a:endParaRPr lang="en-US"/>
          </a:p>
        </p:txBody>
      </p:sp>
    </p:spTree>
    <p:extLst>
      <p:ext uri="{BB962C8B-B14F-4D97-AF65-F5344CB8AC3E}">
        <p14:creationId xmlns:p14="http://schemas.microsoft.com/office/powerpoint/2010/main" val="915209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CC33-4180-463B-AE1D-96C003C7445E}"/>
              </a:ext>
            </a:extLst>
          </p:cNvPr>
          <p:cNvSpPr>
            <a:spLocks noGrp="1"/>
          </p:cNvSpPr>
          <p:nvPr>
            <p:ph type="title"/>
          </p:nvPr>
        </p:nvSpPr>
        <p:spPr/>
        <p:txBody>
          <a:bodyPr/>
          <a:lstStyle/>
          <a:p>
            <a:r>
              <a:rPr lang="en-US" dirty="0"/>
              <a:t>Critical Section Problem</a:t>
            </a:r>
          </a:p>
        </p:txBody>
      </p:sp>
      <p:sp>
        <p:nvSpPr>
          <p:cNvPr id="3" name="Content Placeholder 2">
            <a:extLst>
              <a:ext uri="{FF2B5EF4-FFF2-40B4-BE49-F238E27FC236}">
                <a16:creationId xmlns:a16="http://schemas.microsoft.com/office/drawing/2014/main" id="{BE50A9AC-8A02-4E26-B449-8BA54AC4135B}"/>
              </a:ext>
            </a:extLst>
          </p:cNvPr>
          <p:cNvSpPr>
            <a:spLocks noGrp="1"/>
          </p:cNvSpPr>
          <p:nvPr>
            <p:ph idx="1"/>
          </p:nvPr>
        </p:nvSpPr>
        <p:spPr/>
        <p:txBody>
          <a:bodyPr/>
          <a:lstStyle/>
          <a:p>
            <a:pPr algn="just"/>
            <a:endParaRPr lang="en-US" dirty="0"/>
          </a:p>
          <a:p>
            <a:pPr algn="just"/>
            <a:r>
              <a:rPr lang="en-US" dirty="0"/>
              <a:t>Serialize executions of critical sections in cooperating processes. </a:t>
            </a:r>
          </a:p>
          <a:p>
            <a:pPr algn="just"/>
            <a:r>
              <a:rPr lang="en-US" dirty="0"/>
              <a:t>When a process executes code that manipulates shared data (or resource), we say that the process is in its critical section (for that shared data). </a:t>
            </a:r>
          </a:p>
          <a:p>
            <a:pPr algn="just"/>
            <a:r>
              <a:rPr lang="en-US" dirty="0"/>
              <a:t>The execution of critical sections must be mutually exclusive: at any time, only one process is allowed to execute in its critical section (even with multiple processors).</a:t>
            </a:r>
          </a:p>
          <a:p>
            <a:pPr algn="just"/>
            <a:r>
              <a:rPr lang="en-US" dirty="0"/>
              <a:t>So each process must first request permission to enter its critical section.</a:t>
            </a:r>
          </a:p>
          <a:p>
            <a:pPr algn="just"/>
            <a:r>
              <a:rPr lang="en-US" dirty="0"/>
              <a:t>The section of code implementing this request is called the entry section. </a:t>
            </a:r>
          </a:p>
          <a:p>
            <a:pPr algn="just"/>
            <a:r>
              <a:rPr lang="en-US" dirty="0"/>
              <a:t>The remaining code is the remainder section.</a:t>
            </a:r>
          </a:p>
        </p:txBody>
      </p:sp>
      <p:sp>
        <p:nvSpPr>
          <p:cNvPr id="4" name="Slide Number Placeholder 3">
            <a:extLst>
              <a:ext uri="{FF2B5EF4-FFF2-40B4-BE49-F238E27FC236}">
                <a16:creationId xmlns:a16="http://schemas.microsoft.com/office/drawing/2014/main" id="{CEC7248A-6D22-457F-9573-FAB65B2D2EA0}"/>
              </a:ext>
            </a:extLst>
          </p:cNvPr>
          <p:cNvSpPr>
            <a:spLocks noGrp="1"/>
          </p:cNvSpPr>
          <p:nvPr>
            <p:ph type="sldNum" sz="quarter" idx="12"/>
          </p:nvPr>
        </p:nvSpPr>
        <p:spPr/>
        <p:txBody>
          <a:bodyPr/>
          <a:lstStyle/>
          <a:p>
            <a:fld id="{CE6527ED-2F94-480A-A05E-823B7676D801}" type="slidenum">
              <a:rPr lang="en-US" smtClean="0"/>
              <a:t>22</a:t>
            </a:fld>
            <a:endParaRPr lang="en-US"/>
          </a:p>
        </p:txBody>
      </p:sp>
    </p:spTree>
    <p:extLst>
      <p:ext uri="{BB962C8B-B14F-4D97-AF65-F5344CB8AC3E}">
        <p14:creationId xmlns:p14="http://schemas.microsoft.com/office/powerpoint/2010/main" val="3876414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CC33-4180-463B-AE1D-96C003C7445E}"/>
              </a:ext>
            </a:extLst>
          </p:cNvPr>
          <p:cNvSpPr>
            <a:spLocks noGrp="1"/>
          </p:cNvSpPr>
          <p:nvPr>
            <p:ph type="title"/>
          </p:nvPr>
        </p:nvSpPr>
        <p:spPr/>
        <p:txBody>
          <a:bodyPr/>
          <a:lstStyle/>
          <a:p>
            <a:r>
              <a:rPr lang="en-US" dirty="0"/>
              <a:t>Critical Section Problem</a:t>
            </a:r>
          </a:p>
        </p:txBody>
      </p:sp>
      <p:pic>
        <p:nvPicPr>
          <p:cNvPr id="6" name="Content Placeholder 5" descr="Graphical user interface, text, application&#10;&#10;Description automatically generated">
            <a:extLst>
              <a:ext uri="{FF2B5EF4-FFF2-40B4-BE49-F238E27FC236}">
                <a16:creationId xmlns:a16="http://schemas.microsoft.com/office/drawing/2014/main" id="{84F88DB5-1918-4882-B77C-A19AAFB96E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5735" y="2093976"/>
            <a:ext cx="4754880" cy="4279391"/>
          </a:xfrm>
        </p:spPr>
      </p:pic>
      <p:sp>
        <p:nvSpPr>
          <p:cNvPr id="4" name="Slide Number Placeholder 3">
            <a:extLst>
              <a:ext uri="{FF2B5EF4-FFF2-40B4-BE49-F238E27FC236}">
                <a16:creationId xmlns:a16="http://schemas.microsoft.com/office/drawing/2014/main" id="{CEC7248A-6D22-457F-9573-FAB65B2D2EA0}"/>
              </a:ext>
            </a:extLst>
          </p:cNvPr>
          <p:cNvSpPr>
            <a:spLocks noGrp="1"/>
          </p:cNvSpPr>
          <p:nvPr>
            <p:ph type="sldNum" sz="quarter" idx="12"/>
          </p:nvPr>
        </p:nvSpPr>
        <p:spPr/>
        <p:txBody>
          <a:bodyPr/>
          <a:lstStyle/>
          <a:p>
            <a:fld id="{CE6527ED-2F94-480A-A05E-823B7676D801}" type="slidenum">
              <a:rPr lang="en-US" smtClean="0"/>
              <a:t>23</a:t>
            </a:fld>
            <a:endParaRPr lang="en-US"/>
          </a:p>
        </p:txBody>
      </p:sp>
    </p:spTree>
    <p:extLst>
      <p:ext uri="{BB962C8B-B14F-4D97-AF65-F5344CB8AC3E}">
        <p14:creationId xmlns:p14="http://schemas.microsoft.com/office/powerpoint/2010/main" val="296880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CC33-4180-463B-AE1D-96C003C7445E}"/>
              </a:ext>
            </a:extLst>
          </p:cNvPr>
          <p:cNvSpPr>
            <a:spLocks noGrp="1"/>
          </p:cNvSpPr>
          <p:nvPr>
            <p:ph type="title"/>
          </p:nvPr>
        </p:nvSpPr>
        <p:spPr/>
        <p:txBody>
          <a:bodyPr/>
          <a:lstStyle/>
          <a:p>
            <a:r>
              <a:rPr lang="en-US" dirty="0"/>
              <a:t>Critical Section Problem</a:t>
            </a:r>
          </a:p>
        </p:txBody>
      </p:sp>
      <p:sp>
        <p:nvSpPr>
          <p:cNvPr id="4" name="Slide Number Placeholder 3">
            <a:extLst>
              <a:ext uri="{FF2B5EF4-FFF2-40B4-BE49-F238E27FC236}">
                <a16:creationId xmlns:a16="http://schemas.microsoft.com/office/drawing/2014/main" id="{CEC7248A-6D22-457F-9573-FAB65B2D2EA0}"/>
              </a:ext>
            </a:extLst>
          </p:cNvPr>
          <p:cNvSpPr>
            <a:spLocks noGrp="1"/>
          </p:cNvSpPr>
          <p:nvPr>
            <p:ph type="sldNum" sz="quarter" idx="12"/>
          </p:nvPr>
        </p:nvSpPr>
        <p:spPr/>
        <p:txBody>
          <a:bodyPr/>
          <a:lstStyle/>
          <a:p>
            <a:fld id="{CE6527ED-2F94-480A-A05E-823B7676D801}" type="slidenum">
              <a:rPr lang="en-US" smtClean="0"/>
              <a:t>24</a:t>
            </a:fld>
            <a:endParaRPr lang="en-US"/>
          </a:p>
        </p:txBody>
      </p:sp>
      <p:sp>
        <p:nvSpPr>
          <p:cNvPr id="5" name="Content Placeholder 4">
            <a:extLst>
              <a:ext uri="{FF2B5EF4-FFF2-40B4-BE49-F238E27FC236}">
                <a16:creationId xmlns:a16="http://schemas.microsoft.com/office/drawing/2014/main" id="{EADE9C20-DA4C-4C71-8C8B-5D718EA9A015}"/>
              </a:ext>
            </a:extLst>
          </p:cNvPr>
          <p:cNvSpPr>
            <a:spLocks noGrp="1"/>
          </p:cNvSpPr>
          <p:nvPr>
            <p:ph idx="1"/>
          </p:nvPr>
        </p:nvSpPr>
        <p:spPr/>
        <p:txBody>
          <a:bodyPr/>
          <a:lstStyle/>
          <a:p>
            <a:pPr marL="0" indent="0">
              <a:buNone/>
            </a:pPr>
            <a:endParaRPr lang="en-US" dirty="0"/>
          </a:p>
          <a:p>
            <a:pPr marL="0" indent="0">
              <a:buNone/>
            </a:pPr>
            <a:r>
              <a:rPr lang="en-US" sz="2800" dirty="0"/>
              <a:t>There can be three kinds of solutions to the critical section problem: </a:t>
            </a:r>
          </a:p>
          <a:p>
            <a:pPr>
              <a:buFont typeface="Wingdings" panose="05000000000000000000" pitchFamily="2" charset="2"/>
              <a:buChar char="ü"/>
            </a:pPr>
            <a:r>
              <a:rPr lang="en-US" sz="2800" dirty="0"/>
              <a:t>Software based solutions </a:t>
            </a:r>
          </a:p>
          <a:p>
            <a:pPr>
              <a:buFont typeface="Wingdings" panose="05000000000000000000" pitchFamily="2" charset="2"/>
              <a:buChar char="ü"/>
            </a:pPr>
            <a:r>
              <a:rPr lang="en-US" sz="2800" dirty="0"/>
              <a:t>Hardware based solutions </a:t>
            </a:r>
          </a:p>
          <a:p>
            <a:pPr>
              <a:buFont typeface="Wingdings" panose="05000000000000000000" pitchFamily="2" charset="2"/>
              <a:buChar char="ü"/>
            </a:pPr>
            <a:r>
              <a:rPr lang="en-US" sz="2800" dirty="0"/>
              <a:t>Operating system based solution</a:t>
            </a:r>
          </a:p>
        </p:txBody>
      </p:sp>
    </p:spTree>
    <p:extLst>
      <p:ext uri="{BB962C8B-B14F-4D97-AF65-F5344CB8AC3E}">
        <p14:creationId xmlns:p14="http://schemas.microsoft.com/office/powerpoint/2010/main" val="875754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CC33-4180-463B-AE1D-96C003C7445E}"/>
              </a:ext>
            </a:extLst>
          </p:cNvPr>
          <p:cNvSpPr>
            <a:spLocks noGrp="1"/>
          </p:cNvSpPr>
          <p:nvPr>
            <p:ph type="title"/>
          </p:nvPr>
        </p:nvSpPr>
        <p:spPr/>
        <p:txBody>
          <a:bodyPr/>
          <a:lstStyle/>
          <a:p>
            <a:r>
              <a:rPr lang="en-US" dirty="0"/>
              <a:t>Solution to Critical Section Problem</a:t>
            </a:r>
          </a:p>
        </p:txBody>
      </p:sp>
      <p:sp>
        <p:nvSpPr>
          <p:cNvPr id="4" name="Slide Number Placeholder 3">
            <a:extLst>
              <a:ext uri="{FF2B5EF4-FFF2-40B4-BE49-F238E27FC236}">
                <a16:creationId xmlns:a16="http://schemas.microsoft.com/office/drawing/2014/main" id="{CEC7248A-6D22-457F-9573-FAB65B2D2EA0}"/>
              </a:ext>
            </a:extLst>
          </p:cNvPr>
          <p:cNvSpPr>
            <a:spLocks noGrp="1"/>
          </p:cNvSpPr>
          <p:nvPr>
            <p:ph type="sldNum" sz="quarter" idx="12"/>
          </p:nvPr>
        </p:nvSpPr>
        <p:spPr/>
        <p:txBody>
          <a:bodyPr/>
          <a:lstStyle/>
          <a:p>
            <a:fld id="{CE6527ED-2F94-480A-A05E-823B7676D801}" type="slidenum">
              <a:rPr lang="en-US" smtClean="0"/>
              <a:t>25</a:t>
            </a:fld>
            <a:endParaRPr lang="en-US"/>
          </a:p>
        </p:txBody>
      </p:sp>
      <p:sp>
        <p:nvSpPr>
          <p:cNvPr id="5" name="Content Placeholder 4">
            <a:extLst>
              <a:ext uri="{FF2B5EF4-FFF2-40B4-BE49-F238E27FC236}">
                <a16:creationId xmlns:a16="http://schemas.microsoft.com/office/drawing/2014/main" id="{EADE9C20-DA4C-4C71-8C8B-5D718EA9A015}"/>
              </a:ext>
            </a:extLst>
          </p:cNvPr>
          <p:cNvSpPr>
            <a:spLocks noGrp="1"/>
          </p:cNvSpPr>
          <p:nvPr>
            <p:ph idx="1"/>
          </p:nvPr>
        </p:nvSpPr>
        <p:spPr/>
        <p:txBody>
          <a:bodyPr>
            <a:normAutofit/>
          </a:bodyPr>
          <a:lstStyle/>
          <a:p>
            <a:pPr marL="0" indent="0" algn="just">
              <a:buNone/>
            </a:pPr>
            <a:r>
              <a:rPr lang="en-US" dirty="0"/>
              <a:t>A solution to the critical section problem must satisfy the following three requirements: </a:t>
            </a:r>
          </a:p>
          <a:p>
            <a:pPr marL="457200" indent="-457200" algn="just">
              <a:buAutoNum type="arabicPeriod"/>
            </a:pPr>
            <a:r>
              <a:rPr lang="en-US" b="1" dirty="0"/>
              <a:t>Mutual Exclusion—</a:t>
            </a:r>
            <a:r>
              <a:rPr lang="en-US" dirty="0"/>
              <a:t>If process Pi is executing in its critical section, then no other process can be executing in its critical section. </a:t>
            </a:r>
          </a:p>
          <a:p>
            <a:pPr marL="457200" indent="-457200" algn="just">
              <a:buAutoNum type="arabicPeriod"/>
            </a:pPr>
            <a:r>
              <a:rPr lang="en-US" b="1" dirty="0"/>
              <a:t>Progress—</a:t>
            </a:r>
            <a:r>
              <a:rPr lang="en-US" dirty="0"/>
              <a:t>If no process is executing in its critical section and some processes wish to enter their critical sections, then only those processes that are not executing in their remainder section can participate in the decision on which will enter its critical section next, and this selection cannot be postponed indefinitely.</a:t>
            </a:r>
          </a:p>
          <a:p>
            <a:pPr marL="457200" indent="-457200" algn="just">
              <a:buAutoNum type="arabicPeriod"/>
            </a:pPr>
            <a:r>
              <a:rPr lang="en-US" b="1" dirty="0"/>
              <a:t>Bounded Waiting—</a:t>
            </a:r>
            <a:r>
              <a:rPr lang="en-US" dirty="0"/>
              <a:t>There exists a bound on the number of times that other processes are allowed to enter their critical sections after a process has made a request to enter its critical section and before that request is granted.</a:t>
            </a:r>
          </a:p>
        </p:txBody>
      </p:sp>
    </p:spTree>
    <p:extLst>
      <p:ext uri="{BB962C8B-B14F-4D97-AF65-F5344CB8AC3E}">
        <p14:creationId xmlns:p14="http://schemas.microsoft.com/office/powerpoint/2010/main" val="287558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96D4-81C3-42C6-BC0A-63C7345C6DAB}"/>
              </a:ext>
            </a:extLst>
          </p:cNvPr>
          <p:cNvSpPr>
            <a:spLocks noGrp="1"/>
          </p:cNvSpPr>
          <p:nvPr>
            <p:ph type="title"/>
          </p:nvPr>
        </p:nvSpPr>
        <p:spPr/>
        <p:txBody>
          <a:bodyPr/>
          <a:lstStyle/>
          <a:p>
            <a:r>
              <a:rPr lang="en-US" dirty="0"/>
              <a:t>Multilevel Queue Scheduling</a:t>
            </a:r>
          </a:p>
        </p:txBody>
      </p:sp>
      <p:pic>
        <p:nvPicPr>
          <p:cNvPr id="6" name="Content Placeholder 5" descr="Diagram&#10;&#10;Description automatically generated">
            <a:extLst>
              <a:ext uri="{FF2B5EF4-FFF2-40B4-BE49-F238E27FC236}">
                <a16:creationId xmlns:a16="http://schemas.microsoft.com/office/drawing/2014/main" id="{C85F51E2-CB20-4E53-A527-0A4889F12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0818" y="1885072"/>
            <a:ext cx="4712677" cy="4276578"/>
          </a:xfrm>
        </p:spPr>
      </p:pic>
      <p:sp>
        <p:nvSpPr>
          <p:cNvPr id="4" name="Slide Number Placeholder 3">
            <a:extLst>
              <a:ext uri="{FF2B5EF4-FFF2-40B4-BE49-F238E27FC236}">
                <a16:creationId xmlns:a16="http://schemas.microsoft.com/office/drawing/2014/main" id="{E8D70AC8-B9B6-47DD-960B-3E3C4D57B063}"/>
              </a:ext>
            </a:extLst>
          </p:cNvPr>
          <p:cNvSpPr>
            <a:spLocks noGrp="1"/>
          </p:cNvSpPr>
          <p:nvPr>
            <p:ph type="sldNum" sz="quarter" idx="12"/>
          </p:nvPr>
        </p:nvSpPr>
        <p:spPr/>
        <p:txBody>
          <a:bodyPr/>
          <a:lstStyle/>
          <a:p>
            <a:fld id="{CE6527ED-2F94-480A-A05E-823B7676D801}" type="slidenum">
              <a:rPr lang="en-US" smtClean="0"/>
              <a:t>3</a:t>
            </a:fld>
            <a:endParaRPr lang="en-US"/>
          </a:p>
        </p:txBody>
      </p:sp>
    </p:spTree>
    <p:extLst>
      <p:ext uri="{BB962C8B-B14F-4D97-AF65-F5344CB8AC3E}">
        <p14:creationId xmlns:p14="http://schemas.microsoft.com/office/powerpoint/2010/main" val="266458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5E83-2D3C-4C9E-80B0-9BEA9E418231}"/>
              </a:ext>
            </a:extLst>
          </p:cNvPr>
          <p:cNvSpPr>
            <a:spLocks noGrp="1"/>
          </p:cNvSpPr>
          <p:nvPr>
            <p:ph type="title"/>
          </p:nvPr>
        </p:nvSpPr>
        <p:spPr/>
        <p:txBody>
          <a:bodyPr/>
          <a:lstStyle/>
          <a:p>
            <a:r>
              <a:rPr lang="en-US" dirty="0"/>
              <a:t>Multilevel Queue Scheduling</a:t>
            </a:r>
          </a:p>
        </p:txBody>
      </p:sp>
      <p:sp>
        <p:nvSpPr>
          <p:cNvPr id="3" name="Content Placeholder 2">
            <a:extLst>
              <a:ext uri="{FF2B5EF4-FFF2-40B4-BE49-F238E27FC236}">
                <a16:creationId xmlns:a16="http://schemas.microsoft.com/office/drawing/2014/main" id="{25D2A82D-3B6C-4FCB-BE16-2971E079C2F7}"/>
              </a:ext>
            </a:extLst>
          </p:cNvPr>
          <p:cNvSpPr>
            <a:spLocks noGrp="1"/>
          </p:cNvSpPr>
          <p:nvPr>
            <p:ph idx="1"/>
          </p:nvPr>
        </p:nvSpPr>
        <p:spPr/>
        <p:txBody>
          <a:bodyPr>
            <a:normAutofit fontScale="92500" lnSpcReduction="10000"/>
          </a:bodyPr>
          <a:lstStyle/>
          <a:p>
            <a:pPr algn="just"/>
            <a:r>
              <a:rPr lang="en-US" dirty="0"/>
              <a:t>A multilevel queue-scheduling algorithm partitions the ready queue into several separate queues. </a:t>
            </a:r>
          </a:p>
          <a:p>
            <a:pPr algn="just"/>
            <a:r>
              <a:rPr lang="en-US" dirty="0"/>
              <a:t>Each queue has its own priority and scheduling algorithm. </a:t>
            </a:r>
          </a:p>
          <a:p>
            <a:pPr algn="just"/>
            <a:r>
              <a:rPr lang="en-US" dirty="0"/>
              <a:t>Processes are permanently assigned to one queue, generally based on some property of the process, such as memory size, process priority or process type. </a:t>
            </a:r>
          </a:p>
          <a:p>
            <a:pPr algn="just"/>
            <a:r>
              <a:rPr lang="en-US" dirty="0"/>
              <a:t>In addition, there must be scheduling among the queues, which is commonly implemented as fixed-priority preemptive scheduling i.e., serve all from the foreground then from the background. </a:t>
            </a:r>
          </a:p>
          <a:p>
            <a:pPr algn="just"/>
            <a:r>
              <a:rPr lang="en-US" dirty="0"/>
              <a:t>Another possibility is to time-slice between queues. </a:t>
            </a:r>
          </a:p>
          <a:p>
            <a:pPr algn="just"/>
            <a:r>
              <a:rPr lang="en-US" dirty="0"/>
              <a:t>Each queue gets a certain portion of the CPU time, which it can then schedule among the various processes in its queue, e.g., 80% to foreground in RR and 20% to background in FCFS. </a:t>
            </a:r>
          </a:p>
          <a:p>
            <a:pPr algn="just"/>
            <a:r>
              <a:rPr lang="en-US" dirty="0"/>
              <a:t>Scheduling across queues prevents starvation of processes in lower-priority queues.</a:t>
            </a:r>
          </a:p>
        </p:txBody>
      </p:sp>
      <p:sp>
        <p:nvSpPr>
          <p:cNvPr id="4" name="Slide Number Placeholder 3">
            <a:extLst>
              <a:ext uri="{FF2B5EF4-FFF2-40B4-BE49-F238E27FC236}">
                <a16:creationId xmlns:a16="http://schemas.microsoft.com/office/drawing/2014/main" id="{E5ED3D3F-94B2-441E-8561-E6C56A5D0296}"/>
              </a:ext>
            </a:extLst>
          </p:cNvPr>
          <p:cNvSpPr>
            <a:spLocks noGrp="1"/>
          </p:cNvSpPr>
          <p:nvPr>
            <p:ph type="sldNum" sz="quarter" idx="12"/>
          </p:nvPr>
        </p:nvSpPr>
        <p:spPr/>
        <p:txBody>
          <a:bodyPr/>
          <a:lstStyle/>
          <a:p>
            <a:fld id="{CE6527ED-2F94-480A-A05E-823B7676D801}" type="slidenum">
              <a:rPr lang="en-US" smtClean="0"/>
              <a:t>4</a:t>
            </a:fld>
            <a:endParaRPr lang="en-US"/>
          </a:p>
        </p:txBody>
      </p:sp>
    </p:spTree>
    <p:extLst>
      <p:ext uri="{BB962C8B-B14F-4D97-AF65-F5344CB8AC3E}">
        <p14:creationId xmlns:p14="http://schemas.microsoft.com/office/powerpoint/2010/main" val="83270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5E83-2D3C-4C9E-80B0-9BEA9E418231}"/>
              </a:ext>
            </a:extLst>
          </p:cNvPr>
          <p:cNvSpPr>
            <a:spLocks noGrp="1"/>
          </p:cNvSpPr>
          <p:nvPr>
            <p:ph type="title"/>
          </p:nvPr>
        </p:nvSpPr>
        <p:spPr/>
        <p:txBody>
          <a:bodyPr/>
          <a:lstStyle/>
          <a:p>
            <a:r>
              <a:rPr lang="en-US" dirty="0"/>
              <a:t>Multilevel Queue Scheduling</a:t>
            </a:r>
          </a:p>
        </p:txBody>
      </p:sp>
      <p:sp>
        <p:nvSpPr>
          <p:cNvPr id="3" name="Content Placeholder 2">
            <a:extLst>
              <a:ext uri="{FF2B5EF4-FFF2-40B4-BE49-F238E27FC236}">
                <a16:creationId xmlns:a16="http://schemas.microsoft.com/office/drawing/2014/main" id="{25D2A82D-3B6C-4FCB-BE16-2971E079C2F7}"/>
              </a:ext>
            </a:extLst>
          </p:cNvPr>
          <p:cNvSpPr>
            <a:spLocks noGrp="1"/>
          </p:cNvSpPr>
          <p:nvPr>
            <p:ph idx="1"/>
          </p:nvPr>
        </p:nvSpPr>
        <p:spPr/>
        <p:txBody>
          <a:bodyPr>
            <a:normAutofit/>
          </a:bodyPr>
          <a:lstStyle/>
          <a:p>
            <a:pPr algn="just"/>
            <a:r>
              <a:rPr lang="en-US" dirty="0"/>
              <a:t>A common division is made between foreground (interactive) processes and background (batch) processes. </a:t>
            </a:r>
          </a:p>
          <a:p>
            <a:pPr algn="just"/>
            <a:r>
              <a:rPr lang="en-US" dirty="0"/>
              <a:t>These two types of processes have different response-time requirements and so may have different scheduling needs. </a:t>
            </a:r>
          </a:p>
          <a:p>
            <a:pPr algn="just"/>
            <a:r>
              <a:rPr lang="en-US" dirty="0"/>
              <a:t>In addition, foreground processes may have priority (externally defined) over background processes. </a:t>
            </a:r>
          </a:p>
          <a:p>
            <a:pPr algn="just"/>
            <a:r>
              <a:rPr lang="en-US" dirty="0"/>
              <a:t>Separate queues might be used for foreground and background processes, and each queue might have its own scheduling algorithm. </a:t>
            </a:r>
          </a:p>
          <a:p>
            <a:pPr algn="just"/>
            <a:r>
              <a:rPr lang="en-US" dirty="0"/>
              <a:t>The foreground queue might be scheduled by an RR algorithm, for example, while the background queue is scheduled by an FCFS algorithm.</a:t>
            </a:r>
          </a:p>
        </p:txBody>
      </p:sp>
      <p:sp>
        <p:nvSpPr>
          <p:cNvPr id="4" name="Slide Number Placeholder 3">
            <a:extLst>
              <a:ext uri="{FF2B5EF4-FFF2-40B4-BE49-F238E27FC236}">
                <a16:creationId xmlns:a16="http://schemas.microsoft.com/office/drawing/2014/main" id="{E5ED3D3F-94B2-441E-8561-E6C56A5D0296}"/>
              </a:ext>
            </a:extLst>
          </p:cNvPr>
          <p:cNvSpPr>
            <a:spLocks noGrp="1"/>
          </p:cNvSpPr>
          <p:nvPr>
            <p:ph type="sldNum" sz="quarter" idx="12"/>
          </p:nvPr>
        </p:nvSpPr>
        <p:spPr/>
        <p:txBody>
          <a:bodyPr/>
          <a:lstStyle/>
          <a:p>
            <a:fld id="{CE6527ED-2F94-480A-A05E-823B7676D801}" type="slidenum">
              <a:rPr lang="en-US" smtClean="0"/>
              <a:t>5</a:t>
            </a:fld>
            <a:endParaRPr lang="en-US"/>
          </a:p>
        </p:txBody>
      </p:sp>
    </p:spTree>
    <p:extLst>
      <p:ext uri="{BB962C8B-B14F-4D97-AF65-F5344CB8AC3E}">
        <p14:creationId xmlns:p14="http://schemas.microsoft.com/office/powerpoint/2010/main" val="249391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5E83-2D3C-4C9E-80B0-9BEA9E418231}"/>
              </a:ext>
            </a:extLst>
          </p:cNvPr>
          <p:cNvSpPr>
            <a:spLocks noGrp="1"/>
          </p:cNvSpPr>
          <p:nvPr>
            <p:ph type="title"/>
          </p:nvPr>
        </p:nvSpPr>
        <p:spPr/>
        <p:txBody>
          <a:bodyPr/>
          <a:lstStyle/>
          <a:p>
            <a:r>
              <a:rPr lang="en-US" dirty="0"/>
              <a:t>Multilevel Queue Scheduling</a:t>
            </a:r>
          </a:p>
        </p:txBody>
      </p:sp>
      <p:pic>
        <p:nvPicPr>
          <p:cNvPr id="6" name="Content Placeholder 5" descr="Chart, bar chart&#10;&#10;Description automatically generated">
            <a:extLst>
              <a:ext uri="{FF2B5EF4-FFF2-40B4-BE49-F238E27FC236}">
                <a16:creationId xmlns:a16="http://schemas.microsoft.com/office/drawing/2014/main" id="{02412490-BEC2-491B-9429-853220CD84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794" y="1617785"/>
            <a:ext cx="7061981" cy="5020123"/>
          </a:xfrm>
        </p:spPr>
      </p:pic>
      <p:sp>
        <p:nvSpPr>
          <p:cNvPr id="4" name="Slide Number Placeholder 3">
            <a:extLst>
              <a:ext uri="{FF2B5EF4-FFF2-40B4-BE49-F238E27FC236}">
                <a16:creationId xmlns:a16="http://schemas.microsoft.com/office/drawing/2014/main" id="{E5ED3D3F-94B2-441E-8561-E6C56A5D0296}"/>
              </a:ext>
            </a:extLst>
          </p:cNvPr>
          <p:cNvSpPr>
            <a:spLocks noGrp="1"/>
          </p:cNvSpPr>
          <p:nvPr>
            <p:ph type="sldNum" sz="quarter" idx="12"/>
          </p:nvPr>
        </p:nvSpPr>
        <p:spPr/>
        <p:txBody>
          <a:bodyPr/>
          <a:lstStyle/>
          <a:p>
            <a:fld id="{CE6527ED-2F94-480A-A05E-823B7676D801}" type="slidenum">
              <a:rPr lang="en-US" smtClean="0"/>
              <a:t>6</a:t>
            </a:fld>
            <a:endParaRPr lang="en-US"/>
          </a:p>
        </p:txBody>
      </p:sp>
    </p:spTree>
    <p:extLst>
      <p:ext uri="{BB962C8B-B14F-4D97-AF65-F5344CB8AC3E}">
        <p14:creationId xmlns:p14="http://schemas.microsoft.com/office/powerpoint/2010/main" val="57418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E18E-D948-42FA-A19F-CFB4A5C545FD}"/>
              </a:ext>
            </a:extLst>
          </p:cNvPr>
          <p:cNvSpPr>
            <a:spLocks noGrp="1"/>
          </p:cNvSpPr>
          <p:nvPr>
            <p:ph type="title"/>
          </p:nvPr>
        </p:nvSpPr>
        <p:spPr/>
        <p:txBody>
          <a:bodyPr>
            <a:normAutofit/>
          </a:bodyPr>
          <a:lstStyle/>
          <a:p>
            <a:r>
              <a:rPr lang="en-US" sz="4000" dirty="0"/>
              <a:t>Multilevel Feedback Queue Scheduling</a:t>
            </a:r>
          </a:p>
        </p:txBody>
      </p:sp>
      <p:sp>
        <p:nvSpPr>
          <p:cNvPr id="3" name="Content Placeholder 2">
            <a:extLst>
              <a:ext uri="{FF2B5EF4-FFF2-40B4-BE49-F238E27FC236}">
                <a16:creationId xmlns:a16="http://schemas.microsoft.com/office/drawing/2014/main" id="{46CD6EBF-B546-43F3-B53D-624F4E3D8C4E}"/>
              </a:ext>
            </a:extLst>
          </p:cNvPr>
          <p:cNvSpPr>
            <a:spLocks noGrp="1"/>
          </p:cNvSpPr>
          <p:nvPr>
            <p:ph idx="1"/>
          </p:nvPr>
        </p:nvSpPr>
        <p:spPr/>
        <p:txBody>
          <a:bodyPr/>
          <a:lstStyle/>
          <a:p>
            <a:pPr algn="just"/>
            <a:endParaRPr lang="en-US" dirty="0"/>
          </a:p>
          <a:p>
            <a:pPr algn="just"/>
            <a:r>
              <a:rPr lang="en-US" dirty="0"/>
              <a:t>It allows a process to move between queues. </a:t>
            </a:r>
          </a:p>
          <a:p>
            <a:pPr algn="just"/>
            <a:r>
              <a:rPr lang="en-US" dirty="0"/>
              <a:t>The idea is to separate processes with different CPU burst characteristics. </a:t>
            </a:r>
          </a:p>
          <a:p>
            <a:pPr algn="just"/>
            <a:r>
              <a:rPr lang="en-US" dirty="0"/>
              <a:t>If a process uses too much CPU time, it will be moved to a lower-priority queue.</a:t>
            </a:r>
          </a:p>
          <a:p>
            <a:pPr algn="just"/>
            <a:r>
              <a:rPr lang="en-US" dirty="0"/>
              <a:t>This scheme leaves I/O bound and interactive processes in the higher-priority queues. </a:t>
            </a:r>
          </a:p>
          <a:p>
            <a:pPr algn="just"/>
            <a:r>
              <a:rPr lang="en-US" dirty="0"/>
              <a:t>Similarly, a process that waits too long in a lower-priority queue may be moved o a higher priority queue. </a:t>
            </a:r>
          </a:p>
          <a:p>
            <a:pPr algn="just"/>
            <a:r>
              <a:rPr lang="en-US" dirty="0"/>
              <a:t>This form of aging prevents starvation.</a:t>
            </a:r>
          </a:p>
        </p:txBody>
      </p:sp>
      <p:sp>
        <p:nvSpPr>
          <p:cNvPr id="4" name="Slide Number Placeholder 3">
            <a:extLst>
              <a:ext uri="{FF2B5EF4-FFF2-40B4-BE49-F238E27FC236}">
                <a16:creationId xmlns:a16="http://schemas.microsoft.com/office/drawing/2014/main" id="{C6EB78F4-14F3-467D-82FF-C154948C521E}"/>
              </a:ext>
            </a:extLst>
          </p:cNvPr>
          <p:cNvSpPr>
            <a:spLocks noGrp="1"/>
          </p:cNvSpPr>
          <p:nvPr>
            <p:ph type="sldNum" sz="quarter" idx="12"/>
          </p:nvPr>
        </p:nvSpPr>
        <p:spPr/>
        <p:txBody>
          <a:bodyPr/>
          <a:lstStyle/>
          <a:p>
            <a:fld id="{CE6527ED-2F94-480A-A05E-823B7676D801}" type="slidenum">
              <a:rPr lang="en-US" smtClean="0"/>
              <a:t>7</a:t>
            </a:fld>
            <a:endParaRPr lang="en-US"/>
          </a:p>
        </p:txBody>
      </p:sp>
    </p:spTree>
    <p:extLst>
      <p:ext uri="{BB962C8B-B14F-4D97-AF65-F5344CB8AC3E}">
        <p14:creationId xmlns:p14="http://schemas.microsoft.com/office/powerpoint/2010/main" val="3027850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E18E-D948-42FA-A19F-CFB4A5C545FD}"/>
              </a:ext>
            </a:extLst>
          </p:cNvPr>
          <p:cNvSpPr>
            <a:spLocks noGrp="1"/>
          </p:cNvSpPr>
          <p:nvPr>
            <p:ph type="title"/>
          </p:nvPr>
        </p:nvSpPr>
        <p:spPr/>
        <p:txBody>
          <a:bodyPr>
            <a:normAutofit/>
          </a:bodyPr>
          <a:lstStyle/>
          <a:p>
            <a:r>
              <a:rPr lang="en-US" sz="4000" dirty="0"/>
              <a:t>Multilevel Feedback Queue Scheduling</a:t>
            </a:r>
          </a:p>
        </p:txBody>
      </p:sp>
      <p:sp>
        <p:nvSpPr>
          <p:cNvPr id="3" name="Content Placeholder 2">
            <a:extLst>
              <a:ext uri="{FF2B5EF4-FFF2-40B4-BE49-F238E27FC236}">
                <a16:creationId xmlns:a16="http://schemas.microsoft.com/office/drawing/2014/main" id="{46CD6EBF-B546-43F3-B53D-624F4E3D8C4E}"/>
              </a:ext>
            </a:extLst>
          </p:cNvPr>
          <p:cNvSpPr>
            <a:spLocks noGrp="1"/>
          </p:cNvSpPr>
          <p:nvPr>
            <p:ph idx="1"/>
          </p:nvPr>
        </p:nvSpPr>
        <p:spPr/>
        <p:txBody>
          <a:bodyPr/>
          <a:lstStyle/>
          <a:p>
            <a:pPr marL="0" indent="0" algn="just">
              <a:buNone/>
            </a:pPr>
            <a:endParaRPr lang="en-US" dirty="0"/>
          </a:p>
          <a:p>
            <a:pPr marL="0" indent="0" algn="just">
              <a:buNone/>
            </a:pPr>
            <a:r>
              <a:rPr lang="en-US" dirty="0"/>
              <a:t>In general, a multi-level feedback queue scheduler is defined by the following parameters: </a:t>
            </a:r>
          </a:p>
          <a:p>
            <a:pPr algn="just"/>
            <a:r>
              <a:rPr lang="en-US" dirty="0"/>
              <a:t>Number of queues </a:t>
            </a:r>
          </a:p>
          <a:p>
            <a:pPr algn="just"/>
            <a:r>
              <a:rPr lang="en-US" dirty="0"/>
              <a:t>Scheduling algorithm for each queue </a:t>
            </a:r>
          </a:p>
          <a:p>
            <a:pPr algn="just"/>
            <a:r>
              <a:rPr lang="en-US" dirty="0"/>
              <a:t>Method used to determine when to upgrade a process to the higher priority queue</a:t>
            </a:r>
          </a:p>
          <a:p>
            <a:pPr algn="just"/>
            <a:r>
              <a:rPr lang="en-US" dirty="0"/>
              <a:t>Method used to determine when to demote a process </a:t>
            </a:r>
          </a:p>
          <a:p>
            <a:pPr algn="just"/>
            <a:r>
              <a:rPr lang="en-US" dirty="0"/>
              <a:t>Method used to determine which queue a process enters when it needs service</a:t>
            </a:r>
          </a:p>
        </p:txBody>
      </p:sp>
      <p:sp>
        <p:nvSpPr>
          <p:cNvPr id="4" name="Slide Number Placeholder 3">
            <a:extLst>
              <a:ext uri="{FF2B5EF4-FFF2-40B4-BE49-F238E27FC236}">
                <a16:creationId xmlns:a16="http://schemas.microsoft.com/office/drawing/2014/main" id="{C6EB78F4-14F3-467D-82FF-C154948C521E}"/>
              </a:ext>
            </a:extLst>
          </p:cNvPr>
          <p:cNvSpPr>
            <a:spLocks noGrp="1"/>
          </p:cNvSpPr>
          <p:nvPr>
            <p:ph type="sldNum" sz="quarter" idx="12"/>
          </p:nvPr>
        </p:nvSpPr>
        <p:spPr/>
        <p:txBody>
          <a:bodyPr/>
          <a:lstStyle/>
          <a:p>
            <a:fld id="{CE6527ED-2F94-480A-A05E-823B7676D801}" type="slidenum">
              <a:rPr lang="en-US" smtClean="0"/>
              <a:t>8</a:t>
            </a:fld>
            <a:endParaRPr lang="en-US"/>
          </a:p>
        </p:txBody>
      </p:sp>
    </p:spTree>
    <p:extLst>
      <p:ext uri="{BB962C8B-B14F-4D97-AF65-F5344CB8AC3E}">
        <p14:creationId xmlns:p14="http://schemas.microsoft.com/office/powerpoint/2010/main" val="336739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E18E-D948-42FA-A19F-CFB4A5C545FD}"/>
              </a:ext>
            </a:extLst>
          </p:cNvPr>
          <p:cNvSpPr>
            <a:spLocks noGrp="1"/>
          </p:cNvSpPr>
          <p:nvPr>
            <p:ph type="title"/>
          </p:nvPr>
        </p:nvSpPr>
        <p:spPr/>
        <p:txBody>
          <a:bodyPr>
            <a:normAutofit/>
          </a:bodyPr>
          <a:lstStyle/>
          <a:p>
            <a:r>
              <a:rPr lang="en-US" sz="4000" dirty="0"/>
              <a:t>Multilevel Feedback Queue Scheduling</a:t>
            </a:r>
          </a:p>
        </p:txBody>
      </p:sp>
      <p:pic>
        <p:nvPicPr>
          <p:cNvPr id="6" name="Content Placeholder 5" descr="Diagram&#10;&#10;Description automatically generated">
            <a:extLst>
              <a:ext uri="{FF2B5EF4-FFF2-40B4-BE49-F238E27FC236}">
                <a16:creationId xmlns:a16="http://schemas.microsoft.com/office/drawing/2014/main" id="{04A17760-BC97-4682-A189-01FCCE483E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5735" y="1728852"/>
            <a:ext cx="5205047" cy="4543932"/>
          </a:xfrm>
        </p:spPr>
      </p:pic>
      <p:sp>
        <p:nvSpPr>
          <p:cNvPr id="4" name="Slide Number Placeholder 3">
            <a:extLst>
              <a:ext uri="{FF2B5EF4-FFF2-40B4-BE49-F238E27FC236}">
                <a16:creationId xmlns:a16="http://schemas.microsoft.com/office/drawing/2014/main" id="{C6EB78F4-14F3-467D-82FF-C154948C521E}"/>
              </a:ext>
            </a:extLst>
          </p:cNvPr>
          <p:cNvSpPr>
            <a:spLocks noGrp="1"/>
          </p:cNvSpPr>
          <p:nvPr>
            <p:ph type="sldNum" sz="quarter" idx="12"/>
          </p:nvPr>
        </p:nvSpPr>
        <p:spPr/>
        <p:txBody>
          <a:bodyPr/>
          <a:lstStyle/>
          <a:p>
            <a:fld id="{CE6527ED-2F94-480A-A05E-823B7676D801}" type="slidenum">
              <a:rPr lang="en-US" smtClean="0"/>
              <a:t>9</a:t>
            </a:fld>
            <a:endParaRPr lang="en-US"/>
          </a:p>
        </p:txBody>
      </p:sp>
    </p:spTree>
    <p:extLst>
      <p:ext uri="{BB962C8B-B14F-4D97-AF65-F5344CB8AC3E}">
        <p14:creationId xmlns:p14="http://schemas.microsoft.com/office/powerpoint/2010/main" val="2997675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2980</TotalTime>
  <Words>1384</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Rockwell</vt:lpstr>
      <vt:lpstr>Rockwell Condensed</vt:lpstr>
      <vt:lpstr>Wingdings</vt:lpstr>
      <vt:lpstr>Wood Type</vt:lpstr>
      <vt:lpstr>Operating Systems</vt:lpstr>
      <vt:lpstr>Multilevel Queue Scheduling</vt:lpstr>
      <vt:lpstr>Multilevel Queue Scheduling</vt:lpstr>
      <vt:lpstr>Multilevel Queue Scheduling</vt:lpstr>
      <vt:lpstr>Multilevel Queue Scheduling</vt:lpstr>
      <vt:lpstr>Multilevel Queue Scheduling</vt:lpstr>
      <vt:lpstr>Multilevel Feedback Queue Scheduling</vt:lpstr>
      <vt:lpstr>Multilevel Feedback Queue Scheduling</vt:lpstr>
      <vt:lpstr>Multilevel Feedback Queue Scheduling</vt:lpstr>
      <vt:lpstr>Shared Memory</vt:lpstr>
      <vt:lpstr>Shared Memory</vt:lpstr>
      <vt:lpstr>Process Synchronization</vt:lpstr>
      <vt:lpstr>producer-consumer problem</vt:lpstr>
      <vt:lpstr>producer-consumer problem</vt:lpstr>
      <vt:lpstr>producer-consumer problem</vt:lpstr>
      <vt:lpstr>producer-consumer problem</vt:lpstr>
      <vt:lpstr>producer-consumer problem</vt:lpstr>
      <vt:lpstr>producer-consumer problem</vt:lpstr>
      <vt:lpstr>producer-consumer problem</vt:lpstr>
      <vt:lpstr>Bank Transaction Example</vt:lpstr>
      <vt:lpstr>PowerPoint Presentation</vt:lpstr>
      <vt:lpstr>Critical Section Problem</vt:lpstr>
      <vt:lpstr>Critical Section Problem</vt:lpstr>
      <vt:lpstr>Critical Section Problem</vt:lpstr>
      <vt:lpstr>Solution to Critical Section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Mr.Razi-uddin</cp:lastModifiedBy>
  <cp:revision>65</cp:revision>
  <dcterms:created xsi:type="dcterms:W3CDTF">2022-02-16T07:50:43Z</dcterms:created>
  <dcterms:modified xsi:type="dcterms:W3CDTF">2022-04-14T07:56:16Z</dcterms:modified>
</cp:coreProperties>
</file>