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309" r:id="rId3"/>
    <p:sldId id="325" r:id="rId4"/>
    <p:sldId id="326" r:id="rId5"/>
    <p:sldId id="327" r:id="rId6"/>
    <p:sldId id="328" r:id="rId7"/>
    <p:sldId id="329" r:id="rId8"/>
    <p:sldId id="330" r:id="rId9"/>
    <p:sldId id="331" r:id="rId10"/>
    <p:sldId id="332" r:id="rId11"/>
    <p:sldId id="333" r:id="rId12"/>
    <p:sldId id="334" r:id="rId13"/>
    <p:sldId id="335" r:id="rId14"/>
    <p:sldId id="336"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7E5E0F-FBC1-4DBD-B74A-AA05AB69D689}">
          <p14:sldIdLst>
            <p14:sldId id="256"/>
            <p14:sldId id="309"/>
            <p14:sldId id="325"/>
            <p14:sldId id="326"/>
            <p14:sldId id="327"/>
            <p14:sldId id="328"/>
            <p14:sldId id="329"/>
            <p14:sldId id="330"/>
            <p14:sldId id="331"/>
            <p14:sldId id="332"/>
            <p14:sldId id="333"/>
            <p14:sldId id="334"/>
            <p14:sldId id="335"/>
            <p14:sldId id="336"/>
            <p14:sldId id="338"/>
            <p14:sldId id="339"/>
            <p14:sldId id="340"/>
            <p14:sldId id="341"/>
            <p14:sldId id="342"/>
            <p14:sldId id="343"/>
            <p14:sldId id="344"/>
            <p14:sldId id="345"/>
            <p14:sldId id="346"/>
            <p14:sldId id="347"/>
            <p14:sldId id="348"/>
            <p14:sldId id="349"/>
            <p14:sldId id="350"/>
            <p14:sldId id="351"/>
            <p14:sldId id="35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303C1E-3484-69BD-43D0-68F8534BB62C}" name="Mr.Razi-uddin" initials="Mu" userId="S::razi.uddin@nu.edu.pk::d7d1c73b-ca12-4be2-a8cb-990354b1337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8ED09-49A1-4526-B1BA-F9F5FE5CAEFE}" type="datetimeFigureOut">
              <a:rPr lang="en-US" smtClean="0"/>
              <a:t>27-Apr-22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6FDC4-0BDF-4AE5-BDAC-2884AF70D762}" type="slidenum">
              <a:rPr lang="en-US" smtClean="0"/>
              <a:t>‹#›</a:t>
            </a:fld>
            <a:endParaRPr lang="en-US"/>
          </a:p>
        </p:txBody>
      </p:sp>
    </p:spTree>
    <p:extLst>
      <p:ext uri="{BB962C8B-B14F-4D97-AF65-F5344CB8AC3E}">
        <p14:creationId xmlns:p14="http://schemas.microsoft.com/office/powerpoint/2010/main" val="145876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5AB2A8-7B5D-486B-BBDB-80B33224F3A0}" type="datetime1">
              <a:rPr lang="en-US" smtClean="0"/>
              <a:t>27-Apr-22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6527ED-2F94-480A-A05E-823B7676D801}" type="slidenum">
              <a:rPr lang="en-US" smtClean="0"/>
              <a:t>‹#›</a:t>
            </a:fld>
            <a:endParaRPr lang="en-US"/>
          </a:p>
        </p:txBody>
      </p:sp>
    </p:spTree>
    <p:extLst>
      <p:ext uri="{BB962C8B-B14F-4D97-AF65-F5344CB8AC3E}">
        <p14:creationId xmlns:p14="http://schemas.microsoft.com/office/powerpoint/2010/main" val="119573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806FBE-8A00-46A7-8BCF-14FF776A456B}" type="datetime1">
              <a:rPr lang="en-US" smtClean="0"/>
              <a:t>27-Apr-22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840888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0A66C1-B128-42BD-BC6F-C6BE31CB33E8}" type="datetime1">
              <a:rPr lang="en-US" smtClean="0"/>
              <a:t>27-Apr-22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428489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3B7E4-96A9-42CA-88CC-8474A10D4E5D}" type="datetime1">
              <a:rPr lang="en-US" smtClean="0"/>
              <a:t>27-Apr-22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233652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6C1315A-7D3B-43CF-8B0E-7E4D793E09D2}" type="datetime1">
              <a:rPr lang="en-US" smtClean="0"/>
              <a:t>27-Apr-22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6527ED-2F94-480A-A05E-823B7676D801}" type="slidenum">
              <a:rPr lang="en-US" smtClean="0"/>
              <a:t>‹#›</a:t>
            </a:fld>
            <a:endParaRPr lang="en-US"/>
          </a:p>
        </p:txBody>
      </p:sp>
    </p:spTree>
    <p:extLst>
      <p:ext uri="{BB962C8B-B14F-4D97-AF65-F5344CB8AC3E}">
        <p14:creationId xmlns:p14="http://schemas.microsoft.com/office/powerpoint/2010/main" val="335066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7684ED-F56A-46D9-80E4-7AF16652B2D3}" type="datetime1">
              <a:rPr lang="en-US" smtClean="0"/>
              <a:t>27-Apr-22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46502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1EED7E-7688-4448-B90F-54ADA5954B0F}" type="datetime1">
              <a:rPr lang="en-US" smtClean="0"/>
              <a:t>27-Apr-22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90401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05C18E-456B-4959-8BC6-003ED30E8149}" type="datetime1">
              <a:rPr lang="en-US" smtClean="0"/>
              <a:t>27-Apr-22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278211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73F565-BDFE-48F8-9CF6-064DC7938754}" type="datetime1">
              <a:rPr lang="en-US" smtClean="0"/>
              <a:t>27-Apr-22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29099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4BFAE2-94B3-44D1-A47A-7EC42F6033D8}" type="datetime1">
              <a:rPr lang="en-US" smtClean="0"/>
              <a:t>27-Apr-22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88898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8DBA63-BE51-436E-8A1D-411BEA6EFCDA}" type="datetime1">
              <a:rPr lang="en-US" smtClean="0"/>
              <a:t>27-Apr-22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023969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BDA4EC0-0E53-4331-B963-AAA9FAC141A8}" type="datetime1">
              <a:rPr lang="en-US" smtClean="0"/>
              <a:t>27-Apr-22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6527ED-2F94-480A-A05E-823B7676D801}" type="slidenum">
              <a:rPr lang="en-US" smtClean="0"/>
              <a:t>‹#›</a:t>
            </a:fld>
            <a:endParaRPr lang="en-US"/>
          </a:p>
        </p:txBody>
      </p:sp>
    </p:spTree>
    <p:extLst>
      <p:ext uri="{BB962C8B-B14F-4D97-AF65-F5344CB8AC3E}">
        <p14:creationId xmlns:p14="http://schemas.microsoft.com/office/powerpoint/2010/main" val="779406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6.JPG"/><Relationship Id="rId5" Type="http://schemas.microsoft.com/office/2007/relationships/hdphoto" Target="../media/hdphoto1.wdp"/><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3.JP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5.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A81A-7DC3-4592-934D-20AED0FC1D28}"/>
              </a:ext>
            </a:extLst>
          </p:cNvPr>
          <p:cNvSpPr>
            <a:spLocks noGrp="1"/>
          </p:cNvSpPr>
          <p:nvPr>
            <p:ph type="ctrTitle"/>
          </p:nvPr>
        </p:nvSpPr>
        <p:spPr/>
        <p:txBody>
          <a:bodyPr/>
          <a:lstStyle/>
          <a:p>
            <a:r>
              <a:rPr lang="en-US" dirty="0"/>
              <a:t>Operating Systems</a:t>
            </a:r>
          </a:p>
        </p:txBody>
      </p:sp>
      <p:sp>
        <p:nvSpPr>
          <p:cNvPr id="3" name="Subtitle 2">
            <a:extLst>
              <a:ext uri="{FF2B5EF4-FFF2-40B4-BE49-F238E27FC236}">
                <a16:creationId xmlns:a16="http://schemas.microsoft.com/office/drawing/2014/main" id="{7BA8CF11-4A32-491D-AF73-15B12BFFC8CA}"/>
              </a:ext>
            </a:extLst>
          </p:cNvPr>
          <p:cNvSpPr>
            <a:spLocks noGrp="1"/>
          </p:cNvSpPr>
          <p:nvPr>
            <p:ph type="subTitle" idx="1"/>
          </p:nvPr>
        </p:nvSpPr>
        <p:spPr>
          <a:xfrm>
            <a:off x="1904735" y="4468031"/>
            <a:ext cx="7891272" cy="1069848"/>
          </a:xfrm>
        </p:spPr>
        <p:txBody>
          <a:bodyPr>
            <a:normAutofit/>
          </a:bodyPr>
          <a:lstStyle/>
          <a:p>
            <a:pPr algn="ctr"/>
            <a:r>
              <a:rPr lang="en-US" sz="2800" b="1" dirty="0"/>
              <a:t>Razi Uddin</a:t>
            </a:r>
          </a:p>
          <a:p>
            <a:pPr algn="ctr"/>
            <a:r>
              <a:rPr lang="en-US" sz="2800" b="1" dirty="0"/>
              <a:t>Lecture # 17</a:t>
            </a:r>
          </a:p>
        </p:txBody>
      </p:sp>
      <p:sp>
        <p:nvSpPr>
          <p:cNvPr id="4" name="Slide Number Placeholder 3">
            <a:extLst>
              <a:ext uri="{FF2B5EF4-FFF2-40B4-BE49-F238E27FC236}">
                <a16:creationId xmlns:a16="http://schemas.microsoft.com/office/drawing/2014/main" id="{91749E2B-70D9-4CCA-9B2C-D1F4F716090C}"/>
              </a:ext>
            </a:extLst>
          </p:cNvPr>
          <p:cNvSpPr>
            <a:spLocks noGrp="1"/>
          </p:cNvSpPr>
          <p:nvPr>
            <p:ph type="sldNum" sz="quarter" idx="12"/>
          </p:nvPr>
        </p:nvSpPr>
        <p:spPr/>
        <p:txBody>
          <a:bodyPr/>
          <a:lstStyle/>
          <a:p>
            <a:fld id="{CE6527ED-2F94-480A-A05E-823B7676D801}" type="slidenum">
              <a:rPr lang="en-US" smtClean="0"/>
              <a:t>1</a:t>
            </a:fld>
            <a:endParaRPr lang="en-US"/>
          </a:p>
        </p:txBody>
      </p:sp>
    </p:spTree>
    <p:extLst>
      <p:ext uri="{BB962C8B-B14F-4D97-AF65-F5344CB8AC3E}">
        <p14:creationId xmlns:p14="http://schemas.microsoft.com/office/powerpoint/2010/main" val="3440504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419-EC42-4F07-BD37-4D2E847AE3C4}"/>
              </a:ext>
            </a:extLst>
          </p:cNvPr>
          <p:cNvSpPr>
            <a:spLocks noGrp="1"/>
          </p:cNvSpPr>
          <p:nvPr>
            <p:ph type="title"/>
          </p:nvPr>
        </p:nvSpPr>
        <p:spPr/>
        <p:txBody>
          <a:bodyPr>
            <a:normAutofit/>
          </a:bodyPr>
          <a:lstStyle/>
          <a:p>
            <a:r>
              <a:rPr lang="en-US" sz="4400" dirty="0"/>
              <a:t>Classic Problems of Synchronization </a:t>
            </a:r>
          </a:p>
        </p:txBody>
      </p:sp>
      <p:sp>
        <p:nvSpPr>
          <p:cNvPr id="3" name="Content Placeholder 2">
            <a:extLst>
              <a:ext uri="{FF2B5EF4-FFF2-40B4-BE49-F238E27FC236}">
                <a16:creationId xmlns:a16="http://schemas.microsoft.com/office/drawing/2014/main" id="{A00C1AAD-7464-4334-8367-68D9FC997B62}"/>
              </a:ext>
            </a:extLst>
          </p:cNvPr>
          <p:cNvSpPr>
            <a:spLocks noGrp="1"/>
          </p:cNvSpPr>
          <p:nvPr>
            <p:ph idx="1"/>
          </p:nvPr>
        </p:nvSpPr>
        <p:spPr/>
        <p:txBody>
          <a:bodyPr/>
          <a:lstStyle/>
          <a:p>
            <a:endParaRPr lang="en-US" dirty="0"/>
          </a:p>
          <a:p>
            <a:pPr marL="0" indent="0">
              <a:buNone/>
            </a:pPr>
            <a:r>
              <a:rPr lang="en-US" sz="2800" dirty="0"/>
              <a:t>The three classic problems of synchronization are: </a:t>
            </a:r>
          </a:p>
          <a:p>
            <a:pPr>
              <a:buFont typeface="Wingdings" panose="05000000000000000000" pitchFamily="2" charset="2"/>
              <a:buChar char="ü"/>
            </a:pPr>
            <a:r>
              <a:rPr lang="en-US" sz="2800" dirty="0"/>
              <a:t>Bounded-Buffer Problem</a:t>
            </a:r>
          </a:p>
          <a:p>
            <a:pPr>
              <a:buFont typeface="Wingdings" panose="05000000000000000000" pitchFamily="2" charset="2"/>
              <a:buChar char="ü"/>
            </a:pPr>
            <a:r>
              <a:rPr lang="en-US" sz="2800" dirty="0"/>
              <a:t>Readers and Writers Problem </a:t>
            </a:r>
          </a:p>
          <a:p>
            <a:pPr>
              <a:buFont typeface="Wingdings" panose="05000000000000000000" pitchFamily="2" charset="2"/>
              <a:buChar char="ü"/>
            </a:pPr>
            <a:r>
              <a:rPr lang="en-US" sz="2800" dirty="0"/>
              <a:t>Dining Philosophers Problem</a:t>
            </a:r>
          </a:p>
        </p:txBody>
      </p:sp>
      <p:sp>
        <p:nvSpPr>
          <p:cNvPr id="4" name="Slide Number Placeholder 3">
            <a:extLst>
              <a:ext uri="{FF2B5EF4-FFF2-40B4-BE49-F238E27FC236}">
                <a16:creationId xmlns:a16="http://schemas.microsoft.com/office/drawing/2014/main" id="{5C2E7FA3-8CD4-43F4-B470-9016D3FF5437}"/>
              </a:ext>
            </a:extLst>
          </p:cNvPr>
          <p:cNvSpPr>
            <a:spLocks noGrp="1"/>
          </p:cNvSpPr>
          <p:nvPr>
            <p:ph type="sldNum" sz="quarter" idx="12"/>
          </p:nvPr>
        </p:nvSpPr>
        <p:spPr/>
        <p:txBody>
          <a:bodyPr/>
          <a:lstStyle/>
          <a:p>
            <a:fld id="{CE6527ED-2F94-480A-A05E-823B7676D801}" type="slidenum">
              <a:rPr lang="en-US" smtClean="0"/>
              <a:t>10</a:t>
            </a:fld>
            <a:endParaRPr lang="en-US"/>
          </a:p>
        </p:txBody>
      </p:sp>
    </p:spTree>
    <p:extLst>
      <p:ext uri="{BB962C8B-B14F-4D97-AF65-F5344CB8AC3E}">
        <p14:creationId xmlns:p14="http://schemas.microsoft.com/office/powerpoint/2010/main" val="2124523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53297D0-72AA-4F06-8B85-7498DD600BD3}"/>
              </a:ext>
            </a:extLst>
          </p:cNvPr>
          <p:cNvSpPr>
            <a:spLocks noGrp="1"/>
          </p:cNvSpPr>
          <p:nvPr>
            <p:ph type="title"/>
          </p:nvPr>
        </p:nvSpPr>
        <p:spPr>
          <a:xfrm>
            <a:off x="1069848" y="484632"/>
            <a:ext cx="10058400" cy="1609344"/>
          </a:xfrm>
        </p:spPr>
        <p:txBody>
          <a:bodyPr>
            <a:normAutofit/>
          </a:bodyPr>
          <a:lstStyle/>
          <a:p>
            <a:r>
              <a:rPr lang="en-US"/>
              <a:t>Bounded-Buffer Problem</a:t>
            </a:r>
            <a:endParaRPr lang="en-US" dirty="0"/>
          </a:p>
        </p:txBody>
      </p:sp>
      <p:sp>
        <p:nvSpPr>
          <p:cNvPr id="21" name="Oval 2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A188576D-BA18-4ACC-BD9F-7EE344E000CD}"/>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11</a:t>
            </a:fld>
            <a:endParaRPr lang="en-US"/>
          </a:p>
        </p:txBody>
      </p:sp>
      <p:pic>
        <p:nvPicPr>
          <p:cNvPr id="8" name="Picture 7" descr="Diagram&#10;&#10;Description automatically generated">
            <a:extLst>
              <a:ext uri="{FF2B5EF4-FFF2-40B4-BE49-F238E27FC236}">
                <a16:creationId xmlns:a16="http://schemas.microsoft.com/office/drawing/2014/main" id="{3A59755A-65B3-431C-8B52-A50961C8B6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5058" y="2387786"/>
            <a:ext cx="5289453" cy="3884998"/>
          </a:xfrm>
          <a:prstGeom prst="rect">
            <a:avLst/>
          </a:prstGeom>
        </p:spPr>
      </p:pic>
    </p:spTree>
    <p:extLst>
      <p:ext uri="{BB962C8B-B14F-4D97-AF65-F5344CB8AC3E}">
        <p14:creationId xmlns:p14="http://schemas.microsoft.com/office/powerpoint/2010/main" val="1141058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53297D0-72AA-4F06-8B85-7498DD600BD3}"/>
              </a:ext>
            </a:extLst>
          </p:cNvPr>
          <p:cNvSpPr>
            <a:spLocks noGrp="1"/>
          </p:cNvSpPr>
          <p:nvPr>
            <p:ph type="title"/>
          </p:nvPr>
        </p:nvSpPr>
        <p:spPr>
          <a:xfrm>
            <a:off x="1069848" y="484632"/>
            <a:ext cx="10058400" cy="1609344"/>
          </a:xfrm>
        </p:spPr>
        <p:txBody>
          <a:bodyPr>
            <a:normAutofit/>
          </a:bodyPr>
          <a:lstStyle/>
          <a:p>
            <a:r>
              <a:rPr lang="en-US"/>
              <a:t>Bounded-Buffer Problem</a:t>
            </a:r>
            <a:endParaRPr lang="en-US" dirty="0"/>
          </a:p>
        </p:txBody>
      </p:sp>
      <p:sp>
        <p:nvSpPr>
          <p:cNvPr id="21" name="Oval 2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A188576D-BA18-4ACC-BD9F-7EE344E000CD}"/>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12</a:t>
            </a:fld>
            <a:endParaRPr lang="en-US"/>
          </a:p>
        </p:txBody>
      </p:sp>
      <p:sp>
        <p:nvSpPr>
          <p:cNvPr id="3" name="TextBox 2">
            <a:extLst>
              <a:ext uri="{FF2B5EF4-FFF2-40B4-BE49-F238E27FC236}">
                <a16:creationId xmlns:a16="http://schemas.microsoft.com/office/drawing/2014/main" id="{C4C80598-E6E5-4B6A-B2C6-A0F1032119C4}"/>
              </a:ext>
            </a:extLst>
          </p:cNvPr>
          <p:cNvSpPr txBox="1"/>
          <p:nvPr/>
        </p:nvSpPr>
        <p:spPr>
          <a:xfrm>
            <a:off x="1195754" y="2360135"/>
            <a:ext cx="8553157" cy="1938992"/>
          </a:xfrm>
          <a:prstGeom prst="rect">
            <a:avLst/>
          </a:prstGeom>
          <a:noFill/>
        </p:spPr>
        <p:txBody>
          <a:bodyPr wrap="square" rtlCol="0">
            <a:spAutoFit/>
          </a:bodyPr>
          <a:lstStyle/>
          <a:p>
            <a:r>
              <a:rPr lang="en-US" sz="2400" dirty="0"/>
              <a:t>Solution:</a:t>
            </a:r>
          </a:p>
          <a:p>
            <a:endParaRPr lang="en-US" sz="2400" dirty="0"/>
          </a:p>
          <a:p>
            <a:r>
              <a:rPr lang="en-US" sz="2400" dirty="0">
                <a:solidFill>
                  <a:srgbClr val="FF0000"/>
                </a:solidFill>
              </a:rPr>
              <a:t>Shared Data:</a:t>
            </a:r>
          </a:p>
          <a:p>
            <a:r>
              <a:rPr lang="en-US" sz="2400" dirty="0"/>
              <a:t>Semaphore mutex, full, empty;</a:t>
            </a:r>
          </a:p>
          <a:p>
            <a:r>
              <a:rPr lang="en-US" sz="2400" dirty="0"/>
              <a:t>mutex=1,  full=0, empty =n</a:t>
            </a:r>
          </a:p>
        </p:txBody>
      </p:sp>
    </p:spTree>
    <p:extLst>
      <p:ext uri="{BB962C8B-B14F-4D97-AF65-F5344CB8AC3E}">
        <p14:creationId xmlns:p14="http://schemas.microsoft.com/office/powerpoint/2010/main" val="1148600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53297D0-72AA-4F06-8B85-7498DD600BD3}"/>
              </a:ext>
            </a:extLst>
          </p:cNvPr>
          <p:cNvSpPr>
            <a:spLocks noGrp="1"/>
          </p:cNvSpPr>
          <p:nvPr>
            <p:ph type="title"/>
          </p:nvPr>
        </p:nvSpPr>
        <p:spPr>
          <a:xfrm>
            <a:off x="1069848" y="484632"/>
            <a:ext cx="10058400" cy="1609344"/>
          </a:xfrm>
        </p:spPr>
        <p:txBody>
          <a:bodyPr>
            <a:normAutofit/>
          </a:bodyPr>
          <a:lstStyle/>
          <a:p>
            <a:r>
              <a:rPr lang="en-US"/>
              <a:t>Bounded-Buffer Problem</a:t>
            </a:r>
            <a:endParaRPr lang="en-US" dirty="0"/>
          </a:p>
        </p:txBody>
      </p:sp>
      <p:sp>
        <p:nvSpPr>
          <p:cNvPr id="21" name="Oval 2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A188576D-BA18-4ACC-BD9F-7EE344E000CD}"/>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13</a:t>
            </a:fld>
            <a:endParaRPr lang="en-US"/>
          </a:p>
        </p:txBody>
      </p:sp>
      <p:pic>
        <p:nvPicPr>
          <p:cNvPr id="6" name="Picture 5" descr="A picture containing text&#10;&#10;Description automatically generated">
            <a:extLst>
              <a:ext uri="{FF2B5EF4-FFF2-40B4-BE49-F238E27FC236}">
                <a16:creationId xmlns:a16="http://schemas.microsoft.com/office/drawing/2014/main" id="{6E82710F-D1B8-4E44-888C-7D5C4F4DF4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0343" y="2140975"/>
            <a:ext cx="3929463" cy="4516714"/>
          </a:xfrm>
          <a:prstGeom prst="rect">
            <a:avLst/>
          </a:prstGeom>
        </p:spPr>
      </p:pic>
      <p:pic>
        <p:nvPicPr>
          <p:cNvPr id="8" name="Picture 7" descr="Table&#10;&#10;Description automatically generated with medium confidence">
            <a:extLst>
              <a:ext uri="{FF2B5EF4-FFF2-40B4-BE49-F238E27FC236}">
                <a16:creationId xmlns:a16="http://schemas.microsoft.com/office/drawing/2014/main" id="{8F4DD246-A4AE-4AAE-B8CD-A9851D92EA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0598" y="2170167"/>
            <a:ext cx="4060344" cy="4477682"/>
          </a:xfrm>
          <a:prstGeom prst="rect">
            <a:avLst/>
          </a:prstGeom>
        </p:spPr>
      </p:pic>
      <p:sp>
        <p:nvSpPr>
          <p:cNvPr id="9" name="TextBox 8">
            <a:extLst>
              <a:ext uri="{FF2B5EF4-FFF2-40B4-BE49-F238E27FC236}">
                <a16:creationId xmlns:a16="http://schemas.microsoft.com/office/drawing/2014/main" id="{9B5AA856-7220-40E6-A386-2C6FAC38F3E5}"/>
              </a:ext>
            </a:extLst>
          </p:cNvPr>
          <p:cNvSpPr txBox="1"/>
          <p:nvPr/>
        </p:nvSpPr>
        <p:spPr>
          <a:xfrm>
            <a:off x="505303" y="4172491"/>
            <a:ext cx="1535998" cy="369332"/>
          </a:xfrm>
          <a:prstGeom prst="rect">
            <a:avLst/>
          </a:prstGeom>
          <a:noFill/>
        </p:spPr>
        <p:txBody>
          <a:bodyPr wrap="none" rtlCol="0">
            <a:spAutoFit/>
          </a:bodyPr>
          <a:lstStyle/>
          <a:p>
            <a:r>
              <a:rPr lang="en-US" b="1" dirty="0">
                <a:solidFill>
                  <a:srgbClr val="FF0000"/>
                </a:solidFill>
              </a:rPr>
              <a:t>Producer</a:t>
            </a:r>
            <a:r>
              <a:rPr lang="en-US" dirty="0">
                <a:sym typeface="Wingdings" panose="05000000000000000000" pitchFamily="2" charset="2"/>
              </a:rPr>
              <a:t> </a:t>
            </a:r>
            <a:endParaRPr lang="en-US" dirty="0"/>
          </a:p>
        </p:txBody>
      </p:sp>
      <p:sp>
        <p:nvSpPr>
          <p:cNvPr id="16" name="TextBox 15">
            <a:extLst>
              <a:ext uri="{FF2B5EF4-FFF2-40B4-BE49-F238E27FC236}">
                <a16:creationId xmlns:a16="http://schemas.microsoft.com/office/drawing/2014/main" id="{D139D2AE-A2A0-4990-A4E8-F66324586ED6}"/>
              </a:ext>
            </a:extLst>
          </p:cNvPr>
          <p:cNvSpPr txBox="1"/>
          <p:nvPr/>
        </p:nvSpPr>
        <p:spPr>
          <a:xfrm>
            <a:off x="10126099" y="4214666"/>
            <a:ext cx="1673856" cy="369332"/>
          </a:xfrm>
          <a:prstGeom prst="rect">
            <a:avLst/>
          </a:prstGeom>
          <a:noFill/>
        </p:spPr>
        <p:txBody>
          <a:bodyPr wrap="none" rtlCol="0">
            <a:spAutoFit/>
          </a:bodyPr>
          <a:lstStyle/>
          <a:p>
            <a:r>
              <a:rPr lang="en-US" b="1" dirty="0">
                <a:sym typeface="Wingdings" panose="05000000000000000000" pitchFamily="2" charset="2"/>
              </a:rPr>
              <a:t></a:t>
            </a:r>
            <a:r>
              <a:rPr lang="en-US" b="1" dirty="0">
                <a:solidFill>
                  <a:srgbClr val="FF0000"/>
                </a:solidFill>
                <a:sym typeface="Wingdings" panose="05000000000000000000" pitchFamily="2" charset="2"/>
              </a:rPr>
              <a:t>Consumer</a:t>
            </a:r>
            <a:r>
              <a:rPr lang="en-US" b="1" dirty="0">
                <a:solidFill>
                  <a:srgbClr val="FF0000"/>
                </a:solidFill>
              </a:rPr>
              <a:t> </a:t>
            </a:r>
            <a:endParaRPr lang="en-US" dirty="0"/>
          </a:p>
        </p:txBody>
      </p:sp>
    </p:spTree>
    <p:extLst>
      <p:ext uri="{BB962C8B-B14F-4D97-AF65-F5344CB8AC3E}">
        <p14:creationId xmlns:p14="http://schemas.microsoft.com/office/powerpoint/2010/main" val="2783747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5" name="Oval 34">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6" name="Oval 35">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8" name="Rectangle 37">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Rectangle 39">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3297D0-72AA-4F06-8B85-7498DD600BD3}"/>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dirty="0">
                <a:blipFill dpi="0" rotWithShape="1">
                  <a:blip r:embed="rId4"/>
                  <a:srcRect/>
                  <a:tile tx="6350" ty="-127000" sx="65000" sy="64000" flip="none" algn="tl"/>
                </a:blipFill>
              </a:rPr>
              <a:t>Readers Writers Problem</a:t>
            </a:r>
          </a:p>
        </p:txBody>
      </p:sp>
      <p:sp>
        <p:nvSpPr>
          <p:cNvPr id="44" name="Rectangle 43">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47" name="Oval 46">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8" name="Oval 47">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5" name="Picture 4" descr="A picture containing text&#10;&#10;Description automatically generated">
            <a:extLst>
              <a:ext uri="{FF2B5EF4-FFF2-40B4-BE49-F238E27FC236}">
                <a16:creationId xmlns:a16="http://schemas.microsoft.com/office/drawing/2014/main" id="{A94E538A-CC9E-4254-9EFE-C6D706743B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0834" y="1454897"/>
            <a:ext cx="6631744" cy="3879570"/>
          </a:xfrm>
          <a:prstGeom prst="rect">
            <a:avLst/>
          </a:prstGeom>
        </p:spPr>
      </p:pic>
      <p:sp>
        <p:nvSpPr>
          <p:cNvPr id="4" name="Slide Number Placeholder 3">
            <a:extLst>
              <a:ext uri="{FF2B5EF4-FFF2-40B4-BE49-F238E27FC236}">
                <a16:creationId xmlns:a16="http://schemas.microsoft.com/office/drawing/2014/main" id="{A188576D-BA18-4ACC-BD9F-7EE344E000CD}"/>
              </a:ext>
            </a:extLst>
          </p:cNvPr>
          <p:cNvSpPr>
            <a:spLocks noGrp="1"/>
          </p:cNvSpPr>
          <p:nvPr>
            <p:ph type="sldNum" sz="quarter" idx="12"/>
          </p:nvPr>
        </p:nvSpPr>
        <p:spPr>
          <a:xfrm>
            <a:off x="9592056" y="5477256"/>
            <a:ext cx="1193868" cy="640080"/>
          </a:xfrm>
        </p:spPr>
        <p:txBody>
          <a:bodyPr vert="horz" lIns="91440" tIns="45720" rIns="91440" bIns="45720" rtlCol="0" anchor="ctr">
            <a:normAutofit/>
          </a:bodyPr>
          <a:lstStyle/>
          <a:p>
            <a:pPr defTabSz="914400">
              <a:spcAft>
                <a:spcPts val="600"/>
              </a:spcAft>
            </a:pPr>
            <a:fld id="{CE6527ED-2F94-480A-A05E-823B7676D801}" type="slidenum">
              <a:rPr lang="en-US" sz="2800" smtClean="0"/>
              <a:pPr defTabSz="914400">
                <a:spcAft>
                  <a:spcPts val="600"/>
                </a:spcAft>
              </a:pPr>
              <a:t>14</a:t>
            </a:fld>
            <a:endParaRPr lang="en-US" sz="2800"/>
          </a:p>
        </p:txBody>
      </p:sp>
    </p:spTree>
    <p:extLst>
      <p:ext uri="{BB962C8B-B14F-4D97-AF65-F5344CB8AC3E}">
        <p14:creationId xmlns:p14="http://schemas.microsoft.com/office/powerpoint/2010/main" val="2197946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4C21F6-BA5A-4CC8-9215-9C556337DC89}"/>
              </a:ext>
            </a:extLst>
          </p:cNvPr>
          <p:cNvSpPr>
            <a:spLocks noGrp="1"/>
          </p:cNvSpPr>
          <p:nvPr>
            <p:ph type="title"/>
          </p:nvPr>
        </p:nvSpPr>
        <p:spPr>
          <a:xfrm>
            <a:off x="1069848" y="484632"/>
            <a:ext cx="10058400" cy="1609344"/>
          </a:xfrm>
        </p:spPr>
        <p:txBody>
          <a:bodyPr>
            <a:normAutofit/>
          </a:bodyPr>
          <a:lstStyle/>
          <a:p>
            <a:r>
              <a:rPr lang="en-US" dirty="0"/>
              <a:t>Readers Writers Problem</a:t>
            </a:r>
          </a:p>
        </p:txBody>
      </p:sp>
      <p:sp>
        <p:nvSpPr>
          <p:cNvPr id="3" name="Content Placeholder 2">
            <a:extLst>
              <a:ext uri="{FF2B5EF4-FFF2-40B4-BE49-F238E27FC236}">
                <a16:creationId xmlns:a16="http://schemas.microsoft.com/office/drawing/2014/main" id="{0A78CFC8-1820-49D5-982E-507F21E2AF96}"/>
              </a:ext>
            </a:extLst>
          </p:cNvPr>
          <p:cNvSpPr>
            <a:spLocks noGrp="1"/>
          </p:cNvSpPr>
          <p:nvPr>
            <p:ph idx="1"/>
          </p:nvPr>
        </p:nvSpPr>
        <p:spPr>
          <a:xfrm>
            <a:off x="1069848" y="2320412"/>
            <a:ext cx="10058400" cy="3851787"/>
          </a:xfrm>
        </p:spPr>
        <p:txBody>
          <a:bodyPr>
            <a:normAutofit lnSpcReduction="10000"/>
          </a:bodyPr>
          <a:lstStyle/>
          <a:p>
            <a:pPr algn="just"/>
            <a:r>
              <a:rPr lang="en-US" dirty="0"/>
              <a:t>A data object (such as a file or a record) is to be shared among several concurrent processes. </a:t>
            </a:r>
          </a:p>
          <a:p>
            <a:pPr algn="just"/>
            <a:r>
              <a:rPr lang="en-US" dirty="0"/>
              <a:t>Some of these processes, called readers, may want only to read the content of the shared object whereas others, called writers, may want to update (that is to read and write) the shared object. </a:t>
            </a:r>
          </a:p>
          <a:p>
            <a:pPr algn="just"/>
            <a:r>
              <a:rPr lang="en-US" dirty="0"/>
              <a:t>Obviously, if two readers access the data simultaneously, no adverse effects will result. </a:t>
            </a:r>
          </a:p>
          <a:p>
            <a:pPr algn="just"/>
            <a:r>
              <a:rPr lang="en-US" dirty="0"/>
              <a:t>However, if a writer and some other process (whether a writer or some readers) access the shared object simultaneously, chaos may ensue. </a:t>
            </a:r>
          </a:p>
          <a:p>
            <a:pPr algn="just"/>
            <a:r>
              <a:rPr lang="en-US" dirty="0"/>
              <a:t>To ensure these difficulties do not arise, we require that the writers have exclusive access to the shared object. </a:t>
            </a:r>
          </a:p>
          <a:p>
            <a:pPr algn="just"/>
            <a:r>
              <a:rPr lang="en-US" dirty="0"/>
              <a:t>This synchronization problem is referred to the readers writers problem.</a:t>
            </a: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36341DAA-9E4B-431B-B166-AB625812CA93}"/>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15</a:t>
            </a:fld>
            <a:endParaRPr lang="en-US"/>
          </a:p>
        </p:txBody>
      </p:sp>
    </p:spTree>
    <p:extLst>
      <p:ext uri="{BB962C8B-B14F-4D97-AF65-F5344CB8AC3E}">
        <p14:creationId xmlns:p14="http://schemas.microsoft.com/office/powerpoint/2010/main" val="450902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4C21F6-BA5A-4CC8-9215-9C556337DC89}"/>
              </a:ext>
            </a:extLst>
          </p:cNvPr>
          <p:cNvSpPr>
            <a:spLocks noGrp="1"/>
          </p:cNvSpPr>
          <p:nvPr>
            <p:ph type="title"/>
          </p:nvPr>
        </p:nvSpPr>
        <p:spPr>
          <a:xfrm>
            <a:off x="1069848" y="484632"/>
            <a:ext cx="10058400" cy="1609344"/>
          </a:xfrm>
        </p:spPr>
        <p:txBody>
          <a:bodyPr>
            <a:normAutofit/>
          </a:bodyPr>
          <a:lstStyle/>
          <a:p>
            <a:r>
              <a:rPr lang="en-US" dirty="0"/>
              <a:t>Readers Writers Problem</a:t>
            </a:r>
          </a:p>
        </p:txBody>
      </p:sp>
      <p:sp>
        <p:nvSpPr>
          <p:cNvPr id="3" name="Content Placeholder 2">
            <a:extLst>
              <a:ext uri="{FF2B5EF4-FFF2-40B4-BE49-F238E27FC236}">
                <a16:creationId xmlns:a16="http://schemas.microsoft.com/office/drawing/2014/main" id="{0A78CFC8-1820-49D5-982E-507F21E2AF96}"/>
              </a:ext>
            </a:extLst>
          </p:cNvPr>
          <p:cNvSpPr>
            <a:spLocks noGrp="1"/>
          </p:cNvSpPr>
          <p:nvPr>
            <p:ph idx="1"/>
          </p:nvPr>
        </p:nvSpPr>
        <p:spPr>
          <a:xfrm>
            <a:off x="5781823" y="2420997"/>
            <a:ext cx="5346425" cy="3851787"/>
          </a:xfrm>
        </p:spPr>
        <p:txBody>
          <a:bodyPr anchor="ctr">
            <a:noAutofit/>
          </a:bodyPr>
          <a:lstStyle/>
          <a:p>
            <a:pPr algn="just"/>
            <a:endParaRPr lang="en-US" dirty="0"/>
          </a:p>
          <a:p>
            <a:pPr algn="just"/>
            <a:endParaRPr lang="en-US" dirty="0"/>
          </a:p>
          <a:p>
            <a:pPr algn="just"/>
            <a:r>
              <a:rPr lang="en-US" dirty="0"/>
              <a:t>The readers-writers problem has several variations, all involving priorities. </a:t>
            </a:r>
          </a:p>
          <a:p>
            <a:pPr algn="just"/>
            <a:r>
              <a:rPr lang="en-US" dirty="0"/>
              <a:t>The simplest one, referred to as the </a:t>
            </a:r>
            <a:r>
              <a:rPr lang="en-US" dirty="0">
                <a:solidFill>
                  <a:srgbClr val="FF0000"/>
                </a:solidFill>
              </a:rPr>
              <a:t>first readers-writers problem,</a:t>
            </a:r>
            <a:r>
              <a:rPr lang="en-US" dirty="0"/>
              <a:t> requires that no reader will be kept waiting unless a writer has already obtained permission to use the shared object. </a:t>
            </a:r>
          </a:p>
          <a:p>
            <a:pPr algn="just"/>
            <a:r>
              <a:rPr lang="en-US" dirty="0"/>
              <a:t>In other words, no reader should wait for other readers to finish simply because a writer is waiting. </a:t>
            </a:r>
          </a:p>
          <a:p>
            <a:pPr algn="just"/>
            <a:endParaRPr lang="en-US" dirty="0"/>
          </a:p>
          <a:p>
            <a:pPr algn="just"/>
            <a:endParaRPr lang="en-US" dirty="0"/>
          </a:p>
        </p:txBody>
      </p:sp>
      <p:sp>
        <p:nvSpPr>
          <p:cNvPr id="27" name="Oval 2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36341DAA-9E4B-431B-B166-AB625812CA93}"/>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16</a:t>
            </a:fld>
            <a:endParaRPr lang="en-US"/>
          </a:p>
        </p:txBody>
      </p:sp>
      <p:pic>
        <p:nvPicPr>
          <p:cNvPr id="8" name="Picture 7" descr="Diagram&#10;&#10;Description automatically generated">
            <a:extLst>
              <a:ext uri="{FF2B5EF4-FFF2-40B4-BE49-F238E27FC236}">
                <a16:creationId xmlns:a16="http://schemas.microsoft.com/office/drawing/2014/main" id="{B1A821FA-D17F-46A9-BB3A-E6A5D78093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504" y="2656020"/>
            <a:ext cx="4632031" cy="3192608"/>
          </a:xfrm>
          <a:prstGeom prst="rect">
            <a:avLst/>
          </a:prstGeom>
        </p:spPr>
      </p:pic>
      <p:sp>
        <p:nvSpPr>
          <p:cNvPr id="24" name="TextBox 23">
            <a:extLst>
              <a:ext uri="{FF2B5EF4-FFF2-40B4-BE49-F238E27FC236}">
                <a16:creationId xmlns:a16="http://schemas.microsoft.com/office/drawing/2014/main" id="{991E2560-9904-4CAF-8C11-8CF509695F57}"/>
              </a:ext>
            </a:extLst>
          </p:cNvPr>
          <p:cNvSpPr txBox="1"/>
          <p:nvPr/>
        </p:nvSpPr>
        <p:spPr>
          <a:xfrm>
            <a:off x="1449676" y="6628198"/>
            <a:ext cx="6098344" cy="215444"/>
          </a:xfrm>
          <a:prstGeom prst="rect">
            <a:avLst/>
          </a:prstGeom>
          <a:noFill/>
        </p:spPr>
        <p:txBody>
          <a:bodyPr wrap="square">
            <a:spAutoFit/>
          </a:bodyPr>
          <a:lstStyle/>
          <a:p>
            <a:r>
              <a:rPr lang="en-US" sz="800" dirty="0"/>
              <a:t>https://www.slideshare.net/ManthiravalliKrishnan/reader-writer-problem</a:t>
            </a:r>
          </a:p>
        </p:txBody>
      </p:sp>
    </p:spTree>
    <p:extLst>
      <p:ext uri="{BB962C8B-B14F-4D97-AF65-F5344CB8AC3E}">
        <p14:creationId xmlns:p14="http://schemas.microsoft.com/office/powerpoint/2010/main" val="2644131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4C21F6-BA5A-4CC8-9215-9C556337DC89}"/>
              </a:ext>
            </a:extLst>
          </p:cNvPr>
          <p:cNvSpPr>
            <a:spLocks noGrp="1"/>
          </p:cNvSpPr>
          <p:nvPr>
            <p:ph type="title"/>
          </p:nvPr>
        </p:nvSpPr>
        <p:spPr>
          <a:xfrm>
            <a:off x="1069848" y="484632"/>
            <a:ext cx="10058400" cy="1609344"/>
          </a:xfrm>
        </p:spPr>
        <p:txBody>
          <a:bodyPr>
            <a:normAutofit/>
          </a:bodyPr>
          <a:lstStyle/>
          <a:p>
            <a:r>
              <a:rPr lang="en-US" dirty="0"/>
              <a:t>Readers Writers Problem</a:t>
            </a:r>
          </a:p>
        </p:txBody>
      </p:sp>
      <p:sp>
        <p:nvSpPr>
          <p:cNvPr id="3" name="Content Placeholder 2">
            <a:extLst>
              <a:ext uri="{FF2B5EF4-FFF2-40B4-BE49-F238E27FC236}">
                <a16:creationId xmlns:a16="http://schemas.microsoft.com/office/drawing/2014/main" id="{0A78CFC8-1820-49D5-982E-507F21E2AF96}"/>
              </a:ext>
            </a:extLst>
          </p:cNvPr>
          <p:cNvSpPr>
            <a:spLocks noGrp="1"/>
          </p:cNvSpPr>
          <p:nvPr>
            <p:ph idx="1"/>
          </p:nvPr>
        </p:nvSpPr>
        <p:spPr>
          <a:xfrm>
            <a:off x="5739618" y="2320412"/>
            <a:ext cx="5388629" cy="3851787"/>
          </a:xfrm>
        </p:spPr>
        <p:txBody>
          <a:bodyPr anchor="ctr">
            <a:normAutofit/>
          </a:bodyPr>
          <a:lstStyle/>
          <a:p>
            <a:pPr algn="just"/>
            <a:r>
              <a:rPr lang="en-US" dirty="0"/>
              <a:t>The </a:t>
            </a:r>
            <a:r>
              <a:rPr lang="en-US" dirty="0">
                <a:solidFill>
                  <a:srgbClr val="FF0000"/>
                </a:solidFill>
              </a:rPr>
              <a:t>second readers-writers problem</a:t>
            </a:r>
            <a:r>
              <a:rPr lang="en-US" dirty="0"/>
              <a:t> requires that once a writer is ready, that writer performs its write as soon as possible. </a:t>
            </a:r>
          </a:p>
          <a:p>
            <a:pPr algn="just"/>
            <a:r>
              <a:rPr lang="en-US" dirty="0"/>
              <a:t>In other words, if a writer is waiting to access the object, no new readers may start reading. </a:t>
            </a:r>
          </a:p>
        </p:txBody>
      </p:sp>
      <p:sp>
        <p:nvSpPr>
          <p:cNvPr id="32" name="Oval 3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4" name="Oval 3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36341DAA-9E4B-431B-B166-AB625812CA93}"/>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17</a:t>
            </a:fld>
            <a:endParaRPr lang="en-US"/>
          </a:p>
        </p:txBody>
      </p:sp>
      <p:pic>
        <p:nvPicPr>
          <p:cNvPr id="8" name="Picture 7" descr="Diagram&#10;&#10;Description automatically generated">
            <a:extLst>
              <a:ext uri="{FF2B5EF4-FFF2-40B4-BE49-F238E27FC236}">
                <a16:creationId xmlns:a16="http://schemas.microsoft.com/office/drawing/2014/main" id="{5B28AD9F-4EED-40FF-BB75-432CF9F114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504" y="2720646"/>
            <a:ext cx="4870606" cy="3252452"/>
          </a:xfrm>
          <a:prstGeom prst="rect">
            <a:avLst/>
          </a:prstGeom>
        </p:spPr>
      </p:pic>
      <p:sp>
        <p:nvSpPr>
          <p:cNvPr id="22" name="TextBox 21">
            <a:extLst>
              <a:ext uri="{FF2B5EF4-FFF2-40B4-BE49-F238E27FC236}">
                <a16:creationId xmlns:a16="http://schemas.microsoft.com/office/drawing/2014/main" id="{E1C96DDA-4A36-415F-AC7B-938109394C6F}"/>
              </a:ext>
            </a:extLst>
          </p:cNvPr>
          <p:cNvSpPr txBox="1"/>
          <p:nvPr/>
        </p:nvSpPr>
        <p:spPr>
          <a:xfrm>
            <a:off x="1351202" y="6655237"/>
            <a:ext cx="6098344" cy="215444"/>
          </a:xfrm>
          <a:prstGeom prst="rect">
            <a:avLst/>
          </a:prstGeom>
          <a:noFill/>
        </p:spPr>
        <p:txBody>
          <a:bodyPr wrap="square">
            <a:spAutoFit/>
          </a:bodyPr>
          <a:lstStyle/>
          <a:p>
            <a:r>
              <a:rPr lang="en-US" sz="800" dirty="0"/>
              <a:t>https://www.slideshare.net/ManthiravalliKrishnan/reader-writer-problem</a:t>
            </a:r>
          </a:p>
        </p:txBody>
      </p:sp>
    </p:spTree>
    <p:extLst>
      <p:ext uri="{BB962C8B-B14F-4D97-AF65-F5344CB8AC3E}">
        <p14:creationId xmlns:p14="http://schemas.microsoft.com/office/powerpoint/2010/main" val="802345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87AC2A-D810-4756-A1FA-3E4CD276CCD1}"/>
              </a:ext>
            </a:extLst>
          </p:cNvPr>
          <p:cNvSpPr>
            <a:spLocks noGrp="1"/>
          </p:cNvSpPr>
          <p:nvPr>
            <p:ph type="title"/>
          </p:nvPr>
        </p:nvSpPr>
        <p:spPr>
          <a:xfrm>
            <a:off x="1069848" y="484632"/>
            <a:ext cx="10058400" cy="1609344"/>
          </a:xfrm>
        </p:spPr>
        <p:txBody>
          <a:bodyPr>
            <a:normAutofit/>
          </a:bodyPr>
          <a:lstStyle/>
          <a:p>
            <a:r>
              <a:rPr lang="en-US" dirty="0"/>
              <a:t>Readers Writers Problem</a:t>
            </a:r>
          </a:p>
        </p:txBody>
      </p:sp>
      <p:sp>
        <p:nvSpPr>
          <p:cNvPr id="3" name="Content Placeholder 2">
            <a:extLst>
              <a:ext uri="{FF2B5EF4-FFF2-40B4-BE49-F238E27FC236}">
                <a16:creationId xmlns:a16="http://schemas.microsoft.com/office/drawing/2014/main" id="{59EBC3DC-2928-403C-A61E-88A94B7A88CE}"/>
              </a:ext>
            </a:extLst>
          </p:cNvPr>
          <p:cNvSpPr>
            <a:spLocks noGrp="1"/>
          </p:cNvSpPr>
          <p:nvPr>
            <p:ph idx="1"/>
          </p:nvPr>
        </p:nvSpPr>
        <p:spPr>
          <a:xfrm>
            <a:off x="1069848" y="2320412"/>
            <a:ext cx="10058400" cy="3851787"/>
          </a:xfrm>
        </p:spPr>
        <p:txBody>
          <a:bodyPr>
            <a:normAutofit/>
          </a:bodyPr>
          <a:lstStyle/>
          <a:p>
            <a:endParaRPr lang="en-US" dirty="0"/>
          </a:p>
          <a:p>
            <a:endParaRPr lang="en-US" dirty="0"/>
          </a:p>
          <a:p>
            <a:endParaRPr lang="en-US" dirty="0"/>
          </a:p>
          <a:p>
            <a:pPr marL="0" indent="0" algn="just">
              <a:buNone/>
            </a:pPr>
            <a:r>
              <a:rPr lang="en-US" sz="2400" dirty="0"/>
              <a:t>A solution to either problem may result in starvation. In the first case, writers may starve; in the second case, readers may starve.</a:t>
            </a: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B9B278A0-BF9E-4202-8FA2-52E6C1A57499}"/>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18</a:t>
            </a:fld>
            <a:endParaRPr lang="en-US"/>
          </a:p>
        </p:txBody>
      </p:sp>
    </p:spTree>
    <p:extLst>
      <p:ext uri="{BB962C8B-B14F-4D97-AF65-F5344CB8AC3E}">
        <p14:creationId xmlns:p14="http://schemas.microsoft.com/office/powerpoint/2010/main" val="1134603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87AC2A-D810-4756-A1FA-3E4CD276CCD1}"/>
              </a:ext>
            </a:extLst>
          </p:cNvPr>
          <p:cNvSpPr>
            <a:spLocks noGrp="1"/>
          </p:cNvSpPr>
          <p:nvPr>
            <p:ph type="title"/>
          </p:nvPr>
        </p:nvSpPr>
        <p:spPr>
          <a:xfrm>
            <a:off x="1069848" y="484632"/>
            <a:ext cx="10058400" cy="1609344"/>
          </a:xfrm>
        </p:spPr>
        <p:txBody>
          <a:bodyPr>
            <a:normAutofit/>
          </a:bodyPr>
          <a:lstStyle/>
          <a:p>
            <a:r>
              <a:rPr lang="en-US" dirty="0"/>
              <a:t>Readers Writers Problem</a:t>
            </a:r>
          </a:p>
        </p:txBody>
      </p:sp>
      <p:sp>
        <p:nvSpPr>
          <p:cNvPr id="3" name="Content Placeholder 2">
            <a:extLst>
              <a:ext uri="{FF2B5EF4-FFF2-40B4-BE49-F238E27FC236}">
                <a16:creationId xmlns:a16="http://schemas.microsoft.com/office/drawing/2014/main" id="{59EBC3DC-2928-403C-A61E-88A94B7A88CE}"/>
              </a:ext>
            </a:extLst>
          </p:cNvPr>
          <p:cNvSpPr>
            <a:spLocks noGrp="1"/>
          </p:cNvSpPr>
          <p:nvPr>
            <p:ph idx="1"/>
          </p:nvPr>
        </p:nvSpPr>
        <p:spPr>
          <a:xfrm>
            <a:off x="1069848" y="2320412"/>
            <a:ext cx="10058400" cy="3851787"/>
          </a:xfrm>
        </p:spPr>
        <p:txBody>
          <a:bodyPr>
            <a:normAutofit/>
          </a:bodyPr>
          <a:lstStyle/>
          <a:p>
            <a:pPr marL="0" indent="0">
              <a:buNone/>
            </a:pPr>
            <a:endParaRPr lang="en-US" dirty="0"/>
          </a:p>
          <a:p>
            <a:pPr marL="0" indent="0">
              <a:buNone/>
            </a:pPr>
            <a:r>
              <a:rPr lang="en-US" dirty="0"/>
              <a:t>Solution: (</a:t>
            </a:r>
            <a:r>
              <a:rPr lang="en-US" dirty="0">
                <a:solidFill>
                  <a:srgbClr val="FF0000"/>
                </a:solidFill>
              </a:rPr>
              <a:t>first readers writers problem</a:t>
            </a:r>
            <a:r>
              <a:rPr lang="en-US" dirty="0"/>
              <a:t>):</a:t>
            </a:r>
          </a:p>
          <a:p>
            <a:pPr marL="0" indent="0">
              <a:buNone/>
            </a:pPr>
            <a:endParaRPr lang="en-US" dirty="0"/>
          </a:p>
          <a:p>
            <a:pPr marL="0" indent="0">
              <a:buNone/>
            </a:pPr>
            <a:endParaRPr lang="en-US" dirty="0"/>
          </a:p>
          <a:p>
            <a:pPr marL="0" indent="0" algn="ctr">
              <a:buNone/>
            </a:pPr>
            <a:r>
              <a:rPr lang="en-US" dirty="0"/>
              <a:t>semaphore mutex, </a:t>
            </a:r>
            <a:r>
              <a:rPr lang="en-US" dirty="0" err="1"/>
              <a:t>wrt</a:t>
            </a:r>
            <a:r>
              <a:rPr lang="en-US" dirty="0"/>
              <a:t>;</a:t>
            </a:r>
          </a:p>
          <a:p>
            <a:pPr marL="0" indent="0" algn="ctr">
              <a:buNone/>
            </a:pPr>
            <a:r>
              <a:rPr lang="en-US" dirty="0"/>
              <a:t>int </a:t>
            </a:r>
            <a:r>
              <a:rPr lang="en-US" dirty="0" err="1"/>
              <a:t>readcount</a:t>
            </a:r>
            <a:r>
              <a:rPr lang="en-US" dirty="0"/>
              <a:t>=0;</a:t>
            </a:r>
          </a:p>
          <a:p>
            <a:pPr marL="0" indent="0" algn="ctr">
              <a:buNone/>
            </a:pPr>
            <a:r>
              <a:rPr lang="en-US" dirty="0"/>
              <a:t>mutex= 1 , </a:t>
            </a:r>
            <a:r>
              <a:rPr lang="en-US" dirty="0" err="1"/>
              <a:t>wrt</a:t>
            </a:r>
            <a:r>
              <a:rPr lang="en-US" dirty="0"/>
              <a:t>= 1;</a:t>
            </a:r>
          </a:p>
          <a:p>
            <a:pPr marL="0" indent="0">
              <a:buNone/>
            </a:pPr>
            <a:r>
              <a:rPr lang="en-US" dirty="0"/>
              <a:t> </a:t>
            </a: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B9B278A0-BF9E-4202-8FA2-52E6C1A57499}"/>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19</a:t>
            </a:fld>
            <a:endParaRPr lang="en-US"/>
          </a:p>
        </p:txBody>
      </p:sp>
    </p:spTree>
    <p:extLst>
      <p:ext uri="{BB962C8B-B14F-4D97-AF65-F5344CB8AC3E}">
        <p14:creationId xmlns:p14="http://schemas.microsoft.com/office/powerpoint/2010/main" val="880226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8">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10">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2">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4" name="Group 14">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7" name="Oval 16">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35" name="Rectangle 18">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9C93A6-EEAD-4B62-962D-F5B50373E500}"/>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dirty="0" err="1">
                <a:solidFill>
                  <a:srgbClr val="FFFFFF"/>
                </a:solidFill>
              </a:rPr>
              <a:t>SEmaphores</a:t>
            </a:r>
            <a:endParaRPr lang="en-US" sz="9600" dirty="0">
              <a:solidFill>
                <a:srgbClr val="FFFFFF"/>
              </a:solidFill>
            </a:endParaRPr>
          </a:p>
        </p:txBody>
      </p:sp>
      <p:cxnSp>
        <p:nvCxnSpPr>
          <p:cNvPr id="36" name="Straight Connector 20">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1A4D7C4E-DE5D-4EE0-A6BC-678594AFA2A3}"/>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a:spcAft>
                <a:spcPts val="600"/>
              </a:spcAft>
            </a:pPr>
            <a:fld id="{CE6527ED-2F94-480A-A05E-823B7676D801}" type="slidenum">
              <a:rPr lang="en-US" sz="2800" b="1" kern="1200">
                <a:solidFill>
                  <a:srgbClr val="FFFFFF">
                    <a:alpha val="95000"/>
                  </a:srgbClr>
                </a:solidFill>
                <a:latin typeface="+mj-lt"/>
                <a:ea typeface="+mn-ea"/>
                <a:cs typeface="+mn-cs"/>
              </a:rPr>
              <a:pPr algn="l">
                <a:spcAft>
                  <a:spcPts val="600"/>
                </a:spcAft>
              </a:pPr>
              <a:t>2</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1909629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87AC2A-D810-4756-A1FA-3E4CD276CCD1}"/>
              </a:ext>
            </a:extLst>
          </p:cNvPr>
          <p:cNvSpPr>
            <a:spLocks noGrp="1"/>
          </p:cNvSpPr>
          <p:nvPr>
            <p:ph type="title"/>
          </p:nvPr>
        </p:nvSpPr>
        <p:spPr>
          <a:xfrm>
            <a:off x="1069848" y="484632"/>
            <a:ext cx="10058400" cy="1609344"/>
          </a:xfrm>
        </p:spPr>
        <p:txBody>
          <a:bodyPr>
            <a:normAutofit/>
          </a:bodyPr>
          <a:lstStyle/>
          <a:p>
            <a:r>
              <a:rPr lang="en-US" dirty="0"/>
              <a:t>Readers Writers Problem</a:t>
            </a:r>
          </a:p>
        </p:txBody>
      </p:sp>
      <p:sp>
        <p:nvSpPr>
          <p:cNvPr id="3" name="Content Placeholder 2">
            <a:extLst>
              <a:ext uri="{FF2B5EF4-FFF2-40B4-BE49-F238E27FC236}">
                <a16:creationId xmlns:a16="http://schemas.microsoft.com/office/drawing/2014/main" id="{59EBC3DC-2928-403C-A61E-88A94B7A88CE}"/>
              </a:ext>
            </a:extLst>
          </p:cNvPr>
          <p:cNvSpPr>
            <a:spLocks noGrp="1"/>
          </p:cNvSpPr>
          <p:nvPr>
            <p:ph idx="1"/>
          </p:nvPr>
        </p:nvSpPr>
        <p:spPr>
          <a:xfrm>
            <a:off x="1069848" y="2320412"/>
            <a:ext cx="10058400" cy="3851787"/>
          </a:xfrm>
        </p:spPr>
        <p:txBody>
          <a:bodyPr>
            <a:normAutofit/>
          </a:bodyPr>
          <a:lstStyle/>
          <a:p>
            <a:pPr marL="0" indent="0">
              <a:buNone/>
            </a:pPr>
            <a:r>
              <a:rPr lang="en-US" dirty="0"/>
              <a:t>Solution: (</a:t>
            </a:r>
            <a:r>
              <a:rPr lang="en-US" dirty="0">
                <a:solidFill>
                  <a:srgbClr val="FF0000"/>
                </a:solidFill>
              </a:rPr>
              <a:t>first readers writers problem</a:t>
            </a:r>
            <a:r>
              <a:rPr lang="en-US" dirty="0"/>
              <a:t>):</a:t>
            </a:r>
          </a:p>
          <a:p>
            <a:pPr marL="0" indent="0">
              <a:buNone/>
            </a:pPr>
            <a:endParaRPr lang="en-US" dirty="0"/>
          </a:p>
          <a:p>
            <a:pPr marL="0" indent="0">
              <a:buNone/>
            </a:pPr>
            <a:endParaRPr lang="en-US" dirty="0"/>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B9B278A0-BF9E-4202-8FA2-52E6C1A57499}"/>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20</a:t>
            </a:fld>
            <a:endParaRPr lang="en-US"/>
          </a:p>
        </p:txBody>
      </p:sp>
      <p:pic>
        <p:nvPicPr>
          <p:cNvPr id="6" name="Picture 5">
            <a:extLst>
              <a:ext uri="{FF2B5EF4-FFF2-40B4-BE49-F238E27FC236}">
                <a16:creationId xmlns:a16="http://schemas.microsoft.com/office/drawing/2014/main" id="{69CA40A3-194B-4DC3-820C-535CB5A316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2357" y="2729132"/>
            <a:ext cx="4262511" cy="3957749"/>
          </a:xfrm>
          <a:prstGeom prst="rect">
            <a:avLst/>
          </a:prstGeom>
        </p:spPr>
      </p:pic>
      <p:pic>
        <p:nvPicPr>
          <p:cNvPr id="8" name="Picture 7">
            <a:extLst>
              <a:ext uri="{FF2B5EF4-FFF2-40B4-BE49-F238E27FC236}">
                <a16:creationId xmlns:a16="http://schemas.microsoft.com/office/drawing/2014/main" id="{6C2A98F0-9C4A-4B26-A509-148B62C2EA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14868" y="3429001"/>
            <a:ext cx="4346917" cy="2380956"/>
          </a:xfrm>
          <a:prstGeom prst="rect">
            <a:avLst/>
          </a:prstGeom>
        </p:spPr>
      </p:pic>
      <p:sp>
        <p:nvSpPr>
          <p:cNvPr id="10" name="TextBox 9">
            <a:extLst>
              <a:ext uri="{FF2B5EF4-FFF2-40B4-BE49-F238E27FC236}">
                <a16:creationId xmlns:a16="http://schemas.microsoft.com/office/drawing/2014/main" id="{9CE0121D-46BD-431E-916F-CF22264E7458}"/>
              </a:ext>
            </a:extLst>
          </p:cNvPr>
          <p:cNvSpPr txBox="1"/>
          <p:nvPr/>
        </p:nvSpPr>
        <p:spPr>
          <a:xfrm>
            <a:off x="1011419" y="4338674"/>
            <a:ext cx="1249060" cy="369332"/>
          </a:xfrm>
          <a:prstGeom prst="rect">
            <a:avLst/>
          </a:prstGeom>
          <a:noFill/>
        </p:spPr>
        <p:txBody>
          <a:bodyPr wrap="none" rtlCol="0">
            <a:spAutoFit/>
          </a:bodyPr>
          <a:lstStyle/>
          <a:p>
            <a:r>
              <a:rPr lang="en-US" b="1" dirty="0">
                <a:solidFill>
                  <a:srgbClr val="FF0000"/>
                </a:solidFill>
              </a:rPr>
              <a:t>Reader</a:t>
            </a:r>
            <a:r>
              <a:rPr lang="en-US" dirty="0">
                <a:sym typeface="Wingdings" panose="05000000000000000000" pitchFamily="2" charset="2"/>
              </a:rPr>
              <a:t></a:t>
            </a:r>
            <a:endParaRPr lang="en-US" dirty="0"/>
          </a:p>
        </p:txBody>
      </p:sp>
      <p:sp>
        <p:nvSpPr>
          <p:cNvPr id="16" name="TextBox 15">
            <a:extLst>
              <a:ext uri="{FF2B5EF4-FFF2-40B4-BE49-F238E27FC236}">
                <a16:creationId xmlns:a16="http://schemas.microsoft.com/office/drawing/2014/main" id="{89374B59-3049-4374-A616-96F3249D0342}"/>
              </a:ext>
            </a:extLst>
          </p:cNvPr>
          <p:cNvSpPr txBox="1"/>
          <p:nvPr/>
        </p:nvSpPr>
        <p:spPr>
          <a:xfrm>
            <a:off x="10709611" y="4278641"/>
            <a:ext cx="1169872" cy="369332"/>
          </a:xfrm>
          <a:prstGeom prst="rect">
            <a:avLst/>
          </a:prstGeom>
          <a:noFill/>
        </p:spPr>
        <p:txBody>
          <a:bodyPr wrap="none" rtlCol="0">
            <a:spAutoFit/>
          </a:bodyPr>
          <a:lstStyle/>
          <a:p>
            <a:r>
              <a:rPr lang="en-US" dirty="0">
                <a:sym typeface="Wingdings" panose="05000000000000000000" pitchFamily="2" charset="2"/>
              </a:rPr>
              <a:t></a:t>
            </a:r>
            <a:r>
              <a:rPr lang="en-US" b="1" dirty="0">
                <a:solidFill>
                  <a:srgbClr val="FF0000"/>
                </a:solidFill>
                <a:sym typeface="Wingdings" panose="05000000000000000000" pitchFamily="2" charset="2"/>
              </a:rPr>
              <a:t>Writer</a:t>
            </a:r>
            <a:endParaRPr lang="en-US" b="1" dirty="0">
              <a:solidFill>
                <a:srgbClr val="FF0000"/>
              </a:solidFill>
            </a:endParaRPr>
          </a:p>
        </p:txBody>
      </p:sp>
    </p:spTree>
    <p:extLst>
      <p:ext uri="{BB962C8B-B14F-4D97-AF65-F5344CB8AC3E}">
        <p14:creationId xmlns:p14="http://schemas.microsoft.com/office/powerpoint/2010/main" val="427265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CF043BA-0C52-4068-BCF5-2B2D89BA9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789ACCC8-A635-400E-B9C0-AD9CA57109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9" name="Oval 28">
              <a:extLst>
                <a:ext uri="{FF2B5EF4-FFF2-40B4-BE49-F238E27FC236}">
                  <a16:creationId xmlns:a16="http://schemas.microsoft.com/office/drawing/2014/main" id="{CBC21CEB-233C-4B50-8CCA-829AD0428F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F3DF2D74-CD63-49A8-A93B-9DA2F5951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F1057CD8-C378-4A49-8B32-05061B76D4C2}"/>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21</a:t>
            </a:fld>
            <a:endParaRPr lang="en-US"/>
          </a:p>
        </p:txBody>
      </p:sp>
      <p:sp>
        <p:nvSpPr>
          <p:cNvPr id="7" name="Rectangle 6">
            <a:extLst>
              <a:ext uri="{FF2B5EF4-FFF2-40B4-BE49-F238E27FC236}">
                <a16:creationId xmlns:a16="http://schemas.microsoft.com/office/drawing/2014/main" id="{1B35BCEE-F1B7-471C-A570-488A5464D00E}"/>
              </a:ext>
            </a:extLst>
          </p:cNvPr>
          <p:cNvSpPr/>
          <p:nvPr/>
        </p:nvSpPr>
        <p:spPr>
          <a:xfrm>
            <a:off x="8277839" y="2367170"/>
            <a:ext cx="3910818" cy="2123658"/>
          </a:xfrm>
          <a:prstGeom prst="rect">
            <a:avLst/>
          </a:prstGeom>
          <a:noFill/>
        </p:spPr>
        <p:txBody>
          <a:bodyPr wrap="square" lIns="91440" tIns="45720" rIns="91440" bIns="45720">
            <a:spAutoFit/>
          </a:bodyPr>
          <a:lstStyle/>
          <a:p>
            <a:pPr algn="ctr"/>
            <a:r>
              <a:rPr lang="en-US"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Dining </a:t>
            </a:r>
          </a:p>
          <a:p>
            <a:pPr algn="ctr"/>
            <a:r>
              <a:rPr lang="en-US"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Philosophers </a:t>
            </a:r>
          </a:p>
          <a:p>
            <a:pPr algn="ctr"/>
            <a:r>
              <a:rPr lang="en-US"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Problem</a:t>
            </a:r>
          </a:p>
        </p:txBody>
      </p:sp>
      <p:pic>
        <p:nvPicPr>
          <p:cNvPr id="18" name="Picture 17" descr="A picture containing clipart&#10;&#10;Description automatically generated">
            <a:extLst>
              <a:ext uri="{FF2B5EF4-FFF2-40B4-BE49-F238E27FC236}">
                <a16:creationId xmlns:a16="http://schemas.microsoft.com/office/drawing/2014/main" id="{A6093C4E-3DD8-4A00-BD4C-7FC03A9993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8274496" cy="6858000"/>
          </a:xfrm>
          <a:prstGeom prst="rect">
            <a:avLst/>
          </a:prstGeom>
          <a:ln>
            <a:noFill/>
          </a:ln>
          <a:effectLst>
            <a:softEdge rad="112500"/>
          </a:effectLst>
        </p:spPr>
      </p:pic>
    </p:spTree>
    <p:extLst>
      <p:ext uri="{BB962C8B-B14F-4D97-AF65-F5344CB8AC3E}">
        <p14:creationId xmlns:p14="http://schemas.microsoft.com/office/powerpoint/2010/main" val="1169186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5DA7B7-FADE-4F9C-9C95-CABBA598422F}"/>
              </a:ext>
            </a:extLst>
          </p:cNvPr>
          <p:cNvSpPr>
            <a:spLocks noGrp="1"/>
          </p:cNvSpPr>
          <p:nvPr>
            <p:ph type="title"/>
          </p:nvPr>
        </p:nvSpPr>
        <p:spPr>
          <a:xfrm>
            <a:off x="1069848" y="484632"/>
            <a:ext cx="10058400" cy="1609344"/>
          </a:xfrm>
        </p:spPr>
        <p:txBody>
          <a:bodyPr>
            <a:normAutofit/>
          </a:bodyPr>
          <a:lstStyle/>
          <a:p>
            <a:r>
              <a:rPr lang="en-US"/>
              <a:t>Dining Philosophers Problem</a:t>
            </a:r>
            <a:endParaRPr lang="en-US" dirty="0"/>
          </a:p>
        </p:txBody>
      </p:sp>
      <p:sp>
        <p:nvSpPr>
          <p:cNvPr id="3" name="Content Placeholder 2">
            <a:extLst>
              <a:ext uri="{FF2B5EF4-FFF2-40B4-BE49-F238E27FC236}">
                <a16:creationId xmlns:a16="http://schemas.microsoft.com/office/drawing/2014/main" id="{C708531A-6F33-4AD3-BAC2-8A585B047BD1}"/>
              </a:ext>
            </a:extLst>
          </p:cNvPr>
          <p:cNvSpPr>
            <a:spLocks noGrp="1"/>
          </p:cNvSpPr>
          <p:nvPr>
            <p:ph idx="1"/>
          </p:nvPr>
        </p:nvSpPr>
        <p:spPr>
          <a:xfrm>
            <a:off x="6126265" y="2268138"/>
            <a:ext cx="5081231" cy="3851787"/>
          </a:xfrm>
        </p:spPr>
        <p:txBody>
          <a:bodyPr anchor="ctr">
            <a:normAutofit/>
          </a:bodyPr>
          <a:lstStyle/>
          <a:p>
            <a:pPr algn="just"/>
            <a:r>
              <a:rPr lang="en-US" dirty="0"/>
              <a:t>Consider five philosophers who spend their lives thinking and eating, as shown in the diagram. </a:t>
            </a:r>
          </a:p>
        </p:txBody>
      </p:sp>
      <p:sp>
        <p:nvSpPr>
          <p:cNvPr id="32" name="Oval 3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4" name="Oval 3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7E27901C-577E-4665-966F-C0C88818C09E}"/>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22</a:t>
            </a:fld>
            <a:endParaRPr lang="en-US"/>
          </a:p>
        </p:txBody>
      </p:sp>
      <p:pic>
        <p:nvPicPr>
          <p:cNvPr id="12" name="Picture 11" descr="A picture containing text, device, gauge, meter&#10;&#10;Description automatically generated">
            <a:extLst>
              <a:ext uri="{FF2B5EF4-FFF2-40B4-BE49-F238E27FC236}">
                <a16:creationId xmlns:a16="http://schemas.microsoft.com/office/drawing/2014/main" id="{84712B5F-947F-4C02-AAE0-66715A2D0E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504" y="2518116"/>
            <a:ext cx="5388161" cy="3351833"/>
          </a:xfrm>
          <a:prstGeom prst="rect">
            <a:avLst/>
          </a:prstGeom>
        </p:spPr>
      </p:pic>
    </p:spTree>
    <p:extLst>
      <p:ext uri="{BB962C8B-B14F-4D97-AF65-F5344CB8AC3E}">
        <p14:creationId xmlns:p14="http://schemas.microsoft.com/office/powerpoint/2010/main" val="1670485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6BB2FA8-E92D-449B-9880-0CBE0C1CA365}"/>
              </a:ext>
            </a:extLst>
          </p:cNvPr>
          <p:cNvSpPr>
            <a:spLocks noGrp="1"/>
          </p:cNvSpPr>
          <p:nvPr>
            <p:ph type="title"/>
          </p:nvPr>
        </p:nvSpPr>
        <p:spPr>
          <a:xfrm>
            <a:off x="1069848" y="484632"/>
            <a:ext cx="10058400" cy="1609344"/>
          </a:xfrm>
        </p:spPr>
        <p:txBody>
          <a:bodyPr>
            <a:normAutofit/>
          </a:bodyPr>
          <a:lstStyle/>
          <a:p>
            <a:r>
              <a:rPr lang="en-US" dirty="0"/>
              <a:t>Dining Philosophers Problem</a:t>
            </a:r>
          </a:p>
        </p:txBody>
      </p:sp>
      <p:sp>
        <p:nvSpPr>
          <p:cNvPr id="3" name="Content Placeholder 2">
            <a:extLst>
              <a:ext uri="{FF2B5EF4-FFF2-40B4-BE49-F238E27FC236}">
                <a16:creationId xmlns:a16="http://schemas.microsoft.com/office/drawing/2014/main" id="{C60F99E9-3484-49D1-8071-995E5B7ACA5E}"/>
              </a:ext>
            </a:extLst>
          </p:cNvPr>
          <p:cNvSpPr>
            <a:spLocks noGrp="1"/>
          </p:cNvSpPr>
          <p:nvPr>
            <p:ph idx="1"/>
          </p:nvPr>
        </p:nvSpPr>
        <p:spPr>
          <a:xfrm>
            <a:off x="1069848" y="2320412"/>
            <a:ext cx="10058400" cy="4317497"/>
          </a:xfrm>
        </p:spPr>
        <p:txBody>
          <a:bodyPr>
            <a:normAutofit fontScale="92500" lnSpcReduction="20000"/>
          </a:bodyPr>
          <a:lstStyle/>
          <a:p>
            <a:pPr algn="just"/>
            <a:r>
              <a:rPr lang="en-US" dirty="0"/>
              <a:t>The philosophers share a common circular table surrounded by five chairs, each belonging to one philosopher. </a:t>
            </a:r>
          </a:p>
          <a:p>
            <a:pPr algn="just"/>
            <a:r>
              <a:rPr lang="en-US" dirty="0"/>
              <a:t>In the center of the table is a bowl of rice, and the table is laid with five single chopsticks.</a:t>
            </a:r>
          </a:p>
          <a:p>
            <a:pPr algn="just"/>
            <a:r>
              <a:rPr lang="en-US" dirty="0"/>
              <a:t>When a philosopher thinks, she does not interact with her colleagues. </a:t>
            </a:r>
          </a:p>
          <a:p>
            <a:pPr algn="just"/>
            <a:r>
              <a:rPr lang="en-US" dirty="0"/>
              <a:t>From time to time, a philosopher gets hungry and tries to pick up the two chopsticks that are closest to her (the chopsticks that are between her and her left and right neighbors). </a:t>
            </a:r>
          </a:p>
          <a:p>
            <a:pPr algn="just"/>
            <a:r>
              <a:rPr lang="en-US" dirty="0"/>
              <a:t>A philosopher may pick up only one chopstick at a time. </a:t>
            </a:r>
          </a:p>
          <a:p>
            <a:pPr algn="just"/>
            <a:r>
              <a:rPr lang="en-US" dirty="0"/>
              <a:t>Obviously, she cannot pick up a chopstick that is already in the hand of her neighbor.</a:t>
            </a:r>
          </a:p>
          <a:p>
            <a:pPr algn="just"/>
            <a:r>
              <a:rPr lang="en-US" dirty="0"/>
              <a:t>When a hungry philosopher has both her chopsticks at the same time, she eats without releasing her chopsticks. </a:t>
            </a:r>
          </a:p>
          <a:p>
            <a:pPr algn="just"/>
            <a:r>
              <a:rPr lang="en-US" dirty="0"/>
              <a:t>When she is finished eating, she puts down both of her chopsticks and starts thinking again. </a:t>
            </a: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85C319F0-BA73-4401-B841-3FF13D4DF912}"/>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23</a:t>
            </a:fld>
            <a:endParaRPr lang="en-US"/>
          </a:p>
        </p:txBody>
      </p:sp>
    </p:spTree>
    <p:extLst>
      <p:ext uri="{BB962C8B-B14F-4D97-AF65-F5344CB8AC3E}">
        <p14:creationId xmlns:p14="http://schemas.microsoft.com/office/powerpoint/2010/main" val="340291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6BB2FA8-E92D-449B-9880-0CBE0C1CA365}"/>
              </a:ext>
            </a:extLst>
          </p:cNvPr>
          <p:cNvSpPr>
            <a:spLocks noGrp="1"/>
          </p:cNvSpPr>
          <p:nvPr>
            <p:ph type="title"/>
          </p:nvPr>
        </p:nvSpPr>
        <p:spPr>
          <a:xfrm>
            <a:off x="1069848" y="484632"/>
            <a:ext cx="10058400" cy="1609344"/>
          </a:xfrm>
        </p:spPr>
        <p:txBody>
          <a:bodyPr>
            <a:normAutofit/>
          </a:bodyPr>
          <a:lstStyle/>
          <a:p>
            <a:r>
              <a:rPr lang="en-US" dirty="0"/>
              <a:t>Dining Philosophers Problem</a:t>
            </a:r>
          </a:p>
        </p:txBody>
      </p:sp>
      <p:sp>
        <p:nvSpPr>
          <p:cNvPr id="3" name="Content Placeholder 2">
            <a:extLst>
              <a:ext uri="{FF2B5EF4-FFF2-40B4-BE49-F238E27FC236}">
                <a16:creationId xmlns:a16="http://schemas.microsoft.com/office/drawing/2014/main" id="{C60F99E9-3484-49D1-8071-995E5B7ACA5E}"/>
              </a:ext>
            </a:extLst>
          </p:cNvPr>
          <p:cNvSpPr>
            <a:spLocks noGrp="1"/>
          </p:cNvSpPr>
          <p:nvPr>
            <p:ph idx="1"/>
          </p:nvPr>
        </p:nvSpPr>
        <p:spPr>
          <a:xfrm>
            <a:off x="1069848" y="2320412"/>
            <a:ext cx="10058400" cy="4317497"/>
          </a:xfrm>
        </p:spPr>
        <p:txBody>
          <a:bodyPr>
            <a:normAutofit/>
          </a:bodyPr>
          <a:lstStyle/>
          <a:p>
            <a:pPr algn="just"/>
            <a:endParaRPr lang="en-US" dirty="0"/>
          </a:p>
          <a:p>
            <a:pPr algn="just"/>
            <a:endParaRPr lang="en-US" dirty="0"/>
          </a:p>
          <a:p>
            <a:pPr algn="just"/>
            <a:r>
              <a:rPr lang="en-US" dirty="0"/>
              <a:t>The dining philosophers problem is considered to be a classic synchronization problem because it is an example of a large class of concurrency control problems.</a:t>
            </a:r>
          </a:p>
          <a:p>
            <a:pPr algn="just"/>
            <a:r>
              <a:rPr lang="en-US" dirty="0"/>
              <a:t>It is a simple representation of the need to allocate several resources among several processes in a deadlock and starvation-free manner. </a:t>
            </a: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85C319F0-BA73-4401-B841-3FF13D4DF912}"/>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24</a:t>
            </a:fld>
            <a:endParaRPr lang="en-US"/>
          </a:p>
        </p:txBody>
      </p:sp>
    </p:spTree>
    <p:extLst>
      <p:ext uri="{BB962C8B-B14F-4D97-AF65-F5344CB8AC3E}">
        <p14:creationId xmlns:p14="http://schemas.microsoft.com/office/powerpoint/2010/main" val="492565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6BB2FA8-E92D-449B-9880-0CBE0C1CA365}"/>
              </a:ext>
            </a:extLst>
          </p:cNvPr>
          <p:cNvSpPr>
            <a:spLocks noGrp="1"/>
          </p:cNvSpPr>
          <p:nvPr>
            <p:ph type="title"/>
          </p:nvPr>
        </p:nvSpPr>
        <p:spPr>
          <a:xfrm>
            <a:off x="1069848" y="484632"/>
            <a:ext cx="10058400" cy="1609344"/>
          </a:xfrm>
        </p:spPr>
        <p:txBody>
          <a:bodyPr>
            <a:normAutofit/>
          </a:bodyPr>
          <a:lstStyle/>
          <a:p>
            <a:r>
              <a:rPr lang="en-US" dirty="0"/>
              <a:t>Dining Philosophers Problem</a:t>
            </a:r>
          </a:p>
        </p:txBody>
      </p:sp>
      <p:sp>
        <p:nvSpPr>
          <p:cNvPr id="3" name="Content Placeholder 2">
            <a:extLst>
              <a:ext uri="{FF2B5EF4-FFF2-40B4-BE49-F238E27FC236}">
                <a16:creationId xmlns:a16="http://schemas.microsoft.com/office/drawing/2014/main" id="{C60F99E9-3484-49D1-8071-995E5B7ACA5E}"/>
              </a:ext>
            </a:extLst>
          </p:cNvPr>
          <p:cNvSpPr>
            <a:spLocks noGrp="1"/>
          </p:cNvSpPr>
          <p:nvPr>
            <p:ph idx="1"/>
          </p:nvPr>
        </p:nvSpPr>
        <p:spPr>
          <a:xfrm>
            <a:off x="1069848" y="2320412"/>
            <a:ext cx="10058400" cy="4317497"/>
          </a:xfrm>
        </p:spPr>
        <p:txBody>
          <a:bodyPr>
            <a:normAutofit/>
          </a:bodyPr>
          <a:lstStyle/>
          <a:p>
            <a:pPr marL="0" indent="0" algn="just">
              <a:buNone/>
            </a:pPr>
            <a:r>
              <a:rPr lang="en-US" dirty="0"/>
              <a:t>Solution:</a:t>
            </a:r>
          </a:p>
          <a:p>
            <a:pPr marL="0" indent="0" algn="just">
              <a:buNone/>
            </a:pPr>
            <a:r>
              <a:rPr lang="en-US" dirty="0"/>
              <a:t>semaphore chopstick[5];</a:t>
            </a:r>
          </a:p>
          <a:p>
            <a:pPr marL="0" indent="0" algn="just">
              <a:buNone/>
            </a:pPr>
            <a:r>
              <a:rPr lang="en-US" dirty="0"/>
              <a:t>All initialized to 1;</a:t>
            </a:r>
          </a:p>
          <a:p>
            <a:pPr marL="0" indent="0" algn="just">
              <a:buNone/>
            </a:pPr>
            <a:endParaRPr lang="en-US" dirty="0"/>
          </a:p>
          <a:p>
            <a:pPr algn="just"/>
            <a:r>
              <a:rPr lang="en-US" dirty="0"/>
              <a:t>A philosopher tries to grab the chopstick by executing a wait operation on that semaphore; </a:t>
            </a:r>
          </a:p>
          <a:p>
            <a:pPr algn="just"/>
            <a:r>
              <a:rPr lang="en-US" dirty="0"/>
              <a:t>she releases her chopsticks by executing the signal operation on the appropriate semaphores.</a:t>
            </a:r>
          </a:p>
          <a:p>
            <a:pPr algn="just"/>
            <a:endParaRPr lang="en-US" dirty="0"/>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85C319F0-BA73-4401-B841-3FF13D4DF912}"/>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25</a:t>
            </a:fld>
            <a:endParaRPr lang="en-US"/>
          </a:p>
        </p:txBody>
      </p:sp>
    </p:spTree>
    <p:extLst>
      <p:ext uri="{BB962C8B-B14F-4D97-AF65-F5344CB8AC3E}">
        <p14:creationId xmlns:p14="http://schemas.microsoft.com/office/powerpoint/2010/main" val="1270541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6BB2FA8-E92D-449B-9880-0CBE0C1CA365}"/>
              </a:ext>
            </a:extLst>
          </p:cNvPr>
          <p:cNvSpPr>
            <a:spLocks noGrp="1"/>
          </p:cNvSpPr>
          <p:nvPr>
            <p:ph type="title"/>
          </p:nvPr>
        </p:nvSpPr>
        <p:spPr>
          <a:xfrm>
            <a:off x="1069848" y="484632"/>
            <a:ext cx="10058400" cy="1609344"/>
          </a:xfrm>
        </p:spPr>
        <p:txBody>
          <a:bodyPr>
            <a:normAutofit/>
          </a:bodyPr>
          <a:lstStyle/>
          <a:p>
            <a:r>
              <a:rPr lang="en-US" dirty="0"/>
              <a:t>Dining Philosophers Problem</a:t>
            </a:r>
          </a:p>
        </p:txBody>
      </p:sp>
      <p:sp>
        <p:nvSpPr>
          <p:cNvPr id="3" name="Content Placeholder 2">
            <a:extLst>
              <a:ext uri="{FF2B5EF4-FFF2-40B4-BE49-F238E27FC236}">
                <a16:creationId xmlns:a16="http://schemas.microsoft.com/office/drawing/2014/main" id="{C60F99E9-3484-49D1-8071-995E5B7ACA5E}"/>
              </a:ext>
            </a:extLst>
          </p:cNvPr>
          <p:cNvSpPr>
            <a:spLocks noGrp="1"/>
          </p:cNvSpPr>
          <p:nvPr>
            <p:ph idx="1"/>
          </p:nvPr>
        </p:nvSpPr>
        <p:spPr>
          <a:xfrm>
            <a:off x="1069848" y="2320412"/>
            <a:ext cx="10058400" cy="4317497"/>
          </a:xfrm>
        </p:spPr>
        <p:txBody>
          <a:bodyPr>
            <a:normAutofit/>
          </a:bodyPr>
          <a:lstStyle/>
          <a:p>
            <a:pPr algn="just"/>
            <a:r>
              <a:rPr lang="en-US" dirty="0"/>
              <a:t>The structure of philosopher </a:t>
            </a:r>
            <a:r>
              <a:rPr lang="en-US" dirty="0" err="1"/>
              <a:t>i</a:t>
            </a:r>
            <a:r>
              <a:rPr lang="en-US" dirty="0"/>
              <a:t> is as follows:</a:t>
            </a:r>
          </a:p>
          <a:p>
            <a:pPr algn="just"/>
            <a:endParaRPr lang="en-US" dirty="0"/>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85C319F0-BA73-4401-B841-3FF13D4DF912}"/>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26</a:t>
            </a:fld>
            <a:endParaRPr lang="en-US"/>
          </a:p>
        </p:txBody>
      </p:sp>
      <p:pic>
        <p:nvPicPr>
          <p:cNvPr id="6" name="Picture 5" descr="Text&#10;&#10;Description automatically generated">
            <a:extLst>
              <a:ext uri="{FF2B5EF4-FFF2-40B4-BE49-F238E27FC236}">
                <a16:creationId xmlns:a16="http://schemas.microsoft.com/office/drawing/2014/main" id="{4CA5F58E-25FE-4448-A2E1-40A5D844F2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4375" y="2658795"/>
            <a:ext cx="4572001" cy="3979114"/>
          </a:xfrm>
          <a:prstGeom prst="rect">
            <a:avLst/>
          </a:prstGeom>
        </p:spPr>
      </p:pic>
    </p:spTree>
    <p:extLst>
      <p:ext uri="{BB962C8B-B14F-4D97-AF65-F5344CB8AC3E}">
        <p14:creationId xmlns:p14="http://schemas.microsoft.com/office/powerpoint/2010/main" val="2235818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2FA8-E92D-449B-9880-0CBE0C1CA365}"/>
              </a:ext>
            </a:extLst>
          </p:cNvPr>
          <p:cNvSpPr>
            <a:spLocks noGrp="1"/>
          </p:cNvSpPr>
          <p:nvPr>
            <p:ph type="title"/>
          </p:nvPr>
        </p:nvSpPr>
        <p:spPr>
          <a:xfrm>
            <a:off x="1069848" y="484632"/>
            <a:ext cx="10058400" cy="1609344"/>
          </a:xfrm>
        </p:spPr>
        <p:txBody>
          <a:bodyPr>
            <a:normAutofit/>
          </a:bodyPr>
          <a:lstStyle/>
          <a:p>
            <a:r>
              <a:rPr lang="en-US" dirty="0"/>
              <a:t>Dining Philosophers Problem</a:t>
            </a:r>
          </a:p>
        </p:txBody>
      </p:sp>
      <p:sp>
        <p:nvSpPr>
          <p:cNvPr id="3" name="Content Placeholder 2">
            <a:extLst>
              <a:ext uri="{FF2B5EF4-FFF2-40B4-BE49-F238E27FC236}">
                <a16:creationId xmlns:a16="http://schemas.microsoft.com/office/drawing/2014/main" id="{C60F99E9-3484-49D1-8071-995E5B7ACA5E}"/>
              </a:ext>
            </a:extLst>
          </p:cNvPr>
          <p:cNvSpPr>
            <a:spLocks noGrp="1"/>
          </p:cNvSpPr>
          <p:nvPr>
            <p:ph idx="1"/>
          </p:nvPr>
        </p:nvSpPr>
        <p:spPr>
          <a:xfrm>
            <a:off x="1069847" y="2121408"/>
            <a:ext cx="6482419" cy="4050792"/>
          </a:xfrm>
        </p:spPr>
        <p:txBody>
          <a:bodyPr>
            <a:normAutofit/>
          </a:bodyPr>
          <a:lstStyle/>
          <a:p>
            <a:pPr algn="just"/>
            <a:r>
              <a:rPr lang="en-US" sz="1700" dirty="0"/>
              <a:t>Although this solution guarantees that no two neighbors are eating simultaneously,</a:t>
            </a:r>
          </a:p>
          <a:p>
            <a:pPr algn="just"/>
            <a:r>
              <a:rPr lang="en-US" sz="1700" dirty="0"/>
              <a:t>It nevertheless must be rejected because it has the possibility of creating a deadlock. </a:t>
            </a:r>
          </a:p>
          <a:p>
            <a:pPr algn="just"/>
            <a:r>
              <a:rPr lang="en-US" sz="1700" dirty="0"/>
              <a:t>Suppose that all five get hungry at the same time and pick up their left chopsticks as shown in the following figure. </a:t>
            </a:r>
          </a:p>
          <a:p>
            <a:pPr algn="just"/>
            <a:r>
              <a:rPr lang="en-US" sz="1700" dirty="0"/>
              <a:t>In this case, all chopsticks are locked and none of the philosophers can successfully lock her right chopstick. </a:t>
            </a:r>
          </a:p>
          <a:p>
            <a:pPr algn="just"/>
            <a:r>
              <a:rPr lang="en-US" sz="1700" dirty="0"/>
              <a:t>As a result, we have a circular waiting (i.e., every philosopher waits for his right chopstick that is currently being locked by his right neighbor), and hence a deadlock occurs. </a:t>
            </a:r>
          </a:p>
        </p:txBody>
      </p:sp>
      <p:sp>
        <p:nvSpPr>
          <p:cNvPr id="4" name="Slide Number Placeholder 3">
            <a:extLst>
              <a:ext uri="{FF2B5EF4-FFF2-40B4-BE49-F238E27FC236}">
                <a16:creationId xmlns:a16="http://schemas.microsoft.com/office/drawing/2014/main" id="{85C319F0-BA73-4401-B841-3FF13D4DF912}"/>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27</a:t>
            </a:fld>
            <a:endParaRPr lang="en-US"/>
          </a:p>
        </p:txBody>
      </p:sp>
      <p:pic>
        <p:nvPicPr>
          <p:cNvPr id="10" name="Picture 9" descr="A picture containing clipart&#10;&#10;Description automatically generated">
            <a:extLst>
              <a:ext uri="{FF2B5EF4-FFF2-40B4-BE49-F238E27FC236}">
                <a16:creationId xmlns:a16="http://schemas.microsoft.com/office/drawing/2014/main" id="{EB1EA65D-3A0B-4BA4-9384-F5C0EE45E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2266" y="2093976"/>
            <a:ext cx="3758861" cy="3195475"/>
          </a:xfrm>
          <a:prstGeom prst="rect">
            <a:avLst/>
          </a:prstGeom>
        </p:spPr>
      </p:pic>
    </p:spTree>
    <p:extLst>
      <p:ext uri="{BB962C8B-B14F-4D97-AF65-F5344CB8AC3E}">
        <p14:creationId xmlns:p14="http://schemas.microsoft.com/office/powerpoint/2010/main" val="3442491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BF6EDE-1698-48A6-A1C3-5A606F448BC5}"/>
              </a:ext>
            </a:extLst>
          </p:cNvPr>
          <p:cNvSpPr>
            <a:spLocks noGrp="1"/>
          </p:cNvSpPr>
          <p:nvPr>
            <p:ph type="title"/>
          </p:nvPr>
        </p:nvSpPr>
        <p:spPr>
          <a:xfrm>
            <a:off x="1069848" y="484632"/>
            <a:ext cx="10058400" cy="1609344"/>
          </a:xfrm>
        </p:spPr>
        <p:txBody>
          <a:bodyPr>
            <a:normAutofit/>
          </a:bodyPr>
          <a:lstStyle/>
          <a:p>
            <a:r>
              <a:rPr lang="en-US" dirty="0"/>
              <a:t>Dining Philosophers Problem</a:t>
            </a:r>
          </a:p>
        </p:txBody>
      </p:sp>
      <p:sp>
        <p:nvSpPr>
          <p:cNvPr id="3" name="Content Placeholder 2">
            <a:extLst>
              <a:ext uri="{FF2B5EF4-FFF2-40B4-BE49-F238E27FC236}">
                <a16:creationId xmlns:a16="http://schemas.microsoft.com/office/drawing/2014/main" id="{9F5E9964-0A52-48EA-B808-9511E4AEE12E}"/>
              </a:ext>
            </a:extLst>
          </p:cNvPr>
          <p:cNvSpPr>
            <a:spLocks noGrp="1"/>
          </p:cNvSpPr>
          <p:nvPr>
            <p:ph idx="1"/>
          </p:nvPr>
        </p:nvSpPr>
        <p:spPr>
          <a:xfrm>
            <a:off x="1069848" y="2320412"/>
            <a:ext cx="10058400" cy="3851787"/>
          </a:xfrm>
        </p:spPr>
        <p:txBody>
          <a:bodyPr>
            <a:normAutofit/>
          </a:bodyPr>
          <a:lstStyle/>
          <a:p>
            <a:pPr algn="just"/>
            <a:r>
              <a:rPr lang="en-US" dirty="0"/>
              <a:t>Several possibilities that remedy the deadlock situation.</a:t>
            </a:r>
          </a:p>
          <a:p>
            <a:pPr algn="just"/>
            <a:r>
              <a:rPr lang="en-US" dirty="0"/>
              <a:t>Each results in a good solution for the problem. </a:t>
            </a:r>
          </a:p>
          <a:p>
            <a:pPr algn="just"/>
            <a:r>
              <a:rPr lang="en-US" dirty="0"/>
              <a:t>Allow at most four philosophers to be sitting simultaneously at the table. </a:t>
            </a:r>
          </a:p>
          <a:p>
            <a:pPr algn="just"/>
            <a:r>
              <a:rPr lang="en-US" dirty="0"/>
              <a:t>Allow a philosopher to pick up her chopsticks only if both chopsticks are available (to do this she must pick them up in a critical section) </a:t>
            </a:r>
          </a:p>
          <a:p>
            <a:pPr algn="just"/>
            <a:r>
              <a:rPr lang="en-US" dirty="0"/>
              <a:t>Use an asymmetric solution; that is, an odd philosopher picks up first her left chopstick, whereas an even philosopher picks up her right chopstick and then her left chopstick.</a:t>
            </a: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196ABF8C-6FCE-474D-851E-EA6369638024}"/>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28</a:t>
            </a:fld>
            <a:endParaRPr lang="en-US"/>
          </a:p>
        </p:txBody>
      </p:sp>
    </p:spTree>
    <p:extLst>
      <p:ext uri="{BB962C8B-B14F-4D97-AF65-F5344CB8AC3E}">
        <p14:creationId xmlns:p14="http://schemas.microsoft.com/office/powerpoint/2010/main" val="2622966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BF6EDE-1698-48A6-A1C3-5A606F448BC5}"/>
              </a:ext>
            </a:extLst>
          </p:cNvPr>
          <p:cNvSpPr>
            <a:spLocks noGrp="1"/>
          </p:cNvSpPr>
          <p:nvPr>
            <p:ph type="title"/>
          </p:nvPr>
        </p:nvSpPr>
        <p:spPr>
          <a:xfrm>
            <a:off x="1069848" y="484632"/>
            <a:ext cx="10058400" cy="1609344"/>
          </a:xfrm>
        </p:spPr>
        <p:txBody>
          <a:bodyPr>
            <a:normAutofit/>
          </a:bodyPr>
          <a:lstStyle/>
          <a:p>
            <a:r>
              <a:rPr lang="en-US" dirty="0"/>
              <a:t>Dining Philosophers Problem</a:t>
            </a:r>
          </a:p>
        </p:txBody>
      </p:sp>
      <p:sp>
        <p:nvSpPr>
          <p:cNvPr id="3" name="Content Placeholder 2">
            <a:extLst>
              <a:ext uri="{FF2B5EF4-FFF2-40B4-BE49-F238E27FC236}">
                <a16:creationId xmlns:a16="http://schemas.microsoft.com/office/drawing/2014/main" id="{9F5E9964-0A52-48EA-B808-9511E4AEE12E}"/>
              </a:ext>
            </a:extLst>
          </p:cNvPr>
          <p:cNvSpPr>
            <a:spLocks noGrp="1"/>
          </p:cNvSpPr>
          <p:nvPr>
            <p:ph idx="1"/>
          </p:nvPr>
        </p:nvSpPr>
        <p:spPr>
          <a:xfrm>
            <a:off x="1069848" y="2320412"/>
            <a:ext cx="10058400" cy="3851787"/>
          </a:xfrm>
        </p:spPr>
        <p:txBody>
          <a:bodyPr>
            <a:normAutofit fontScale="92500" lnSpcReduction="20000"/>
          </a:bodyPr>
          <a:lstStyle/>
          <a:p>
            <a:pPr algn="just"/>
            <a:r>
              <a:rPr lang="en-US" dirty="0"/>
              <a:t>Removing the possibility of deadlock does not ensure that starvation does not occur. </a:t>
            </a:r>
          </a:p>
          <a:p>
            <a:pPr algn="just"/>
            <a:r>
              <a:rPr lang="en-US" dirty="0"/>
              <a:t>Imagine that two philosophers are fast thinkers and fast eaters. </a:t>
            </a:r>
          </a:p>
          <a:p>
            <a:pPr algn="just"/>
            <a:r>
              <a:rPr lang="en-US" dirty="0"/>
              <a:t>They think fast and get hungry fast. </a:t>
            </a:r>
          </a:p>
          <a:p>
            <a:pPr algn="just"/>
            <a:r>
              <a:rPr lang="en-US" dirty="0"/>
              <a:t>Then, they sit down in opposite chairs as shown below. </a:t>
            </a:r>
          </a:p>
          <a:p>
            <a:pPr algn="just"/>
            <a:r>
              <a:rPr lang="en-US" dirty="0"/>
              <a:t>Because they are so fast, it is possible that they can lock their chopsticks and eat.</a:t>
            </a:r>
          </a:p>
          <a:p>
            <a:pPr algn="just"/>
            <a:r>
              <a:rPr lang="en-US" dirty="0"/>
              <a:t>After finish eating and before their neighbors can lock the chopsticks and eat, they come back again and lock the chopsticks and eat. </a:t>
            </a:r>
          </a:p>
          <a:p>
            <a:pPr algn="just"/>
            <a:r>
              <a:rPr lang="en-US" dirty="0"/>
              <a:t>In this case, the other three philosophers, even though they have been sitting for a long time, they have no chance to eat. </a:t>
            </a:r>
          </a:p>
          <a:p>
            <a:pPr algn="just"/>
            <a:r>
              <a:rPr lang="en-US" dirty="0"/>
              <a:t>This is starvation. </a:t>
            </a:r>
          </a:p>
          <a:p>
            <a:pPr algn="just"/>
            <a:r>
              <a:rPr lang="en-US" dirty="0">
                <a:solidFill>
                  <a:srgbClr val="FF0000"/>
                </a:solidFill>
              </a:rPr>
              <a:t>Note</a:t>
            </a:r>
            <a:r>
              <a:rPr lang="en-US" dirty="0"/>
              <a:t> that it is not a deadlock because there is no circular waiting, and everyone has a chance to eat! </a:t>
            </a: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196ABF8C-6FCE-474D-851E-EA6369638024}"/>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29</a:t>
            </a:fld>
            <a:endParaRPr lang="en-US"/>
          </a:p>
        </p:txBody>
      </p:sp>
      <p:pic>
        <p:nvPicPr>
          <p:cNvPr id="6" name="Picture 5" descr="A picture containing clipart&#10;&#10;Description automatically generated">
            <a:extLst>
              <a:ext uri="{FF2B5EF4-FFF2-40B4-BE49-F238E27FC236}">
                <a16:creationId xmlns:a16="http://schemas.microsoft.com/office/drawing/2014/main" id="{9B0FF43E-112D-4D25-A719-C40B1E7DE7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55378" y="643876"/>
            <a:ext cx="2250831" cy="1302025"/>
          </a:xfrm>
          <a:prstGeom prst="rect">
            <a:avLst/>
          </a:prstGeom>
        </p:spPr>
      </p:pic>
    </p:spTree>
    <p:extLst>
      <p:ext uri="{BB962C8B-B14F-4D97-AF65-F5344CB8AC3E}">
        <p14:creationId xmlns:p14="http://schemas.microsoft.com/office/powerpoint/2010/main" val="1872571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B21319-72D7-40AA-9AC4-5D239B014717}"/>
              </a:ext>
            </a:extLst>
          </p:cNvPr>
          <p:cNvSpPr>
            <a:spLocks noGrp="1"/>
          </p:cNvSpPr>
          <p:nvPr>
            <p:ph type="title"/>
          </p:nvPr>
        </p:nvSpPr>
        <p:spPr>
          <a:xfrm>
            <a:off x="1069848" y="484632"/>
            <a:ext cx="10058400" cy="1609344"/>
          </a:xfrm>
        </p:spPr>
        <p:txBody>
          <a:bodyPr>
            <a:normAutofit/>
          </a:bodyPr>
          <a:lstStyle/>
          <a:p>
            <a:r>
              <a:rPr lang="en-US" dirty="0"/>
              <a:t>Problems with Semaphores </a:t>
            </a:r>
          </a:p>
        </p:txBody>
      </p:sp>
      <p:sp>
        <p:nvSpPr>
          <p:cNvPr id="3" name="Content Placeholder 2">
            <a:extLst>
              <a:ext uri="{FF2B5EF4-FFF2-40B4-BE49-F238E27FC236}">
                <a16:creationId xmlns:a16="http://schemas.microsoft.com/office/drawing/2014/main" id="{4AFE8765-EAE4-45E3-BB5B-BE5FEACCD785}"/>
              </a:ext>
            </a:extLst>
          </p:cNvPr>
          <p:cNvSpPr>
            <a:spLocks noGrp="1"/>
          </p:cNvSpPr>
          <p:nvPr>
            <p:ph idx="1"/>
          </p:nvPr>
        </p:nvSpPr>
        <p:spPr>
          <a:xfrm>
            <a:off x="1069848" y="2320412"/>
            <a:ext cx="10058400" cy="3851787"/>
          </a:xfrm>
        </p:spPr>
        <p:txBody>
          <a:bodyPr>
            <a:normAutofit/>
          </a:bodyPr>
          <a:lstStyle/>
          <a:p>
            <a:pPr algn="just"/>
            <a:endParaRPr lang="en-US" dirty="0"/>
          </a:p>
          <a:p>
            <a:pPr algn="just"/>
            <a:r>
              <a:rPr lang="en-US" dirty="0"/>
              <a:t>Semaphores provide a powerful tool for enforcing mutual exclusion and coordinating processes. </a:t>
            </a:r>
          </a:p>
          <a:p>
            <a:pPr algn="just"/>
            <a:r>
              <a:rPr lang="en-US" dirty="0"/>
              <a:t>The wait(S) and signal(S) operations are scattered among several processes. Hence, it is difficult to understand their effects. </a:t>
            </a:r>
          </a:p>
          <a:p>
            <a:pPr algn="just"/>
            <a:r>
              <a:rPr lang="en-US" dirty="0"/>
              <a:t>Usage of semaphores must be correct in all the processes. </a:t>
            </a:r>
          </a:p>
          <a:p>
            <a:pPr algn="just"/>
            <a:r>
              <a:rPr lang="en-US" dirty="0"/>
              <a:t>One bad (or malicious) process can fail the entire system of cooperating processes. </a:t>
            </a:r>
          </a:p>
          <a:p>
            <a:pPr algn="just"/>
            <a:r>
              <a:rPr lang="en-US" dirty="0"/>
              <a:t>Incorrect use of semaphores can cause serious problems.</a:t>
            </a: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5B63C3AB-FCA5-4937-A57E-A7F90658C130}"/>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3</a:t>
            </a:fld>
            <a:endParaRPr lang="en-US"/>
          </a:p>
        </p:txBody>
      </p:sp>
    </p:spTree>
    <p:extLst>
      <p:ext uri="{BB962C8B-B14F-4D97-AF65-F5344CB8AC3E}">
        <p14:creationId xmlns:p14="http://schemas.microsoft.com/office/powerpoint/2010/main" val="1989542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3BD9-12D0-460A-9EBE-0B0802AA6E1D}"/>
              </a:ext>
            </a:extLst>
          </p:cNvPr>
          <p:cNvSpPr>
            <a:spLocks noGrp="1"/>
          </p:cNvSpPr>
          <p:nvPr>
            <p:ph type="title"/>
          </p:nvPr>
        </p:nvSpPr>
        <p:spPr/>
        <p:txBody>
          <a:bodyPr/>
          <a:lstStyle/>
          <a:p>
            <a:r>
              <a:rPr lang="en-US" dirty="0"/>
              <a:t>Deadlocks</a:t>
            </a:r>
          </a:p>
        </p:txBody>
      </p:sp>
      <p:sp>
        <p:nvSpPr>
          <p:cNvPr id="3" name="Content Placeholder 2">
            <a:extLst>
              <a:ext uri="{FF2B5EF4-FFF2-40B4-BE49-F238E27FC236}">
                <a16:creationId xmlns:a16="http://schemas.microsoft.com/office/drawing/2014/main" id="{814D09AC-E932-411D-B304-32A77A0E0B53}"/>
              </a:ext>
            </a:extLst>
          </p:cNvPr>
          <p:cNvSpPr>
            <a:spLocks noGrp="1"/>
          </p:cNvSpPr>
          <p:nvPr>
            <p:ph idx="1"/>
          </p:nvPr>
        </p:nvSpPr>
        <p:spPr/>
        <p:txBody>
          <a:bodyPr/>
          <a:lstStyle/>
          <a:p>
            <a:r>
              <a:rPr lang="en-US" dirty="0"/>
              <a:t>A set of processes are said to be in a deadlock state if every process is waiting for an event that can be caused only by another process in the set</a:t>
            </a:r>
          </a:p>
          <a:p>
            <a:r>
              <a:rPr lang="en-US" dirty="0"/>
              <a:t>Example of Deadlock</a:t>
            </a:r>
          </a:p>
          <a:p>
            <a:pPr>
              <a:buFont typeface="Wingdings" panose="05000000000000000000" pitchFamily="2" charset="2"/>
              <a:buChar char="ü"/>
            </a:pPr>
            <a:r>
              <a:rPr lang="en-US" dirty="0"/>
              <a:t>Traffic deadlocks </a:t>
            </a:r>
          </a:p>
          <a:p>
            <a:pPr>
              <a:buFont typeface="Wingdings" panose="05000000000000000000" pitchFamily="2" charset="2"/>
              <a:buChar char="ü"/>
            </a:pPr>
            <a:r>
              <a:rPr lang="en-US" dirty="0"/>
              <a:t>One-way bridge-crossing </a:t>
            </a:r>
          </a:p>
          <a:p>
            <a:pPr marL="0" indent="0">
              <a:buNone/>
            </a:pPr>
            <a:endParaRPr lang="en-US" dirty="0"/>
          </a:p>
        </p:txBody>
      </p:sp>
      <p:sp>
        <p:nvSpPr>
          <p:cNvPr id="4" name="Slide Number Placeholder 3">
            <a:extLst>
              <a:ext uri="{FF2B5EF4-FFF2-40B4-BE49-F238E27FC236}">
                <a16:creationId xmlns:a16="http://schemas.microsoft.com/office/drawing/2014/main" id="{C7C3F367-9A50-49EB-8CAF-8E0DA5CB3311}"/>
              </a:ext>
            </a:extLst>
          </p:cNvPr>
          <p:cNvSpPr>
            <a:spLocks noGrp="1"/>
          </p:cNvSpPr>
          <p:nvPr>
            <p:ph type="sldNum" sz="quarter" idx="12"/>
          </p:nvPr>
        </p:nvSpPr>
        <p:spPr/>
        <p:txBody>
          <a:bodyPr/>
          <a:lstStyle/>
          <a:p>
            <a:fld id="{CE6527ED-2F94-480A-A05E-823B7676D801}" type="slidenum">
              <a:rPr lang="en-US" smtClean="0"/>
              <a:t>4</a:t>
            </a:fld>
            <a:endParaRPr lang="en-US"/>
          </a:p>
        </p:txBody>
      </p:sp>
      <p:pic>
        <p:nvPicPr>
          <p:cNvPr id="6" name="Picture 5" descr="A picture containing table&#10;&#10;Description automatically generated">
            <a:extLst>
              <a:ext uri="{FF2B5EF4-FFF2-40B4-BE49-F238E27FC236}">
                <a16:creationId xmlns:a16="http://schemas.microsoft.com/office/drawing/2014/main" id="{7D4D5D68-826B-4641-9EA3-650D957161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7248" y="3123028"/>
            <a:ext cx="4445391" cy="3250340"/>
          </a:xfrm>
          <a:prstGeom prst="rect">
            <a:avLst/>
          </a:prstGeom>
        </p:spPr>
      </p:pic>
      <p:pic>
        <p:nvPicPr>
          <p:cNvPr id="8" name="Picture 7" descr="A picture containing arrow&#10;&#10;Description automatically generated">
            <a:extLst>
              <a:ext uri="{FF2B5EF4-FFF2-40B4-BE49-F238E27FC236}">
                <a16:creationId xmlns:a16="http://schemas.microsoft.com/office/drawing/2014/main" id="{AE44ADAC-4142-4B20-982A-DA1231C646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498" y="4146804"/>
            <a:ext cx="3379675" cy="2125980"/>
          </a:xfrm>
          <a:prstGeom prst="rect">
            <a:avLst/>
          </a:prstGeom>
          <a:ln>
            <a:noFill/>
          </a:ln>
          <a:effectLst>
            <a:softEdge rad="112500"/>
          </a:effectLst>
        </p:spPr>
      </p:pic>
    </p:spTree>
    <p:extLst>
      <p:ext uri="{BB962C8B-B14F-4D97-AF65-F5344CB8AC3E}">
        <p14:creationId xmlns:p14="http://schemas.microsoft.com/office/powerpoint/2010/main" val="384858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1CB8C-9DF4-4A3E-834C-F7B8F08B208A}"/>
              </a:ext>
            </a:extLst>
          </p:cNvPr>
          <p:cNvSpPr>
            <a:spLocks noGrp="1"/>
          </p:cNvSpPr>
          <p:nvPr>
            <p:ph type="title"/>
          </p:nvPr>
        </p:nvSpPr>
        <p:spPr/>
        <p:txBody>
          <a:bodyPr/>
          <a:lstStyle/>
          <a:p>
            <a:r>
              <a:rPr lang="en-US" dirty="0"/>
              <a:t>Starvation</a:t>
            </a:r>
          </a:p>
        </p:txBody>
      </p:sp>
      <p:sp>
        <p:nvSpPr>
          <p:cNvPr id="3" name="Content Placeholder 2">
            <a:extLst>
              <a:ext uri="{FF2B5EF4-FFF2-40B4-BE49-F238E27FC236}">
                <a16:creationId xmlns:a16="http://schemas.microsoft.com/office/drawing/2014/main" id="{62F84AAC-CEE9-443D-976D-16E0DC22D4CB}"/>
              </a:ext>
            </a:extLst>
          </p:cNvPr>
          <p:cNvSpPr>
            <a:spLocks noGrp="1"/>
          </p:cNvSpPr>
          <p:nvPr>
            <p:ph idx="1"/>
          </p:nvPr>
        </p:nvSpPr>
        <p:spPr/>
        <p:txBody>
          <a:bodyPr>
            <a:normAutofit/>
          </a:bodyPr>
          <a:lstStyle/>
          <a:p>
            <a:pPr algn="just"/>
            <a:r>
              <a:rPr lang="en-US" sz="2400" dirty="0"/>
              <a:t>Starvation is infinite blocking caused due to unavailability of resources.</a:t>
            </a:r>
          </a:p>
          <a:p>
            <a:pPr marL="0" indent="0" algn="just">
              <a:buNone/>
            </a:pPr>
            <a:endParaRPr lang="en-US" sz="2400" dirty="0"/>
          </a:p>
        </p:txBody>
      </p:sp>
      <p:sp>
        <p:nvSpPr>
          <p:cNvPr id="4" name="Slide Number Placeholder 3">
            <a:extLst>
              <a:ext uri="{FF2B5EF4-FFF2-40B4-BE49-F238E27FC236}">
                <a16:creationId xmlns:a16="http://schemas.microsoft.com/office/drawing/2014/main" id="{25EFA979-2C34-4AE1-93C4-8A6BB2448BE0}"/>
              </a:ext>
            </a:extLst>
          </p:cNvPr>
          <p:cNvSpPr>
            <a:spLocks noGrp="1"/>
          </p:cNvSpPr>
          <p:nvPr>
            <p:ph type="sldNum" sz="quarter" idx="12"/>
          </p:nvPr>
        </p:nvSpPr>
        <p:spPr/>
        <p:txBody>
          <a:bodyPr/>
          <a:lstStyle/>
          <a:p>
            <a:fld id="{CE6527ED-2F94-480A-A05E-823B7676D801}" type="slidenum">
              <a:rPr lang="en-US" smtClean="0"/>
              <a:t>5</a:t>
            </a:fld>
            <a:endParaRPr lang="en-US"/>
          </a:p>
        </p:txBody>
      </p:sp>
      <p:pic>
        <p:nvPicPr>
          <p:cNvPr id="6" name="Picture 5" descr="Application&#10;&#10;Description automatically generated with low confidence">
            <a:extLst>
              <a:ext uri="{FF2B5EF4-FFF2-40B4-BE49-F238E27FC236}">
                <a16:creationId xmlns:a16="http://schemas.microsoft.com/office/drawing/2014/main" id="{C7694AB8-17E4-4CEF-A5F8-A3F9D4342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914" y="3220095"/>
            <a:ext cx="4192172" cy="3052689"/>
          </a:xfrm>
          <a:prstGeom prst="rect">
            <a:avLst/>
          </a:prstGeom>
        </p:spPr>
      </p:pic>
      <p:pic>
        <p:nvPicPr>
          <p:cNvPr id="8" name="Picture 7" descr="A picture containing text, clipart&#10;&#10;Description automatically generated">
            <a:extLst>
              <a:ext uri="{FF2B5EF4-FFF2-40B4-BE49-F238E27FC236}">
                <a16:creationId xmlns:a16="http://schemas.microsoft.com/office/drawing/2014/main" id="{137A7E8F-9240-46E0-AC52-27F718C4FD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7316" y="736854"/>
            <a:ext cx="6203852" cy="1104900"/>
          </a:xfrm>
          <a:prstGeom prst="rect">
            <a:avLst/>
          </a:prstGeom>
          <a:ln>
            <a:noFill/>
          </a:ln>
          <a:effectLst>
            <a:softEdge rad="112500"/>
          </a:effectLst>
        </p:spPr>
      </p:pic>
    </p:spTree>
    <p:extLst>
      <p:ext uri="{BB962C8B-B14F-4D97-AF65-F5344CB8AC3E}">
        <p14:creationId xmlns:p14="http://schemas.microsoft.com/office/powerpoint/2010/main" val="2619315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E77F9-15FB-462F-BB90-2B1B34D2EA8A}"/>
              </a:ext>
            </a:extLst>
          </p:cNvPr>
          <p:cNvSpPr>
            <a:spLocks noGrp="1"/>
          </p:cNvSpPr>
          <p:nvPr>
            <p:ph type="title"/>
          </p:nvPr>
        </p:nvSpPr>
        <p:spPr>
          <a:xfrm>
            <a:off x="345712" y="119664"/>
            <a:ext cx="8967099" cy="1609344"/>
          </a:xfrm>
        </p:spPr>
        <p:txBody>
          <a:bodyPr>
            <a:normAutofit/>
          </a:bodyPr>
          <a:lstStyle/>
          <a:p>
            <a:r>
              <a:rPr lang="en-US" sz="4000" dirty="0"/>
              <a:t>Violation of Mutual Exclusion</a:t>
            </a:r>
          </a:p>
        </p:txBody>
      </p:sp>
      <p:pic>
        <p:nvPicPr>
          <p:cNvPr id="6" name="Content Placeholder 5" descr="A picture containing table&#10;&#10;Description automatically generated">
            <a:extLst>
              <a:ext uri="{FF2B5EF4-FFF2-40B4-BE49-F238E27FC236}">
                <a16:creationId xmlns:a16="http://schemas.microsoft.com/office/drawing/2014/main" id="{D3B85BC5-6751-4603-B5CF-9CA8781888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7378" y="2093976"/>
            <a:ext cx="5148774" cy="3263705"/>
          </a:xfrm>
        </p:spPr>
      </p:pic>
      <p:sp>
        <p:nvSpPr>
          <p:cNvPr id="4" name="Slide Number Placeholder 3">
            <a:extLst>
              <a:ext uri="{FF2B5EF4-FFF2-40B4-BE49-F238E27FC236}">
                <a16:creationId xmlns:a16="http://schemas.microsoft.com/office/drawing/2014/main" id="{310FDD53-AFD9-436A-8CEA-2DB110A8C907}"/>
              </a:ext>
            </a:extLst>
          </p:cNvPr>
          <p:cNvSpPr>
            <a:spLocks noGrp="1"/>
          </p:cNvSpPr>
          <p:nvPr>
            <p:ph type="sldNum" sz="quarter" idx="12"/>
          </p:nvPr>
        </p:nvSpPr>
        <p:spPr/>
        <p:txBody>
          <a:bodyPr/>
          <a:lstStyle/>
          <a:p>
            <a:fld id="{CE6527ED-2F94-480A-A05E-823B7676D801}" type="slidenum">
              <a:rPr lang="en-US" smtClean="0"/>
              <a:t>6</a:t>
            </a:fld>
            <a:endParaRPr lang="en-US"/>
          </a:p>
        </p:txBody>
      </p:sp>
      <p:sp>
        <p:nvSpPr>
          <p:cNvPr id="8" name="TextBox 7">
            <a:extLst>
              <a:ext uri="{FF2B5EF4-FFF2-40B4-BE49-F238E27FC236}">
                <a16:creationId xmlns:a16="http://schemas.microsoft.com/office/drawing/2014/main" id="{9D39F643-8BD3-4F99-BDB3-DD0576C4DCE9}"/>
              </a:ext>
            </a:extLst>
          </p:cNvPr>
          <p:cNvSpPr txBox="1"/>
          <p:nvPr/>
        </p:nvSpPr>
        <p:spPr>
          <a:xfrm>
            <a:off x="953085" y="5357681"/>
            <a:ext cx="9822767" cy="1200329"/>
          </a:xfrm>
          <a:prstGeom prst="rect">
            <a:avLst/>
          </a:prstGeom>
          <a:noFill/>
        </p:spPr>
        <p:txBody>
          <a:bodyPr wrap="square">
            <a:spAutoFit/>
          </a:bodyPr>
          <a:lstStyle/>
          <a:p>
            <a:pPr marL="285750" indent="-285750" algn="just">
              <a:buFont typeface="Arial" panose="020B0604020202020204" pitchFamily="34" charset="0"/>
              <a:buChar char="•"/>
            </a:pPr>
            <a:r>
              <a:rPr lang="en-US" dirty="0"/>
              <a:t>These problems are due to programming errors because of the tandem use of the wait and signal operations. </a:t>
            </a:r>
          </a:p>
          <a:p>
            <a:pPr marL="285750" indent="-285750" algn="just">
              <a:buFont typeface="Arial" panose="020B0604020202020204" pitchFamily="34" charset="0"/>
              <a:buChar char="•"/>
            </a:pPr>
            <a:r>
              <a:rPr lang="en-US" dirty="0"/>
              <a:t>The solution to these problems is higher-level language constructs such as critical region (region statement) and monitor.</a:t>
            </a:r>
          </a:p>
        </p:txBody>
      </p:sp>
      <p:pic>
        <p:nvPicPr>
          <p:cNvPr id="10" name="Picture 9" descr="Diagram&#10;&#10;Description automatically generated">
            <a:extLst>
              <a:ext uri="{FF2B5EF4-FFF2-40B4-BE49-F238E27FC236}">
                <a16:creationId xmlns:a16="http://schemas.microsoft.com/office/drawing/2014/main" id="{2607FDAB-EE6F-4D9F-B316-AC948101E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346" y="0"/>
            <a:ext cx="4354654" cy="2293035"/>
          </a:xfrm>
          <a:prstGeom prst="rect">
            <a:avLst/>
          </a:prstGeom>
          <a:ln>
            <a:noFill/>
          </a:ln>
          <a:effectLst>
            <a:softEdge rad="112500"/>
          </a:effectLst>
        </p:spPr>
      </p:pic>
    </p:spTree>
    <p:extLst>
      <p:ext uri="{BB962C8B-B14F-4D97-AF65-F5344CB8AC3E}">
        <p14:creationId xmlns:p14="http://schemas.microsoft.com/office/powerpoint/2010/main" val="1952529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D2A1C6D-198B-46A6-BCDD-BBD3A87287FA}"/>
              </a:ext>
            </a:extLst>
          </p:cNvPr>
          <p:cNvSpPr>
            <a:spLocks noGrp="1"/>
          </p:cNvSpPr>
          <p:nvPr>
            <p:ph type="title"/>
          </p:nvPr>
        </p:nvSpPr>
        <p:spPr>
          <a:xfrm>
            <a:off x="1069848" y="484632"/>
            <a:ext cx="10058400" cy="1609344"/>
          </a:xfrm>
        </p:spPr>
        <p:txBody>
          <a:bodyPr>
            <a:normAutofit/>
          </a:bodyPr>
          <a:lstStyle/>
          <a:p>
            <a:r>
              <a:rPr lang="en-US" dirty="0"/>
              <a:t>Semaphore </a:t>
            </a:r>
          </a:p>
        </p:txBody>
      </p:sp>
      <p:sp>
        <p:nvSpPr>
          <p:cNvPr id="3" name="Content Placeholder 2">
            <a:extLst>
              <a:ext uri="{FF2B5EF4-FFF2-40B4-BE49-F238E27FC236}">
                <a16:creationId xmlns:a16="http://schemas.microsoft.com/office/drawing/2014/main" id="{B6260931-6A1A-48E4-A92B-26BF985B7089}"/>
              </a:ext>
            </a:extLst>
          </p:cNvPr>
          <p:cNvSpPr>
            <a:spLocks noGrp="1"/>
          </p:cNvSpPr>
          <p:nvPr>
            <p:ph idx="1"/>
          </p:nvPr>
        </p:nvSpPr>
        <p:spPr>
          <a:xfrm>
            <a:off x="1069848" y="2320412"/>
            <a:ext cx="10058400" cy="3851787"/>
          </a:xfrm>
        </p:spPr>
        <p:txBody>
          <a:bodyPr>
            <a:normAutofit/>
          </a:bodyPr>
          <a:lstStyle/>
          <a:p>
            <a:pPr marL="0" indent="0" algn="just">
              <a:buNone/>
            </a:pPr>
            <a:endParaRPr lang="en-US" dirty="0"/>
          </a:p>
          <a:p>
            <a:pPr marL="0" indent="0" algn="just">
              <a:buNone/>
            </a:pPr>
            <a:r>
              <a:rPr lang="en-US" dirty="0"/>
              <a:t>There are two kinds of semaphores:</a:t>
            </a:r>
          </a:p>
          <a:p>
            <a:pPr marL="0" indent="0" algn="just">
              <a:buNone/>
            </a:pPr>
            <a:r>
              <a:rPr lang="en-US" dirty="0"/>
              <a:t> </a:t>
            </a:r>
          </a:p>
          <a:p>
            <a:pPr algn="just"/>
            <a:r>
              <a:rPr lang="en-US" b="1" dirty="0"/>
              <a:t>Counting semaphore—</a:t>
            </a:r>
            <a:r>
              <a:rPr lang="en-US" dirty="0"/>
              <a:t>whose integer value can range over an unrestricted integer domain. </a:t>
            </a:r>
          </a:p>
          <a:p>
            <a:pPr algn="just"/>
            <a:r>
              <a:rPr lang="en-US" b="1" dirty="0"/>
              <a:t>Binary semaphore—</a:t>
            </a:r>
            <a:r>
              <a:rPr lang="en-US" dirty="0"/>
              <a:t>whose integer value cannot be &gt; 1; can be simpler to implement.</a:t>
            </a: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18C947E8-B262-4822-9341-DA0F7E1D20A9}"/>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7</a:t>
            </a:fld>
            <a:endParaRPr lang="en-US"/>
          </a:p>
        </p:txBody>
      </p:sp>
    </p:spTree>
    <p:extLst>
      <p:ext uri="{BB962C8B-B14F-4D97-AF65-F5344CB8AC3E}">
        <p14:creationId xmlns:p14="http://schemas.microsoft.com/office/powerpoint/2010/main" val="169849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36D4D-F1E3-480D-8CD1-A48E94C2F2F6}"/>
              </a:ext>
            </a:extLst>
          </p:cNvPr>
          <p:cNvSpPr>
            <a:spLocks noGrp="1"/>
          </p:cNvSpPr>
          <p:nvPr>
            <p:ph type="title"/>
          </p:nvPr>
        </p:nvSpPr>
        <p:spPr/>
        <p:txBody>
          <a:bodyPr/>
          <a:lstStyle/>
          <a:p>
            <a:r>
              <a:rPr lang="en-US" dirty="0"/>
              <a:t>Counting Semaphore</a:t>
            </a:r>
          </a:p>
        </p:txBody>
      </p:sp>
      <p:sp>
        <p:nvSpPr>
          <p:cNvPr id="3" name="Content Placeholder 2">
            <a:extLst>
              <a:ext uri="{FF2B5EF4-FFF2-40B4-BE49-F238E27FC236}">
                <a16:creationId xmlns:a16="http://schemas.microsoft.com/office/drawing/2014/main" id="{A43EC54F-5794-4148-B59B-84125A1DB2A3}"/>
              </a:ext>
            </a:extLst>
          </p:cNvPr>
          <p:cNvSpPr>
            <a:spLocks noGrp="1"/>
          </p:cNvSpPr>
          <p:nvPr>
            <p:ph idx="1"/>
          </p:nvPr>
        </p:nvSpPr>
        <p:spPr>
          <a:xfrm>
            <a:off x="1069848" y="2121408"/>
            <a:ext cx="10881360" cy="4050792"/>
          </a:xfrm>
        </p:spPr>
        <p:txBody>
          <a:bodyPr/>
          <a:lstStyle/>
          <a:p>
            <a:pPr algn="just"/>
            <a:r>
              <a:rPr lang="en-US" dirty="0"/>
              <a:t>Let S be a counting semaphore. To implement it in terms of binary semaphores we need the following data structures:</a:t>
            </a:r>
          </a:p>
          <a:p>
            <a:pPr>
              <a:buFont typeface="Wingdings" panose="05000000000000000000" pitchFamily="2" charset="2"/>
              <a:buChar char="ü"/>
            </a:pPr>
            <a:r>
              <a:rPr lang="en-US" dirty="0" err="1"/>
              <a:t>binary_semaphore</a:t>
            </a:r>
            <a:r>
              <a:rPr lang="en-US" dirty="0"/>
              <a:t> S1,S2; // </a:t>
            </a:r>
            <a:r>
              <a:rPr lang="en-US" dirty="0">
                <a:solidFill>
                  <a:srgbClr val="FF0000"/>
                </a:solidFill>
              </a:rPr>
              <a:t>Two binary Semaphores</a:t>
            </a:r>
            <a:r>
              <a:rPr lang="en-US" dirty="0"/>
              <a:t> </a:t>
            </a:r>
          </a:p>
          <a:p>
            <a:pPr>
              <a:buFont typeface="Wingdings" panose="05000000000000000000" pitchFamily="2" charset="2"/>
              <a:buChar char="ü"/>
            </a:pPr>
            <a:r>
              <a:rPr lang="en-US" dirty="0"/>
              <a:t>int C //</a:t>
            </a:r>
            <a:r>
              <a:rPr lang="en-US" dirty="0">
                <a:solidFill>
                  <a:srgbClr val="FF0000"/>
                </a:solidFill>
              </a:rPr>
              <a:t> integer variable set to the initial value of the counting semaphore S</a:t>
            </a:r>
            <a:endParaRPr lang="en-US" dirty="0"/>
          </a:p>
          <a:p>
            <a:pPr>
              <a:buFont typeface="Wingdings" panose="05000000000000000000" pitchFamily="2" charset="2"/>
              <a:buChar char="ü"/>
            </a:pPr>
            <a:r>
              <a:rPr lang="en-US" dirty="0"/>
              <a:t>S1=1,S2=0;              </a:t>
            </a:r>
          </a:p>
          <a:p>
            <a:pPr marL="0" indent="0">
              <a:buNone/>
            </a:pPr>
            <a:endParaRPr lang="en-US" dirty="0"/>
          </a:p>
          <a:p>
            <a:pPr marL="0" indent="0">
              <a:buNone/>
            </a:pPr>
            <a:r>
              <a:rPr lang="en-US" dirty="0"/>
              <a:t>            </a:t>
            </a:r>
            <a:r>
              <a:rPr lang="en-US" dirty="0">
                <a:solidFill>
                  <a:srgbClr val="FF0000"/>
                </a:solidFill>
              </a:rPr>
              <a:t>wait(S)</a:t>
            </a:r>
            <a:r>
              <a:rPr lang="en-US" dirty="0">
                <a:sym typeface="Wingdings" panose="05000000000000000000" pitchFamily="2" charset="2"/>
              </a:rPr>
              <a:t>                                                                                                                       </a:t>
            </a:r>
            <a:r>
              <a:rPr lang="en-US" dirty="0">
                <a:solidFill>
                  <a:srgbClr val="FF0000"/>
                </a:solidFill>
                <a:sym typeface="Wingdings" panose="05000000000000000000" pitchFamily="2" charset="2"/>
              </a:rPr>
              <a:t>signal(S)</a:t>
            </a:r>
            <a:endParaRPr lang="en-US" dirty="0">
              <a:solidFill>
                <a:srgbClr val="FF0000"/>
              </a:solidFill>
            </a:endParaRPr>
          </a:p>
          <a:p>
            <a:pPr marL="0" indent="0">
              <a:buNone/>
            </a:pPr>
            <a:endParaRPr lang="en-US" dirty="0"/>
          </a:p>
        </p:txBody>
      </p:sp>
      <p:sp>
        <p:nvSpPr>
          <p:cNvPr id="4" name="Slide Number Placeholder 3">
            <a:extLst>
              <a:ext uri="{FF2B5EF4-FFF2-40B4-BE49-F238E27FC236}">
                <a16:creationId xmlns:a16="http://schemas.microsoft.com/office/drawing/2014/main" id="{D6F27F58-1D05-47CF-994B-30872A6FE03C}"/>
              </a:ext>
            </a:extLst>
          </p:cNvPr>
          <p:cNvSpPr>
            <a:spLocks noGrp="1"/>
          </p:cNvSpPr>
          <p:nvPr>
            <p:ph type="sldNum" sz="quarter" idx="12"/>
          </p:nvPr>
        </p:nvSpPr>
        <p:spPr/>
        <p:txBody>
          <a:bodyPr/>
          <a:lstStyle/>
          <a:p>
            <a:fld id="{CE6527ED-2F94-480A-A05E-823B7676D801}" type="slidenum">
              <a:rPr lang="en-US" smtClean="0"/>
              <a:t>8</a:t>
            </a:fld>
            <a:endParaRPr lang="en-US"/>
          </a:p>
        </p:txBody>
      </p:sp>
      <p:pic>
        <p:nvPicPr>
          <p:cNvPr id="6" name="Picture 5" descr="Text, letter&#10;&#10;Description automatically generated">
            <a:extLst>
              <a:ext uri="{FF2B5EF4-FFF2-40B4-BE49-F238E27FC236}">
                <a16:creationId xmlns:a16="http://schemas.microsoft.com/office/drawing/2014/main" id="{5C76E41A-286C-428E-BA2E-55E4573F1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7050" y="3821420"/>
            <a:ext cx="3615104" cy="3036580"/>
          </a:xfrm>
          <a:prstGeom prst="rect">
            <a:avLst/>
          </a:prstGeom>
        </p:spPr>
      </p:pic>
      <p:pic>
        <p:nvPicPr>
          <p:cNvPr id="8" name="Picture 7" descr="Text, letter&#10;&#10;Description automatically generated">
            <a:extLst>
              <a:ext uri="{FF2B5EF4-FFF2-40B4-BE49-F238E27FC236}">
                <a16:creationId xmlns:a16="http://schemas.microsoft.com/office/drawing/2014/main" id="{2007D77C-4B65-42B7-A311-ACBA27DC41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2154" y="3908029"/>
            <a:ext cx="3742006" cy="2729880"/>
          </a:xfrm>
          <a:prstGeom prst="rect">
            <a:avLst/>
          </a:prstGeom>
        </p:spPr>
      </p:pic>
    </p:spTree>
    <p:extLst>
      <p:ext uri="{BB962C8B-B14F-4D97-AF65-F5344CB8AC3E}">
        <p14:creationId xmlns:p14="http://schemas.microsoft.com/office/powerpoint/2010/main" val="1486148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6836D4D-F1E3-480D-8CD1-A48E94C2F2F6}"/>
              </a:ext>
            </a:extLst>
          </p:cNvPr>
          <p:cNvSpPr>
            <a:spLocks noGrp="1"/>
          </p:cNvSpPr>
          <p:nvPr>
            <p:ph type="title"/>
          </p:nvPr>
        </p:nvSpPr>
        <p:spPr>
          <a:xfrm>
            <a:off x="1069848" y="484632"/>
            <a:ext cx="10058400" cy="1609344"/>
          </a:xfrm>
        </p:spPr>
        <p:txBody>
          <a:bodyPr>
            <a:normAutofit/>
          </a:bodyPr>
          <a:lstStyle/>
          <a:p>
            <a:r>
              <a:rPr lang="en-US" dirty="0"/>
              <a:t>Counting Semaphore</a:t>
            </a:r>
          </a:p>
        </p:txBody>
      </p:sp>
      <p:sp>
        <p:nvSpPr>
          <p:cNvPr id="3" name="Content Placeholder 2">
            <a:extLst>
              <a:ext uri="{FF2B5EF4-FFF2-40B4-BE49-F238E27FC236}">
                <a16:creationId xmlns:a16="http://schemas.microsoft.com/office/drawing/2014/main" id="{A43EC54F-5794-4148-B59B-84125A1DB2A3}"/>
              </a:ext>
            </a:extLst>
          </p:cNvPr>
          <p:cNvSpPr>
            <a:spLocks noGrp="1"/>
          </p:cNvSpPr>
          <p:nvPr>
            <p:ph idx="1"/>
          </p:nvPr>
        </p:nvSpPr>
        <p:spPr>
          <a:xfrm>
            <a:off x="1069848" y="2320412"/>
            <a:ext cx="10058400" cy="3851787"/>
          </a:xfrm>
        </p:spPr>
        <p:txBody>
          <a:bodyPr>
            <a:normAutofit/>
          </a:bodyPr>
          <a:lstStyle/>
          <a:p>
            <a:pPr marL="0" indent="0">
              <a:buNone/>
            </a:pPr>
            <a:endParaRPr lang="en-US" dirty="0"/>
          </a:p>
          <a:p>
            <a:pPr marL="0" indent="0">
              <a:buNone/>
            </a:pPr>
            <a:r>
              <a:rPr lang="en-US" dirty="0"/>
              <a:t>Mutual Exclusion==</a:t>
            </a:r>
            <a:r>
              <a:rPr lang="en-US" dirty="0">
                <a:solidFill>
                  <a:srgbClr val="FF0000"/>
                </a:solidFill>
              </a:rPr>
              <a:t>No</a:t>
            </a:r>
          </a:p>
          <a:p>
            <a:pPr marL="0" indent="0">
              <a:buNone/>
            </a:pPr>
            <a:r>
              <a:rPr lang="en-US" dirty="0"/>
              <a:t>Progress == </a:t>
            </a:r>
            <a:r>
              <a:rPr lang="en-US" dirty="0">
                <a:solidFill>
                  <a:srgbClr val="FF0000"/>
                </a:solidFill>
              </a:rPr>
              <a:t>Yes</a:t>
            </a:r>
          </a:p>
          <a:p>
            <a:pPr marL="0" indent="0">
              <a:buNone/>
            </a:pPr>
            <a:r>
              <a:rPr lang="en-US" dirty="0"/>
              <a:t>Bounded Waiting== </a:t>
            </a:r>
            <a:r>
              <a:rPr lang="en-US" dirty="0">
                <a:solidFill>
                  <a:srgbClr val="FF0000"/>
                </a:solidFill>
              </a:rPr>
              <a:t>Yes</a:t>
            </a:r>
            <a:r>
              <a:rPr lang="en-US" dirty="0"/>
              <a:t> </a:t>
            </a:r>
          </a:p>
          <a:p>
            <a:pPr marL="0" indent="0">
              <a:buNone/>
            </a:pPr>
            <a:endParaRPr lang="en-US" dirty="0"/>
          </a:p>
          <a:p>
            <a:pPr marL="0" indent="0" algn="just">
              <a:buNone/>
            </a:pPr>
            <a:r>
              <a:rPr lang="en-US" dirty="0"/>
              <a:t>Note: In the case of counting semaphore t</a:t>
            </a:r>
            <a:r>
              <a:rPr lang="en-US" b="0" i="0" dirty="0">
                <a:effectLst/>
              </a:rPr>
              <a:t>he value of C can range from 0 to N, where N is the number of process or thread that has to enter the critical section.</a:t>
            </a:r>
            <a:endParaRPr lang="en-US" dirty="0"/>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D6F27F58-1D05-47CF-994B-30872A6FE03C}"/>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9</a:t>
            </a:fld>
            <a:endParaRPr lang="en-US"/>
          </a:p>
        </p:txBody>
      </p:sp>
    </p:spTree>
    <p:extLst>
      <p:ext uri="{BB962C8B-B14F-4D97-AF65-F5344CB8AC3E}">
        <p14:creationId xmlns:p14="http://schemas.microsoft.com/office/powerpoint/2010/main" val="41102748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3567</TotalTime>
  <Words>1412</Words>
  <Application>Microsoft Office PowerPoint</Application>
  <PresentationFormat>Widescreen</PresentationFormat>
  <Paragraphs>173</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Rockwell</vt:lpstr>
      <vt:lpstr>Rockwell Condensed</vt:lpstr>
      <vt:lpstr>Rockwell Extra Bold</vt:lpstr>
      <vt:lpstr>Wingdings</vt:lpstr>
      <vt:lpstr>Wood Type</vt:lpstr>
      <vt:lpstr>Operating Systems</vt:lpstr>
      <vt:lpstr>SEmaphores</vt:lpstr>
      <vt:lpstr>Problems with Semaphores </vt:lpstr>
      <vt:lpstr>Deadlocks</vt:lpstr>
      <vt:lpstr>Starvation</vt:lpstr>
      <vt:lpstr>Violation of Mutual Exclusion</vt:lpstr>
      <vt:lpstr>Semaphore </vt:lpstr>
      <vt:lpstr>Counting Semaphore</vt:lpstr>
      <vt:lpstr>Counting Semaphore</vt:lpstr>
      <vt:lpstr>Classic Problems of Synchronization </vt:lpstr>
      <vt:lpstr>Bounded-Buffer Problem</vt:lpstr>
      <vt:lpstr>Bounded-Buffer Problem</vt:lpstr>
      <vt:lpstr>Bounded-Buffer Problem</vt:lpstr>
      <vt:lpstr>Readers Writers Problem</vt:lpstr>
      <vt:lpstr>Readers Writers Problem</vt:lpstr>
      <vt:lpstr>Readers Writers Problem</vt:lpstr>
      <vt:lpstr>Readers Writers Problem</vt:lpstr>
      <vt:lpstr>Readers Writers Problem</vt:lpstr>
      <vt:lpstr>Readers Writers Problem</vt:lpstr>
      <vt:lpstr>Readers Writers Problem</vt:lpstr>
      <vt:lpstr>PowerPoint Presentation</vt:lpstr>
      <vt:lpstr>Dining Philosophers Problem</vt:lpstr>
      <vt:lpstr>Dining Philosophers Problem</vt:lpstr>
      <vt:lpstr>Dining Philosophers Problem</vt:lpstr>
      <vt:lpstr>Dining Philosophers Problem</vt:lpstr>
      <vt:lpstr>Dining Philosophers Problem</vt:lpstr>
      <vt:lpstr>Dining Philosophers Problem</vt:lpstr>
      <vt:lpstr>Dining Philosophers Problem</vt:lpstr>
      <vt:lpstr>Dining Philosophers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Mr.Razi-uddin</dc:creator>
  <cp:lastModifiedBy>Mr.Razi-uddin</cp:lastModifiedBy>
  <cp:revision>108</cp:revision>
  <dcterms:created xsi:type="dcterms:W3CDTF">2022-02-16T07:50:43Z</dcterms:created>
  <dcterms:modified xsi:type="dcterms:W3CDTF">2022-04-27T10:07:07Z</dcterms:modified>
</cp:coreProperties>
</file>