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325" r:id="rId3"/>
    <p:sldId id="326" r:id="rId4"/>
    <p:sldId id="327" r:id="rId5"/>
    <p:sldId id="328" r:id="rId6"/>
    <p:sldId id="329" r:id="rId7"/>
    <p:sldId id="330" r:id="rId8"/>
    <p:sldId id="331" r:id="rId9"/>
    <p:sldId id="309" r:id="rId10"/>
    <p:sldId id="338" r:id="rId11"/>
    <p:sldId id="334" r:id="rId12"/>
    <p:sldId id="332" r:id="rId13"/>
    <p:sldId id="333" r:id="rId14"/>
    <p:sldId id="335" r:id="rId15"/>
    <p:sldId id="336" r:id="rId16"/>
    <p:sldId id="337" r:id="rId17"/>
    <p:sldId id="339" r:id="rId18"/>
    <p:sldId id="340" r:id="rId19"/>
    <p:sldId id="341" r:id="rId20"/>
    <p:sldId id="347" r:id="rId21"/>
    <p:sldId id="342" r:id="rId22"/>
    <p:sldId id="343" r:id="rId23"/>
    <p:sldId id="344" r:id="rId24"/>
    <p:sldId id="345" r:id="rId25"/>
    <p:sldId id="34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7E5E0F-FBC1-4DBD-B74A-AA05AB69D689}">
          <p14:sldIdLst>
            <p14:sldId id="256"/>
            <p14:sldId id="325"/>
            <p14:sldId id="326"/>
            <p14:sldId id="327"/>
            <p14:sldId id="328"/>
            <p14:sldId id="329"/>
            <p14:sldId id="330"/>
            <p14:sldId id="331"/>
            <p14:sldId id="309"/>
            <p14:sldId id="338"/>
            <p14:sldId id="334"/>
            <p14:sldId id="332"/>
            <p14:sldId id="333"/>
            <p14:sldId id="335"/>
            <p14:sldId id="336"/>
            <p14:sldId id="337"/>
            <p14:sldId id="339"/>
            <p14:sldId id="340"/>
            <p14:sldId id="341"/>
            <p14:sldId id="347"/>
            <p14:sldId id="342"/>
            <p14:sldId id="343"/>
            <p14:sldId id="344"/>
            <p14:sldId id="345"/>
            <p14:sldId id="34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303C1E-3484-69BD-43D0-68F8534BB62C}" name="Mr.Razi-uddin" initials="Mu" userId="S::razi.uddin@nu.edu.pk::d7d1c73b-ca12-4be2-a8cb-990354b1337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8ED09-49A1-4526-B1BA-F9F5FE5CAEFE}" type="datetimeFigureOut">
              <a:rPr lang="en-US" smtClean="0"/>
              <a:t>11-May-22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6FDC4-0BDF-4AE5-BDAC-2884AF70D762}" type="slidenum">
              <a:rPr lang="en-US" smtClean="0"/>
              <a:t>‹#›</a:t>
            </a:fld>
            <a:endParaRPr lang="en-US"/>
          </a:p>
        </p:txBody>
      </p:sp>
    </p:spTree>
    <p:extLst>
      <p:ext uri="{BB962C8B-B14F-4D97-AF65-F5344CB8AC3E}">
        <p14:creationId xmlns:p14="http://schemas.microsoft.com/office/powerpoint/2010/main" val="145876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AB2A8-7B5D-486B-BBDB-80B33224F3A0}" type="datetime1">
              <a:rPr lang="en-US" smtClean="0"/>
              <a:t>11-May-22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119573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06FBE-8A00-46A7-8BCF-14FF776A456B}" type="datetime1">
              <a:rPr lang="en-US" smtClean="0"/>
              <a:t>11-May-22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84088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A66C1-B128-42BD-BC6F-C6BE31CB33E8}" type="datetime1">
              <a:rPr lang="en-US" smtClean="0"/>
              <a:t>11-May-22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28489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3B7E4-96A9-42CA-88CC-8474A10D4E5D}" type="datetime1">
              <a:rPr lang="en-US" smtClean="0"/>
              <a:t>11-May-22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23365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6C1315A-7D3B-43CF-8B0E-7E4D793E09D2}" type="datetime1">
              <a:rPr lang="en-US" smtClean="0"/>
              <a:t>11-May-22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335066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7684ED-F56A-46D9-80E4-7AF16652B2D3}" type="datetime1">
              <a:rPr lang="en-US" smtClean="0"/>
              <a:t>11-May-22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6502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1EED7E-7688-4448-B90F-54ADA5954B0F}" type="datetime1">
              <a:rPr lang="en-US" smtClean="0"/>
              <a:t>11-May-22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90401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5C18E-456B-4959-8BC6-003ED30E8149}" type="datetime1">
              <a:rPr lang="en-US" smtClean="0"/>
              <a:t>11-May-22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7821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3F565-BDFE-48F8-9CF6-064DC7938754}" type="datetime1">
              <a:rPr lang="en-US" smtClean="0"/>
              <a:t>11-May-22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9099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4BFAE2-94B3-44D1-A47A-7EC42F6033D8}" type="datetime1">
              <a:rPr lang="en-US" smtClean="0"/>
              <a:t>11-May-22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88898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8DBA63-BE51-436E-8A1D-411BEA6EFCDA}" type="datetime1">
              <a:rPr lang="en-US" smtClean="0"/>
              <a:t>11-May-22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0239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BDA4EC0-0E53-4331-B963-AAA9FAC141A8}" type="datetime1">
              <a:rPr lang="en-US" smtClean="0"/>
              <a:t>11-May-22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6527ED-2F94-480A-A05E-823B7676D801}" type="slidenum">
              <a:rPr lang="en-US" smtClean="0"/>
              <a:t>‹#›</a:t>
            </a:fld>
            <a:endParaRPr lang="en-US"/>
          </a:p>
        </p:txBody>
      </p:sp>
    </p:spTree>
    <p:extLst>
      <p:ext uri="{BB962C8B-B14F-4D97-AF65-F5344CB8AC3E}">
        <p14:creationId xmlns:p14="http://schemas.microsoft.com/office/powerpoint/2010/main" val="779406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A81A-7DC3-4592-934D-20AED0FC1D28}"/>
              </a:ext>
            </a:extLst>
          </p:cNvPr>
          <p:cNvSpPr>
            <a:spLocks noGrp="1"/>
          </p:cNvSpPr>
          <p:nvPr>
            <p:ph type="ctrTitle"/>
          </p:nvPr>
        </p:nvSpPr>
        <p:spPr/>
        <p:txBody>
          <a:bodyPr/>
          <a:lstStyle/>
          <a:p>
            <a:r>
              <a:rPr lang="en-US" dirty="0"/>
              <a:t>Operating Systems</a:t>
            </a:r>
          </a:p>
        </p:txBody>
      </p:sp>
      <p:sp>
        <p:nvSpPr>
          <p:cNvPr id="3" name="Subtitle 2">
            <a:extLst>
              <a:ext uri="{FF2B5EF4-FFF2-40B4-BE49-F238E27FC236}">
                <a16:creationId xmlns:a16="http://schemas.microsoft.com/office/drawing/2014/main" id="{7BA8CF11-4A32-491D-AF73-15B12BFFC8CA}"/>
              </a:ext>
            </a:extLst>
          </p:cNvPr>
          <p:cNvSpPr>
            <a:spLocks noGrp="1"/>
          </p:cNvSpPr>
          <p:nvPr>
            <p:ph type="subTitle" idx="1"/>
          </p:nvPr>
        </p:nvSpPr>
        <p:spPr>
          <a:xfrm>
            <a:off x="1904735" y="4468031"/>
            <a:ext cx="7891272" cy="1069848"/>
          </a:xfrm>
        </p:spPr>
        <p:txBody>
          <a:bodyPr>
            <a:normAutofit/>
          </a:bodyPr>
          <a:lstStyle/>
          <a:p>
            <a:pPr algn="ctr"/>
            <a:r>
              <a:rPr lang="en-US" sz="2800" b="1" dirty="0"/>
              <a:t>Razi Uddin</a:t>
            </a:r>
          </a:p>
          <a:p>
            <a:pPr algn="ctr"/>
            <a:r>
              <a:rPr lang="en-US" sz="2800" b="1" dirty="0"/>
              <a:t>Lecture # 19</a:t>
            </a:r>
          </a:p>
        </p:txBody>
      </p:sp>
      <p:sp>
        <p:nvSpPr>
          <p:cNvPr id="4" name="Slide Number Placeholder 3">
            <a:extLst>
              <a:ext uri="{FF2B5EF4-FFF2-40B4-BE49-F238E27FC236}">
                <a16:creationId xmlns:a16="http://schemas.microsoft.com/office/drawing/2014/main" id="{91749E2B-70D9-4CCA-9B2C-D1F4F716090C}"/>
              </a:ext>
            </a:extLst>
          </p:cNvPr>
          <p:cNvSpPr>
            <a:spLocks noGrp="1"/>
          </p:cNvSpPr>
          <p:nvPr>
            <p:ph type="sldNum" sz="quarter" idx="12"/>
          </p:nvPr>
        </p:nvSpPr>
        <p:spPr/>
        <p:txBody>
          <a:bodyPr/>
          <a:lstStyle/>
          <a:p>
            <a:fld id="{CE6527ED-2F94-480A-A05E-823B7676D801}" type="slidenum">
              <a:rPr lang="en-US" smtClean="0"/>
              <a:t>1</a:t>
            </a:fld>
            <a:endParaRPr lang="en-US"/>
          </a:p>
        </p:txBody>
      </p:sp>
    </p:spTree>
    <p:extLst>
      <p:ext uri="{BB962C8B-B14F-4D97-AF65-F5344CB8AC3E}">
        <p14:creationId xmlns:p14="http://schemas.microsoft.com/office/powerpoint/2010/main" val="344050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C8B06-0EB9-4598-84FA-669067E07AA9}"/>
              </a:ext>
            </a:extLst>
          </p:cNvPr>
          <p:cNvSpPr>
            <a:spLocks noGrp="1"/>
          </p:cNvSpPr>
          <p:nvPr>
            <p:ph type="title"/>
          </p:nvPr>
        </p:nvSpPr>
        <p:spPr/>
        <p:txBody>
          <a:bodyPr/>
          <a:lstStyle/>
          <a:p>
            <a:r>
              <a:rPr lang="en-US" dirty="0"/>
              <a:t>WHY we need multi-threading</a:t>
            </a:r>
          </a:p>
        </p:txBody>
      </p:sp>
      <p:sp>
        <p:nvSpPr>
          <p:cNvPr id="3" name="Content Placeholder 2">
            <a:extLst>
              <a:ext uri="{FF2B5EF4-FFF2-40B4-BE49-F238E27FC236}">
                <a16:creationId xmlns:a16="http://schemas.microsoft.com/office/drawing/2014/main" id="{78EA87CA-4F45-4657-9790-E51406435D90}"/>
              </a:ext>
            </a:extLst>
          </p:cNvPr>
          <p:cNvSpPr>
            <a:spLocks noGrp="1"/>
          </p:cNvSpPr>
          <p:nvPr>
            <p:ph idx="1"/>
          </p:nvPr>
        </p:nvSpPr>
        <p:spPr/>
        <p:txBody>
          <a:bodyPr/>
          <a:lstStyle/>
          <a:p>
            <a:endParaRPr lang="en-US" dirty="0"/>
          </a:p>
          <a:p>
            <a:r>
              <a:rPr lang="en-US" dirty="0"/>
              <a:t>There are two main issues with processes: </a:t>
            </a:r>
          </a:p>
          <a:p>
            <a:pPr marL="457200" indent="-457200" algn="just">
              <a:buFont typeface="+mj-lt"/>
              <a:buAutoNum type="arabicPeriod"/>
            </a:pPr>
            <a:r>
              <a:rPr lang="en-US" dirty="0"/>
              <a:t>The fork() system call is expensive (it requires memory to memory copy of the executable image of the calling process and allocation of kernel resources to the child process).</a:t>
            </a:r>
          </a:p>
          <a:p>
            <a:pPr marL="457200" indent="-457200" algn="just">
              <a:buFont typeface="+mj-lt"/>
              <a:buAutoNum type="arabicPeriod"/>
            </a:pPr>
            <a:r>
              <a:rPr lang="en-US" dirty="0"/>
              <a:t>An inter-process communication channel (IPC) is required to pass information between a parent process and its children processes. </a:t>
            </a:r>
          </a:p>
          <a:p>
            <a:r>
              <a:rPr lang="en-US" dirty="0"/>
              <a:t>These problems can be overcome by using threads. </a:t>
            </a:r>
          </a:p>
        </p:txBody>
      </p:sp>
      <p:sp>
        <p:nvSpPr>
          <p:cNvPr id="4" name="Slide Number Placeholder 3">
            <a:extLst>
              <a:ext uri="{FF2B5EF4-FFF2-40B4-BE49-F238E27FC236}">
                <a16:creationId xmlns:a16="http://schemas.microsoft.com/office/drawing/2014/main" id="{E6B9FDB6-26E4-4EDB-B140-F30BBE85BF35}"/>
              </a:ext>
            </a:extLst>
          </p:cNvPr>
          <p:cNvSpPr>
            <a:spLocks noGrp="1"/>
          </p:cNvSpPr>
          <p:nvPr>
            <p:ph type="sldNum" sz="quarter" idx="12"/>
          </p:nvPr>
        </p:nvSpPr>
        <p:spPr/>
        <p:txBody>
          <a:bodyPr/>
          <a:lstStyle/>
          <a:p>
            <a:fld id="{CE6527ED-2F94-480A-A05E-823B7676D801}" type="slidenum">
              <a:rPr lang="en-US" smtClean="0"/>
              <a:t>10</a:t>
            </a:fld>
            <a:endParaRPr lang="en-US"/>
          </a:p>
        </p:txBody>
      </p:sp>
    </p:spTree>
    <p:extLst>
      <p:ext uri="{BB962C8B-B14F-4D97-AF65-F5344CB8AC3E}">
        <p14:creationId xmlns:p14="http://schemas.microsoft.com/office/powerpoint/2010/main" val="214043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a:t>Multi-Threading</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a:bodyPr>
          <a:lstStyle/>
          <a:p>
            <a:pPr marL="0" indent="0" algn="just">
              <a:buNone/>
            </a:pPr>
            <a:endParaRPr lang="en-US" sz="2000" dirty="0"/>
          </a:p>
          <a:p>
            <a:pPr marL="0" indent="0" algn="just">
              <a:buNone/>
            </a:pPr>
            <a:endParaRPr lang="en-US" dirty="0"/>
          </a:p>
          <a:p>
            <a:pPr algn="just"/>
            <a:r>
              <a:rPr lang="en-US" sz="2000" dirty="0"/>
              <a:t>A thread sometimes called a lightweight process (LWP), is a basic unit of CPU utilization and executes within the address space of the process that creates it.</a:t>
            </a:r>
          </a:p>
          <a:p>
            <a:pPr algn="just"/>
            <a:r>
              <a:rPr lang="en-US" dirty="0"/>
              <a:t>A traditional (heavyweight) process has a single thread of control. </a:t>
            </a:r>
          </a:p>
          <a:p>
            <a:pPr algn="just"/>
            <a:r>
              <a:rPr lang="en-US" dirty="0"/>
              <a:t>If a process has multiple threads of control, it can do more than one task at a time.</a:t>
            </a:r>
            <a:endParaRPr lang="en-US" sz="2000" dirty="0"/>
          </a:p>
          <a:p>
            <a:pPr marL="0" indent="0" algn="just">
              <a:buNone/>
            </a:pPr>
            <a:endParaRPr lang="en-US" sz="2400" dirty="0"/>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11</a:t>
            </a:fld>
            <a:endParaRPr lang="en-US"/>
          </a:p>
        </p:txBody>
      </p:sp>
    </p:spTree>
    <p:extLst>
      <p:ext uri="{BB962C8B-B14F-4D97-AF65-F5344CB8AC3E}">
        <p14:creationId xmlns:p14="http://schemas.microsoft.com/office/powerpoint/2010/main" val="1895356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a:t>Multi-Threading</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a:bodyPr>
          <a:lstStyle/>
          <a:p>
            <a:pPr marL="0" indent="0" algn="just">
              <a:buNone/>
            </a:pPr>
            <a:r>
              <a:rPr lang="en-US" sz="2400" dirty="0"/>
              <a:t>Threads have their own:</a:t>
            </a:r>
          </a:p>
          <a:p>
            <a:pPr algn="just"/>
            <a:r>
              <a:rPr lang="en-US" sz="2400" dirty="0"/>
              <a:t>Thread ID</a:t>
            </a:r>
          </a:p>
          <a:p>
            <a:pPr algn="just"/>
            <a:r>
              <a:rPr lang="en-US" sz="2400" dirty="0"/>
              <a:t>CPU context (PC, SP, register set, etc.)</a:t>
            </a:r>
          </a:p>
          <a:p>
            <a:pPr algn="just"/>
            <a:r>
              <a:rPr lang="en-US" sz="2400" dirty="0"/>
              <a:t>Stack</a:t>
            </a:r>
          </a:p>
          <a:p>
            <a:pPr algn="just"/>
            <a:r>
              <a:rPr lang="en-US" sz="2400" dirty="0"/>
              <a:t>Priority</a:t>
            </a:r>
          </a:p>
          <a:p>
            <a:pPr algn="just"/>
            <a:r>
              <a:rPr lang="en-US" sz="2400" dirty="0" err="1"/>
              <a:t>errno</a:t>
            </a:r>
            <a:endParaRPr lang="en-US" sz="2400" dirty="0"/>
          </a:p>
          <a:p>
            <a:pPr marL="0" indent="0" algn="just">
              <a:buNone/>
            </a:pPr>
            <a:endParaRPr lang="en-US" dirty="0"/>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12</a:t>
            </a:fld>
            <a:endParaRPr lang="en-US"/>
          </a:p>
        </p:txBody>
      </p:sp>
    </p:spTree>
    <p:extLst>
      <p:ext uri="{BB962C8B-B14F-4D97-AF65-F5344CB8AC3E}">
        <p14:creationId xmlns:p14="http://schemas.microsoft.com/office/powerpoint/2010/main" val="457998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a:t>Multi-Threading</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a:bodyPr>
          <a:lstStyle/>
          <a:p>
            <a:pPr marL="0" indent="0" algn="just">
              <a:buNone/>
            </a:pPr>
            <a:r>
              <a:rPr lang="en-US" sz="2400" dirty="0"/>
              <a:t>Threads shares:</a:t>
            </a:r>
          </a:p>
          <a:p>
            <a:pPr algn="just"/>
            <a:r>
              <a:rPr lang="en-US" sz="2400" dirty="0"/>
              <a:t>Code and data</a:t>
            </a:r>
          </a:p>
          <a:p>
            <a:pPr algn="just"/>
            <a:r>
              <a:rPr lang="en-US" sz="2400" dirty="0"/>
              <a:t>Open files (through the PPFDT)</a:t>
            </a:r>
          </a:p>
          <a:p>
            <a:pPr algn="just"/>
            <a:r>
              <a:rPr lang="en-US" sz="2400" dirty="0"/>
              <a:t>Current working directory</a:t>
            </a:r>
          </a:p>
          <a:p>
            <a:pPr algn="just"/>
            <a:r>
              <a:rPr lang="en-US" sz="2400" dirty="0"/>
              <a:t>User and group IDs</a:t>
            </a:r>
          </a:p>
          <a:p>
            <a:pPr algn="just"/>
            <a:r>
              <a:rPr lang="en-US" sz="2400" dirty="0"/>
              <a:t>Signal setups and handlers</a:t>
            </a:r>
          </a:p>
          <a:p>
            <a:pPr algn="just"/>
            <a:r>
              <a:rPr lang="en-US" sz="2400" dirty="0"/>
              <a:t>PCB</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13</a:t>
            </a:fld>
            <a:endParaRPr lang="en-US"/>
          </a:p>
        </p:txBody>
      </p:sp>
    </p:spTree>
    <p:extLst>
      <p:ext uri="{BB962C8B-B14F-4D97-AF65-F5344CB8AC3E}">
        <p14:creationId xmlns:p14="http://schemas.microsoft.com/office/powerpoint/2010/main" val="2767625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EEFB143A-27F8-4DDF-8951-E4496251AC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6763" y="844062"/>
            <a:ext cx="7554351" cy="5264638"/>
          </a:xfrm>
          <a:prstGeom prst="rect">
            <a:avLst/>
          </a:prstGeom>
          <a:ln>
            <a:noFill/>
          </a:ln>
          <a:effectLst>
            <a:softEdge rad="112500"/>
          </a:effectLst>
        </p:spPr>
      </p:pic>
      <p:sp>
        <p:nvSpPr>
          <p:cNvPr id="4" name="Slide Number Placeholder 3">
            <a:extLst>
              <a:ext uri="{FF2B5EF4-FFF2-40B4-BE49-F238E27FC236}">
                <a16:creationId xmlns:a16="http://schemas.microsoft.com/office/drawing/2014/main" id="{439C2A1F-54CD-4968-BF40-EB2362AFF32F}"/>
              </a:ext>
            </a:extLst>
          </p:cNvPr>
          <p:cNvSpPr>
            <a:spLocks noGrp="1"/>
          </p:cNvSpPr>
          <p:nvPr>
            <p:ph type="sldNum" sz="quarter" idx="12"/>
          </p:nvPr>
        </p:nvSpPr>
        <p:spPr/>
        <p:txBody>
          <a:bodyPr/>
          <a:lstStyle/>
          <a:p>
            <a:fld id="{CE6527ED-2F94-480A-A05E-823B7676D801}" type="slidenum">
              <a:rPr lang="en-US" smtClean="0"/>
              <a:t>14</a:t>
            </a:fld>
            <a:endParaRPr lang="en-US"/>
          </a:p>
        </p:txBody>
      </p:sp>
      <p:sp>
        <p:nvSpPr>
          <p:cNvPr id="8" name="TextBox 7">
            <a:extLst>
              <a:ext uri="{FF2B5EF4-FFF2-40B4-BE49-F238E27FC236}">
                <a16:creationId xmlns:a16="http://schemas.microsoft.com/office/drawing/2014/main" id="{3DCB58BD-5A61-41A2-A164-FCA9ADF3A98C}"/>
              </a:ext>
            </a:extLst>
          </p:cNvPr>
          <p:cNvSpPr txBox="1"/>
          <p:nvPr/>
        </p:nvSpPr>
        <p:spPr>
          <a:xfrm>
            <a:off x="4329332" y="6627168"/>
            <a:ext cx="6098344" cy="230832"/>
          </a:xfrm>
          <a:prstGeom prst="rect">
            <a:avLst/>
          </a:prstGeom>
          <a:noFill/>
        </p:spPr>
        <p:txBody>
          <a:bodyPr wrap="square">
            <a:spAutoFit/>
          </a:bodyPr>
          <a:lstStyle/>
          <a:p>
            <a:r>
              <a:rPr lang="en-US" sz="900" dirty="0"/>
              <a:t>https://www.tutorialspoint.com/operating_system/os_multi_threading.htm</a:t>
            </a:r>
          </a:p>
        </p:txBody>
      </p:sp>
    </p:spTree>
    <p:extLst>
      <p:ext uri="{BB962C8B-B14F-4D97-AF65-F5344CB8AC3E}">
        <p14:creationId xmlns:p14="http://schemas.microsoft.com/office/powerpoint/2010/main" val="783630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9C2A1F-54CD-4968-BF40-EB2362AFF32F}"/>
              </a:ext>
            </a:extLst>
          </p:cNvPr>
          <p:cNvSpPr>
            <a:spLocks noGrp="1"/>
          </p:cNvSpPr>
          <p:nvPr>
            <p:ph type="sldNum" sz="quarter" idx="12"/>
          </p:nvPr>
        </p:nvSpPr>
        <p:spPr/>
        <p:txBody>
          <a:bodyPr/>
          <a:lstStyle/>
          <a:p>
            <a:fld id="{CE6527ED-2F94-480A-A05E-823B7676D801}" type="slidenum">
              <a:rPr lang="en-US" smtClean="0"/>
              <a:t>15</a:t>
            </a:fld>
            <a:endParaRPr lang="en-US"/>
          </a:p>
        </p:txBody>
      </p:sp>
      <p:pic>
        <p:nvPicPr>
          <p:cNvPr id="7" name="Content Placeholder 6" descr="Radar chart&#10;&#10;Description automatically generated">
            <a:extLst>
              <a:ext uri="{FF2B5EF4-FFF2-40B4-BE49-F238E27FC236}">
                <a16:creationId xmlns:a16="http://schemas.microsoft.com/office/drawing/2014/main" id="{A1FB236C-64D8-4B5E-B4B0-487E7E1657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4044" y="844063"/>
            <a:ext cx="5683348" cy="5317586"/>
          </a:xfrm>
        </p:spPr>
      </p:pic>
      <p:sp>
        <p:nvSpPr>
          <p:cNvPr id="9" name="TextBox 8">
            <a:extLst>
              <a:ext uri="{FF2B5EF4-FFF2-40B4-BE49-F238E27FC236}">
                <a16:creationId xmlns:a16="http://schemas.microsoft.com/office/drawing/2014/main" id="{EEB1053F-23EE-46EC-AECA-2EB4B6A38BD5}"/>
              </a:ext>
            </a:extLst>
          </p:cNvPr>
          <p:cNvSpPr txBox="1"/>
          <p:nvPr/>
        </p:nvSpPr>
        <p:spPr>
          <a:xfrm>
            <a:off x="478301" y="659397"/>
            <a:ext cx="4656406" cy="523220"/>
          </a:xfrm>
          <a:prstGeom prst="rect">
            <a:avLst/>
          </a:prstGeom>
          <a:noFill/>
        </p:spPr>
        <p:txBody>
          <a:bodyPr wrap="square" rtlCol="0">
            <a:spAutoFit/>
          </a:bodyPr>
          <a:lstStyle/>
          <a:p>
            <a:r>
              <a:rPr lang="en-US" sz="2800" b="1" dirty="0">
                <a:solidFill>
                  <a:srgbClr val="FF0000"/>
                </a:solidFill>
              </a:rPr>
              <a:t>Single-Threaded</a:t>
            </a:r>
          </a:p>
        </p:txBody>
      </p:sp>
    </p:spTree>
    <p:extLst>
      <p:ext uri="{BB962C8B-B14F-4D97-AF65-F5344CB8AC3E}">
        <p14:creationId xmlns:p14="http://schemas.microsoft.com/office/powerpoint/2010/main" val="1032801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9C2A1F-54CD-4968-BF40-EB2362AFF32F}"/>
              </a:ext>
            </a:extLst>
          </p:cNvPr>
          <p:cNvSpPr>
            <a:spLocks noGrp="1"/>
          </p:cNvSpPr>
          <p:nvPr>
            <p:ph type="sldNum" sz="quarter" idx="12"/>
          </p:nvPr>
        </p:nvSpPr>
        <p:spPr/>
        <p:txBody>
          <a:bodyPr/>
          <a:lstStyle/>
          <a:p>
            <a:fld id="{CE6527ED-2F94-480A-A05E-823B7676D801}" type="slidenum">
              <a:rPr lang="en-US" smtClean="0"/>
              <a:t>16</a:t>
            </a:fld>
            <a:endParaRPr lang="en-US"/>
          </a:p>
        </p:txBody>
      </p:sp>
      <p:sp>
        <p:nvSpPr>
          <p:cNvPr id="9" name="TextBox 8">
            <a:extLst>
              <a:ext uri="{FF2B5EF4-FFF2-40B4-BE49-F238E27FC236}">
                <a16:creationId xmlns:a16="http://schemas.microsoft.com/office/drawing/2014/main" id="{EEB1053F-23EE-46EC-AECA-2EB4B6A38BD5}"/>
              </a:ext>
            </a:extLst>
          </p:cNvPr>
          <p:cNvSpPr txBox="1"/>
          <p:nvPr/>
        </p:nvSpPr>
        <p:spPr>
          <a:xfrm>
            <a:off x="478301" y="659397"/>
            <a:ext cx="4656406" cy="523220"/>
          </a:xfrm>
          <a:prstGeom prst="rect">
            <a:avLst/>
          </a:prstGeom>
          <a:noFill/>
        </p:spPr>
        <p:txBody>
          <a:bodyPr wrap="square" rtlCol="0">
            <a:spAutoFit/>
          </a:bodyPr>
          <a:lstStyle/>
          <a:p>
            <a:r>
              <a:rPr lang="en-US" sz="2800" b="1" dirty="0">
                <a:solidFill>
                  <a:srgbClr val="FF0000"/>
                </a:solidFill>
              </a:rPr>
              <a:t>Multi-Threaded</a:t>
            </a:r>
          </a:p>
        </p:txBody>
      </p:sp>
      <p:pic>
        <p:nvPicPr>
          <p:cNvPr id="6" name="Content Placeholder 5" descr="Diagram&#10;&#10;Description automatically generated with medium confidence">
            <a:extLst>
              <a:ext uri="{FF2B5EF4-FFF2-40B4-BE49-F238E27FC236}">
                <a16:creationId xmlns:a16="http://schemas.microsoft.com/office/drawing/2014/main" id="{2DCD45F5-96CC-4389-BDEE-9BB9E6C201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4159" y="1294545"/>
            <a:ext cx="6677465" cy="5160801"/>
          </a:xfrm>
        </p:spPr>
      </p:pic>
    </p:spTree>
    <p:extLst>
      <p:ext uri="{BB962C8B-B14F-4D97-AF65-F5344CB8AC3E}">
        <p14:creationId xmlns:p14="http://schemas.microsoft.com/office/powerpoint/2010/main" val="34734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a:t>Multi-Threading (Advantages)</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a:bodyPr>
          <a:lstStyle/>
          <a:p>
            <a:pPr marL="0" indent="0" algn="just">
              <a:buNone/>
            </a:pPr>
            <a:endParaRPr lang="en-US" sz="2000" dirty="0"/>
          </a:p>
          <a:p>
            <a:pPr marL="0" indent="0" algn="just">
              <a:buNone/>
            </a:pPr>
            <a:r>
              <a:rPr lang="en-US" sz="2400" b="1" dirty="0">
                <a:solidFill>
                  <a:srgbClr val="FF0000"/>
                </a:solidFill>
              </a:rPr>
              <a:t>Responsiveness</a:t>
            </a:r>
            <a:r>
              <a:rPr lang="en-US" sz="2000" dirty="0"/>
              <a:t>—Multithreading an interactive application may allow a program to continue running even if part of it is blocked or is performing a lengthy operation, thereby increasing responsiveness to the user. </a:t>
            </a:r>
          </a:p>
          <a:p>
            <a:pPr marL="0" indent="0" algn="just">
              <a:buNone/>
            </a:pPr>
            <a:endParaRPr lang="en-US" sz="2000" dirty="0"/>
          </a:p>
          <a:p>
            <a:pPr marL="0" indent="0" algn="just">
              <a:buNone/>
            </a:pPr>
            <a:r>
              <a:rPr lang="en-US" sz="2400" b="1" dirty="0">
                <a:solidFill>
                  <a:srgbClr val="FF0000"/>
                </a:solidFill>
              </a:rPr>
              <a:t>Resource sharing</a:t>
            </a:r>
            <a:r>
              <a:rPr lang="en-US" sz="2000" dirty="0"/>
              <a:t>—By default, threads share the memory and the resources of the process to which they belong. Code sharing allows an application to have several different threads of activity all within the same address space.</a:t>
            </a:r>
            <a:endParaRPr lang="en-US" sz="2400" dirty="0"/>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17</a:t>
            </a:fld>
            <a:endParaRPr lang="en-US"/>
          </a:p>
        </p:txBody>
      </p:sp>
    </p:spTree>
    <p:extLst>
      <p:ext uri="{BB962C8B-B14F-4D97-AF65-F5344CB8AC3E}">
        <p14:creationId xmlns:p14="http://schemas.microsoft.com/office/powerpoint/2010/main" val="2212131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a:t>Multi-Threading (Advantages)</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a:bodyPr>
          <a:lstStyle/>
          <a:p>
            <a:pPr marL="0" indent="0" algn="just">
              <a:buNone/>
            </a:pPr>
            <a:endParaRPr lang="en-US" sz="2000" dirty="0"/>
          </a:p>
          <a:p>
            <a:pPr marL="0" indent="0" algn="just">
              <a:buNone/>
            </a:pPr>
            <a:r>
              <a:rPr lang="en-US" sz="2400" b="1" dirty="0">
                <a:solidFill>
                  <a:srgbClr val="FF0000"/>
                </a:solidFill>
              </a:rPr>
              <a:t>Economy</a:t>
            </a:r>
            <a:r>
              <a:rPr lang="en-US" sz="2000" dirty="0"/>
              <a:t>—Allocating memory and resources for process creation is costly. Alternatively, because threads share resources of the process to which they belong, it is more economical to create and context switch threads. </a:t>
            </a:r>
          </a:p>
          <a:p>
            <a:pPr marL="0" indent="0" algn="just">
              <a:buNone/>
            </a:pPr>
            <a:endParaRPr lang="en-US" sz="2000" dirty="0"/>
          </a:p>
          <a:p>
            <a:pPr marL="0" indent="0" algn="just">
              <a:buNone/>
            </a:pPr>
            <a:r>
              <a:rPr lang="en-US" sz="2400" b="1" dirty="0">
                <a:solidFill>
                  <a:srgbClr val="FF0000"/>
                </a:solidFill>
              </a:rPr>
              <a:t>Utilization of multiprocessor architectures</a:t>
            </a:r>
            <a:r>
              <a:rPr lang="en-US" sz="2000" dirty="0"/>
              <a:t>—The benefits of multithreading can be greatly increased in a multiprocessor environment, where each thread may be running in parallel on a different processor. A single-threaded process can only run on one CPU no matter how many are available. Multithreading on multi-CPU machines increases concurrency. </a:t>
            </a:r>
            <a:endParaRPr lang="en-US" sz="2400" dirty="0"/>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18</a:t>
            </a:fld>
            <a:endParaRPr lang="en-US"/>
          </a:p>
        </p:txBody>
      </p:sp>
    </p:spTree>
    <p:extLst>
      <p:ext uri="{BB962C8B-B14F-4D97-AF65-F5344CB8AC3E}">
        <p14:creationId xmlns:p14="http://schemas.microsoft.com/office/powerpoint/2010/main" val="3391577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a:t>Multi-Threading (Disadvantages)</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a:bodyPr>
          <a:lstStyle/>
          <a:p>
            <a:pPr marL="0" indent="0" algn="just">
              <a:buNone/>
            </a:pPr>
            <a:endParaRPr lang="en-US" sz="2000" dirty="0"/>
          </a:p>
          <a:p>
            <a:pPr marL="0" indent="0" algn="just">
              <a:buNone/>
            </a:pPr>
            <a:r>
              <a:rPr lang="en-US" sz="2400" b="1" dirty="0">
                <a:solidFill>
                  <a:srgbClr val="FF0000"/>
                </a:solidFill>
              </a:rPr>
              <a:t>Resource sharing</a:t>
            </a:r>
            <a:r>
              <a:rPr lang="en-US" sz="2000" dirty="0"/>
              <a:t>—Whereas resource sharing is one of the major advantages of threads, it is also a disadvantage because proper synchronization is needed between threads for accessing the shared resources (e.g., data and files). </a:t>
            </a:r>
          </a:p>
          <a:p>
            <a:pPr marL="0" indent="0" algn="just">
              <a:buNone/>
            </a:pPr>
            <a:endParaRPr lang="en-US" sz="2000" dirty="0"/>
          </a:p>
          <a:p>
            <a:pPr marL="0" indent="0" algn="just">
              <a:buNone/>
            </a:pPr>
            <a:r>
              <a:rPr lang="en-US" sz="2400" b="1" dirty="0">
                <a:solidFill>
                  <a:srgbClr val="FF0000"/>
                </a:solidFill>
              </a:rPr>
              <a:t>Difficult programming model</a:t>
            </a:r>
            <a:r>
              <a:rPr lang="en-US" sz="2000" dirty="0"/>
              <a:t>—It is difficult to write, debug, and maintain multithreaded programs for an average user. This is particularly true when it comes to writing code for synchronized access to shared resources. </a:t>
            </a:r>
            <a:endParaRPr lang="en-US" sz="2400" dirty="0"/>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19</a:t>
            </a:fld>
            <a:endParaRPr lang="en-US"/>
          </a:p>
        </p:txBody>
      </p:sp>
    </p:spTree>
    <p:extLst>
      <p:ext uri="{BB962C8B-B14F-4D97-AF65-F5344CB8AC3E}">
        <p14:creationId xmlns:p14="http://schemas.microsoft.com/office/powerpoint/2010/main" val="3473168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a:t>Process Management commands</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a:bodyPr>
          <a:lstStyle/>
          <a:p>
            <a:pPr marL="0" indent="0" algn="just">
              <a:buNone/>
            </a:pPr>
            <a:r>
              <a:rPr lang="en-US" sz="2800" b="1" dirty="0">
                <a:solidFill>
                  <a:srgbClr val="FF0000"/>
                </a:solidFill>
              </a:rPr>
              <a:t>Moving a process into the foreground (</a:t>
            </a:r>
            <a:r>
              <a:rPr lang="en-US" sz="2800" b="1" dirty="0" err="1">
                <a:solidFill>
                  <a:srgbClr val="FF0000"/>
                </a:solidFill>
              </a:rPr>
              <a:t>fg</a:t>
            </a:r>
            <a:r>
              <a:rPr lang="en-US" sz="2800" b="1" dirty="0">
                <a:solidFill>
                  <a:srgbClr val="FF0000"/>
                </a:solidFill>
              </a:rPr>
              <a:t>): </a:t>
            </a:r>
          </a:p>
          <a:p>
            <a:pPr algn="just"/>
            <a:endParaRPr lang="en-US" dirty="0"/>
          </a:p>
          <a:p>
            <a:pPr algn="just"/>
            <a:r>
              <a:rPr lang="en-US" dirty="0"/>
              <a:t>You can use the </a:t>
            </a:r>
            <a:r>
              <a:rPr lang="en-US" dirty="0" err="1"/>
              <a:t>fg</a:t>
            </a:r>
            <a:r>
              <a:rPr lang="en-US" dirty="0"/>
              <a:t> command to resume the execution of a suspended job in the foreground or move a background job into the foreground. </a:t>
            </a:r>
          </a:p>
          <a:p>
            <a:pPr marL="0" indent="0" algn="ctr">
              <a:buNone/>
            </a:pPr>
            <a:r>
              <a:rPr lang="en-US" b="1" dirty="0" err="1"/>
              <a:t>fg</a:t>
            </a:r>
            <a:r>
              <a:rPr lang="en-US" b="1" dirty="0"/>
              <a:t> [%</a:t>
            </a:r>
            <a:r>
              <a:rPr lang="en-US" b="1" dirty="0" err="1"/>
              <a:t>job_id</a:t>
            </a:r>
            <a:r>
              <a:rPr lang="en-US" b="1" dirty="0"/>
              <a:t>]</a:t>
            </a:r>
          </a:p>
          <a:p>
            <a:pPr algn="just"/>
            <a:r>
              <a:rPr lang="en-US" dirty="0"/>
              <a:t>Where </a:t>
            </a:r>
            <a:r>
              <a:rPr lang="en-US" dirty="0" err="1"/>
              <a:t>job_id</a:t>
            </a:r>
            <a:r>
              <a:rPr lang="en-US" dirty="0"/>
              <a:t> is the job ID (not process ID) of the suspended or background process. </a:t>
            </a:r>
          </a:p>
          <a:p>
            <a:pPr algn="just"/>
            <a:r>
              <a:rPr lang="en-US" dirty="0"/>
              <a:t>If %</a:t>
            </a:r>
            <a:r>
              <a:rPr lang="en-US" dirty="0" err="1"/>
              <a:t>job_id</a:t>
            </a:r>
            <a:r>
              <a:rPr lang="en-US" dirty="0"/>
              <a:t> is omitted, the current job is assumed. </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2</a:t>
            </a:fld>
            <a:endParaRPr lang="en-US"/>
          </a:p>
        </p:txBody>
      </p:sp>
    </p:spTree>
    <p:extLst>
      <p:ext uri="{BB962C8B-B14F-4D97-AF65-F5344CB8AC3E}">
        <p14:creationId xmlns:p14="http://schemas.microsoft.com/office/powerpoint/2010/main" val="1989542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a:t>Types of Parallelism</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a:bodyPr>
          <a:lstStyle/>
          <a:p>
            <a:pPr marL="0" indent="0" algn="just">
              <a:buNone/>
            </a:pPr>
            <a:r>
              <a:rPr lang="en-US" sz="2000" dirty="0"/>
              <a:t>In general, there are two types of parallelism: data parallelism and task parallelism. </a:t>
            </a:r>
          </a:p>
          <a:p>
            <a:pPr marL="0" indent="0" algn="just">
              <a:buNone/>
            </a:pPr>
            <a:endParaRPr lang="en-US" sz="2000" b="1" dirty="0">
              <a:solidFill>
                <a:srgbClr val="C00000"/>
              </a:solidFill>
            </a:endParaRPr>
          </a:p>
          <a:p>
            <a:pPr marL="0" indent="0" algn="just">
              <a:buNone/>
            </a:pPr>
            <a:r>
              <a:rPr lang="en-US" sz="2000" b="1" dirty="0">
                <a:solidFill>
                  <a:srgbClr val="C00000"/>
                </a:solidFill>
              </a:rPr>
              <a:t>Data parallelism</a:t>
            </a:r>
            <a:r>
              <a:rPr lang="en-US" b="1" dirty="0">
                <a:solidFill>
                  <a:srgbClr val="C00000"/>
                </a:solidFill>
              </a:rPr>
              <a:t>—</a:t>
            </a:r>
            <a:r>
              <a:rPr lang="en-US" sz="2000" dirty="0"/>
              <a:t>focuses on distributing subsets of the same data across multiple computing cores and performing the same operation on each core. </a:t>
            </a:r>
          </a:p>
          <a:p>
            <a:pPr marL="0" indent="0" algn="just">
              <a:buNone/>
            </a:pPr>
            <a:endParaRPr lang="en-US" b="1" dirty="0"/>
          </a:p>
          <a:p>
            <a:pPr marL="0" indent="0" algn="just">
              <a:buNone/>
            </a:pPr>
            <a:r>
              <a:rPr lang="en-US" sz="2000" b="1" dirty="0">
                <a:solidFill>
                  <a:srgbClr val="C00000"/>
                </a:solidFill>
              </a:rPr>
              <a:t>Task parallelism—</a:t>
            </a:r>
            <a:r>
              <a:rPr lang="en-US" sz="2000" dirty="0"/>
              <a:t>involves distributing not data but tasks (threads) across multiple computing cores. Each thread is performing a unique operation. Different threads may be operating on the same data, or they may be operating on different data.</a:t>
            </a:r>
            <a:endParaRPr lang="en-US" sz="2400" b="1" dirty="0"/>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20</a:t>
            </a:fld>
            <a:endParaRPr lang="en-US"/>
          </a:p>
        </p:txBody>
      </p:sp>
    </p:spTree>
    <p:extLst>
      <p:ext uri="{BB962C8B-B14F-4D97-AF65-F5344CB8AC3E}">
        <p14:creationId xmlns:p14="http://schemas.microsoft.com/office/powerpoint/2010/main" val="1904888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a:t>POSIX Threads (the </a:t>
            </a:r>
            <a:r>
              <a:rPr lang="en-US" dirty="0" err="1"/>
              <a:t>pthread</a:t>
            </a:r>
            <a:r>
              <a:rPr lang="en-US" dirty="0"/>
              <a:t> library)</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a:bodyPr>
          <a:lstStyle/>
          <a:p>
            <a:pPr marL="0" indent="0" algn="just">
              <a:buNone/>
            </a:pPr>
            <a:endParaRPr lang="en-US" sz="2000" dirty="0"/>
          </a:p>
          <a:p>
            <a:pPr algn="just"/>
            <a:r>
              <a:rPr lang="en-US" sz="2000" dirty="0" err="1"/>
              <a:t>Pthreads</a:t>
            </a:r>
            <a:r>
              <a:rPr lang="en-US" sz="2000" dirty="0"/>
              <a:t> refers to the POSIX standard defining an API for thread creation, scheduling, and synchronization. </a:t>
            </a:r>
          </a:p>
          <a:p>
            <a:pPr algn="just"/>
            <a:r>
              <a:rPr lang="en-US" sz="2000" dirty="0"/>
              <a:t>This is a specification for thread behavior not an implementation. </a:t>
            </a:r>
          </a:p>
          <a:p>
            <a:pPr algn="just"/>
            <a:r>
              <a:rPr lang="en-US" sz="2000" dirty="0"/>
              <a:t>OS designers may implement the specification in any way they wish. </a:t>
            </a:r>
          </a:p>
          <a:p>
            <a:pPr algn="just"/>
            <a:r>
              <a:rPr lang="en-US" sz="2000" dirty="0"/>
              <a:t>Generally, libraries implementing the </a:t>
            </a:r>
            <a:r>
              <a:rPr lang="en-US" sz="2000" dirty="0" err="1"/>
              <a:t>Pthreads</a:t>
            </a:r>
            <a:r>
              <a:rPr lang="en-US" sz="2000" dirty="0"/>
              <a:t> specification are restricted to UNIX-based systems such as Solaris 2. </a:t>
            </a:r>
            <a:endParaRPr lang="en-US" sz="2400" dirty="0"/>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21</a:t>
            </a:fld>
            <a:endParaRPr lang="en-US"/>
          </a:p>
        </p:txBody>
      </p:sp>
    </p:spTree>
    <p:extLst>
      <p:ext uri="{BB962C8B-B14F-4D97-AF65-F5344CB8AC3E}">
        <p14:creationId xmlns:p14="http://schemas.microsoft.com/office/powerpoint/2010/main" val="4131862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a:t>Creating a Thread</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lnSpcReduction="10000"/>
          </a:bodyPr>
          <a:lstStyle/>
          <a:p>
            <a:pPr algn="just"/>
            <a:r>
              <a:rPr lang="en-US" sz="2000" dirty="0"/>
              <a:t>You can create a threads by using the </a:t>
            </a:r>
            <a:r>
              <a:rPr lang="en-US" sz="2000" dirty="0" err="1"/>
              <a:t>pthread_create</a:t>
            </a:r>
            <a:r>
              <a:rPr lang="en-US" sz="2000" dirty="0"/>
              <a:t>() call.</a:t>
            </a:r>
          </a:p>
          <a:p>
            <a:pPr algn="just"/>
            <a:r>
              <a:rPr lang="en-US" sz="2000" dirty="0"/>
              <a:t>Here is the syntax of this call. </a:t>
            </a:r>
          </a:p>
          <a:p>
            <a:pPr marL="0" indent="0" algn="ctr">
              <a:buNone/>
            </a:pPr>
            <a:r>
              <a:rPr lang="en-US" sz="2000" b="1" dirty="0">
                <a:solidFill>
                  <a:srgbClr val="C00000"/>
                </a:solidFill>
              </a:rPr>
              <a:t>int </a:t>
            </a:r>
            <a:r>
              <a:rPr lang="en-US" sz="2000" b="1" dirty="0" err="1">
                <a:solidFill>
                  <a:srgbClr val="C00000"/>
                </a:solidFill>
              </a:rPr>
              <a:t>pthread_create</a:t>
            </a:r>
            <a:r>
              <a:rPr lang="en-US" sz="2000" b="1" dirty="0">
                <a:solidFill>
                  <a:srgbClr val="C00000"/>
                </a:solidFill>
              </a:rPr>
              <a:t>(</a:t>
            </a:r>
            <a:r>
              <a:rPr lang="en-US" sz="2000" b="1" dirty="0" err="1">
                <a:solidFill>
                  <a:srgbClr val="C00000"/>
                </a:solidFill>
              </a:rPr>
              <a:t>pthread_t</a:t>
            </a:r>
            <a:r>
              <a:rPr lang="en-US" sz="2000" b="1" dirty="0">
                <a:solidFill>
                  <a:srgbClr val="C00000"/>
                </a:solidFill>
              </a:rPr>
              <a:t> *</a:t>
            </a:r>
            <a:r>
              <a:rPr lang="en-US" sz="2000" b="1" dirty="0" err="1">
                <a:solidFill>
                  <a:srgbClr val="C00000"/>
                </a:solidFill>
              </a:rPr>
              <a:t>threadp</a:t>
            </a:r>
            <a:r>
              <a:rPr lang="en-US" sz="2000" b="1" dirty="0">
                <a:solidFill>
                  <a:srgbClr val="C00000"/>
                </a:solidFill>
              </a:rPr>
              <a:t>, const </a:t>
            </a:r>
            <a:r>
              <a:rPr lang="en-US" sz="2000" b="1" dirty="0" err="1">
                <a:solidFill>
                  <a:srgbClr val="C00000"/>
                </a:solidFill>
              </a:rPr>
              <a:t>pthread_attr_t</a:t>
            </a:r>
            <a:r>
              <a:rPr lang="en-US" sz="2000" b="1" dirty="0">
                <a:solidFill>
                  <a:srgbClr val="C00000"/>
                </a:solidFill>
              </a:rPr>
              <a:t> *</a:t>
            </a:r>
            <a:r>
              <a:rPr lang="en-US" sz="2000" b="1" dirty="0" err="1">
                <a:solidFill>
                  <a:srgbClr val="C00000"/>
                </a:solidFill>
              </a:rPr>
              <a:t>attr</a:t>
            </a:r>
            <a:r>
              <a:rPr lang="en-US" sz="2000" b="1" dirty="0">
                <a:solidFill>
                  <a:srgbClr val="C00000"/>
                </a:solidFill>
              </a:rPr>
              <a:t>, void* (*routine)(void *), </a:t>
            </a:r>
            <a:r>
              <a:rPr lang="en-US" sz="2000" b="1" dirty="0" err="1">
                <a:solidFill>
                  <a:srgbClr val="C00000"/>
                </a:solidFill>
              </a:rPr>
              <a:t>arg</a:t>
            </a:r>
            <a:r>
              <a:rPr lang="en-US" sz="2000" b="1" dirty="0">
                <a:solidFill>
                  <a:srgbClr val="C00000"/>
                </a:solidFill>
              </a:rPr>
              <a:t> *</a:t>
            </a:r>
            <a:r>
              <a:rPr lang="en-US" sz="2000" b="1" dirty="0" err="1">
                <a:solidFill>
                  <a:srgbClr val="C00000"/>
                </a:solidFill>
              </a:rPr>
              <a:t>arg</a:t>
            </a:r>
            <a:r>
              <a:rPr lang="en-US" sz="2000" b="1" dirty="0">
                <a:solidFill>
                  <a:srgbClr val="C00000"/>
                </a:solidFill>
              </a:rPr>
              <a:t>); </a:t>
            </a:r>
          </a:p>
          <a:p>
            <a:pPr algn="just"/>
            <a:r>
              <a:rPr lang="en-US" dirty="0"/>
              <a:t>H</a:t>
            </a:r>
            <a:r>
              <a:rPr lang="en-US" sz="2000" dirty="0"/>
              <a:t>ere, ‘</a:t>
            </a:r>
            <a:r>
              <a:rPr lang="en-US" sz="2000" dirty="0" err="1"/>
              <a:t>threadp</a:t>
            </a:r>
            <a:r>
              <a:rPr lang="en-US" sz="2000" dirty="0"/>
              <a:t>’ contains thread ID (TID) of the thread created by the call, </a:t>
            </a:r>
          </a:p>
          <a:p>
            <a:pPr algn="just"/>
            <a:r>
              <a:rPr lang="en-US" sz="2000" dirty="0"/>
              <a:t>‘</a:t>
            </a:r>
            <a:r>
              <a:rPr lang="en-US" sz="2000" dirty="0" err="1"/>
              <a:t>attr</a:t>
            </a:r>
            <a:r>
              <a:rPr lang="en-US" sz="2000" dirty="0"/>
              <a:t>’ is used to modify the thread attributes (stack size, stack address, detached, joinable, priority, etc.), </a:t>
            </a:r>
          </a:p>
          <a:p>
            <a:pPr algn="just"/>
            <a:r>
              <a:rPr lang="en-US" sz="2000" dirty="0"/>
              <a:t>‘routine’ is the thread function, and </a:t>
            </a:r>
          </a:p>
          <a:p>
            <a:pPr algn="just"/>
            <a:r>
              <a:rPr lang="en-US" sz="2000" dirty="0"/>
              <a:t>‘</a:t>
            </a:r>
            <a:r>
              <a:rPr lang="en-US" sz="2000" dirty="0" err="1"/>
              <a:t>arg</a:t>
            </a:r>
            <a:r>
              <a:rPr lang="en-US" sz="2000" dirty="0"/>
              <a:t>’ is any argument we want to pass to the thread function. </a:t>
            </a:r>
          </a:p>
          <a:p>
            <a:pPr algn="just"/>
            <a:r>
              <a:rPr lang="en-US" sz="2000" dirty="0"/>
              <a:t>The argument does not have to be a simple native type; it can be a ‘struct’ of whatever we want to pass in</a:t>
            </a:r>
            <a:endParaRPr lang="en-US" sz="2400" b="1" dirty="0">
              <a:solidFill>
                <a:srgbClr val="C00000"/>
              </a:solidFill>
            </a:endParaRP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22</a:t>
            </a:fld>
            <a:endParaRPr lang="en-US"/>
          </a:p>
        </p:txBody>
      </p:sp>
    </p:spTree>
    <p:extLst>
      <p:ext uri="{BB962C8B-B14F-4D97-AF65-F5344CB8AC3E}">
        <p14:creationId xmlns:p14="http://schemas.microsoft.com/office/powerpoint/2010/main" val="1873877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err="1"/>
              <a:t>Pthread</a:t>
            </a:r>
            <a:r>
              <a:rPr lang="en-US" dirty="0"/>
              <a:t> Create Call </a:t>
            </a:r>
            <a:r>
              <a:rPr lang="en-US" dirty="0" err="1"/>
              <a:t>FAils</a:t>
            </a:r>
            <a:endParaRPr lang="en-US" dirty="0"/>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a:bodyPr>
          <a:lstStyle/>
          <a:p>
            <a:pPr algn="just"/>
            <a:r>
              <a:rPr lang="en-US" sz="2000" dirty="0"/>
              <a:t>The </a:t>
            </a:r>
            <a:r>
              <a:rPr lang="en-US" sz="2000" dirty="0" err="1"/>
              <a:t>pthread_create</a:t>
            </a:r>
            <a:r>
              <a:rPr lang="en-US" sz="2000" dirty="0"/>
              <a:t>() call fails and returns the corresponding value if any of the following conditions is detected:</a:t>
            </a:r>
          </a:p>
          <a:p>
            <a:pPr algn="just"/>
            <a:r>
              <a:rPr lang="en-US" sz="2000" b="1" dirty="0">
                <a:solidFill>
                  <a:srgbClr val="C00000"/>
                </a:solidFill>
              </a:rPr>
              <a:t>EAGAIN</a:t>
            </a:r>
            <a:r>
              <a:rPr lang="en-US" sz="2000" dirty="0"/>
              <a:t>—The system-imposed limit on the total number of threads in a process has been exceeded or some system resource has been exceeded (for example, too many LWPs were created). </a:t>
            </a:r>
          </a:p>
          <a:p>
            <a:pPr algn="just"/>
            <a:r>
              <a:rPr lang="en-US" sz="2000" b="1" dirty="0">
                <a:solidFill>
                  <a:srgbClr val="C00000"/>
                </a:solidFill>
              </a:rPr>
              <a:t>EINVAL</a:t>
            </a:r>
            <a:r>
              <a:rPr lang="en-US" sz="2000" b="1" dirty="0"/>
              <a:t>—</a:t>
            </a:r>
            <a:r>
              <a:rPr lang="en-US" sz="2000" dirty="0"/>
              <a:t>The value specified by ‘</a:t>
            </a:r>
            <a:r>
              <a:rPr lang="en-US" sz="2000" dirty="0" err="1"/>
              <a:t>attr</a:t>
            </a:r>
            <a:r>
              <a:rPr lang="en-US" sz="2000" dirty="0"/>
              <a:t>’ is invalid. </a:t>
            </a:r>
          </a:p>
          <a:p>
            <a:pPr algn="just"/>
            <a:r>
              <a:rPr lang="en-US" sz="2000" b="1" dirty="0">
                <a:solidFill>
                  <a:srgbClr val="C00000"/>
                </a:solidFill>
              </a:rPr>
              <a:t>ENOMEM</a:t>
            </a:r>
            <a:r>
              <a:rPr lang="en-US" sz="2000" dirty="0"/>
              <a:t>—Not enough memory was available to create the new thread. </a:t>
            </a:r>
          </a:p>
          <a:p>
            <a:pPr algn="just"/>
            <a:r>
              <a:rPr lang="en-US" sz="2000" dirty="0"/>
              <a:t>You can do error handling by including the file &lt;</a:t>
            </a:r>
            <a:r>
              <a:rPr lang="en-US" sz="2000" dirty="0" err="1"/>
              <a:t>errno.h</a:t>
            </a:r>
            <a:r>
              <a:rPr lang="en-US" sz="2000" dirty="0"/>
              <a:t>&gt; and incorporating proper error handling code in your programs. </a:t>
            </a:r>
            <a:endParaRPr lang="en-US" sz="2400" b="1" dirty="0">
              <a:solidFill>
                <a:srgbClr val="C00000"/>
              </a:solidFill>
            </a:endParaRP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23</a:t>
            </a:fld>
            <a:endParaRPr lang="en-US"/>
          </a:p>
        </p:txBody>
      </p:sp>
    </p:spTree>
    <p:extLst>
      <p:ext uri="{BB962C8B-B14F-4D97-AF65-F5344CB8AC3E}">
        <p14:creationId xmlns:p14="http://schemas.microsoft.com/office/powerpoint/2010/main" val="1325457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a:t>Joining a Thread</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lnSpcReduction="10000"/>
          </a:bodyPr>
          <a:lstStyle/>
          <a:p>
            <a:pPr algn="just"/>
            <a:r>
              <a:rPr lang="en-US" sz="2000" dirty="0"/>
              <a:t>You can have a thread wait for another thread within the same process by using the </a:t>
            </a:r>
            <a:r>
              <a:rPr lang="en-US" sz="2000" dirty="0" err="1"/>
              <a:t>pthread_join</a:t>
            </a:r>
            <a:r>
              <a:rPr lang="en-US" sz="2000" dirty="0"/>
              <a:t>() call. </a:t>
            </a:r>
          </a:p>
          <a:p>
            <a:pPr algn="just"/>
            <a:r>
              <a:rPr lang="en-US" sz="2000" dirty="0"/>
              <a:t>Here is the syntax of this call. </a:t>
            </a:r>
          </a:p>
          <a:p>
            <a:pPr marL="0" indent="0" algn="ctr">
              <a:buNone/>
            </a:pPr>
            <a:r>
              <a:rPr lang="en-US" sz="2000" b="1" dirty="0">
                <a:solidFill>
                  <a:srgbClr val="C00000"/>
                </a:solidFill>
              </a:rPr>
              <a:t>int </a:t>
            </a:r>
            <a:r>
              <a:rPr lang="en-US" sz="2000" b="1" dirty="0" err="1">
                <a:solidFill>
                  <a:srgbClr val="C00000"/>
                </a:solidFill>
              </a:rPr>
              <a:t>pthread_join</a:t>
            </a:r>
            <a:r>
              <a:rPr lang="en-US" sz="2000" b="1" dirty="0">
                <a:solidFill>
                  <a:srgbClr val="C00000"/>
                </a:solidFill>
              </a:rPr>
              <a:t>(</a:t>
            </a:r>
            <a:r>
              <a:rPr lang="en-US" sz="2000" b="1" dirty="0" err="1">
                <a:solidFill>
                  <a:srgbClr val="C00000"/>
                </a:solidFill>
              </a:rPr>
              <a:t>pthread_t</a:t>
            </a:r>
            <a:r>
              <a:rPr lang="en-US" sz="2000" b="1" dirty="0">
                <a:solidFill>
                  <a:srgbClr val="C00000"/>
                </a:solidFill>
              </a:rPr>
              <a:t> </a:t>
            </a:r>
            <a:r>
              <a:rPr lang="en-US" sz="2000" b="1" dirty="0" err="1">
                <a:solidFill>
                  <a:srgbClr val="C00000"/>
                </a:solidFill>
              </a:rPr>
              <a:t>aThread</a:t>
            </a:r>
            <a:r>
              <a:rPr lang="en-US" sz="2000" b="1" dirty="0">
                <a:solidFill>
                  <a:srgbClr val="C00000"/>
                </a:solidFill>
              </a:rPr>
              <a:t>, void **</a:t>
            </a:r>
            <a:r>
              <a:rPr lang="en-US" sz="2000" b="1" dirty="0" err="1">
                <a:solidFill>
                  <a:srgbClr val="C00000"/>
                </a:solidFill>
              </a:rPr>
              <a:t>statusp</a:t>
            </a:r>
            <a:r>
              <a:rPr lang="en-US" sz="2000" b="1" dirty="0">
                <a:solidFill>
                  <a:srgbClr val="C00000"/>
                </a:solidFill>
              </a:rPr>
              <a:t>); </a:t>
            </a:r>
          </a:p>
          <a:p>
            <a:pPr algn="just"/>
            <a:r>
              <a:rPr lang="en-US" dirty="0"/>
              <a:t>H</a:t>
            </a:r>
            <a:r>
              <a:rPr lang="en-US" sz="2000" dirty="0"/>
              <a:t>ere, ‘</a:t>
            </a:r>
            <a:r>
              <a:rPr lang="en-US" sz="2000" dirty="0" err="1"/>
              <a:t>aThread</a:t>
            </a:r>
            <a:r>
              <a:rPr lang="en-US" sz="2000" dirty="0"/>
              <a:t>’ is the thread ID of the thread to wait for and </a:t>
            </a:r>
          </a:p>
          <a:p>
            <a:pPr algn="just"/>
            <a:r>
              <a:rPr lang="en-US" sz="2000" dirty="0"/>
              <a:t>‘</a:t>
            </a:r>
            <a:r>
              <a:rPr lang="en-US" sz="2000" dirty="0" err="1"/>
              <a:t>statusp</a:t>
            </a:r>
            <a:r>
              <a:rPr lang="en-US" sz="2000" dirty="0"/>
              <a:t>’ gets the return value of </a:t>
            </a:r>
            <a:r>
              <a:rPr lang="en-US" sz="2000" dirty="0" err="1"/>
              <a:t>pthread_exit</a:t>
            </a:r>
            <a:r>
              <a:rPr lang="en-US" sz="2000" dirty="0"/>
              <a:t>() call made in the process for whom wait is being done. </a:t>
            </a:r>
          </a:p>
          <a:p>
            <a:pPr algn="just"/>
            <a:r>
              <a:rPr lang="en-US" sz="2000" dirty="0"/>
              <a:t>A thread can only wait for a joinable thread in the same process address space</a:t>
            </a:r>
          </a:p>
          <a:p>
            <a:pPr algn="just"/>
            <a:r>
              <a:rPr lang="en-US" dirty="0"/>
              <a:t>A</a:t>
            </a:r>
            <a:r>
              <a:rPr lang="en-US" sz="2000" dirty="0"/>
              <a:t> thread cannot wait for a detached thread. </a:t>
            </a:r>
          </a:p>
          <a:p>
            <a:pPr algn="just"/>
            <a:r>
              <a:rPr lang="en-US" sz="2000" dirty="0"/>
              <a:t>Multiple threads can join with a thread but only one returns successfully; others return with an error that no thread could be found with the given TID.</a:t>
            </a:r>
            <a:endParaRPr lang="en-US" sz="2400" b="1" dirty="0">
              <a:solidFill>
                <a:srgbClr val="C00000"/>
              </a:solidFill>
            </a:endParaRP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24</a:t>
            </a:fld>
            <a:endParaRPr lang="en-US"/>
          </a:p>
        </p:txBody>
      </p:sp>
    </p:spTree>
    <p:extLst>
      <p:ext uri="{BB962C8B-B14F-4D97-AF65-F5344CB8AC3E}">
        <p14:creationId xmlns:p14="http://schemas.microsoft.com/office/powerpoint/2010/main" val="3184772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a:t>Terminating a Thread</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lnSpcReduction="10000"/>
          </a:bodyPr>
          <a:lstStyle/>
          <a:p>
            <a:pPr algn="just"/>
            <a:r>
              <a:rPr lang="en-US" sz="2000" dirty="0"/>
              <a:t>You can terminate a thread explicitly by either returning from the thread function or by using the </a:t>
            </a:r>
            <a:r>
              <a:rPr lang="en-US" sz="2000" dirty="0" err="1"/>
              <a:t>pthread_exit</a:t>
            </a:r>
            <a:r>
              <a:rPr lang="en-US" sz="2000" dirty="0"/>
              <a:t>() call. </a:t>
            </a:r>
          </a:p>
          <a:p>
            <a:pPr algn="just"/>
            <a:r>
              <a:rPr lang="en-US" sz="2000" dirty="0"/>
              <a:t>Here is the syntax of the </a:t>
            </a:r>
            <a:r>
              <a:rPr lang="en-US" sz="2000" dirty="0" err="1"/>
              <a:t>pthread_exit</a:t>
            </a:r>
            <a:r>
              <a:rPr lang="en-US" sz="2000" dirty="0"/>
              <a:t>() call. </a:t>
            </a:r>
          </a:p>
          <a:p>
            <a:pPr marL="0" indent="0" algn="ctr">
              <a:buNone/>
            </a:pPr>
            <a:r>
              <a:rPr lang="en-US" sz="2000" b="1" dirty="0">
                <a:solidFill>
                  <a:srgbClr val="C00000"/>
                </a:solidFill>
              </a:rPr>
              <a:t>void </a:t>
            </a:r>
            <a:r>
              <a:rPr lang="en-US" sz="2000" b="1" dirty="0" err="1">
                <a:solidFill>
                  <a:srgbClr val="C00000"/>
                </a:solidFill>
              </a:rPr>
              <a:t>pthread_exit</a:t>
            </a:r>
            <a:r>
              <a:rPr lang="en-US" sz="2000" b="1" dirty="0">
                <a:solidFill>
                  <a:srgbClr val="C00000"/>
                </a:solidFill>
              </a:rPr>
              <a:t>(void *</a:t>
            </a:r>
            <a:r>
              <a:rPr lang="en-US" sz="2000" b="1" dirty="0" err="1">
                <a:solidFill>
                  <a:srgbClr val="C00000"/>
                </a:solidFill>
              </a:rPr>
              <a:t>valuep</a:t>
            </a:r>
            <a:r>
              <a:rPr lang="en-US" sz="2000" b="1" dirty="0">
                <a:solidFill>
                  <a:srgbClr val="C00000"/>
                </a:solidFill>
              </a:rPr>
              <a:t>); </a:t>
            </a:r>
          </a:p>
          <a:p>
            <a:pPr algn="just"/>
            <a:r>
              <a:rPr lang="en-US" dirty="0"/>
              <a:t>H</a:t>
            </a:r>
            <a:r>
              <a:rPr lang="en-US" sz="2000" dirty="0"/>
              <a:t>ere, ‘</a:t>
            </a:r>
            <a:r>
              <a:rPr lang="en-US" sz="2000" dirty="0" err="1"/>
              <a:t>valuep</a:t>
            </a:r>
            <a:r>
              <a:rPr lang="en-US" sz="2000" dirty="0"/>
              <a:t>’ is a pointer to the value to be returned to the thread which is waiting for this thread to terminate (i.e., the thread which has executed </a:t>
            </a:r>
            <a:r>
              <a:rPr lang="en-US" sz="2000" dirty="0" err="1"/>
              <a:t>pthread_join</a:t>
            </a:r>
            <a:r>
              <a:rPr lang="en-US" sz="2000" dirty="0"/>
              <a:t>() for this thread). </a:t>
            </a:r>
          </a:p>
          <a:p>
            <a:pPr algn="just"/>
            <a:r>
              <a:rPr lang="en-US" sz="2000" dirty="0"/>
              <a:t>A thread also terminates when the main thread in the process terminates. </a:t>
            </a:r>
          </a:p>
          <a:p>
            <a:pPr algn="just"/>
            <a:r>
              <a:rPr lang="en-US" sz="2000" dirty="0"/>
              <a:t>When a thread terminates with the exit() system call, it terminates the whole process because the purpose of the exit() system call is to terminate a process and not a thread. </a:t>
            </a:r>
            <a:endParaRPr lang="en-US" sz="2400" b="1" dirty="0">
              <a:solidFill>
                <a:srgbClr val="C00000"/>
              </a:solidFill>
            </a:endParaRP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25</a:t>
            </a:fld>
            <a:endParaRPr lang="en-US"/>
          </a:p>
        </p:txBody>
      </p:sp>
    </p:spTree>
    <p:extLst>
      <p:ext uri="{BB962C8B-B14F-4D97-AF65-F5344CB8AC3E}">
        <p14:creationId xmlns:p14="http://schemas.microsoft.com/office/powerpoint/2010/main" val="3931071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a:t>Process Management commands</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a:bodyPr>
          <a:lstStyle/>
          <a:p>
            <a:pPr marL="0" indent="0" algn="just">
              <a:buNone/>
            </a:pPr>
            <a:r>
              <a:rPr lang="en-US" sz="2800" b="1" dirty="0">
                <a:solidFill>
                  <a:srgbClr val="FF0000"/>
                </a:solidFill>
              </a:rPr>
              <a:t>Moving a process into the background</a:t>
            </a:r>
            <a:r>
              <a:rPr lang="en-US" sz="2400" dirty="0"/>
              <a:t> </a:t>
            </a:r>
            <a:r>
              <a:rPr lang="en-US" sz="2800" b="1" dirty="0">
                <a:solidFill>
                  <a:srgbClr val="FF0000"/>
                </a:solidFill>
              </a:rPr>
              <a:t>(</a:t>
            </a:r>
            <a:r>
              <a:rPr lang="en-US" sz="2800" b="1" dirty="0" err="1">
                <a:solidFill>
                  <a:srgbClr val="FF0000"/>
                </a:solidFill>
              </a:rPr>
              <a:t>bg</a:t>
            </a:r>
            <a:r>
              <a:rPr lang="en-US" sz="2800" b="1" dirty="0">
                <a:solidFill>
                  <a:srgbClr val="FF0000"/>
                </a:solidFill>
              </a:rPr>
              <a:t>): </a:t>
            </a:r>
          </a:p>
          <a:p>
            <a:pPr algn="just"/>
            <a:endParaRPr lang="en-US" dirty="0"/>
          </a:p>
          <a:p>
            <a:pPr algn="just"/>
            <a:r>
              <a:rPr lang="en-US" dirty="0"/>
              <a:t>You can use the </a:t>
            </a:r>
            <a:r>
              <a:rPr lang="en-US" dirty="0" err="1"/>
              <a:t>bg</a:t>
            </a:r>
            <a:r>
              <a:rPr lang="en-US" dirty="0"/>
              <a:t> command to put the current or a suspended process into the background</a:t>
            </a:r>
          </a:p>
          <a:p>
            <a:pPr marL="0" indent="0" algn="ctr">
              <a:buNone/>
            </a:pPr>
            <a:r>
              <a:rPr lang="en-US" b="1" dirty="0" err="1"/>
              <a:t>bg</a:t>
            </a:r>
            <a:r>
              <a:rPr lang="en-US" b="1" dirty="0"/>
              <a:t> [%</a:t>
            </a:r>
            <a:r>
              <a:rPr lang="en-US" b="1" dirty="0" err="1"/>
              <a:t>job_id</a:t>
            </a:r>
            <a:r>
              <a:rPr lang="en-US" b="1" dirty="0"/>
              <a:t>]</a:t>
            </a:r>
          </a:p>
          <a:p>
            <a:pPr algn="just"/>
            <a:endParaRPr lang="en-US" dirty="0"/>
          </a:p>
          <a:p>
            <a:pPr algn="just"/>
            <a:r>
              <a:rPr lang="en-US" dirty="0"/>
              <a:t>If %</a:t>
            </a:r>
            <a:r>
              <a:rPr lang="en-US" dirty="0" err="1"/>
              <a:t>job_id</a:t>
            </a:r>
            <a:r>
              <a:rPr lang="en-US" dirty="0"/>
              <a:t> is omitted, the current job is assumed. </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3</a:t>
            </a:fld>
            <a:endParaRPr lang="en-US"/>
          </a:p>
        </p:txBody>
      </p:sp>
    </p:spTree>
    <p:extLst>
      <p:ext uri="{BB962C8B-B14F-4D97-AF65-F5344CB8AC3E}">
        <p14:creationId xmlns:p14="http://schemas.microsoft.com/office/powerpoint/2010/main" val="343865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a:t>Process Management commands</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a:bodyPr>
          <a:lstStyle/>
          <a:p>
            <a:pPr marL="0" indent="0" algn="just">
              <a:buNone/>
            </a:pPr>
            <a:r>
              <a:rPr lang="en-US" sz="2800" b="1" dirty="0">
                <a:solidFill>
                  <a:srgbClr val="FF0000"/>
                </a:solidFill>
              </a:rPr>
              <a:t>Displaying the status of jobs (background and suspended processes) </a:t>
            </a:r>
          </a:p>
          <a:p>
            <a:pPr algn="just"/>
            <a:endParaRPr lang="en-US" dirty="0"/>
          </a:p>
          <a:p>
            <a:pPr marL="0" indent="0" algn="just">
              <a:buNone/>
            </a:pPr>
            <a:r>
              <a:rPr lang="en-US" dirty="0"/>
              <a:t>You can use the jobs command to display the status of suspended and background processes.</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4</a:t>
            </a:fld>
            <a:endParaRPr lang="en-US"/>
          </a:p>
        </p:txBody>
      </p:sp>
    </p:spTree>
    <p:extLst>
      <p:ext uri="{BB962C8B-B14F-4D97-AF65-F5344CB8AC3E}">
        <p14:creationId xmlns:p14="http://schemas.microsoft.com/office/powerpoint/2010/main" val="210458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a:t>Process Management commands</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a:bodyPr>
          <a:lstStyle/>
          <a:p>
            <a:pPr marL="0" indent="0" algn="just">
              <a:buNone/>
            </a:pPr>
            <a:r>
              <a:rPr lang="en-US" sz="2800" b="1" dirty="0">
                <a:solidFill>
                  <a:srgbClr val="FF0000"/>
                </a:solidFill>
              </a:rPr>
              <a:t>Suspending a process: </a:t>
            </a:r>
          </a:p>
          <a:p>
            <a:pPr algn="just"/>
            <a:r>
              <a:rPr lang="en-US" dirty="0"/>
              <a:t>You can suspend a foreground process by pressing &lt;Ctrl Z&gt;, which sends a STOP/SUSPEND signal to the process. </a:t>
            </a:r>
          </a:p>
          <a:p>
            <a:pPr algn="just"/>
            <a:r>
              <a:rPr lang="en-US" dirty="0"/>
              <a:t>The shell displays a message saying that the job has been suspended and displays its prompt. </a:t>
            </a:r>
          </a:p>
          <a:p>
            <a:pPr algn="just"/>
            <a:r>
              <a:rPr lang="en-US" dirty="0"/>
              <a:t>You can then manipulate the state of this job, put it in the background with the </a:t>
            </a:r>
            <a:r>
              <a:rPr lang="en-US" dirty="0" err="1"/>
              <a:t>bg</a:t>
            </a:r>
            <a:r>
              <a:rPr lang="en-US" dirty="0"/>
              <a:t> command, run some other commands, and then eventually bring the job back into the foreground with the </a:t>
            </a:r>
            <a:r>
              <a:rPr lang="en-US" dirty="0" err="1"/>
              <a:t>fg</a:t>
            </a:r>
            <a:r>
              <a:rPr lang="en-US" dirty="0"/>
              <a:t> command.</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5</a:t>
            </a:fld>
            <a:endParaRPr lang="en-US"/>
          </a:p>
        </p:txBody>
      </p:sp>
    </p:spTree>
    <p:extLst>
      <p:ext uri="{BB962C8B-B14F-4D97-AF65-F5344CB8AC3E}">
        <p14:creationId xmlns:p14="http://schemas.microsoft.com/office/powerpoint/2010/main" val="45013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a:t>Process Management commands</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a:bodyPr>
          <a:lstStyle/>
          <a:p>
            <a:pPr marL="0" indent="0" algn="just">
              <a:buNone/>
            </a:pPr>
            <a:r>
              <a:rPr lang="en-US" sz="2800" b="1" dirty="0">
                <a:solidFill>
                  <a:srgbClr val="FF0000"/>
                </a:solidFill>
              </a:rPr>
              <a:t>Terminating a process: </a:t>
            </a:r>
          </a:p>
          <a:p>
            <a:pPr marL="0" indent="0" algn="just">
              <a:buNone/>
            </a:pPr>
            <a:endParaRPr lang="en-US" dirty="0"/>
          </a:p>
          <a:p>
            <a:pPr algn="just"/>
            <a:r>
              <a:rPr lang="en-US" dirty="0"/>
              <a:t>You can terminate a foreground process by pressing &lt;Ctrl C&gt;. </a:t>
            </a:r>
          </a:p>
          <a:p>
            <a:pPr algn="just"/>
            <a:r>
              <a:rPr lang="en-US" dirty="0"/>
              <a:t>Recall that this keypress sends the SIGINT signal to the process and the default action is the termination of the process. </a:t>
            </a:r>
          </a:p>
          <a:p>
            <a:pPr algn="just"/>
            <a:r>
              <a:rPr lang="en-US" dirty="0"/>
              <a:t>If your foreground process intercepts SIGINT and ignores it, you cannot terminate it with &lt;Ctrl C&gt;. </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6</a:t>
            </a:fld>
            <a:endParaRPr lang="en-US"/>
          </a:p>
        </p:txBody>
      </p:sp>
    </p:spTree>
    <p:extLst>
      <p:ext uri="{BB962C8B-B14F-4D97-AF65-F5344CB8AC3E}">
        <p14:creationId xmlns:p14="http://schemas.microsoft.com/office/powerpoint/2010/main" val="1842191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a:t>Process Management commands</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a:bodyPr>
          <a:lstStyle/>
          <a:p>
            <a:pPr marL="0" indent="0" algn="just">
              <a:buNone/>
            </a:pPr>
            <a:r>
              <a:rPr lang="en-US" sz="2800" b="1" dirty="0">
                <a:solidFill>
                  <a:srgbClr val="FF0000"/>
                </a:solidFill>
              </a:rPr>
              <a:t>Killing a process: </a:t>
            </a:r>
          </a:p>
          <a:p>
            <a:pPr marL="0" indent="0" algn="just">
              <a:buNone/>
            </a:pPr>
            <a:endParaRPr lang="en-US" dirty="0"/>
          </a:p>
          <a:p>
            <a:pPr algn="just"/>
            <a:r>
              <a:rPr lang="en-US" dirty="0"/>
              <a:t>You can also terminate a process with the kill command. When executed, this command sends a signal to the process whose process ID is specified in the command line. </a:t>
            </a:r>
          </a:p>
          <a:p>
            <a:pPr algn="just"/>
            <a:r>
              <a:rPr lang="en-US" dirty="0"/>
              <a:t>Here is the syntax of the command. </a:t>
            </a:r>
          </a:p>
          <a:p>
            <a:pPr marL="0" indent="0" algn="ctr">
              <a:buNone/>
            </a:pPr>
            <a:r>
              <a:rPr lang="en-US" dirty="0"/>
              <a:t>kill [-signal] PID</a:t>
            </a:r>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7</a:t>
            </a:fld>
            <a:endParaRPr lang="en-US"/>
          </a:p>
        </p:txBody>
      </p:sp>
    </p:spTree>
    <p:extLst>
      <p:ext uri="{BB962C8B-B14F-4D97-AF65-F5344CB8AC3E}">
        <p14:creationId xmlns:p14="http://schemas.microsoft.com/office/powerpoint/2010/main" val="1926144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FB21319-72D7-40AA-9AC4-5D239B014717}"/>
              </a:ext>
            </a:extLst>
          </p:cNvPr>
          <p:cNvSpPr>
            <a:spLocks noGrp="1"/>
          </p:cNvSpPr>
          <p:nvPr>
            <p:ph type="title"/>
          </p:nvPr>
        </p:nvSpPr>
        <p:spPr>
          <a:xfrm>
            <a:off x="1069848" y="484632"/>
            <a:ext cx="10058400" cy="1609344"/>
          </a:xfrm>
        </p:spPr>
        <p:txBody>
          <a:bodyPr>
            <a:normAutofit/>
          </a:bodyPr>
          <a:lstStyle/>
          <a:p>
            <a:r>
              <a:rPr lang="en-US" dirty="0"/>
              <a:t>Process Management commands</a:t>
            </a:r>
          </a:p>
        </p:txBody>
      </p:sp>
      <p:sp>
        <p:nvSpPr>
          <p:cNvPr id="3" name="Content Placeholder 2">
            <a:extLst>
              <a:ext uri="{FF2B5EF4-FFF2-40B4-BE49-F238E27FC236}">
                <a16:creationId xmlns:a16="http://schemas.microsoft.com/office/drawing/2014/main" id="{4AFE8765-EAE4-45E3-BB5B-BE5FEACCD785}"/>
              </a:ext>
            </a:extLst>
          </p:cNvPr>
          <p:cNvSpPr>
            <a:spLocks noGrp="1"/>
          </p:cNvSpPr>
          <p:nvPr>
            <p:ph idx="1"/>
          </p:nvPr>
        </p:nvSpPr>
        <p:spPr>
          <a:xfrm>
            <a:off x="1069848" y="2320412"/>
            <a:ext cx="10058400" cy="3851787"/>
          </a:xfrm>
        </p:spPr>
        <p:txBody>
          <a:bodyPr>
            <a:normAutofit fontScale="92500" lnSpcReduction="20000"/>
          </a:bodyPr>
          <a:lstStyle/>
          <a:p>
            <a:pPr marL="0" indent="0" algn="just">
              <a:buNone/>
            </a:pPr>
            <a:r>
              <a:rPr lang="en-US" sz="2800" b="1" dirty="0">
                <a:solidFill>
                  <a:srgbClr val="FF0000"/>
                </a:solidFill>
              </a:rPr>
              <a:t>Killing a process: </a:t>
            </a:r>
          </a:p>
          <a:p>
            <a:pPr algn="just"/>
            <a:r>
              <a:rPr lang="en-US" dirty="0"/>
              <a:t>Here “signal” is the signal number and PID is the process ID of the process to whom the specified signal is to be sent. </a:t>
            </a:r>
          </a:p>
          <a:p>
            <a:pPr algn="just"/>
            <a:r>
              <a:rPr lang="en-US" dirty="0"/>
              <a:t>For example, </a:t>
            </a:r>
            <a:r>
              <a:rPr lang="en-US" dirty="0">
                <a:solidFill>
                  <a:srgbClr val="FF0000"/>
                </a:solidFill>
              </a:rPr>
              <a:t>kill –2 1234</a:t>
            </a:r>
            <a:r>
              <a:rPr lang="en-US" dirty="0"/>
              <a:t> command sends the signal number 2 (which is also called SIGINT) to the process with ID 1234. </a:t>
            </a:r>
          </a:p>
          <a:p>
            <a:pPr algn="just"/>
            <a:r>
              <a:rPr lang="en-US" dirty="0"/>
              <a:t>The default action for a signal is the termination of the process identified in the command line. </a:t>
            </a:r>
          </a:p>
          <a:p>
            <a:pPr algn="just"/>
            <a:r>
              <a:rPr lang="en-US" dirty="0"/>
              <a:t>When executed without a signal number, the command sends the </a:t>
            </a:r>
            <a:r>
              <a:rPr lang="en-US" dirty="0">
                <a:solidFill>
                  <a:srgbClr val="FF0000"/>
                </a:solidFill>
              </a:rPr>
              <a:t>SIGTERM</a:t>
            </a:r>
            <a:r>
              <a:rPr lang="en-US" dirty="0"/>
              <a:t> signal to the process. </a:t>
            </a:r>
          </a:p>
          <a:p>
            <a:pPr algn="just"/>
            <a:r>
              <a:rPr lang="en-US" dirty="0"/>
              <a:t>A process that has been coded to intercept and ignore a signal, can be terminated by sending it the “sure kill” signal, </a:t>
            </a:r>
            <a:r>
              <a:rPr lang="en-US" dirty="0">
                <a:solidFill>
                  <a:srgbClr val="FF0000"/>
                </a:solidFill>
              </a:rPr>
              <a:t>SIGKILL</a:t>
            </a:r>
            <a:r>
              <a:rPr lang="en-US" dirty="0"/>
              <a:t>, whose signal number is 9, as in </a:t>
            </a:r>
            <a:r>
              <a:rPr lang="en-US" dirty="0">
                <a:solidFill>
                  <a:srgbClr val="FF0000"/>
                </a:solidFill>
              </a:rPr>
              <a:t>kill –9 1234</a:t>
            </a:r>
            <a:r>
              <a:rPr lang="en-US" dirty="0"/>
              <a:t>. </a:t>
            </a:r>
          </a:p>
          <a:p>
            <a:pPr algn="just"/>
            <a:r>
              <a:rPr lang="en-US" dirty="0"/>
              <a:t>You can display all of the signals supported by your system, along with their numbers, by using the </a:t>
            </a:r>
            <a:r>
              <a:rPr lang="en-US" dirty="0">
                <a:solidFill>
                  <a:srgbClr val="FF0000"/>
                </a:solidFill>
              </a:rPr>
              <a:t>kill –l</a:t>
            </a:r>
            <a:r>
              <a:rPr lang="en-US" dirty="0"/>
              <a:t> command.</a:t>
            </a:r>
          </a:p>
          <a:p>
            <a:pPr marL="0" indent="0" algn="just">
              <a:buNone/>
            </a:pPr>
            <a:endParaRPr lang="en-US" dirty="0"/>
          </a:p>
        </p:txBody>
      </p:sp>
      <p:sp>
        <p:nvSpPr>
          <p:cNvPr id="17" name="Oval 1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5B63C3AB-FCA5-4937-A57E-A7F90658C130}"/>
              </a:ext>
            </a:extLst>
          </p:cNvPr>
          <p:cNvSpPr>
            <a:spLocks noGrp="1"/>
          </p:cNvSpPr>
          <p:nvPr>
            <p:ph type="sldNum" sz="quarter" idx="12"/>
          </p:nvPr>
        </p:nvSpPr>
        <p:spPr>
          <a:xfrm>
            <a:off x="11311128" y="6272784"/>
            <a:ext cx="640080" cy="365125"/>
          </a:xfrm>
        </p:spPr>
        <p:txBody>
          <a:bodyPr>
            <a:normAutofit/>
          </a:bodyPr>
          <a:lstStyle/>
          <a:p>
            <a:pPr>
              <a:spcAft>
                <a:spcPts val="600"/>
              </a:spcAft>
            </a:pPr>
            <a:fld id="{CE6527ED-2F94-480A-A05E-823B7676D801}" type="slidenum">
              <a:rPr lang="en-US" smtClean="0"/>
              <a:pPr>
                <a:spcAft>
                  <a:spcPts val="600"/>
                </a:spcAft>
              </a:pPr>
              <a:t>8</a:t>
            </a:fld>
            <a:endParaRPr lang="en-US"/>
          </a:p>
        </p:txBody>
      </p:sp>
    </p:spTree>
    <p:extLst>
      <p:ext uri="{BB962C8B-B14F-4D97-AF65-F5344CB8AC3E}">
        <p14:creationId xmlns:p14="http://schemas.microsoft.com/office/powerpoint/2010/main" val="326852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5" name="Group 34">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6" name="Oval 35">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37" name="Oval 36">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39" name="Rectangle 38">
            <a:extLst>
              <a:ext uri="{FF2B5EF4-FFF2-40B4-BE49-F238E27FC236}">
                <a16:creationId xmlns:a16="http://schemas.microsoft.com/office/drawing/2014/main" id="{0E2D3DCD-4716-40AA-90C0-6F2F9F116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2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5" name="Picture 24" descr="A stack of colourful knitting threads">
            <a:extLst>
              <a:ext uri="{FF2B5EF4-FFF2-40B4-BE49-F238E27FC236}">
                <a16:creationId xmlns:a16="http://schemas.microsoft.com/office/drawing/2014/main" id="{33D07631-45B9-7D90-0A6C-F0AD3CEE241F}"/>
              </a:ext>
            </a:extLst>
          </p:cNvPr>
          <p:cNvPicPr>
            <a:picLocks noChangeAspect="1"/>
          </p:cNvPicPr>
          <p:nvPr/>
        </p:nvPicPr>
        <p:blipFill rotWithShape="1">
          <a:blip r:embed="rId6"/>
          <a:srcRect t="15730"/>
          <a:stretch/>
        </p:blipFill>
        <p:spPr>
          <a:xfrm>
            <a:off x="20" y="10"/>
            <a:ext cx="12191980" cy="6857989"/>
          </a:xfrm>
          <a:prstGeom prst="rect">
            <a:avLst/>
          </a:prstGeom>
        </p:spPr>
      </p:pic>
      <p:sp>
        <p:nvSpPr>
          <p:cNvPr id="41" name="Rectangle 40">
            <a:extLst>
              <a:ext uri="{FF2B5EF4-FFF2-40B4-BE49-F238E27FC236}">
                <a16:creationId xmlns:a16="http://schemas.microsoft.com/office/drawing/2014/main" id="{037BACED-9574-4AAE-9D04-510030835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57366"/>
            <a:ext cx="12192000" cy="261046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C93A6-EEAD-4B62-962D-F5B50373E500}"/>
              </a:ext>
            </a:extLst>
          </p:cNvPr>
          <p:cNvSpPr>
            <a:spLocks noGrp="1"/>
          </p:cNvSpPr>
          <p:nvPr>
            <p:ph type="title"/>
          </p:nvPr>
        </p:nvSpPr>
        <p:spPr>
          <a:xfrm>
            <a:off x="1051560" y="4355692"/>
            <a:ext cx="9085940" cy="1472224"/>
          </a:xfrm>
        </p:spPr>
        <p:txBody>
          <a:bodyPr vert="horz" lIns="91440" tIns="45720" rIns="91440" bIns="45720" rtlCol="0" anchor="b">
            <a:normAutofit/>
          </a:bodyPr>
          <a:lstStyle/>
          <a:p>
            <a:pPr algn="ctr">
              <a:lnSpc>
                <a:spcPct val="80000"/>
              </a:lnSpc>
            </a:pPr>
            <a:r>
              <a:rPr lang="en-US" sz="7400" dirty="0">
                <a:blipFill dpi="0" rotWithShape="1">
                  <a:blip r:embed="rId4"/>
                  <a:srcRect/>
                  <a:tile tx="6350" ty="-127000" sx="65000" sy="64000" flip="none" algn="tl"/>
                </a:blipFill>
              </a:rPr>
              <a:t>Multi-Threading </a:t>
            </a:r>
          </a:p>
        </p:txBody>
      </p:sp>
      <p:grpSp>
        <p:nvGrpSpPr>
          <p:cNvPr id="43" name="Group 42">
            <a:extLst>
              <a:ext uri="{FF2B5EF4-FFF2-40B4-BE49-F238E27FC236}">
                <a16:creationId xmlns:a16="http://schemas.microsoft.com/office/drawing/2014/main" id="{FA08BC01-A289-44B6-9133-2814052F9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9685338" y="4460675"/>
            <a:chExt cx="1080904" cy="1080902"/>
          </a:xfrm>
        </p:grpSpPr>
        <p:sp>
          <p:nvSpPr>
            <p:cNvPr id="44" name="Oval 43">
              <a:extLst>
                <a:ext uri="{FF2B5EF4-FFF2-40B4-BE49-F238E27FC236}">
                  <a16:creationId xmlns:a16="http://schemas.microsoft.com/office/drawing/2014/main" id="{A9CD65F9-B9FF-4981-AB43-F25748584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5" name="Oval 44">
              <a:extLst>
                <a:ext uri="{FF2B5EF4-FFF2-40B4-BE49-F238E27FC236}">
                  <a16:creationId xmlns:a16="http://schemas.microsoft.com/office/drawing/2014/main" id="{782EC907-6C80-4890-9ECB-3019DBC4D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 name="Slide Number Placeholder 3">
            <a:extLst>
              <a:ext uri="{FF2B5EF4-FFF2-40B4-BE49-F238E27FC236}">
                <a16:creationId xmlns:a16="http://schemas.microsoft.com/office/drawing/2014/main" id="{1A4D7C4E-DE5D-4EE0-A6BC-678594AFA2A3}"/>
              </a:ext>
            </a:extLst>
          </p:cNvPr>
          <p:cNvSpPr>
            <a:spLocks noGrp="1"/>
          </p:cNvSpPr>
          <p:nvPr>
            <p:ph type="sldNum" sz="quarter" idx="12"/>
          </p:nvPr>
        </p:nvSpPr>
        <p:spPr>
          <a:xfrm>
            <a:off x="10191893" y="5331907"/>
            <a:ext cx="1193868" cy="640080"/>
          </a:xfrm>
        </p:spPr>
        <p:txBody>
          <a:bodyPr vert="horz" lIns="91440" tIns="45720" rIns="91440" bIns="45720" rtlCol="0" anchor="ctr">
            <a:normAutofit/>
          </a:bodyPr>
          <a:lstStyle/>
          <a:p>
            <a:pPr>
              <a:spcAft>
                <a:spcPts val="600"/>
              </a:spcAft>
            </a:pPr>
            <a:fld id="{CE6527ED-2F94-480A-A05E-823B7676D801}" type="slidenum">
              <a:rPr lang="en-US" sz="2800"/>
              <a:pPr>
                <a:spcAft>
                  <a:spcPts val="600"/>
                </a:spcAft>
              </a:pPr>
              <a:t>9</a:t>
            </a:fld>
            <a:endParaRPr lang="en-US" sz="2800"/>
          </a:p>
        </p:txBody>
      </p:sp>
    </p:spTree>
    <p:extLst>
      <p:ext uri="{BB962C8B-B14F-4D97-AF65-F5344CB8AC3E}">
        <p14:creationId xmlns:p14="http://schemas.microsoft.com/office/powerpoint/2010/main" val="1909629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3753</TotalTime>
  <Words>1703</Words>
  <Application>Microsoft Office PowerPoint</Application>
  <PresentationFormat>Widescreen</PresentationFormat>
  <Paragraphs>160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Rockwell</vt:lpstr>
      <vt:lpstr>Rockwell Condensed</vt:lpstr>
      <vt:lpstr>Rockwell Extra Bold</vt:lpstr>
      <vt:lpstr>Wingdings</vt:lpstr>
      <vt:lpstr>Wood Type</vt:lpstr>
      <vt:lpstr>Operating Systems</vt:lpstr>
      <vt:lpstr>Process Management commands</vt:lpstr>
      <vt:lpstr>Process Management commands</vt:lpstr>
      <vt:lpstr>Process Management commands</vt:lpstr>
      <vt:lpstr>Process Management commands</vt:lpstr>
      <vt:lpstr>Process Management commands</vt:lpstr>
      <vt:lpstr>Process Management commands</vt:lpstr>
      <vt:lpstr>Process Management commands</vt:lpstr>
      <vt:lpstr>Multi-Threading </vt:lpstr>
      <vt:lpstr>WHY we need multi-threading</vt:lpstr>
      <vt:lpstr>Multi-Threading</vt:lpstr>
      <vt:lpstr>Multi-Threading</vt:lpstr>
      <vt:lpstr>Multi-Threading</vt:lpstr>
      <vt:lpstr>PowerPoint Presentation</vt:lpstr>
      <vt:lpstr>PowerPoint Presentation</vt:lpstr>
      <vt:lpstr>PowerPoint Presentation</vt:lpstr>
      <vt:lpstr>Multi-Threading (Advantages)</vt:lpstr>
      <vt:lpstr>Multi-Threading (Advantages)</vt:lpstr>
      <vt:lpstr>Multi-Threading (Disadvantages)</vt:lpstr>
      <vt:lpstr>Types of Parallelism</vt:lpstr>
      <vt:lpstr>POSIX Threads (the pthread library)</vt:lpstr>
      <vt:lpstr>Creating a Thread</vt:lpstr>
      <vt:lpstr>Pthread Create Call FAils</vt:lpstr>
      <vt:lpstr>Joining a Thread</vt:lpstr>
      <vt:lpstr>Terminating a Thread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Mr.Razi-uddin</dc:creator>
  <cp:lastModifiedBy>Mr.Razi-uddin</cp:lastModifiedBy>
  <cp:revision>121</cp:revision>
  <dcterms:created xsi:type="dcterms:W3CDTF">2022-02-16T07:50:43Z</dcterms:created>
  <dcterms:modified xsi:type="dcterms:W3CDTF">2022-05-11T10:31:38Z</dcterms:modified>
</cp:coreProperties>
</file>