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09" r:id="rId3"/>
    <p:sldId id="342" r:id="rId4"/>
    <p:sldId id="343" r:id="rId5"/>
    <p:sldId id="344" r:id="rId6"/>
    <p:sldId id="345" r:id="rId7"/>
    <p:sldId id="346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7E5E0F-FBC1-4DBD-B74A-AA05AB69D689}">
          <p14:sldIdLst>
            <p14:sldId id="256"/>
            <p14:sldId id="309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03C1E-3484-69BD-43D0-68F8534BB62C}" name="Mr.Razi-uddin" initials="Mu" userId="S::razi.uddin@nu.edu.pk::d7d1c73b-ca12-4be2-a8cb-990354b133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ED09-49A1-4526-B1BA-F9F5FE5CAEFE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DC4-0BDF-4AE5-BDAC-2884AF70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B2A8-7B5D-486B-BBDB-80B33224F3A0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FBE-8A00-46A7-8BCF-14FF776A456B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A66C1-B128-42BD-BC6F-C6BE31CB33E8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B7E4-96A9-42CA-88CC-8474A10D4E5D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6C1315A-7D3B-43CF-8B0E-7E4D793E09D2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84ED-F56A-46D9-80E4-7AF16652B2D3}" type="datetime1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D7E-7688-4448-B90F-54ADA5954B0F}" type="datetime1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C18E-456B-4959-8BC6-003ED30E8149}" type="datetime1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F565-BDFE-48F8-9CF6-064DC7938754}" type="datetime1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FAE2-94B3-44D1-A47A-7EC42F6033D8}" type="datetime1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BA63-BE51-436E-8A1D-411BEA6EFCDA}" type="datetime1">
              <a:rPr lang="en-US" smtClean="0"/>
              <a:t>17-May-22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BDA4EC0-0E53-4331-B963-AAA9FAC141A8}" type="datetime1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81A-7DC3-4592-934D-20AED0FC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CF11-4A32-491D-AF73-15B12BFF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Razi Uddin</a:t>
            </a:r>
          </a:p>
          <a:p>
            <a:pPr algn="ctr"/>
            <a:r>
              <a:rPr lang="en-US" sz="2800" b="1" dirty="0"/>
              <a:t>Lecture </a:t>
            </a:r>
            <a:r>
              <a:rPr lang="en-US" sz="2800" b="1"/>
              <a:t># 20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9E2B-70D9-4CCA-9B2C-D1F4F716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Multi-threading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There are various models for mapping user-level threads to kernel-level threads.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Many-to-One</a:t>
            </a:r>
            <a:r>
              <a:rPr lang="en-US" sz="2000" dirty="0"/>
              <a:t>—In this model, many user-level threads are supported per kernel thread. </a:t>
            </a:r>
          </a:p>
          <a:p>
            <a:pPr algn="just"/>
            <a:r>
              <a:rPr lang="en-US" sz="2000" dirty="0"/>
              <a:t>Since only one kernel-level thread supports many user threads, there is no concurrency. </a:t>
            </a:r>
          </a:p>
          <a:p>
            <a:pPr algn="just"/>
            <a:r>
              <a:rPr lang="en-US" sz="2000" dirty="0"/>
              <a:t>This means that a process blocks when a thread makes a system call. </a:t>
            </a:r>
          </a:p>
          <a:p>
            <a:pPr algn="just"/>
            <a:r>
              <a:rPr lang="en-US" sz="2000" dirty="0"/>
              <a:t>Examples of these threads are Solaris Green threads and POSIX </a:t>
            </a:r>
            <a:r>
              <a:rPr lang="en-US" sz="2000" dirty="0" err="1"/>
              <a:t>Pthreads</a:t>
            </a:r>
            <a:r>
              <a:rPr lang="en-US" sz="2000" dirty="0"/>
              <a:t>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Many-to-One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BD1C61C-991C-98A4-A39A-6DCA9725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12" y="2402390"/>
            <a:ext cx="5148775" cy="4121834"/>
          </a:xfr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2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Multi-threading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endParaRPr lang="en-US" sz="24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One-to-One</a:t>
            </a:r>
            <a:r>
              <a:rPr lang="en-US" sz="2000" dirty="0"/>
              <a:t>—In this model, there is a kernel thread for every user thread. </a:t>
            </a:r>
          </a:p>
          <a:p>
            <a:pPr algn="just"/>
            <a:r>
              <a:rPr lang="en-US" sz="2000" dirty="0"/>
              <a:t>Thus, this model provides true concurrency. </a:t>
            </a:r>
          </a:p>
          <a:p>
            <a:pPr algn="just"/>
            <a:r>
              <a:rPr lang="en-US" sz="2000" dirty="0"/>
              <a:t>This means that a process does not block when a thread makes a system call. </a:t>
            </a:r>
          </a:p>
          <a:p>
            <a:pPr algn="just"/>
            <a:r>
              <a:rPr lang="en-US" sz="2000" dirty="0"/>
              <a:t>The main disadvantage of this model is the overhead of creating a kernel thread per user thread. </a:t>
            </a:r>
          </a:p>
          <a:p>
            <a:pPr algn="just"/>
            <a:r>
              <a:rPr lang="en-US" sz="2000" dirty="0"/>
              <a:t>Examples of these threads are </a:t>
            </a:r>
            <a:r>
              <a:rPr lang="en-US" sz="2000" dirty="0" err="1"/>
              <a:t>WindowsNT</a:t>
            </a:r>
            <a:r>
              <a:rPr lang="en-US" sz="2000" dirty="0"/>
              <a:t>, Windows 2000, and OS/2.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One-to-One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EA38C82-27CB-8B1B-7CFB-B5AAE8599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63" y="2319005"/>
            <a:ext cx="4670474" cy="4288604"/>
          </a:xfrm>
        </p:spPr>
      </p:pic>
    </p:spTree>
    <p:extLst>
      <p:ext uri="{BB962C8B-B14F-4D97-AF65-F5344CB8AC3E}">
        <p14:creationId xmlns:p14="http://schemas.microsoft.com/office/powerpoint/2010/main" val="308872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Multi-threading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C00000"/>
                </a:solidFill>
              </a:rPr>
              <a:t>Many-to-One</a:t>
            </a:r>
            <a:r>
              <a:rPr lang="en-US" sz="2000" dirty="0"/>
              <a:t>—In this model, multiple user-level threads are multiplexed over a smaller or equal number of kernel threads. </a:t>
            </a:r>
          </a:p>
          <a:p>
            <a:pPr algn="just"/>
            <a:r>
              <a:rPr lang="en-US" sz="2000" dirty="0"/>
              <a:t>Thus, true concurrency is not achieved through this model. </a:t>
            </a:r>
          </a:p>
          <a:p>
            <a:pPr algn="just"/>
            <a:r>
              <a:rPr lang="en-US" sz="2000" dirty="0"/>
              <a:t>Examples of these threads are </a:t>
            </a:r>
            <a:r>
              <a:rPr lang="en-US" sz="2000" dirty="0" err="1"/>
              <a:t>Solais</a:t>
            </a:r>
            <a:r>
              <a:rPr lang="en-US" sz="2000" dirty="0"/>
              <a:t> 2 and HP-UX.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Many-to-One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8AEABD47-2A53-97C6-AE84-2F93F0A45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756" y="2204950"/>
            <a:ext cx="5219114" cy="4516714"/>
          </a:xfrm>
        </p:spPr>
      </p:pic>
    </p:spTree>
    <p:extLst>
      <p:ext uri="{BB962C8B-B14F-4D97-AF65-F5344CB8AC3E}">
        <p14:creationId xmlns:p14="http://schemas.microsoft.com/office/powerpoint/2010/main" val="36066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24" descr="A stack of colourful knitting threads">
            <a:extLst>
              <a:ext uri="{FF2B5EF4-FFF2-40B4-BE49-F238E27FC236}">
                <a16:creationId xmlns:a16="http://schemas.microsoft.com/office/drawing/2014/main" id="{33D07631-45B9-7D90-0A6C-F0AD3CEE2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C93A6-EEAD-4B62-962D-F5B50373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Multi-Threading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D7C4E-DE5D-4EE0-A6BC-678594AF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z="2800"/>
              <a:pPr>
                <a:spcAft>
                  <a:spcPts val="600"/>
                </a:spcAft>
              </a:pPr>
              <a:t>2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962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POSIX Threads (the </a:t>
            </a:r>
            <a:r>
              <a:rPr lang="en-US" dirty="0" err="1"/>
              <a:t>pthread</a:t>
            </a:r>
            <a:r>
              <a:rPr lang="en-US" dirty="0"/>
              <a:t>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err="1"/>
              <a:t>Pthreads</a:t>
            </a:r>
            <a:r>
              <a:rPr lang="en-US" sz="2000" dirty="0"/>
              <a:t> refers to the POSIX standard defining an API for thread creation, scheduling, and synchronization. </a:t>
            </a:r>
          </a:p>
          <a:p>
            <a:pPr algn="just"/>
            <a:r>
              <a:rPr lang="en-US" sz="2000" dirty="0"/>
              <a:t>This is a specification for thread behavior not an implementation. </a:t>
            </a:r>
          </a:p>
          <a:p>
            <a:pPr algn="just"/>
            <a:r>
              <a:rPr lang="en-US" sz="2000" dirty="0"/>
              <a:t>OS designers may implement the specification in any way they wish. </a:t>
            </a:r>
          </a:p>
          <a:p>
            <a:pPr algn="just"/>
            <a:r>
              <a:rPr lang="en-US" sz="2000" dirty="0"/>
              <a:t>Generally, libraries implementing the </a:t>
            </a:r>
            <a:r>
              <a:rPr lang="en-US" sz="2000" dirty="0" err="1"/>
              <a:t>Pthreads</a:t>
            </a:r>
            <a:r>
              <a:rPr lang="en-US" sz="2000" dirty="0"/>
              <a:t> specification are restricted to UNIX-based systems such as Solaris 2. 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2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You can create a threads by using the </a:t>
            </a:r>
            <a:r>
              <a:rPr lang="en-US" sz="2000" dirty="0" err="1"/>
              <a:t>pthread_create</a:t>
            </a:r>
            <a:r>
              <a:rPr lang="en-US" sz="2000" dirty="0"/>
              <a:t>() call.</a:t>
            </a:r>
          </a:p>
          <a:p>
            <a:pPr algn="just"/>
            <a:r>
              <a:rPr lang="en-US" sz="2000" dirty="0"/>
              <a:t>Here is the syntax of this call.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int </a:t>
            </a:r>
            <a:r>
              <a:rPr lang="en-US" sz="2000" b="1" dirty="0" err="1">
                <a:solidFill>
                  <a:srgbClr val="C00000"/>
                </a:solidFill>
              </a:rPr>
              <a:t>pthread_create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pthread_t</a:t>
            </a:r>
            <a:r>
              <a:rPr lang="en-US" sz="2000" b="1" dirty="0">
                <a:solidFill>
                  <a:srgbClr val="C00000"/>
                </a:solidFill>
              </a:rPr>
              <a:t> *</a:t>
            </a:r>
            <a:r>
              <a:rPr lang="en-US" sz="2000" b="1" dirty="0" err="1">
                <a:solidFill>
                  <a:srgbClr val="C00000"/>
                </a:solidFill>
              </a:rPr>
              <a:t>threadp</a:t>
            </a:r>
            <a:r>
              <a:rPr lang="en-US" sz="2000" b="1" dirty="0">
                <a:solidFill>
                  <a:srgbClr val="C00000"/>
                </a:solidFill>
              </a:rPr>
              <a:t>, const </a:t>
            </a:r>
            <a:r>
              <a:rPr lang="en-US" sz="2000" b="1" dirty="0" err="1">
                <a:solidFill>
                  <a:srgbClr val="C00000"/>
                </a:solidFill>
              </a:rPr>
              <a:t>pthread_attr_t</a:t>
            </a:r>
            <a:r>
              <a:rPr lang="en-US" sz="2000" b="1" dirty="0">
                <a:solidFill>
                  <a:srgbClr val="C00000"/>
                </a:solidFill>
              </a:rPr>
              <a:t> *</a:t>
            </a:r>
            <a:r>
              <a:rPr lang="en-US" sz="2000" b="1" dirty="0" err="1">
                <a:solidFill>
                  <a:srgbClr val="C00000"/>
                </a:solidFill>
              </a:rPr>
              <a:t>attr</a:t>
            </a:r>
            <a:r>
              <a:rPr lang="en-US" sz="2000" b="1" dirty="0">
                <a:solidFill>
                  <a:srgbClr val="C00000"/>
                </a:solidFill>
              </a:rPr>
              <a:t>, void* (*routine)(void *), </a:t>
            </a:r>
            <a:r>
              <a:rPr lang="en-US" sz="2000" b="1" dirty="0" err="1">
                <a:solidFill>
                  <a:srgbClr val="C00000"/>
                </a:solidFill>
              </a:rPr>
              <a:t>arg</a:t>
            </a:r>
            <a:r>
              <a:rPr lang="en-US" sz="2000" b="1" dirty="0">
                <a:solidFill>
                  <a:srgbClr val="C00000"/>
                </a:solidFill>
              </a:rPr>
              <a:t> *</a:t>
            </a:r>
            <a:r>
              <a:rPr lang="en-US" sz="2000" b="1" dirty="0" err="1">
                <a:solidFill>
                  <a:srgbClr val="C00000"/>
                </a:solidFill>
              </a:rPr>
              <a:t>arg</a:t>
            </a:r>
            <a:r>
              <a:rPr lang="en-US" sz="2000" b="1" dirty="0">
                <a:solidFill>
                  <a:srgbClr val="C00000"/>
                </a:solidFill>
              </a:rPr>
              <a:t>); </a:t>
            </a:r>
          </a:p>
          <a:p>
            <a:pPr algn="just"/>
            <a:r>
              <a:rPr lang="en-US" dirty="0"/>
              <a:t>H</a:t>
            </a:r>
            <a:r>
              <a:rPr lang="en-US" sz="2000" dirty="0"/>
              <a:t>ere, ‘</a:t>
            </a:r>
            <a:r>
              <a:rPr lang="en-US" sz="2000" dirty="0" err="1"/>
              <a:t>threadp</a:t>
            </a:r>
            <a:r>
              <a:rPr lang="en-US" sz="2000" dirty="0"/>
              <a:t>’ contains thread ID (TID) of the thread created by the call, </a:t>
            </a:r>
          </a:p>
          <a:p>
            <a:pPr algn="just"/>
            <a:r>
              <a:rPr lang="en-US" sz="2000" dirty="0"/>
              <a:t>‘</a:t>
            </a:r>
            <a:r>
              <a:rPr lang="en-US" sz="2000" dirty="0" err="1"/>
              <a:t>attr</a:t>
            </a:r>
            <a:r>
              <a:rPr lang="en-US" sz="2000" dirty="0"/>
              <a:t>’ is used to modify the thread attributes (stack size, stack address, detached, joinable, priority, etc.), </a:t>
            </a:r>
          </a:p>
          <a:p>
            <a:pPr algn="just"/>
            <a:r>
              <a:rPr lang="en-US" sz="2000" dirty="0"/>
              <a:t>‘routine’ is the thread function, and </a:t>
            </a:r>
          </a:p>
          <a:p>
            <a:pPr algn="just"/>
            <a:r>
              <a:rPr lang="en-US" sz="2000" dirty="0"/>
              <a:t>‘</a:t>
            </a:r>
            <a:r>
              <a:rPr lang="en-US" sz="2000" dirty="0" err="1"/>
              <a:t>arg</a:t>
            </a:r>
            <a:r>
              <a:rPr lang="en-US" sz="2000" dirty="0"/>
              <a:t>’ is any argument we want to pass to the thread function. </a:t>
            </a:r>
          </a:p>
          <a:p>
            <a:pPr algn="just"/>
            <a:r>
              <a:rPr lang="en-US" sz="2000" dirty="0"/>
              <a:t>The argument does not have to be a simple native type; it can be a ‘struct’ of whatever we want to pass in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 err="1"/>
              <a:t>Pthread</a:t>
            </a:r>
            <a:r>
              <a:rPr lang="en-US" dirty="0"/>
              <a:t> Create Call </a:t>
            </a:r>
            <a:r>
              <a:rPr lang="en-US" dirty="0" err="1"/>
              <a:t>FAils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dirty="0" err="1"/>
              <a:t>pthread_create</a:t>
            </a:r>
            <a:r>
              <a:rPr lang="en-US" sz="2000" dirty="0"/>
              <a:t>() call fails and returns the corresponding value if any of the following conditions is detected: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EAGAIN</a:t>
            </a:r>
            <a:r>
              <a:rPr lang="en-US" sz="2000" dirty="0"/>
              <a:t>—The system-imposed limit on the total number of threads in a process has been exceeded or some system resource has been exceeded (for example, too many LWPs were created).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EINVAL</a:t>
            </a:r>
            <a:r>
              <a:rPr lang="en-US" sz="2000" b="1" dirty="0"/>
              <a:t>—</a:t>
            </a:r>
            <a:r>
              <a:rPr lang="en-US" sz="2000" dirty="0"/>
              <a:t>The value specified by ‘</a:t>
            </a:r>
            <a:r>
              <a:rPr lang="en-US" sz="2000" dirty="0" err="1"/>
              <a:t>attr</a:t>
            </a:r>
            <a:r>
              <a:rPr lang="en-US" sz="2000" dirty="0"/>
              <a:t>’ is invalid. </a:t>
            </a:r>
          </a:p>
          <a:p>
            <a:pPr algn="just"/>
            <a:r>
              <a:rPr lang="en-US" sz="2000" b="1" dirty="0">
                <a:solidFill>
                  <a:srgbClr val="C00000"/>
                </a:solidFill>
              </a:rPr>
              <a:t>ENOMEM</a:t>
            </a:r>
            <a:r>
              <a:rPr lang="en-US" sz="2000" dirty="0"/>
              <a:t>—Not enough memory was available to create the new thread. </a:t>
            </a:r>
          </a:p>
          <a:p>
            <a:pPr algn="just"/>
            <a:r>
              <a:rPr lang="en-US" sz="2000" dirty="0"/>
              <a:t>You can do error handling by including the file &lt;</a:t>
            </a:r>
            <a:r>
              <a:rPr lang="en-US" sz="2000" dirty="0" err="1"/>
              <a:t>errno.h</a:t>
            </a:r>
            <a:r>
              <a:rPr lang="en-US" sz="2000" dirty="0"/>
              <a:t>&gt; and incorporating proper error handling code in your programs.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Joining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You can have a thread wait for another thread within the same process by using the </a:t>
            </a:r>
            <a:r>
              <a:rPr lang="en-US" sz="2000" dirty="0" err="1"/>
              <a:t>pthread_join</a:t>
            </a:r>
            <a:r>
              <a:rPr lang="en-US" sz="2000" dirty="0"/>
              <a:t>() call. </a:t>
            </a:r>
          </a:p>
          <a:p>
            <a:pPr algn="just"/>
            <a:r>
              <a:rPr lang="en-US" sz="2000" dirty="0"/>
              <a:t>Here is the syntax of this call.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int </a:t>
            </a:r>
            <a:r>
              <a:rPr lang="en-US" sz="2000" b="1" dirty="0" err="1">
                <a:solidFill>
                  <a:srgbClr val="C00000"/>
                </a:solidFill>
              </a:rPr>
              <a:t>pthread_join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pthread_t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aThread</a:t>
            </a:r>
            <a:r>
              <a:rPr lang="en-US" sz="2000" b="1" dirty="0">
                <a:solidFill>
                  <a:srgbClr val="C00000"/>
                </a:solidFill>
              </a:rPr>
              <a:t>, void **</a:t>
            </a:r>
            <a:r>
              <a:rPr lang="en-US" sz="2000" b="1" dirty="0" err="1">
                <a:solidFill>
                  <a:srgbClr val="C00000"/>
                </a:solidFill>
              </a:rPr>
              <a:t>statusp</a:t>
            </a:r>
            <a:r>
              <a:rPr lang="en-US" sz="2000" b="1" dirty="0">
                <a:solidFill>
                  <a:srgbClr val="C00000"/>
                </a:solidFill>
              </a:rPr>
              <a:t>); </a:t>
            </a:r>
          </a:p>
          <a:p>
            <a:pPr algn="just"/>
            <a:r>
              <a:rPr lang="en-US" dirty="0"/>
              <a:t>H</a:t>
            </a:r>
            <a:r>
              <a:rPr lang="en-US" sz="2000" dirty="0"/>
              <a:t>ere, ‘</a:t>
            </a:r>
            <a:r>
              <a:rPr lang="en-US" sz="2000" dirty="0" err="1"/>
              <a:t>aThread</a:t>
            </a:r>
            <a:r>
              <a:rPr lang="en-US" sz="2000" dirty="0"/>
              <a:t>’ is the thread ID of the thread to wait for and </a:t>
            </a:r>
          </a:p>
          <a:p>
            <a:pPr algn="just"/>
            <a:r>
              <a:rPr lang="en-US" sz="2000" dirty="0"/>
              <a:t>‘</a:t>
            </a:r>
            <a:r>
              <a:rPr lang="en-US" sz="2000" dirty="0" err="1"/>
              <a:t>statusp</a:t>
            </a:r>
            <a:r>
              <a:rPr lang="en-US" sz="2000" dirty="0"/>
              <a:t>’ gets the return value of </a:t>
            </a:r>
            <a:r>
              <a:rPr lang="en-US" sz="2000" dirty="0" err="1"/>
              <a:t>pthread_exit</a:t>
            </a:r>
            <a:r>
              <a:rPr lang="en-US" sz="2000" dirty="0"/>
              <a:t>() call made in the process for whom wait is being done. </a:t>
            </a:r>
          </a:p>
          <a:p>
            <a:pPr algn="just"/>
            <a:r>
              <a:rPr lang="en-US" sz="2000" dirty="0"/>
              <a:t>A thread can only wait for a joinable thread in the same process address space</a:t>
            </a:r>
          </a:p>
          <a:p>
            <a:pPr algn="just"/>
            <a:r>
              <a:rPr lang="en-US" dirty="0"/>
              <a:t>A</a:t>
            </a:r>
            <a:r>
              <a:rPr lang="en-US" sz="2000" dirty="0"/>
              <a:t> thread cannot wait for a detached thread. </a:t>
            </a:r>
          </a:p>
          <a:p>
            <a:pPr algn="just"/>
            <a:r>
              <a:rPr lang="en-US" sz="2000" dirty="0"/>
              <a:t>Multiple threads can join with a thread but only one returns successfully; others return with an error that no thread could be found with the given TID.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You can terminate a thread explicitly by either returning from the thread function or by using the </a:t>
            </a:r>
            <a:r>
              <a:rPr lang="en-US" sz="2000" dirty="0" err="1"/>
              <a:t>pthread_exit</a:t>
            </a:r>
            <a:r>
              <a:rPr lang="en-US" sz="2000" dirty="0"/>
              <a:t>() call. </a:t>
            </a:r>
          </a:p>
          <a:p>
            <a:pPr algn="just"/>
            <a:r>
              <a:rPr lang="en-US" sz="2000" dirty="0"/>
              <a:t>Here is the syntax of the </a:t>
            </a:r>
            <a:r>
              <a:rPr lang="en-US" sz="2000" dirty="0" err="1"/>
              <a:t>pthread_exit</a:t>
            </a:r>
            <a:r>
              <a:rPr lang="en-US" sz="2000" dirty="0"/>
              <a:t>() call.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void </a:t>
            </a:r>
            <a:r>
              <a:rPr lang="en-US" sz="2000" b="1" dirty="0" err="1">
                <a:solidFill>
                  <a:srgbClr val="C00000"/>
                </a:solidFill>
              </a:rPr>
              <a:t>pthread_exit</a:t>
            </a:r>
            <a:r>
              <a:rPr lang="en-US" sz="2000" b="1" dirty="0">
                <a:solidFill>
                  <a:srgbClr val="C00000"/>
                </a:solidFill>
              </a:rPr>
              <a:t>(void *</a:t>
            </a:r>
            <a:r>
              <a:rPr lang="en-US" sz="2000" b="1" dirty="0" err="1">
                <a:solidFill>
                  <a:srgbClr val="C00000"/>
                </a:solidFill>
              </a:rPr>
              <a:t>valuep</a:t>
            </a:r>
            <a:r>
              <a:rPr lang="en-US" sz="2000" b="1" dirty="0">
                <a:solidFill>
                  <a:srgbClr val="C00000"/>
                </a:solidFill>
              </a:rPr>
              <a:t>); </a:t>
            </a:r>
          </a:p>
          <a:p>
            <a:pPr algn="just"/>
            <a:r>
              <a:rPr lang="en-US" dirty="0"/>
              <a:t>H</a:t>
            </a:r>
            <a:r>
              <a:rPr lang="en-US" sz="2000" dirty="0"/>
              <a:t>ere, ‘</a:t>
            </a:r>
            <a:r>
              <a:rPr lang="en-US" sz="2000" dirty="0" err="1"/>
              <a:t>valuep</a:t>
            </a:r>
            <a:r>
              <a:rPr lang="en-US" sz="2000" dirty="0"/>
              <a:t>’ is a pointer to the value to be returned to the thread which is waiting for this thread to terminate (i.e., the thread which has executed </a:t>
            </a:r>
            <a:r>
              <a:rPr lang="en-US" sz="2000" dirty="0" err="1"/>
              <a:t>pthread_join</a:t>
            </a:r>
            <a:r>
              <a:rPr lang="en-US" sz="2000" dirty="0"/>
              <a:t>() for this thread). </a:t>
            </a:r>
          </a:p>
          <a:p>
            <a:pPr algn="just"/>
            <a:r>
              <a:rPr lang="en-US" sz="2000" dirty="0"/>
              <a:t>A thread also terminates when the main thread in the process terminates. </a:t>
            </a:r>
          </a:p>
          <a:p>
            <a:pPr algn="just"/>
            <a:r>
              <a:rPr lang="en-US" sz="2000" dirty="0"/>
              <a:t>When a thread terminates with the exit() system call, it terminates the whole process because the purpose of the exit() system call is to terminate a process and not a thread.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User and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User threads</a:t>
            </a:r>
            <a:r>
              <a:rPr lang="en-US" sz="2000" dirty="0"/>
              <a:t>—are supported above the kernel and are implemented by a thread library at the user level. </a:t>
            </a:r>
          </a:p>
          <a:p>
            <a:pPr algn="just"/>
            <a:r>
              <a:rPr lang="en-US" sz="2000" dirty="0"/>
              <a:t>The library provides support for thread creation, scheduling, and management with no support from the kernel. </a:t>
            </a:r>
          </a:p>
          <a:p>
            <a:pPr algn="just"/>
            <a:r>
              <a:rPr lang="en-US" sz="2000" dirty="0"/>
              <a:t>CPU not interrupted during thread switching. </a:t>
            </a:r>
          </a:p>
          <a:p>
            <a:pPr algn="just"/>
            <a:r>
              <a:rPr lang="en-US" sz="2000" dirty="0"/>
              <a:t>Fair scheduling in case P1 has one thread and P2 has 100.</a:t>
            </a:r>
          </a:p>
          <a:p>
            <a:pPr algn="just"/>
            <a:r>
              <a:rPr lang="en-US" sz="2000" dirty="0"/>
              <a:t>Since the kernel is unaware of user-level threads, all thread creation and scheduling are done in the user space without the need for kernel intervention, and therefore are fast to create and manage. </a:t>
            </a:r>
          </a:p>
          <a:p>
            <a:pPr algn="just"/>
            <a:r>
              <a:rPr lang="en-US" sz="2000" dirty="0"/>
              <a:t>If the kernel is single-threaded, then any user-level thread performing a blocking system call will cause the entire process to block, even if other threads are available to run within the application. </a:t>
            </a:r>
          </a:p>
          <a:p>
            <a:pPr algn="just"/>
            <a:r>
              <a:rPr lang="en-US" sz="2000" dirty="0"/>
              <a:t>User thread libraries include POSIX </a:t>
            </a:r>
            <a:r>
              <a:rPr lang="en-US" sz="2000" dirty="0" err="1"/>
              <a:t>Pthreads</a:t>
            </a:r>
            <a:r>
              <a:rPr lang="en-US" sz="2000" dirty="0"/>
              <a:t>, Solaris 2 UI-threads, and Mach C-threads.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319-72D7-40AA-9AC4-5D239B01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User and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8765-EAE4-45E3-BB5B-BE5FEACC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Kernel threads</a:t>
            </a:r>
            <a:r>
              <a:rPr lang="en-US" sz="2000" dirty="0"/>
              <a:t>—are supported directly by the operating system. </a:t>
            </a:r>
          </a:p>
          <a:p>
            <a:pPr algn="just"/>
            <a:r>
              <a:rPr lang="en-US" sz="2000" dirty="0"/>
              <a:t>The kernel performs the scheduling, creation, and management in kernel space.</a:t>
            </a:r>
          </a:p>
          <a:p>
            <a:pPr algn="just"/>
            <a:r>
              <a:rPr lang="en-US" dirty="0"/>
              <a:t>CPU switched between context switching (among threads)</a:t>
            </a:r>
          </a:p>
          <a:p>
            <a:pPr algn="just"/>
            <a:r>
              <a:rPr lang="en-US" dirty="0"/>
              <a:t>S</a:t>
            </a:r>
            <a:r>
              <a:rPr lang="en-US" sz="2000" dirty="0"/>
              <a:t>cheduling is not going to be fair in case P1 has one thread and P2 has 100. </a:t>
            </a:r>
          </a:p>
          <a:p>
            <a:pPr algn="just"/>
            <a:r>
              <a:rPr lang="en-US" dirty="0"/>
              <a:t>T</a:t>
            </a:r>
            <a:r>
              <a:rPr lang="en-US" sz="2000" dirty="0"/>
              <a:t>he kernel-level threads are hence slower to create and manage, compared to user-level threads. </a:t>
            </a:r>
          </a:p>
          <a:p>
            <a:pPr algn="just"/>
            <a:r>
              <a:rPr lang="en-US" sz="2000" dirty="0"/>
              <a:t>However, since the kernel is managing threads, if a thread performs a blocking system call, the kernel can schedule another thread in the application for execution. </a:t>
            </a:r>
          </a:p>
          <a:p>
            <a:pPr algn="just"/>
            <a:r>
              <a:rPr lang="en-US" sz="2000" dirty="0"/>
              <a:t>Windows NT, Windows 2000, Solaris, BeOS, and Tru64 UNIX support kernel threads.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C3AB-FCA5-4937-A57E-A7F90658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6527ED-2F94-480A-A05E-823B7676D80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73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3789</TotalTime>
  <Words>1084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Wood Type</vt:lpstr>
      <vt:lpstr>Operating Systems</vt:lpstr>
      <vt:lpstr>Multi-Threading </vt:lpstr>
      <vt:lpstr>POSIX Threads (the pthread library)</vt:lpstr>
      <vt:lpstr>Creating a Thread</vt:lpstr>
      <vt:lpstr>Pthread Create Call FAils</vt:lpstr>
      <vt:lpstr>Joining a Thread</vt:lpstr>
      <vt:lpstr>Terminating a Thread</vt:lpstr>
      <vt:lpstr>User and Kernel Threads</vt:lpstr>
      <vt:lpstr>User and Kernel Threads</vt:lpstr>
      <vt:lpstr>Multi-threading Models</vt:lpstr>
      <vt:lpstr>Many-to-One</vt:lpstr>
      <vt:lpstr>Multi-threading Models</vt:lpstr>
      <vt:lpstr>One-to-One</vt:lpstr>
      <vt:lpstr>Multi-threading Models</vt:lpstr>
      <vt:lpstr>Many-to-One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Mr.Razi-uddin</dc:creator>
  <cp:lastModifiedBy>Mr.Razi-uddin</cp:lastModifiedBy>
  <cp:revision>128</cp:revision>
  <dcterms:created xsi:type="dcterms:W3CDTF">2022-02-16T07:50:43Z</dcterms:created>
  <dcterms:modified xsi:type="dcterms:W3CDTF">2022-05-17T05:33:55Z</dcterms:modified>
</cp:coreProperties>
</file>