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9"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31" r:id="rId17"/>
    <p:sldId id="329" r:id="rId18"/>
    <p:sldId id="330" r:id="rId19"/>
    <p:sldId id="325" r:id="rId20"/>
    <p:sldId id="326" r:id="rId21"/>
    <p:sldId id="327" r:id="rId22"/>
    <p:sldId id="32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27-Apr-22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AB2A8-7B5D-486B-BBDB-80B33224F3A0}"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6FBE-8A00-46A7-8BCF-14FF776A456B}"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A66C1-B128-42BD-BC6F-C6BE31CB33E8}"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3B7E4-96A9-42CA-88CC-8474A10D4E5D}"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C1315A-7D3B-43CF-8B0E-7E4D793E09D2}" type="datetime1">
              <a:rPr lang="en-US" smtClean="0"/>
              <a:t>27-Apr-22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684ED-F56A-46D9-80E4-7AF16652B2D3}" type="datetime1">
              <a:rPr lang="en-US" smtClean="0"/>
              <a:t>27-Apr-22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EED7E-7688-4448-B90F-54ADA5954B0F}" type="datetime1">
              <a:rPr lang="en-US" smtClean="0"/>
              <a:t>27-Apr-22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5C18E-456B-4959-8BC6-003ED30E8149}" type="datetime1">
              <a:rPr lang="en-US" smtClean="0"/>
              <a:t>27-Apr-22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3F565-BDFE-48F8-9CF6-064DC7938754}" type="datetime1">
              <a:rPr lang="en-US" smtClean="0"/>
              <a:t>27-Apr-22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BFAE2-94B3-44D1-A47A-7EC42F6033D8}" type="datetime1">
              <a:rPr lang="en-US" smtClean="0"/>
              <a:t>27-Apr-22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DBA63-BE51-436E-8A1D-411BEA6EFCDA}" type="datetime1">
              <a:rPr lang="en-US" smtClean="0"/>
              <a:t>27-Apr-22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DA4EC0-0E53-4331-B963-AAA9FAC141A8}" type="datetime1">
              <a:rPr lang="en-US" smtClean="0"/>
              <a:t>27-Apr-22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Razi Uddin</a:t>
            </a:r>
          </a:p>
          <a:p>
            <a:pPr algn="ctr"/>
            <a:r>
              <a:rPr lang="en-US" sz="2800" b="1" dirty="0"/>
              <a:t>Lecture # 17</a:t>
            </a:r>
          </a:p>
        </p:txBody>
      </p:sp>
      <p:sp>
        <p:nvSpPr>
          <p:cNvPr id="4" name="Slide Number Placeholder 3">
            <a:extLst>
              <a:ext uri="{FF2B5EF4-FFF2-40B4-BE49-F238E27FC236}">
                <a16:creationId xmlns:a16="http://schemas.microsoft.com/office/drawing/2014/main" id="{91749E2B-70D9-4CCA-9B2C-D1F4F716090C}"/>
              </a:ext>
            </a:extLst>
          </p:cNvPr>
          <p:cNvSpPr>
            <a:spLocks noGrp="1"/>
          </p:cNvSpPr>
          <p:nvPr>
            <p:ph type="sldNum" sz="quarter" idx="12"/>
          </p:nvPr>
        </p:nvSpPr>
        <p:spPr/>
        <p:txBody>
          <a:bodyPr/>
          <a:lstStyle/>
          <a:p>
            <a:fld id="{CE6527ED-2F94-480A-A05E-823B7676D801}" type="slidenum">
              <a:rPr lang="en-US" smtClean="0"/>
              <a:t>1</a:t>
            </a:fld>
            <a:endParaRPr lang="en-US"/>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 (modified)</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10</a:t>
            </a:fld>
            <a:endParaRPr lang="en-US"/>
          </a:p>
        </p:txBody>
      </p:sp>
      <p:sp>
        <p:nvSpPr>
          <p:cNvPr id="5" name="Content Placeholder 4">
            <a:extLst>
              <a:ext uri="{FF2B5EF4-FFF2-40B4-BE49-F238E27FC236}">
                <a16:creationId xmlns:a16="http://schemas.microsoft.com/office/drawing/2014/main" id="{359BEB2F-1A85-441B-9E54-9F569640C8B1}"/>
              </a:ext>
            </a:extLst>
          </p:cNvPr>
          <p:cNvSpPr>
            <a:spLocks noGrp="1"/>
          </p:cNvSpPr>
          <p:nvPr>
            <p:ph idx="1"/>
          </p:nvPr>
        </p:nvSpPr>
        <p:spPr/>
        <p:txBody>
          <a:bodyPr>
            <a:normAutofit/>
          </a:bodyPr>
          <a:lstStyle/>
          <a:p>
            <a:pPr algn="just"/>
            <a:endParaRPr lang="en-US" sz="2000" dirty="0"/>
          </a:p>
          <a:p>
            <a:pPr algn="just"/>
            <a:r>
              <a:rPr lang="en-US" sz="2000" dirty="0"/>
              <a:t>To overcome the need for busy waiting, we can modify the definition of semaphore and the wait and signal operations on it. </a:t>
            </a:r>
          </a:p>
          <a:p>
            <a:pPr algn="just"/>
            <a:r>
              <a:rPr lang="en-US" sz="2000" dirty="0"/>
              <a:t>When a process executes the wait operation and finds that the semaphore value is not positive, it must wait. </a:t>
            </a:r>
          </a:p>
          <a:p>
            <a:pPr algn="just"/>
            <a:r>
              <a:rPr lang="en-US" sz="2000" dirty="0"/>
              <a:t>However, rather than busy waiting, the process can block itself. </a:t>
            </a:r>
          </a:p>
          <a:p>
            <a:pPr algn="just"/>
            <a:r>
              <a:rPr lang="en-US" sz="2000" dirty="0"/>
              <a:t>The block operation places a process into a waiting queue associated with the semaphore, and the state of the process is switched to the waiting state. </a:t>
            </a:r>
          </a:p>
          <a:p>
            <a:pPr algn="just"/>
            <a:r>
              <a:rPr lang="en-US" sz="2000" dirty="0"/>
              <a:t>Then, control is transferred to the CPU scheduler, which selects another process to execute. </a:t>
            </a:r>
            <a:endParaRPr lang="en-US" sz="2400" dirty="0"/>
          </a:p>
        </p:txBody>
      </p:sp>
    </p:spTree>
    <p:extLst>
      <p:ext uri="{BB962C8B-B14F-4D97-AF65-F5344CB8AC3E}">
        <p14:creationId xmlns:p14="http://schemas.microsoft.com/office/powerpoint/2010/main" val="3708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 (modified)</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11</a:t>
            </a:fld>
            <a:endParaRPr lang="en-US"/>
          </a:p>
        </p:txBody>
      </p:sp>
      <p:sp>
        <p:nvSpPr>
          <p:cNvPr id="5" name="Content Placeholder 4">
            <a:extLst>
              <a:ext uri="{FF2B5EF4-FFF2-40B4-BE49-F238E27FC236}">
                <a16:creationId xmlns:a16="http://schemas.microsoft.com/office/drawing/2014/main" id="{359BEB2F-1A85-441B-9E54-9F569640C8B1}"/>
              </a:ext>
            </a:extLst>
          </p:cNvPr>
          <p:cNvSpPr>
            <a:spLocks noGrp="1"/>
          </p:cNvSpPr>
          <p:nvPr>
            <p:ph idx="1"/>
          </p:nvPr>
        </p:nvSpPr>
        <p:spPr/>
        <p:txBody>
          <a:bodyPr>
            <a:normAutofit/>
          </a:bodyPr>
          <a:lstStyle/>
          <a:p>
            <a:pPr algn="just"/>
            <a:endParaRPr lang="en-US" sz="2000" dirty="0"/>
          </a:p>
          <a:p>
            <a:pPr algn="just"/>
            <a:endParaRPr lang="en-US" dirty="0"/>
          </a:p>
          <a:p>
            <a:pPr algn="just"/>
            <a:r>
              <a:rPr lang="en-US" sz="2000" dirty="0"/>
              <a:t>A process that is blocked, waiting on a semaphore S, should be restarted when some other process executes a signal operation. </a:t>
            </a:r>
          </a:p>
          <a:p>
            <a:pPr algn="just"/>
            <a:r>
              <a:rPr lang="en-US" sz="2000" dirty="0"/>
              <a:t>The process is restarted by a wakeup operation, which changes the process from the waiting state to the ready state. </a:t>
            </a:r>
          </a:p>
          <a:p>
            <a:pPr algn="just"/>
            <a:r>
              <a:rPr lang="en-US" sz="2000" dirty="0"/>
              <a:t>The process is then placed in the ready queue. (The CPU may or may not be switched from the running process to the newly ready process, depending on the CPU scheduling algorithm.) </a:t>
            </a:r>
            <a:endParaRPr lang="en-US" sz="2400" dirty="0"/>
          </a:p>
        </p:txBody>
      </p:sp>
    </p:spTree>
    <p:extLst>
      <p:ext uri="{BB962C8B-B14F-4D97-AF65-F5344CB8AC3E}">
        <p14:creationId xmlns:p14="http://schemas.microsoft.com/office/powerpoint/2010/main" val="344580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 (modified)</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12</a:t>
            </a:fld>
            <a:endParaRPr lang="en-US"/>
          </a:p>
        </p:txBody>
      </p:sp>
      <p:pic>
        <p:nvPicPr>
          <p:cNvPr id="12" name="Content Placeholder 11" descr="Table&#10;&#10;Description automatically generated with medium confidence">
            <a:extLst>
              <a:ext uri="{FF2B5EF4-FFF2-40B4-BE49-F238E27FC236}">
                <a16:creationId xmlns:a16="http://schemas.microsoft.com/office/drawing/2014/main" id="{0054A356-A651-4960-8734-E20C4F3B3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208" y="1691639"/>
            <a:ext cx="5373859" cy="2887395"/>
          </a:xfrm>
        </p:spPr>
      </p:pic>
      <p:pic>
        <p:nvPicPr>
          <p:cNvPr id="14" name="Picture 13" descr="Text&#10;&#10;Description automatically generated">
            <a:extLst>
              <a:ext uri="{FF2B5EF4-FFF2-40B4-BE49-F238E27FC236}">
                <a16:creationId xmlns:a16="http://schemas.microsoft.com/office/drawing/2014/main" id="{B34C8C19-9F3A-4E48-982F-B218119A6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440" y="307840"/>
            <a:ext cx="5001768" cy="2974733"/>
          </a:xfrm>
          <a:prstGeom prst="rect">
            <a:avLst/>
          </a:prstGeom>
        </p:spPr>
      </p:pic>
      <p:pic>
        <p:nvPicPr>
          <p:cNvPr id="16" name="Picture 15" descr="Text&#10;&#10;Description automatically generated">
            <a:extLst>
              <a:ext uri="{FF2B5EF4-FFF2-40B4-BE49-F238E27FC236}">
                <a16:creationId xmlns:a16="http://schemas.microsoft.com/office/drawing/2014/main" id="{D4811164-C2F0-43C6-95AB-D5AB1756C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185" y="3024554"/>
            <a:ext cx="4847023" cy="3108960"/>
          </a:xfrm>
          <a:prstGeom prst="rect">
            <a:avLst/>
          </a:prstGeom>
        </p:spPr>
      </p:pic>
      <p:sp>
        <p:nvSpPr>
          <p:cNvPr id="18" name="TextBox 17">
            <a:extLst>
              <a:ext uri="{FF2B5EF4-FFF2-40B4-BE49-F238E27FC236}">
                <a16:creationId xmlns:a16="http://schemas.microsoft.com/office/drawing/2014/main" id="{182C3871-2145-4E3F-88C7-DF830FEF9145}"/>
              </a:ext>
            </a:extLst>
          </p:cNvPr>
          <p:cNvSpPr txBox="1"/>
          <p:nvPr/>
        </p:nvSpPr>
        <p:spPr>
          <a:xfrm>
            <a:off x="773723" y="4579034"/>
            <a:ext cx="6098344"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Each semaphore has an integer value and a list of processes. </a:t>
            </a:r>
          </a:p>
          <a:p>
            <a:pPr marL="285750" indent="-285750" algn="just">
              <a:buFont typeface="Arial" panose="020B0604020202020204" pitchFamily="34" charset="0"/>
              <a:buChar char="•"/>
            </a:pPr>
            <a:r>
              <a:rPr lang="en-US" dirty="0"/>
              <a:t>When a process must wait on a semaphore; it is added to the list of processes. </a:t>
            </a:r>
          </a:p>
          <a:p>
            <a:pPr marL="285750" indent="-285750" algn="just">
              <a:buFont typeface="Arial" panose="020B0604020202020204" pitchFamily="34" charset="0"/>
              <a:buChar char="•"/>
            </a:pPr>
            <a:r>
              <a:rPr lang="en-US" dirty="0"/>
              <a:t>A signal operation removes one process from the list of the waiting processes and awakens that process.</a:t>
            </a:r>
          </a:p>
        </p:txBody>
      </p:sp>
    </p:spTree>
    <p:extLst>
      <p:ext uri="{BB962C8B-B14F-4D97-AF65-F5344CB8AC3E}">
        <p14:creationId xmlns:p14="http://schemas.microsoft.com/office/powerpoint/2010/main" val="214920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8757-7711-48AF-8354-5B1FB58E95DF}"/>
              </a:ext>
            </a:extLst>
          </p:cNvPr>
          <p:cNvSpPr>
            <a:spLocks noGrp="1"/>
          </p:cNvSpPr>
          <p:nvPr>
            <p:ph type="title"/>
          </p:nvPr>
        </p:nvSpPr>
        <p:spPr/>
        <p:txBody>
          <a:bodyPr/>
          <a:lstStyle/>
          <a:p>
            <a:r>
              <a:rPr lang="en-US" dirty="0"/>
              <a:t>Semaphores (modified)</a:t>
            </a:r>
          </a:p>
        </p:txBody>
      </p:sp>
      <p:sp>
        <p:nvSpPr>
          <p:cNvPr id="3" name="Content Placeholder 2">
            <a:extLst>
              <a:ext uri="{FF2B5EF4-FFF2-40B4-BE49-F238E27FC236}">
                <a16:creationId xmlns:a16="http://schemas.microsoft.com/office/drawing/2014/main" id="{476D9119-ED26-47DD-9A54-D252709ACF6A}"/>
              </a:ext>
            </a:extLst>
          </p:cNvPr>
          <p:cNvSpPr>
            <a:spLocks noGrp="1"/>
          </p:cNvSpPr>
          <p:nvPr>
            <p:ph idx="1"/>
          </p:nvPr>
        </p:nvSpPr>
        <p:spPr/>
        <p:txBody>
          <a:bodyPr/>
          <a:lstStyle/>
          <a:p>
            <a:pPr algn="just"/>
            <a:r>
              <a:rPr lang="en-US" dirty="0"/>
              <a:t>The block operation suspends the process that invokes it. </a:t>
            </a:r>
          </a:p>
          <a:p>
            <a:pPr algn="just"/>
            <a:r>
              <a:rPr lang="en-US" dirty="0"/>
              <a:t>The wakeup(P) operation resumes the execution of a blocked process P. </a:t>
            </a:r>
          </a:p>
          <a:p>
            <a:pPr algn="just"/>
            <a:r>
              <a:rPr lang="en-US" dirty="0"/>
              <a:t>These two operations are provided by the operating system as basic system calls.</a:t>
            </a:r>
          </a:p>
          <a:p>
            <a:pPr algn="just"/>
            <a:r>
              <a:rPr lang="en-US" dirty="0"/>
              <a:t>The negative value of </a:t>
            </a:r>
            <a:r>
              <a:rPr lang="en-US" dirty="0" err="1"/>
              <a:t>S.value</a:t>
            </a:r>
            <a:r>
              <a:rPr lang="en-US" dirty="0"/>
              <a:t> indicates the number of processes waiting for the semaphore. </a:t>
            </a:r>
          </a:p>
          <a:p>
            <a:pPr algn="just"/>
            <a:r>
              <a:rPr lang="en-US" dirty="0"/>
              <a:t>A pointer in the PCB needed to maintain a queue of processes waiting for a semaphore. </a:t>
            </a:r>
          </a:p>
          <a:p>
            <a:pPr algn="just"/>
            <a:r>
              <a:rPr lang="en-US" dirty="0"/>
              <a:t>As mentioned before, the busy-waiting version is better when critical sections are small and queue-waiting version is better for long critical sections (when waiting is for longer periods of time). </a:t>
            </a:r>
          </a:p>
        </p:txBody>
      </p:sp>
      <p:sp>
        <p:nvSpPr>
          <p:cNvPr id="4" name="Slide Number Placeholder 3">
            <a:extLst>
              <a:ext uri="{FF2B5EF4-FFF2-40B4-BE49-F238E27FC236}">
                <a16:creationId xmlns:a16="http://schemas.microsoft.com/office/drawing/2014/main" id="{C7BEFE10-15ED-41A0-A364-944DECC87BA2}"/>
              </a:ext>
            </a:extLst>
          </p:cNvPr>
          <p:cNvSpPr>
            <a:spLocks noGrp="1"/>
          </p:cNvSpPr>
          <p:nvPr>
            <p:ph type="sldNum" sz="quarter" idx="12"/>
          </p:nvPr>
        </p:nvSpPr>
        <p:spPr/>
        <p:txBody>
          <a:bodyPr/>
          <a:lstStyle/>
          <a:p>
            <a:fld id="{CE6527ED-2F94-480A-A05E-823B7676D801}" type="slidenum">
              <a:rPr lang="en-US" smtClean="0"/>
              <a:t>13</a:t>
            </a:fld>
            <a:endParaRPr lang="en-US"/>
          </a:p>
        </p:txBody>
      </p:sp>
    </p:spTree>
    <p:extLst>
      <p:ext uri="{BB962C8B-B14F-4D97-AF65-F5344CB8AC3E}">
        <p14:creationId xmlns:p14="http://schemas.microsoft.com/office/powerpoint/2010/main" val="3391095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7FBE-65E5-42AB-A0C8-3E8CBB0B26CB}"/>
              </a:ext>
            </a:extLst>
          </p:cNvPr>
          <p:cNvSpPr>
            <a:spLocks noGrp="1"/>
          </p:cNvSpPr>
          <p:nvPr>
            <p:ph type="title"/>
          </p:nvPr>
        </p:nvSpPr>
        <p:spPr/>
        <p:txBody>
          <a:bodyPr/>
          <a:lstStyle/>
          <a:p>
            <a:r>
              <a:rPr lang="en-US" dirty="0"/>
              <a:t>Process Synchronization (Example-1)</a:t>
            </a:r>
          </a:p>
        </p:txBody>
      </p:sp>
      <p:sp>
        <p:nvSpPr>
          <p:cNvPr id="3" name="Content Placeholder 2">
            <a:extLst>
              <a:ext uri="{FF2B5EF4-FFF2-40B4-BE49-F238E27FC236}">
                <a16:creationId xmlns:a16="http://schemas.microsoft.com/office/drawing/2014/main" id="{F8CB07F7-3787-4B3B-88FC-EC186A47EE60}"/>
              </a:ext>
            </a:extLst>
          </p:cNvPr>
          <p:cNvSpPr>
            <a:spLocks noGrp="1"/>
          </p:cNvSpPr>
          <p:nvPr>
            <p:ph idx="1"/>
          </p:nvPr>
        </p:nvSpPr>
        <p:spPr/>
        <p:txBody>
          <a:bodyPr>
            <a:normAutofit fontScale="92500" lnSpcReduction="20000"/>
          </a:bodyPr>
          <a:lstStyle/>
          <a:p>
            <a:pPr marL="0" indent="0" algn="just">
              <a:buNone/>
            </a:pPr>
            <a:endParaRPr lang="en-US" dirty="0"/>
          </a:p>
          <a:p>
            <a:pPr marL="0" indent="0" algn="just">
              <a:buNone/>
            </a:pPr>
            <a:r>
              <a:rPr lang="en-US" dirty="0"/>
              <a:t>Consider, for example, that you want to execute statement B in </a:t>
            </a:r>
            <a:r>
              <a:rPr lang="en-US" dirty="0" err="1"/>
              <a:t>Pj</a:t>
            </a:r>
            <a:r>
              <a:rPr lang="en-US" dirty="0"/>
              <a:t> only after statement A has been executed in Pi. You can solve this problem by using a semaphore S initialized to 0.</a:t>
            </a:r>
          </a:p>
          <a:p>
            <a:pPr marL="0" indent="0" algn="just">
              <a:buNone/>
            </a:pPr>
            <a:r>
              <a:rPr lang="en-US" dirty="0">
                <a:solidFill>
                  <a:srgbClr val="FF0000"/>
                </a:solidFill>
              </a:rPr>
              <a:t>Solution:  </a:t>
            </a:r>
            <a:r>
              <a:rPr lang="en-US" dirty="0"/>
              <a:t>S=0</a:t>
            </a:r>
          </a:p>
          <a:p>
            <a:pPr marL="0" indent="0" algn="just">
              <a:buNone/>
            </a:pPr>
            <a:r>
              <a:rPr lang="en-US" dirty="0"/>
              <a:t> Pi                                   </a:t>
            </a:r>
            <a:r>
              <a:rPr lang="en-US" dirty="0" err="1"/>
              <a:t>pj</a:t>
            </a:r>
            <a:endParaRPr lang="en-US" dirty="0"/>
          </a:p>
          <a:p>
            <a:pPr marL="0" indent="0" algn="just">
              <a:buNone/>
            </a:pPr>
            <a:r>
              <a:rPr lang="en-US" dirty="0"/>
              <a:t>  -                                     -</a:t>
            </a:r>
          </a:p>
          <a:p>
            <a:pPr marL="0" indent="0" algn="just">
              <a:buNone/>
            </a:pPr>
            <a:r>
              <a:rPr lang="en-US" dirty="0"/>
              <a:t>  -                                  Wait(</a:t>
            </a:r>
            <a:r>
              <a:rPr lang="en-US" dirty="0">
                <a:solidFill>
                  <a:srgbClr val="FF0000"/>
                </a:solidFill>
              </a:rPr>
              <a:t>S</a:t>
            </a:r>
            <a:r>
              <a:rPr lang="en-US" dirty="0"/>
              <a:t>)</a:t>
            </a:r>
          </a:p>
          <a:p>
            <a:pPr marL="0" indent="0" algn="just">
              <a:buNone/>
            </a:pPr>
            <a:r>
              <a:rPr lang="en-US" dirty="0"/>
              <a:t>  A                                   </a:t>
            </a:r>
            <a:r>
              <a:rPr lang="en-US" b="1" dirty="0"/>
              <a:t>B</a:t>
            </a:r>
          </a:p>
          <a:p>
            <a:pPr marL="0" indent="0" algn="just">
              <a:buNone/>
            </a:pPr>
            <a:r>
              <a:rPr lang="en-US" dirty="0"/>
              <a:t>  Signal(</a:t>
            </a:r>
            <a:r>
              <a:rPr lang="en-US" dirty="0">
                <a:solidFill>
                  <a:srgbClr val="FF0000"/>
                </a:solidFill>
              </a:rPr>
              <a:t>S</a:t>
            </a:r>
            <a:r>
              <a:rPr lang="en-US" dirty="0"/>
              <a:t>)                      -</a:t>
            </a:r>
          </a:p>
          <a:p>
            <a:pPr marL="0" indent="0" algn="just">
              <a:buNone/>
            </a:pPr>
            <a:r>
              <a:rPr lang="en-US" dirty="0"/>
              <a:t>  -                                     -</a:t>
            </a:r>
          </a:p>
          <a:p>
            <a:pPr marL="0" indent="0" algn="just">
              <a:buNone/>
            </a:pPr>
            <a:r>
              <a:rPr lang="en-US" dirty="0"/>
              <a:t>                                         </a:t>
            </a:r>
          </a:p>
        </p:txBody>
      </p:sp>
      <p:sp>
        <p:nvSpPr>
          <p:cNvPr id="4" name="Slide Number Placeholder 3">
            <a:extLst>
              <a:ext uri="{FF2B5EF4-FFF2-40B4-BE49-F238E27FC236}">
                <a16:creationId xmlns:a16="http://schemas.microsoft.com/office/drawing/2014/main" id="{836F3ADB-F9B3-418C-8D53-2F42E9C8592D}"/>
              </a:ext>
            </a:extLst>
          </p:cNvPr>
          <p:cNvSpPr>
            <a:spLocks noGrp="1"/>
          </p:cNvSpPr>
          <p:nvPr>
            <p:ph type="sldNum" sz="quarter" idx="12"/>
          </p:nvPr>
        </p:nvSpPr>
        <p:spPr/>
        <p:txBody>
          <a:bodyPr/>
          <a:lstStyle/>
          <a:p>
            <a:fld id="{CE6527ED-2F94-480A-A05E-823B7676D801}" type="slidenum">
              <a:rPr lang="en-US" smtClean="0"/>
              <a:t>14</a:t>
            </a:fld>
            <a:endParaRPr lang="en-US"/>
          </a:p>
        </p:txBody>
      </p:sp>
    </p:spTree>
    <p:extLst>
      <p:ext uri="{BB962C8B-B14F-4D97-AF65-F5344CB8AC3E}">
        <p14:creationId xmlns:p14="http://schemas.microsoft.com/office/powerpoint/2010/main" val="227193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7FBE-65E5-42AB-A0C8-3E8CBB0B26CB}"/>
              </a:ext>
            </a:extLst>
          </p:cNvPr>
          <p:cNvSpPr>
            <a:spLocks noGrp="1"/>
          </p:cNvSpPr>
          <p:nvPr>
            <p:ph type="title"/>
          </p:nvPr>
        </p:nvSpPr>
        <p:spPr/>
        <p:txBody>
          <a:bodyPr/>
          <a:lstStyle/>
          <a:p>
            <a:r>
              <a:rPr lang="en-US" dirty="0"/>
              <a:t>Process Synchronization (Example-2)</a:t>
            </a:r>
          </a:p>
        </p:txBody>
      </p:sp>
      <p:sp>
        <p:nvSpPr>
          <p:cNvPr id="3" name="Content Placeholder 2">
            <a:extLst>
              <a:ext uri="{FF2B5EF4-FFF2-40B4-BE49-F238E27FC236}">
                <a16:creationId xmlns:a16="http://schemas.microsoft.com/office/drawing/2014/main" id="{F8CB07F7-3787-4B3B-88FC-EC186A47EE60}"/>
              </a:ext>
            </a:extLst>
          </p:cNvPr>
          <p:cNvSpPr>
            <a:spLocks noGrp="1"/>
          </p:cNvSpPr>
          <p:nvPr>
            <p:ph idx="1"/>
          </p:nvPr>
        </p:nvSpPr>
        <p:spPr/>
        <p:txBody>
          <a:bodyPr/>
          <a:lstStyle/>
          <a:p>
            <a:pPr marL="0" indent="0" algn="just">
              <a:buNone/>
            </a:pPr>
            <a:r>
              <a:rPr lang="en-US" dirty="0"/>
              <a:t>We want to ensure that statement S1 in P1 executes only after statement S2 in P2 has been executed, and statement S2 in P2 should execute only after statement S3 in P3 has been executed. </a:t>
            </a:r>
          </a:p>
          <a:p>
            <a:pPr marL="0" indent="0" algn="just">
              <a:buNone/>
            </a:pPr>
            <a:r>
              <a:rPr lang="en-US" dirty="0">
                <a:solidFill>
                  <a:srgbClr val="FF0000"/>
                </a:solidFill>
              </a:rPr>
              <a:t>Solution:</a:t>
            </a:r>
            <a:r>
              <a:rPr lang="en-US" dirty="0"/>
              <a:t> S1=0,S2=0</a:t>
            </a:r>
          </a:p>
          <a:p>
            <a:pPr marL="0" indent="0" algn="just">
              <a:buNone/>
            </a:pPr>
            <a:r>
              <a:rPr lang="en-US" dirty="0"/>
              <a:t>  P1                P2                      P3</a:t>
            </a:r>
          </a:p>
          <a:p>
            <a:pPr marL="0" indent="0" algn="just">
              <a:buNone/>
            </a:pPr>
            <a:r>
              <a:rPr lang="en-US" dirty="0"/>
              <a:t>   -                   -                          -</a:t>
            </a:r>
          </a:p>
          <a:p>
            <a:pPr marL="0" indent="0" algn="just">
              <a:buNone/>
            </a:pPr>
            <a:r>
              <a:rPr lang="en-US" dirty="0"/>
              <a:t> wait(</a:t>
            </a:r>
            <a:r>
              <a:rPr lang="en-US" dirty="0">
                <a:solidFill>
                  <a:srgbClr val="FF0000"/>
                </a:solidFill>
              </a:rPr>
              <a:t>S2</a:t>
            </a:r>
            <a:r>
              <a:rPr lang="en-US" dirty="0"/>
              <a:t>)    wait(</a:t>
            </a:r>
            <a:r>
              <a:rPr lang="en-US" dirty="0">
                <a:solidFill>
                  <a:srgbClr val="FF0000"/>
                </a:solidFill>
              </a:rPr>
              <a:t>S1</a:t>
            </a:r>
            <a:r>
              <a:rPr lang="en-US" dirty="0"/>
              <a:t>)                                 </a:t>
            </a:r>
          </a:p>
          <a:p>
            <a:pPr marL="0" indent="0" algn="just">
              <a:buNone/>
            </a:pPr>
            <a:r>
              <a:rPr lang="en-US" dirty="0"/>
              <a:t>   S1               S2                       S3 </a:t>
            </a:r>
          </a:p>
          <a:p>
            <a:pPr marL="0" indent="0" algn="just">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p>
          <a:p>
            <a:pPr marL="0" indent="0" algn="just">
              <a:buNone/>
            </a:pPr>
            <a:r>
              <a:rPr lang="en-US" dirty="0"/>
              <a:t>    -                   -                          -                                          </a:t>
            </a:r>
          </a:p>
        </p:txBody>
      </p:sp>
      <p:sp>
        <p:nvSpPr>
          <p:cNvPr id="4" name="Slide Number Placeholder 3">
            <a:extLst>
              <a:ext uri="{FF2B5EF4-FFF2-40B4-BE49-F238E27FC236}">
                <a16:creationId xmlns:a16="http://schemas.microsoft.com/office/drawing/2014/main" id="{836F3ADB-F9B3-418C-8D53-2F42E9C8592D}"/>
              </a:ext>
            </a:extLst>
          </p:cNvPr>
          <p:cNvSpPr>
            <a:spLocks noGrp="1"/>
          </p:cNvSpPr>
          <p:nvPr>
            <p:ph type="sldNum" sz="quarter" idx="12"/>
          </p:nvPr>
        </p:nvSpPr>
        <p:spPr/>
        <p:txBody>
          <a:bodyPr/>
          <a:lstStyle/>
          <a:p>
            <a:fld id="{CE6527ED-2F94-480A-A05E-823B7676D801}" type="slidenum">
              <a:rPr lang="en-US" smtClean="0"/>
              <a:t>15</a:t>
            </a:fld>
            <a:endParaRPr lang="en-US"/>
          </a:p>
        </p:txBody>
      </p:sp>
    </p:spTree>
    <p:extLst>
      <p:ext uri="{BB962C8B-B14F-4D97-AF65-F5344CB8AC3E}">
        <p14:creationId xmlns:p14="http://schemas.microsoft.com/office/powerpoint/2010/main" val="381901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A996-5041-4ACA-AC48-A776FDF6A63D}"/>
              </a:ext>
            </a:extLst>
          </p:cNvPr>
          <p:cNvSpPr>
            <a:spLocks noGrp="1"/>
          </p:cNvSpPr>
          <p:nvPr>
            <p:ph type="title"/>
          </p:nvPr>
        </p:nvSpPr>
        <p:spPr>
          <a:xfrm>
            <a:off x="1066800" y="2496312"/>
            <a:ext cx="10058400" cy="1609344"/>
          </a:xfrm>
        </p:spPr>
        <p:txBody>
          <a:bodyPr/>
          <a:lstStyle/>
          <a:p>
            <a:pPr algn="ctr"/>
            <a:r>
              <a:rPr lang="en-US" dirty="0"/>
              <a:t>Past Paper Questions </a:t>
            </a:r>
          </a:p>
        </p:txBody>
      </p:sp>
      <p:sp>
        <p:nvSpPr>
          <p:cNvPr id="4" name="Slide Number Placeholder 3">
            <a:extLst>
              <a:ext uri="{FF2B5EF4-FFF2-40B4-BE49-F238E27FC236}">
                <a16:creationId xmlns:a16="http://schemas.microsoft.com/office/drawing/2014/main" id="{B4F93E0F-4066-4959-A2EC-88CB813B95DD}"/>
              </a:ext>
            </a:extLst>
          </p:cNvPr>
          <p:cNvSpPr>
            <a:spLocks noGrp="1"/>
          </p:cNvSpPr>
          <p:nvPr>
            <p:ph type="sldNum" sz="quarter" idx="12"/>
          </p:nvPr>
        </p:nvSpPr>
        <p:spPr/>
        <p:txBody>
          <a:bodyPr/>
          <a:lstStyle/>
          <a:p>
            <a:fld id="{CE6527ED-2F94-480A-A05E-823B7676D801}" type="slidenum">
              <a:rPr lang="en-US" smtClean="0"/>
              <a:t>16</a:t>
            </a:fld>
            <a:endParaRPr lang="en-US"/>
          </a:p>
        </p:txBody>
      </p:sp>
    </p:spTree>
    <p:extLst>
      <p:ext uri="{BB962C8B-B14F-4D97-AF65-F5344CB8AC3E}">
        <p14:creationId xmlns:p14="http://schemas.microsoft.com/office/powerpoint/2010/main" val="189332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EA8A0-47BF-4E6F-869A-2952B50826FA}"/>
              </a:ext>
            </a:extLst>
          </p:cNvPr>
          <p:cNvSpPr>
            <a:spLocks noGrp="1"/>
          </p:cNvSpPr>
          <p:nvPr>
            <p:ph idx="1"/>
          </p:nvPr>
        </p:nvSpPr>
        <p:spPr>
          <a:xfrm>
            <a:off x="1069848" y="379828"/>
            <a:ext cx="10085832" cy="5792372"/>
          </a:xfrm>
        </p:spPr>
        <p:txBody>
          <a:bodyPr>
            <a:normAutofit fontScale="92500" lnSpcReduction="10000"/>
          </a:bodyPr>
          <a:lstStyle/>
          <a:p>
            <a:pPr marL="0" indent="0" algn="just">
              <a:buNone/>
            </a:pPr>
            <a:r>
              <a:rPr lang="en-US" dirty="0"/>
              <a:t>Consider multiple threads executing the following two functions. These threads print a string containing any number of a’s and b’s in any order. Synchronize the threads (using Semaphores) so that the string becomes a concatenation of the substring ”ab”. </a:t>
            </a:r>
          </a:p>
          <a:p>
            <a:r>
              <a:rPr lang="en-US" dirty="0"/>
              <a:t>Following are few examples: </a:t>
            </a:r>
          </a:p>
          <a:p>
            <a:r>
              <a:rPr lang="en-US" dirty="0"/>
              <a:t>ab (correct) </a:t>
            </a:r>
          </a:p>
          <a:p>
            <a:r>
              <a:rPr lang="en-US" dirty="0"/>
              <a:t>ab </a:t>
            </a:r>
            <a:r>
              <a:rPr lang="en-US" dirty="0" err="1"/>
              <a:t>ab</a:t>
            </a:r>
            <a:r>
              <a:rPr lang="en-US" dirty="0"/>
              <a:t> (correct) </a:t>
            </a:r>
          </a:p>
          <a:p>
            <a:r>
              <a:rPr lang="en-US" dirty="0" err="1"/>
              <a:t>ba</a:t>
            </a:r>
            <a:r>
              <a:rPr lang="en-US" dirty="0"/>
              <a:t> (incorrect) </a:t>
            </a:r>
          </a:p>
          <a:p>
            <a:r>
              <a:rPr lang="en-US" dirty="0"/>
              <a:t>ab </a:t>
            </a:r>
            <a:r>
              <a:rPr lang="en-US" dirty="0" err="1"/>
              <a:t>ba</a:t>
            </a:r>
            <a:r>
              <a:rPr lang="en-US" dirty="0"/>
              <a:t> (incorrect)</a:t>
            </a:r>
            <a:endParaRPr lang="en-US" b="1" dirty="0">
              <a:solidFill>
                <a:srgbClr val="FF0000"/>
              </a:solidFill>
            </a:endParaRPr>
          </a:p>
          <a:p>
            <a:pPr marL="0" indent="0">
              <a:buNone/>
            </a:pPr>
            <a:r>
              <a:rPr lang="en-US" b="1" dirty="0">
                <a:solidFill>
                  <a:srgbClr val="FF0000"/>
                </a:solidFill>
              </a:rPr>
              <a:t>Solution: </a:t>
            </a:r>
            <a:r>
              <a:rPr lang="en-US" b="1" dirty="0"/>
              <a:t>S1=1,S2=0</a:t>
            </a:r>
          </a:p>
          <a:p>
            <a:pPr marL="0" indent="0">
              <a:buNone/>
            </a:pPr>
            <a:r>
              <a:rPr lang="en-US" dirty="0"/>
              <a:t>                                                     T1                                        T2</a:t>
            </a:r>
          </a:p>
          <a:p>
            <a:pPr marL="0" indent="0">
              <a:buNone/>
            </a:pPr>
            <a:r>
              <a:rPr lang="en-US" dirty="0"/>
              <a:t>                                             void fun_1() {                       void fun_2() {</a:t>
            </a:r>
          </a:p>
          <a:p>
            <a:pPr marL="0" indent="0">
              <a:buNone/>
            </a:pPr>
            <a:r>
              <a:rPr lang="en-US" dirty="0"/>
              <a:t>                                                 wait(</a:t>
            </a:r>
            <a:r>
              <a:rPr lang="en-US" dirty="0">
                <a:solidFill>
                  <a:srgbClr val="FF0000"/>
                </a:solidFill>
              </a:rPr>
              <a:t>S1</a:t>
            </a:r>
            <a:r>
              <a:rPr lang="en-US" dirty="0"/>
              <a:t>);                                 wait(</a:t>
            </a:r>
            <a:r>
              <a:rPr lang="en-US" dirty="0">
                <a:solidFill>
                  <a:srgbClr val="FF0000"/>
                </a:solidFill>
              </a:rPr>
              <a:t>S2</a:t>
            </a:r>
            <a:r>
              <a:rPr lang="en-US" dirty="0"/>
              <a:t>);</a:t>
            </a:r>
          </a:p>
          <a:p>
            <a:pPr marL="0" indent="0">
              <a:buNone/>
            </a:pPr>
            <a:r>
              <a:rPr lang="en-US" dirty="0"/>
              <a:t>                                                </a:t>
            </a:r>
            <a:r>
              <a:rPr lang="en-US" dirty="0" err="1"/>
              <a:t>cout</a:t>
            </a:r>
            <a:r>
              <a:rPr lang="en-US" dirty="0"/>
              <a:t>&lt;&lt;“a”;                          </a:t>
            </a:r>
            <a:r>
              <a:rPr lang="en-US" dirty="0" err="1"/>
              <a:t>cout</a:t>
            </a:r>
            <a:r>
              <a:rPr lang="en-US" dirty="0"/>
              <a:t>&lt;&lt;“b”;</a:t>
            </a:r>
          </a:p>
          <a:p>
            <a:pPr marL="0" indent="0">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p>
          <a:p>
            <a:pPr marL="0" indent="0">
              <a:buNone/>
            </a:pPr>
            <a:r>
              <a:rPr lang="en-US" dirty="0"/>
              <a:t>                                                        }                                                }</a:t>
            </a:r>
          </a:p>
        </p:txBody>
      </p:sp>
      <p:sp>
        <p:nvSpPr>
          <p:cNvPr id="4" name="Slide Number Placeholder 3">
            <a:extLst>
              <a:ext uri="{FF2B5EF4-FFF2-40B4-BE49-F238E27FC236}">
                <a16:creationId xmlns:a16="http://schemas.microsoft.com/office/drawing/2014/main" id="{D796EEAF-546F-48CD-A269-D404889CA55A}"/>
              </a:ext>
            </a:extLst>
          </p:cNvPr>
          <p:cNvSpPr>
            <a:spLocks noGrp="1"/>
          </p:cNvSpPr>
          <p:nvPr>
            <p:ph type="sldNum" sz="quarter" idx="12"/>
          </p:nvPr>
        </p:nvSpPr>
        <p:spPr/>
        <p:txBody>
          <a:bodyPr/>
          <a:lstStyle/>
          <a:p>
            <a:fld id="{CE6527ED-2F94-480A-A05E-823B7676D801}" type="slidenum">
              <a:rPr lang="en-US" smtClean="0"/>
              <a:t>17</a:t>
            </a:fld>
            <a:endParaRPr lang="en-US"/>
          </a:p>
        </p:txBody>
      </p:sp>
    </p:spTree>
    <p:extLst>
      <p:ext uri="{BB962C8B-B14F-4D97-AF65-F5344CB8AC3E}">
        <p14:creationId xmlns:p14="http://schemas.microsoft.com/office/powerpoint/2010/main" val="375340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EA8A0-47BF-4E6F-869A-2952B50826FA}"/>
              </a:ext>
            </a:extLst>
          </p:cNvPr>
          <p:cNvSpPr>
            <a:spLocks noGrp="1"/>
          </p:cNvSpPr>
          <p:nvPr>
            <p:ph idx="1"/>
          </p:nvPr>
        </p:nvSpPr>
        <p:spPr>
          <a:xfrm>
            <a:off x="1069848" y="379828"/>
            <a:ext cx="10085832" cy="5792372"/>
          </a:xfrm>
        </p:spPr>
        <p:txBody>
          <a:bodyPr>
            <a:normAutofit fontScale="77500" lnSpcReduction="20000"/>
          </a:bodyPr>
          <a:lstStyle/>
          <a:p>
            <a:pPr marL="0" indent="0" algn="just">
              <a:buNone/>
            </a:pPr>
            <a:r>
              <a:rPr lang="en-US" sz="1400" dirty="0"/>
              <a:t>Now change the same functions given above so that the string becomes a concatenation of the substring ”abb”. </a:t>
            </a:r>
          </a:p>
          <a:p>
            <a:pPr marL="0" indent="0" algn="just">
              <a:buNone/>
            </a:pPr>
            <a:r>
              <a:rPr lang="en-US" sz="1400" dirty="0"/>
              <a:t>Following are few examples: </a:t>
            </a:r>
          </a:p>
          <a:p>
            <a:pPr algn="just"/>
            <a:r>
              <a:rPr lang="en-US" sz="1400" dirty="0"/>
              <a:t>abb (correct) </a:t>
            </a:r>
          </a:p>
          <a:p>
            <a:pPr algn="just"/>
            <a:r>
              <a:rPr lang="en-US" sz="1400" dirty="0"/>
              <a:t>abb </a:t>
            </a:r>
            <a:r>
              <a:rPr lang="en-US" sz="1400" dirty="0" err="1"/>
              <a:t>abb</a:t>
            </a:r>
            <a:r>
              <a:rPr lang="en-US" sz="1400" dirty="0"/>
              <a:t> (correct) </a:t>
            </a:r>
          </a:p>
          <a:p>
            <a:pPr algn="just"/>
            <a:r>
              <a:rPr lang="en-US" sz="1400" dirty="0"/>
              <a:t>ab (incorrect) </a:t>
            </a:r>
          </a:p>
          <a:p>
            <a:pPr algn="just"/>
            <a:r>
              <a:rPr lang="en-US" sz="1400" dirty="0"/>
              <a:t>ab </a:t>
            </a:r>
            <a:r>
              <a:rPr lang="en-US" sz="1400" dirty="0" err="1"/>
              <a:t>ab</a:t>
            </a:r>
            <a:r>
              <a:rPr lang="en-US" sz="1400" dirty="0"/>
              <a:t> (incorrect) </a:t>
            </a:r>
          </a:p>
          <a:p>
            <a:pPr algn="just"/>
            <a:r>
              <a:rPr lang="en-US" sz="1400" dirty="0" err="1"/>
              <a:t>bba</a:t>
            </a:r>
            <a:r>
              <a:rPr lang="en-US" sz="1400" dirty="0"/>
              <a:t> (incorrect) </a:t>
            </a:r>
          </a:p>
          <a:p>
            <a:pPr algn="just"/>
            <a:r>
              <a:rPr lang="en-US" sz="1400" dirty="0" err="1"/>
              <a:t>bba</a:t>
            </a:r>
            <a:r>
              <a:rPr lang="en-US" sz="1400" dirty="0"/>
              <a:t> </a:t>
            </a:r>
            <a:r>
              <a:rPr lang="en-US" sz="1400" dirty="0" err="1"/>
              <a:t>bba</a:t>
            </a:r>
            <a:r>
              <a:rPr lang="en-US" sz="1400" dirty="0"/>
              <a:t> (incorrect)</a:t>
            </a:r>
          </a:p>
          <a:p>
            <a:pPr marL="0" indent="0">
              <a:buNone/>
            </a:pPr>
            <a:r>
              <a:rPr lang="en-US" sz="1600" b="1" dirty="0">
                <a:solidFill>
                  <a:srgbClr val="FF0000"/>
                </a:solidFill>
              </a:rPr>
              <a:t>Solution: </a:t>
            </a:r>
            <a:r>
              <a:rPr lang="en-US" sz="1600" b="1" dirty="0"/>
              <a:t>S1=1,S2=0                                                         static int counter=0;</a:t>
            </a:r>
          </a:p>
          <a:p>
            <a:pPr marL="0" indent="0">
              <a:buNone/>
            </a:pPr>
            <a:r>
              <a:rPr lang="en-US" sz="1600" dirty="0"/>
              <a:t>                                                     T1                                                   T2</a:t>
            </a:r>
          </a:p>
          <a:p>
            <a:pPr marL="0" indent="0">
              <a:buNone/>
            </a:pPr>
            <a:r>
              <a:rPr lang="en-US" sz="1600" dirty="0"/>
              <a:t>                                             void fun_1() {                                void fun_2() {</a:t>
            </a:r>
          </a:p>
          <a:p>
            <a:pPr marL="0" indent="0">
              <a:buNone/>
            </a:pPr>
            <a:r>
              <a:rPr lang="en-US" sz="1600" dirty="0"/>
              <a:t>                                                 wait(</a:t>
            </a:r>
            <a:r>
              <a:rPr lang="en-US" sz="1600" dirty="0">
                <a:solidFill>
                  <a:srgbClr val="FF0000"/>
                </a:solidFill>
              </a:rPr>
              <a:t>S1</a:t>
            </a:r>
            <a:r>
              <a:rPr lang="en-US" sz="1600" dirty="0"/>
              <a:t>);                                          wait(</a:t>
            </a:r>
            <a:r>
              <a:rPr lang="en-US" sz="1600" dirty="0">
                <a:solidFill>
                  <a:srgbClr val="FF0000"/>
                </a:solidFill>
              </a:rPr>
              <a:t>S2</a:t>
            </a:r>
            <a:r>
              <a:rPr lang="en-US" sz="1600" dirty="0"/>
              <a:t>);</a:t>
            </a:r>
          </a:p>
          <a:p>
            <a:pPr marL="0" indent="0">
              <a:buNone/>
            </a:pPr>
            <a:r>
              <a:rPr lang="en-US" sz="1600" dirty="0"/>
              <a:t>                                                                                                          counter++;</a:t>
            </a:r>
          </a:p>
          <a:p>
            <a:pPr marL="0" indent="0">
              <a:buNone/>
            </a:pPr>
            <a:r>
              <a:rPr lang="en-US" sz="1600" dirty="0"/>
              <a:t>                                                </a:t>
            </a:r>
            <a:r>
              <a:rPr lang="en-US" sz="1600" dirty="0" err="1"/>
              <a:t>cout</a:t>
            </a:r>
            <a:r>
              <a:rPr lang="en-US" sz="1600" dirty="0"/>
              <a:t>&lt;&lt;“a”;                                      </a:t>
            </a:r>
            <a:r>
              <a:rPr lang="en-US" sz="1600" dirty="0" err="1"/>
              <a:t>cout</a:t>
            </a:r>
            <a:r>
              <a:rPr lang="en-US" sz="1600" dirty="0"/>
              <a:t>&lt;&lt;“b”;</a:t>
            </a:r>
          </a:p>
          <a:p>
            <a:pPr marL="0" indent="0">
              <a:buNone/>
            </a:pPr>
            <a:r>
              <a:rPr lang="en-US" sz="1600" dirty="0"/>
              <a:t>                                                                                                          if(counter%2==0){</a:t>
            </a:r>
          </a:p>
          <a:p>
            <a:pPr marL="0" indent="0">
              <a:buNone/>
            </a:pPr>
            <a:r>
              <a:rPr lang="en-US" sz="1600" dirty="0"/>
              <a:t>                                                                                                              signal(</a:t>
            </a:r>
            <a:r>
              <a:rPr lang="en-US" sz="1600" dirty="0">
                <a:solidFill>
                  <a:srgbClr val="FF0000"/>
                </a:solidFill>
              </a:rPr>
              <a:t>S1</a:t>
            </a:r>
            <a:r>
              <a:rPr lang="en-US" sz="1600" dirty="0"/>
              <a:t>);              </a:t>
            </a:r>
          </a:p>
          <a:p>
            <a:pPr marL="0" indent="0">
              <a:buNone/>
            </a:pPr>
            <a:r>
              <a:rPr lang="en-US" sz="1600" dirty="0"/>
              <a:t>                                                                                                                   }</a:t>
            </a:r>
          </a:p>
          <a:p>
            <a:pPr marL="0" indent="0">
              <a:buNone/>
            </a:pPr>
            <a:r>
              <a:rPr lang="en-US" sz="1600" dirty="0"/>
              <a:t>                                                                                                          else{ signal(</a:t>
            </a:r>
            <a:r>
              <a:rPr lang="en-US" sz="1600" dirty="0">
                <a:solidFill>
                  <a:srgbClr val="FF0000"/>
                </a:solidFill>
              </a:rPr>
              <a:t>S2</a:t>
            </a:r>
            <a:r>
              <a:rPr lang="en-US" sz="1600" dirty="0"/>
              <a:t>);   }</a:t>
            </a:r>
          </a:p>
          <a:p>
            <a:pPr marL="0" indent="0">
              <a:buNone/>
            </a:pPr>
            <a:r>
              <a:rPr lang="en-US" sz="1600" dirty="0"/>
              <a:t>                                                 signal(</a:t>
            </a:r>
            <a:r>
              <a:rPr lang="en-US" sz="1600" dirty="0">
                <a:solidFill>
                  <a:srgbClr val="FF0000"/>
                </a:solidFill>
              </a:rPr>
              <a:t>S2</a:t>
            </a:r>
            <a:r>
              <a:rPr lang="en-US" sz="1600" dirty="0"/>
              <a:t>);                             </a:t>
            </a:r>
          </a:p>
          <a:p>
            <a:pPr marL="0" indent="0">
              <a:buNone/>
            </a:pPr>
            <a:r>
              <a:rPr lang="en-US" sz="1600" dirty="0"/>
              <a:t>                                                        }                                                     }</a:t>
            </a:r>
          </a:p>
        </p:txBody>
      </p:sp>
      <p:sp>
        <p:nvSpPr>
          <p:cNvPr id="4" name="Slide Number Placeholder 3">
            <a:extLst>
              <a:ext uri="{FF2B5EF4-FFF2-40B4-BE49-F238E27FC236}">
                <a16:creationId xmlns:a16="http://schemas.microsoft.com/office/drawing/2014/main" id="{D796EEAF-546F-48CD-A269-D404889CA55A}"/>
              </a:ext>
            </a:extLst>
          </p:cNvPr>
          <p:cNvSpPr>
            <a:spLocks noGrp="1"/>
          </p:cNvSpPr>
          <p:nvPr>
            <p:ph type="sldNum" sz="quarter" idx="12"/>
          </p:nvPr>
        </p:nvSpPr>
        <p:spPr/>
        <p:txBody>
          <a:bodyPr/>
          <a:lstStyle/>
          <a:p>
            <a:fld id="{CE6527ED-2F94-480A-A05E-823B7676D801}" type="slidenum">
              <a:rPr lang="en-US" smtClean="0"/>
              <a:t>18</a:t>
            </a:fld>
            <a:endParaRPr lang="en-US"/>
          </a:p>
        </p:txBody>
      </p:sp>
    </p:spTree>
    <p:extLst>
      <p:ext uri="{BB962C8B-B14F-4D97-AF65-F5344CB8AC3E}">
        <p14:creationId xmlns:p14="http://schemas.microsoft.com/office/powerpoint/2010/main" val="157720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p:txBody>
          <a:bodyPr/>
          <a:lstStyle/>
          <a:p>
            <a:r>
              <a:rPr lang="en-US" dirty="0"/>
              <a:t>Problems with Semaphores </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p:txBody>
          <a:bodyPr/>
          <a:lstStyle/>
          <a:p>
            <a:endParaRPr lang="en-US" dirty="0"/>
          </a:p>
          <a:p>
            <a:pPr algn="just"/>
            <a:r>
              <a:rPr lang="en-US" dirty="0"/>
              <a:t>Semaphores provide a powerful tool for enforcing mutual exclusion and coordinating processes. </a:t>
            </a:r>
          </a:p>
          <a:p>
            <a:pPr algn="just"/>
            <a:r>
              <a:rPr lang="en-US" dirty="0"/>
              <a:t>The wait(S) and signal(S) operations are scattered among several processes. Hence, it is difficult to understand their effects. </a:t>
            </a:r>
          </a:p>
          <a:p>
            <a:pPr algn="just"/>
            <a:r>
              <a:rPr lang="en-US" dirty="0"/>
              <a:t>Usage of semaphores must be correct in all the processes. </a:t>
            </a:r>
          </a:p>
          <a:p>
            <a:pPr algn="just"/>
            <a:r>
              <a:rPr lang="en-US" dirty="0"/>
              <a:t>One bad (or malicious) process can fail the entire system of cooperating processes. </a:t>
            </a:r>
          </a:p>
          <a:p>
            <a:pPr algn="just"/>
            <a:r>
              <a:rPr lang="en-US" dirty="0"/>
              <a:t>Incorrect use of semaphores can cause serious problems.</a:t>
            </a: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p:txBody>
          <a:bodyPr/>
          <a:lstStyle/>
          <a:p>
            <a:fld id="{CE6527ED-2F94-480A-A05E-823B7676D801}" type="slidenum">
              <a:rPr lang="en-US" smtClean="0"/>
              <a:t>19</a:t>
            </a:fld>
            <a:endParaRPr lang="en-US"/>
          </a:p>
        </p:txBody>
      </p:sp>
    </p:spTree>
    <p:extLst>
      <p:ext uri="{BB962C8B-B14F-4D97-AF65-F5344CB8AC3E}">
        <p14:creationId xmlns:p14="http://schemas.microsoft.com/office/powerpoint/2010/main" val="198954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4"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5"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C93A6-EEAD-4B62-962D-F5B50373E50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err="1">
                <a:solidFill>
                  <a:srgbClr val="FFFFFF"/>
                </a:solidFill>
              </a:rPr>
              <a:t>SEmaphores</a:t>
            </a:r>
            <a:endParaRPr lang="en-US" sz="9600" dirty="0">
              <a:solidFill>
                <a:srgbClr val="FFFFFF"/>
              </a:solidFill>
            </a:endParaRPr>
          </a:p>
        </p:txBody>
      </p:sp>
      <p:cxnSp>
        <p:nvCxnSpPr>
          <p:cNvPr id="36"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A4D7C4E-DE5D-4EE0-A6BC-678594AFA2A3}"/>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a:spcAft>
                <a:spcPts val="600"/>
              </a:spcAft>
            </a:pPr>
            <a:fld id="{CE6527ED-2F94-480A-A05E-823B7676D801}" type="slidenum">
              <a:rPr lang="en-US" sz="2800" b="1" kern="1200">
                <a:solidFill>
                  <a:srgbClr val="FFFFFF">
                    <a:alpha val="95000"/>
                  </a:srgbClr>
                </a:solidFill>
                <a:latin typeface="+mj-lt"/>
                <a:ea typeface="+mn-ea"/>
                <a:cs typeface="+mn-cs"/>
              </a:rPr>
              <a:pPr algn="l">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90962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3BD9-12D0-460A-9EBE-0B0802AA6E1D}"/>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814D09AC-E932-411D-B304-32A77A0E0B53}"/>
              </a:ext>
            </a:extLst>
          </p:cNvPr>
          <p:cNvSpPr>
            <a:spLocks noGrp="1"/>
          </p:cNvSpPr>
          <p:nvPr>
            <p:ph idx="1"/>
          </p:nvPr>
        </p:nvSpPr>
        <p:spPr/>
        <p:txBody>
          <a:bodyPr/>
          <a:lstStyle/>
          <a:p>
            <a:r>
              <a:rPr lang="en-US" dirty="0"/>
              <a:t>A set of processes are said to be in a deadlock state if every process is waiting for an event that can be caused only by another process in the set</a:t>
            </a:r>
          </a:p>
          <a:p>
            <a:r>
              <a:rPr lang="en-US" dirty="0"/>
              <a:t>Example of Deadlock</a:t>
            </a:r>
          </a:p>
          <a:p>
            <a:pPr>
              <a:buFont typeface="Wingdings" panose="05000000000000000000" pitchFamily="2" charset="2"/>
              <a:buChar char="ü"/>
            </a:pPr>
            <a:r>
              <a:rPr lang="en-US" dirty="0"/>
              <a:t>Traffic deadlocks </a:t>
            </a:r>
          </a:p>
          <a:p>
            <a:pPr>
              <a:buFont typeface="Wingdings" panose="05000000000000000000" pitchFamily="2" charset="2"/>
              <a:buChar char="ü"/>
            </a:pPr>
            <a:r>
              <a:rPr lang="en-US" dirty="0"/>
              <a:t>One-way bridge-crossing </a:t>
            </a:r>
          </a:p>
          <a:p>
            <a:pPr marL="0" indent="0">
              <a:buNone/>
            </a:pPr>
            <a:endParaRPr lang="en-US" dirty="0"/>
          </a:p>
        </p:txBody>
      </p:sp>
      <p:sp>
        <p:nvSpPr>
          <p:cNvPr id="4" name="Slide Number Placeholder 3">
            <a:extLst>
              <a:ext uri="{FF2B5EF4-FFF2-40B4-BE49-F238E27FC236}">
                <a16:creationId xmlns:a16="http://schemas.microsoft.com/office/drawing/2014/main" id="{C7C3F367-9A50-49EB-8CAF-8E0DA5CB3311}"/>
              </a:ext>
            </a:extLst>
          </p:cNvPr>
          <p:cNvSpPr>
            <a:spLocks noGrp="1"/>
          </p:cNvSpPr>
          <p:nvPr>
            <p:ph type="sldNum" sz="quarter" idx="12"/>
          </p:nvPr>
        </p:nvSpPr>
        <p:spPr/>
        <p:txBody>
          <a:bodyPr/>
          <a:lstStyle/>
          <a:p>
            <a:fld id="{CE6527ED-2F94-480A-A05E-823B7676D801}" type="slidenum">
              <a:rPr lang="en-US" smtClean="0"/>
              <a:t>20</a:t>
            </a:fld>
            <a:endParaRPr lang="en-US"/>
          </a:p>
        </p:txBody>
      </p:sp>
      <p:pic>
        <p:nvPicPr>
          <p:cNvPr id="6" name="Picture 5" descr="A picture containing table&#10;&#10;Description automatically generated">
            <a:extLst>
              <a:ext uri="{FF2B5EF4-FFF2-40B4-BE49-F238E27FC236}">
                <a16:creationId xmlns:a16="http://schemas.microsoft.com/office/drawing/2014/main" id="{7D4D5D68-826B-4641-9EA3-650D95716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248" y="3123028"/>
            <a:ext cx="4445391" cy="325034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AE44ADAC-4142-4B20-982A-DA1231C64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498" y="4146804"/>
            <a:ext cx="3379675" cy="2125980"/>
          </a:xfrm>
          <a:prstGeom prst="rect">
            <a:avLst/>
          </a:prstGeom>
          <a:ln>
            <a:noFill/>
          </a:ln>
          <a:effectLst>
            <a:softEdge rad="112500"/>
          </a:effectLst>
        </p:spPr>
      </p:pic>
    </p:spTree>
    <p:extLst>
      <p:ext uri="{BB962C8B-B14F-4D97-AF65-F5344CB8AC3E}">
        <p14:creationId xmlns:p14="http://schemas.microsoft.com/office/powerpoint/2010/main" val="384858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CB8C-9DF4-4A3E-834C-F7B8F08B208A}"/>
              </a:ext>
            </a:extLst>
          </p:cNvPr>
          <p:cNvSpPr>
            <a:spLocks noGrp="1"/>
          </p:cNvSpPr>
          <p:nvPr>
            <p:ph type="title"/>
          </p:nvPr>
        </p:nvSpPr>
        <p:spPr/>
        <p:txBody>
          <a:bodyPr/>
          <a:lstStyle/>
          <a:p>
            <a:r>
              <a:rPr lang="en-US" dirty="0"/>
              <a:t>Starvation</a:t>
            </a:r>
          </a:p>
        </p:txBody>
      </p:sp>
      <p:sp>
        <p:nvSpPr>
          <p:cNvPr id="3" name="Content Placeholder 2">
            <a:extLst>
              <a:ext uri="{FF2B5EF4-FFF2-40B4-BE49-F238E27FC236}">
                <a16:creationId xmlns:a16="http://schemas.microsoft.com/office/drawing/2014/main" id="{62F84AAC-CEE9-443D-976D-16E0DC22D4CB}"/>
              </a:ext>
            </a:extLst>
          </p:cNvPr>
          <p:cNvSpPr>
            <a:spLocks noGrp="1"/>
          </p:cNvSpPr>
          <p:nvPr>
            <p:ph idx="1"/>
          </p:nvPr>
        </p:nvSpPr>
        <p:spPr/>
        <p:txBody>
          <a:bodyPr>
            <a:normAutofit/>
          </a:bodyPr>
          <a:lstStyle/>
          <a:p>
            <a:pPr algn="just"/>
            <a:r>
              <a:rPr lang="en-US" sz="2400" dirty="0"/>
              <a:t>Starvation is infinite blocking caused due to unavailability of resources.</a:t>
            </a:r>
          </a:p>
          <a:p>
            <a:pPr marL="0" indent="0" algn="just">
              <a:buNone/>
            </a:pPr>
            <a:endParaRPr lang="en-US" sz="2400" dirty="0"/>
          </a:p>
        </p:txBody>
      </p:sp>
      <p:sp>
        <p:nvSpPr>
          <p:cNvPr id="4" name="Slide Number Placeholder 3">
            <a:extLst>
              <a:ext uri="{FF2B5EF4-FFF2-40B4-BE49-F238E27FC236}">
                <a16:creationId xmlns:a16="http://schemas.microsoft.com/office/drawing/2014/main" id="{25EFA979-2C34-4AE1-93C4-8A6BB2448BE0}"/>
              </a:ext>
            </a:extLst>
          </p:cNvPr>
          <p:cNvSpPr>
            <a:spLocks noGrp="1"/>
          </p:cNvSpPr>
          <p:nvPr>
            <p:ph type="sldNum" sz="quarter" idx="12"/>
          </p:nvPr>
        </p:nvSpPr>
        <p:spPr/>
        <p:txBody>
          <a:bodyPr/>
          <a:lstStyle/>
          <a:p>
            <a:fld id="{CE6527ED-2F94-480A-A05E-823B7676D801}" type="slidenum">
              <a:rPr lang="en-US" smtClean="0"/>
              <a:t>21</a:t>
            </a:fld>
            <a:endParaRPr lang="en-US"/>
          </a:p>
        </p:txBody>
      </p:sp>
      <p:pic>
        <p:nvPicPr>
          <p:cNvPr id="6" name="Picture 5" descr="Application&#10;&#10;Description automatically generated with low confidence">
            <a:extLst>
              <a:ext uri="{FF2B5EF4-FFF2-40B4-BE49-F238E27FC236}">
                <a16:creationId xmlns:a16="http://schemas.microsoft.com/office/drawing/2014/main" id="{C7694AB8-17E4-4CEF-A5F8-A3F9D4342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914" y="3220095"/>
            <a:ext cx="4192172" cy="3052689"/>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137A7E8F-9240-46E0-AC52-27F718C4F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316" y="736854"/>
            <a:ext cx="6203852" cy="1104900"/>
          </a:xfrm>
          <a:prstGeom prst="rect">
            <a:avLst/>
          </a:prstGeom>
          <a:ln>
            <a:noFill/>
          </a:ln>
          <a:effectLst>
            <a:softEdge rad="112500"/>
          </a:effectLst>
        </p:spPr>
      </p:pic>
    </p:spTree>
    <p:extLst>
      <p:ext uri="{BB962C8B-B14F-4D97-AF65-F5344CB8AC3E}">
        <p14:creationId xmlns:p14="http://schemas.microsoft.com/office/powerpoint/2010/main" val="261931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77F9-15FB-462F-BB90-2B1B34D2EA8A}"/>
              </a:ext>
            </a:extLst>
          </p:cNvPr>
          <p:cNvSpPr>
            <a:spLocks noGrp="1"/>
          </p:cNvSpPr>
          <p:nvPr>
            <p:ph type="title"/>
          </p:nvPr>
        </p:nvSpPr>
        <p:spPr>
          <a:xfrm>
            <a:off x="345712" y="119664"/>
            <a:ext cx="8967099" cy="1609344"/>
          </a:xfrm>
        </p:spPr>
        <p:txBody>
          <a:bodyPr>
            <a:normAutofit/>
          </a:bodyPr>
          <a:lstStyle/>
          <a:p>
            <a:r>
              <a:rPr lang="en-US" sz="4000" dirty="0"/>
              <a:t>Violation of Mutual Exclusion</a:t>
            </a:r>
          </a:p>
        </p:txBody>
      </p:sp>
      <p:pic>
        <p:nvPicPr>
          <p:cNvPr id="6" name="Content Placeholder 5" descr="A picture containing table&#10;&#10;Description automatically generated">
            <a:extLst>
              <a:ext uri="{FF2B5EF4-FFF2-40B4-BE49-F238E27FC236}">
                <a16:creationId xmlns:a16="http://schemas.microsoft.com/office/drawing/2014/main" id="{D3B85BC5-6751-4603-B5CF-9CA878188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378" y="2093976"/>
            <a:ext cx="5148774" cy="3263705"/>
          </a:xfrm>
        </p:spPr>
      </p:pic>
      <p:sp>
        <p:nvSpPr>
          <p:cNvPr id="4" name="Slide Number Placeholder 3">
            <a:extLst>
              <a:ext uri="{FF2B5EF4-FFF2-40B4-BE49-F238E27FC236}">
                <a16:creationId xmlns:a16="http://schemas.microsoft.com/office/drawing/2014/main" id="{310FDD53-AFD9-436A-8CEA-2DB110A8C907}"/>
              </a:ext>
            </a:extLst>
          </p:cNvPr>
          <p:cNvSpPr>
            <a:spLocks noGrp="1"/>
          </p:cNvSpPr>
          <p:nvPr>
            <p:ph type="sldNum" sz="quarter" idx="12"/>
          </p:nvPr>
        </p:nvSpPr>
        <p:spPr/>
        <p:txBody>
          <a:bodyPr/>
          <a:lstStyle/>
          <a:p>
            <a:fld id="{CE6527ED-2F94-480A-A05E-823B7676D801}" type="slidenum">
              <a:rPr lang="en-US" smtClean="0"/>
              <a:t>22</a:t>
            </a:fld>
            <a:endParaRPr lang="en-US"/>
          </a:p>
        </p:txBody>
      </p:sp>
      <p:sp>
        <p:nvSpPr>
          <p:cNvPr id="8" name="TextBox 7">
            <a:extLst>
              <a:ext uri="{FF2B5EF4-FFF2-40B4-BE49-F238E27FC236}">
                <a16:creationId xmlns:a16="http://schemas.microsoft.com/office/drawing/2014/main" id="{9D39F643-8BD3-4F99-BDB3-DD0576C4DCE9}"/>
              </a:ext>
            </a:extLst>
          </p:cNvPr>
          <p:cNvSpPr txBox="1"/>
          <p:nvPr/>
        </p:nvSpPr>
        <p:spPr>
          <a:xfrm>
            <a:off x="953085" y="5357681"/>
            <a:ext cx="9822767"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These problems are due to programming errors because of the tandem use of the wait and signal operations. </a:t>
            </a:r>
          </a:p>
          <a:p>
            <a:pPr marL="285750" indent="-285750" algn="just">
              <a:buFont typeface="Arial" panose="020B0604020202020204" pitchFamily="34" charset="0"/>
              <a:buChar char="•"/>
            </a:pPr>
            <a:r>
              <a:rPr lang="en-US" dirty="0"/>
              <a:t>The solution to these problems is higher-level language constructs such as critical region (region statement) and monitor.</a:t>
            </a:r>
          </a:p>
        </p:txBody>
      </p:sp>
      <p:pic>
        <p:nvPicPr>
          <p:cNvPr id="10" name="Picture 9" descr="Diagram&#10;&#10;Description automatically generated">
            <a:extLst>
              <a:ext uri="{FF2B5EF4-FFF2-40B4-BE49-F238E27FC236}">
                <a16:creationId xmlns:a16="http://schemas.microsoft.com/office/drawing/2014/main" id="{2607FDAB-EE6F-4D9F-B316-AC948101E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346" y="0"/>
            <a:ext cx="4354654" cy="2293035"/>
          </a:xfrm>
          <a:prstGeom prst="rect">
            <a:avLst/>
          </a:prstGeom>
          <a:ln>
            <a:noFill/>
          </a:ln>
          <a:effectLst>
            <a:softEdge rad="112500"/>
          </a:effectLst>
        </p:spPr>
      </p:pic>
    </p:spTree>
    <p:extLst>
      <p:ext uri="{BB962C8B-B14F-4D97-AF65-F5344CB8AC3E}">
        <p14:creationId xmlns:p14="http://schemas.microsoft.com/office/powerpoint/2010/main" val="195252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BC67F040-4028-43EE-9AF1-D9B20FA79C36}"/>
              </a:ext>
            </a:extLst>
          </p:cNvPr>
          <p:cNvSpPr>
            <a:spLocks noGrp="1"/>
          </p:cNvSpPr>
          <p:nvPr>
            <p:ph idx="1"/>
          </p:nvPr>
        </p:nvSpPr>
        <p:spPr>
          <a:xfrm>
            <a:off x="1063752" y="1671242"/>
            <a:ext cx="10058400" cy="4050792"/>
          </a:xfrm>
        </p:spPr>
        <p:txBody>
          <a:bodyPr>
            <a:normAutofit/>
          </a:bodyPr>
          <a:lstStyle/>
          <a:p>
            <a:pPr marL="0" indent="0" algn="just">
              <a:buNone/>
            </a:pPr>
            <a:endParaRPr lang="en-US" dirty="0"/>
          </a:p>
          <a:p>
            <a:pPr marL="0" indent="0" algn="just">
              <a:buNone/>
            </a:pPr>
            <a:endParaRPr lang="en-US" dirty="0"/>
          </a:p>
          <a:p>
            <a:pPr marL="0" indent="0" algn="just">
              <a:buNone/>
            </a:pPr>
            <a:r>
              <a:rPr lang="en-US" sz="2400" dirty="0"/>
              <a:t>A semaphore S is an integer variable that, apart from initialization is accessible only through two standard atomic operations: wait and signal. These operations were originally termed P (for wait) and V (for signal).</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3</a:t>
            </a:fld>
            <a:endParaRPr lang="en-US"/>
          </a:p>
        </p:txBody>
      </p:sp>
      <p:pic>
        <p:nvPicPr>
          <p:cNvPr id="6" name="Picture 5" descr="Diagram&#10;&#10;Description automatically generated">
            <a:extLst>
              <a:ext uri="{FF2B5EF4-FFF2-40B4-BE49-F238E27FC236}">
                <a16:creationId xmlns:a16="http://schemas.microsoft.com/office/drawing/2014/main" id="{F3BE8121-37E9-40BA-B015-32655AB60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343" y="3696638"/>
            <a:ext cx="4825218" cy="2797429"/>
          </a:xfrm>
          <a:prstGeom prst="rect">
            <a:avLst/>
          </a:prstGeom>
          <a:ln>
            <a:noFill/>
          </a:ln>
          <a:effectLst>
            <a:softEdge rad="112500"/>
          </a:effectLst>
        </p:spPr>
      </p:pic>
    </p:spTree>
    <p:extLst>
      <p:ext uri="{BB962C8B-B14F-4D97-AF65-F5344CB8AC3E}">
        <p14:creationId xmlns:p14="http://schemas.microsoft.com/office/powerpoint/2010/main" val="15378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a:t>
            </a:r>
          </a:p>
        </p:txBody>
      </p:sp>
      <p:pic>
        <p:nvPicPr>
          <p:cNvPr id="8" name="Content Placeholder 7" descr="Text, letter&#10;&#10;Description automatically generated">
            <a:extLst>
              <a:ext uri="{FF2B5EF4-FFF2-40B4-BE49-F238E27FC236}">
                <a16:creationId xmlns:a16="http://schemas.microsoft.com/office/drawing/2014/main" id="{C25B0966-AB69-47D6-89F4-76C4A0D02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104" y="1702191"/>
            <a:ext cx="4220307" cy="4304714"/>
          </a:xfrm>
        </p:spPr>
      </p:pic>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4</a:t>
            </a:fld>
            <a:endParaRPr lang="en-US"/>
          </a:p>
        </p:txBody>
      </p:sp>
    </p:spTree>
    <p:extLst>
      <p:ext uri="{BB962C8B-B14F-4D97-AF65-F5344CB8AC3E}">
        <p14:creationId xmlns:p14="http://schemas.microsoft.com/office/powerpoint/2010/main" val="8192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5</a:t>
            </a:fld>
            <a:endParaRPr lang="en-US"/>
          </a:p>
        </p:txBody>
      </p:sp>
      <p:sp>
        <p:nvSpPr>
          <p:cNvPr id="5" name="Content Placeholder 4">
            <a:extLst>
              <a:ext uri="{FF2B5EF4-FFF2-40B4-BE49-F238E27FC236}">
                <a16:creationId xmlns:a16="http://schemas.microsoft.com/office/drawing/2014/main" id="{359BEB2F-1A85-441B-9E54-9F569640C8B1}"/>
              </a:ext>
            </a:extLst>
          </p:cNvPr>
          <p:cNvSpPr>
            <a:spLocks noGrp="1"/>
          </p:cNvSpPr>
          <p:nvPr>
            <p:ph idx="1"/>
          </p:nvPr>
        </p:nvSpPr>
        <p:spPr/>
        <p:txBody>
          <a:bodyPr>
            <a:normAutofit/>
          </a:bodyPr>
          <a:lstStyle/>
          <a:p>
            <a:pPr algn="just"/>
            <a:endParaRPr lang="en-US" sz="2400" dirty="0"/>
          </a:p>
          <a:p>
            <a:pPr algn="just"/>
            <a:r>
              <a:rPr lang="en-US" sz="2400" dirty="0"/>
              <a:t>Modifications to the integer value of the semaphore in the wait and signal operations must be executed indivisibly. </a:t>
            </a:r>
          </a:p>
          <a:p>
            <a:pPr algn="just"/>
            <a:r>
              <a:rPr lang="en-US" sz="2400" dirty="0"/>
              <a:t>That is, when one process is updating the value of a semaphore, other processes cannot simultaneously modify that same semaphore value. </a:t>
            </a:r>
          </a:p>
          <a:p>
            <a:pPr algn="just"/>
            <a:r>
              <a:rPr lang="en-US" sz="2400" dirty="0"/>
              <a:t>In addition, in the case of the wait(S), the testing of the integer value of S (S&lt;=0) and its possible modification (S--) must also be executed without interruption. </a:t>
            </a:r>
          </a:p>
        </p:txBody>
      </p:sp>
    </p:spTree>
    <p:extLst>
      <p:ext uri="{BB962C8B-B14F-4D97-AF65-F5344CB8AC3E}">
        <p14:creationId xmlns:p14="http://schemas.microsoft.com/office/powerpoint/2010/main" val="398903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6</a:t>
            </a:fld>
            <a:endParaRPr lang="en-US"/>
          </a:p>
        </p:txBody>
      </p:sp>
      <p:sp>
        <p:nvSpPr>
          <p:cNvPr id="5" name="Content Placeholder 4">
            <a:extLst>
              <a:ext uri="{FF2B5EF4-FFF2-40B4-BE49-F238E27FC236}">
                <a16:creationId xmlns:a16="http://schemas.microsoft.com/office/drawing/2014/main" id="{359BEB2F-1A85-441B-9E54-9F569640C8B1}"/>
              </a:ext>
            </a:extLst>
          </p:cNvPr>
          <p:cNvSpPr>
            <a:spLocks noGrp="1"/>
          </p:cNvSpPr>
          <p:nvPr>
            <p:ph idx="1"/>
          </p:nvPr>
        </p:nvSpPr>
        <p:spPr/>
        <p:txBody>
          <a:bodyPr>
            <a:normAutofit/>
          </a:bodyPr>
          <a:lstStyle/>
          <a:p>
            <a:pPr algn="just"/>
            <a:r>
              <a:rPr lang="en-US" sz="2000" dirty="0"/>
              <a:t>We can use semaphores to deal with the n-process critical section problem. </a:t>
            </a:r>
          </a:p>
          <a:p>
            <a:pPr algn="just"/>
            <a:r>
              <a:rPr lang="en-US" sz="2000" dirty="0"/>
              <a:t>The n processes share a semaphore, mutex (standing for mutual exclusion) initialized to 1. </a:t>
            </a:r>
          </a:p>
          <a:p>
            <a:pPr algn="just"/>
            <a:r>
              <a:rPr lang="en-US" sz="2000" dirty="0"/>
              <a:t>Each process Pi is organized as follows: </a:t>
            </a:r>
            <a:endParaRPr lang="en-US" sz="2400" dirty="0"/>
          </a:p>
        </p:txBody>
      </p:sp>
      <p:pic>
        <p:nvPicPr>
          <p:cNvPr id="6" name="Picture 5">
            <a:extLst>
              <a:ext uri="{FF2B5EF4-FFF2-40B4-BE49-F238E27FC236}">
                <a16:creationId xmlns:a16="http://schemas.microsoft.com/office/drawing/2014/main" id="{293DB865-BDB4-450A-8560-E3A5B7590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388" y="3615397"/>
            <a:ext cx="7512147" cy="3022512"/>
          </a:xfrm>
          <a:prstGeom prst="rect">
            <a:avLst/>
          </a:prstGeom>
        </p:spPr>
      </p:pic>
    </p:spTree>
    <p:extLst>
      <p:ext uri="{BB962C8B-B14F-4D97-AF65-F5344CB8AC3E}">
        <p14:creationId xmlns:p14="http://schemas.microsoft.com/office/powerpoint/2010/main" val="352664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7</a:t>
            </a:fld>
            <a:endParaRPr lang="en-US"/>
          </a:p>
        </p:txBody>
      </p:sp>
      <p:sp>
        <p:nvSpPr>
          <p:cNvPr id="5" name="Content Placeholder 4">
            <a:extLst>
              <a:ext uri="{FF2B5EF4-FFF2-40B4-BE49-F238E27FC236}">
                <a16:creationId xmlns:a16="http://schemas.microsoft.com/office/drawing/2014/main" id="{359BEB2F-1A85-441B-9E54-9F569640C8B1}"/>
              </a:ext>
            </a:extLst>
          </p:cNvPr>
          <p:cNvSpPr>
            <a:spLocks noGrp="1"/>
          </p:cNvSpPr>
          <p:nvPr>
            <p:ph idx="1"/>
          </p:nvPr>
        </p:nvSpPr>
        <p:spPr/>
        <p:txBody>
          <a:bodyPr>
            <a:normAutofit/>
          </a:bodyPr>
          <a:lstStyle/>
          <a:p>
            <a:pPr marL="0" indent="0" algn="just">
              <a:buNone/>
            </a:pPr>
            <a:r>
              <a:rPr lang="en-US" sz="2800" dirty="0"/>
              <a:t>Is it a good solution?</a:t>
            </a:r>
          </a:p>
          <a:p>
            <a:pPr marL="0" indent="0" algn="just">
              <a:buNone/>
            </a:pPr>
            <a:endParaRPr lang="en-US" sz="2800" dirty="0"/>
          </a:p>
          <a:p>
            <a:pPr algn="just"/>
            <a:r>
              <a:rPr lang="en-US" sz="2400" dirty="0"/>
              <a:t>Answer is </a:t>
            </a:r>
            <a:r>
              <a:rPr lang="en-US" sz="2400" dirty="0">
                <a:solidFill>
                  <a:srgbClr val="C00000"/>
                </a:solidFill>
              </a:rPr>
              <a:t>no</a:t>
            </a:r>
            <a:r>
              <a:rPr lang="en-US" sz="2400" dirty="0"/>
              <a:t>.</a:t>
            </a:r>
          </a:p>
          <a:p>
            <a:pPr algn="just"/>
            <a:r>
              <a:rPr lang="en-US" sz="2400" dirty="0"/>
              <a:t>Mutual exclusion==</a:t>
            </a:r>
            <a:r>
              <a:rPr lang="en-US" sz="2400" dirty="0">
                <a:solidFill>
                  <a:srgbClr val="C00000"/>
                </a:solidFill>
              </a:rPr>
              <a:t>Yes</a:t>
            </a:r>
          </a:p>
          <a:p>
            <a:pPr algn="just"/>
            <a:r>
              <a:rPr lang="en-US" sz="2400" dirty="0"/>
              <a:t>Progress== </a:t>
            </a:r>
            <a:r>
              <a:rPr lang="en-US" sz="2400" dirty="0">
                <a:solidFill>
                  <a:srgbClr val="C00000"/>
                </a:solidFill>
              </a:rPr>
              <a:t>Yes</a:t>
            </a:r>
          </a:p>
          <a:p>
            <a:pPr algn="just"/>
            <a:r>
              <a:rPr lang="en-US" sz="2400" dirty="0"/>
              <a:t>Bounded Waiting== </a:t>
            </a:r>
            <a:r>
              <a:rPr lang="en-US" sz="2400" dirty="0">
                <a:solidFill>
                  <a:srgbClr val="C00000"/>
                </a:solidFill>
              </a:rPr>
              <a:t>No</a:t>
            </a:r>
          </a:p>
        </p:txBody>
      </p:sp>
    </p:spTree>
    <p:extLst>
      <p:ext uri="{BB962C8B-B14F-4D97-AF65-F5344CB8AC3E}">
        <p14:creationId xmlns:p14="http://schemas.microsoft.com/office/powerpoint/2010/main" val="81718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8</a:t>
            </a:fld>
            <a:endParaRPr lang="en-US"/>
          </a:p>
        </p:txBody>
      </p:sp>
      <p:sp>
        <p:nvSpPr>
          <p:cNvPr id="5" name="Content Placeholder 4">
            <a:extLst>
              <a:ext uri="{FF2B5EF4-FFF2-40B4-BE49-F238E27FC236}">
                <a16:creationId xmlns:a16="http://schemas.microsoft.com/office/drawing/2014/main" id="{359BEB2F-1A85-441B-9E54-9F569640C8B1}"/>
              </a:ext>
            </a:extLst>
          </p:cNvPr>
          <p:cNvSpPr>
            <a:spLocks noGrp="1"/>
          </p:cNvSpPr>
          <p:nvPr>
            <p:ph idx="1"/>
          </p:nvPr>
        </p:nvSpPr>
        <p:spPr/>
        <p:txBody>
          <a:bodyPr>
            <a:normAutofit/>
          </a:bodyPr>
          <a:lstStyle/>
          <a:p>
            <a:pPr marL="0" indent="0" algn="just">
              <a:buNone/>
            </a:pPr>
            <a:endParaRPr lang="en-US" sz="2000" dirty="0"/>
          </a:p>
          <a:p>
            <a:pPr marL="0" indent="0" algn="just">
              <a:buNone/>
            </a:pPr>
            <a:endParaRPr lang="en-US" dirty="0"/>
          </a:p>
          <a:p>
            <a:pPr algn="just"/>
            <a:r>
              <a:rPr lang="en-US" sz="2400" dirty="0"/>
              <a:t>In a </a:t>
            </a:r>
            <a:r>
              <a:rPr lang="en-US" sz="2400" dirty="0" err="1"/>
              <a:t>uni</a:t>
            </a:r>
            <a:r>
              <a:rPr lang="en-US" sz="2400" dirty="0"/>
              <a:t>-processor environment, to ensure atomic execution, while executing wait and signal, interrupts can be disabled. </a:t>
            </a:r>
          </a:p>
          <a:p>
            <a:pPr marL="0" indent="0" algn="just">
              <a:buNone/>
            </a:pPr>
            <a:endParaRPr lang="en-US" sz="2400" dirty="0"/>
          </a:p>
          <a:p>
            <a:pPr algn="just"/>
            <a:r>
              <a:rPr lang="en-US" sz="2400" dirty="0"/>
              <a:t>In case of a multi-processor environment, to ensure atomic execution is one can lock the data bus, or use a soft solution such as the Bakery algorithm. </a:t>
            </a:r>
            <a:endParaRPr lang="en-US" sz="2400" dirty="0">
              <a:solidFill>
                <a:srgbClr val="C00000"/>
              </a:solidFill>
            </a:endParaRPr>
          </a:p>
        </p:txBody>
      </p:sp>
    </p:spTree>
    <p:extLst>
      <p:ext uri="{BB962C8B-B14F-4D97-AF65-F5344CB8AC3E}">
        <p14:creationId xmlns:p14="http://schemas.microsoft.com/office/powerpoint/2010/main" val="82304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dirty="0"/>
              <a:t>Semaphores (Busy Waiting)</a:t>
            </a:r>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9</a:t>
            </a:fld>
            <a:endParaRPr lang="en-US"/>
          </a:p>
        </p:txBody>
      </p:sp>
      <p:sp>
        <p:nvSpPr>
          <p:cNvPr id="5" name="Content Placeholder 4">
            <a:extLst>
              <a:ext uri="{FF2B5EF4-FFF2-40B4-BE49-F238E27FC236}">
                <a16:creationId xmlns:a16="http://schemas.microsoft.com/office/drawing/2014/main" id="{359BEB2F-1A85-441B-9E54-9F569640C8B1}"/>
              </a:ext>
            </a:extLst>
          </p:cNvPr>
          <p:cNvSpPr>
            <a:spLocks noGrp="1"/>
          </p:cNvSpPr>
          <p:nvPr>
            <p:ph idx="1"/>
          </p:nvPr>
        </p:nvSpPr>
        <p:spPr/>
        <p:txBody>
          <a:bodyPr>
            <a:normAutofit lnSpcReduction="10000"/>
          </a:bodyPr>
          <a:lstStyle/>
          <a:p>
            <a:pPr algn="just"/>
            <a:r>
              <a:rPr lang="en-US" sz="2000" dirty="0"/>
              <a:t>While a process is in its critical section, any other process that tries to enter its critical section must loop continuously in the entry code. </a:t>
            </a:r>
          </a:p>
          <a:p>
            <a:pPr algn="just"/>
            <a:r>
              <a:rPr lang="en-US" sz="2000" dirty="0"/>
              <a:t>This continual looping is clearly a problem in a real multiprogramming system, where a single CPU is shared among many processes. </a:t>
            </a:r>
          </a:p>
          <a:p>
            <a:pPr algn="just"/>
            <a:r>
              <a:rPr lang="en-US" sz="2000" dirty="0"/>
              <a:t>Busy waiting wastes CPU cycles that some other process may be able to use productively. </a:t>
            </a:r>
          </a:p>
          <a:p>
            <a:pPr algn="just"/>
            <a:r>
              <a:rPr lang="en-US" sz="2000" b="1" dirty="0"/>
              <a:t>This type of semaphore is also called a spinlock</a:t>
            </a:r>
            <a:r>
              <a:rPr lang="en-US" sz="2000" dirty="0"/>
              <a:t> (because the process spins while waiting for the lock). </a:t>
            </a:r>
          </a:p>
          <a:p>
            <a:pPr algn="just"/>
            <a:r>
              <a:rPr lang="en-US" sz="2000" dirty="0"/>
              <a:t>Spinlocks are useful in multiprocessor systems. </a:t>
            </a:r>
          </a:p>
          <a:p>
            <a:pPr algn="just"/>
            <a:r>
              <a:rPr lang="en-US" sz="2000" dirty="0"/>
              <a:t>The advantage of a spinlock is that no context switch is required when a process must wait on a lock, and a context switch may take considerable time. </a:t>
            </a:r>
          </a:p>
          <a:p>
            <a:pPr algn="just"/>
            <a:r>
              <a:rPr lang="en-US" dirty="0"/>
              <a:t>S</a:t>
            </a:r>
            <a:r>
              <a:rPr lang="en-US" sz="2000" dirty="0"/>
              <a:t>pinlocks are useful when they are expected to be held for short times.</a:t>
            </a:r>
            <a:endParaRPr lang="en-US" sz="2400" dirty="0"/>
          </a:p>
        </p:txBody>
      </p:sp>
    </p:spTree>
    <p:extLst>
      <p:ext uri="{BB962C8B-B14F-4D97-AF65-F5344CB8AC3E}">
        <p14:creationId xmlns:p14="http://schemas.microsoft.com/office/powerpoint/2010/main" val="3648049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3365</TotalTime>
  <Words>1348</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Rockwell</vt:lpstr>
      <vt:lpstr>Rockwell Condensed</vt:lpstr>
      <vt:lpstr>Wingdings</vt:lpstr>
      <vt:lpstr>Wood Type</vt:lpstr>
      <vt:lpstr>Operating Systems</vt:lpstr>
      <vt:lpstr>SEmaphores</vt:lpstr>
      <vt:lpstr>Semaphores</vt:lpstr>
      <vt:lpstr>Semaphores</vt:lpstr>
      <vt:lpstr>Semaphores</vt:lpstr>
      <vt:lpstr>Semaphores</vt:lpstr>
      <vt:lpstr>Semaphores</vt:lpstr>
      <vt:lpstr>Semaphores</vt:lpstr>
      <vt:lpstr>Semaphores (Busy Waiting)</vt:lpstr>
      <vt:lpstr>Semaphores (modified)</vt:lpstr>
      <vt:lpstr>Semaphores (modified)</vt:lpstr>
      <vt:lpstr>Semaphores (modified)</vt:lpstr>
      <vt:lpstr>Semaphores (modified)</vt:lpstr>
      <vt:lpstr>Process Synchronization (Example-1)</vt:lpstr>
      <vt:lpstr>Process Synchronization (Example-2)</vt:lpstr>
      <vt:lpstr>Past Paper Questions </vt:lpstr>
      <vt:lpstr>PowerPoint Presentation</vt:lpstr>
      <vt:lpstr>PowerPoint Presentation</vt:lpstr>
      <vt:lpstr>Problems with Semaphores </vt:lpstr>
      <vt:lpstr>Deadlocks</vt:lpstr>
      <vt:lpstr>Starvation</vt:lpstr>
      <vt:lpstr>Violation of Mutual Exclusion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91</cp:revision>
  <dcterms:created xsi:type="dcterms:W3CDTF">2022-02-16T07:50:43Z</dcterms:created>
  <dcterms:modified xsi:type="dcterms:W3CDTF">2022-04-27T05:53:15Z</dcterms:modified>
</cp:coreProperties>
</file>