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2" d="100"/>
          <a:sy n="32" d="100"/>
        </p:scale>
        <p:origin x="3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EFA87C-0092-4F09-9D0A-04B17106C707}" type="datetimeFigureOut">
              <a:rPr lang="en-US" smtClean="0"/>
              <a:t>3/11/2023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FA87C-0092-4F09-9D0A-04B17106C70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FA87C-0092-4F09-9D0A-04B17106C707}"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FA87C-0092-4F09-9D0A-04B17106C707}"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FA87C-0092-4F09-9D0A-04B17106C707}"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3/11/2023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EFA87C-0092-4F09-9D0A-04B17106C707}" type="datetimeFigureOut">
              <a:rPr lang="en-US" smtClean="0"/>
              <a:t>3/11/2023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Lecture </a:t>
            </a:r>
            <a:r>
              <a:rPr lang="en-US" sz="2800" b="1"/>
              <a:t># 2 </a:t>
            </a:r>
            <a:endParaRPr lang="en-US" sz="2800" b="1" dirty="0"/>
          </a:p>
          <a:p>
            <a:pPr algn="ctr"/>
            <a:r>
              <a:rPr lang="en-US" sz="2800" b="1" dirty="0"/>
              <a:t>Razi Uddin</a:t>
            </a:r>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182F-CE61-4817-B9A9-AAF55A426AE8}"/>
              </a:ext>
            </a:extLst>
          </p:cNvPr>
          <p:cNvSpPr>
            <a:spLocks noGrp="1"/>
          </p:cNvSpPr>
          <p:nvPr>
            <p:ph type="title"/>
          </p:nvPr>
        </p:nvSpPr>
        <p:spPr/>
        <p:txBody>
          <a:bodyPr/>
          <a:lstStyle/>
          <a:p>
            <a:r>
              <a:rPr lang="en-US" altLang="en-US" dirty="0"/>
              <a:t>Transition from User to Kernel Mode</a:t>
            </a:r>
            <a:endParaRPr lang="en-US" dirty="0"/>
          </a:p>
        </p:txBody>
      </p:sp>
      <p:pic>
        <p:nvPicPr>
          <p:cNvPr id="4" name="Content Placeholder 3">
            <a:extLst>
              <a:ext uri="{FF2B5EF4-FFF2-40B4-BE49-F238E27FC236}">
                <a16:creationId xmlns:a16="http://schemas.microsoft.com/office/drawing/2014/main" id="{193F0139-0169-47F6-AC41-DB5125FAC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209704"/>
            <a:ext cx="10058400" cy="3105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C821E5DB-D094-4CEE-90BB-4E55E6D6536D}"/>
              </a:ext>
            </a:extLst>
          </p:cNvPr>
          <p:cNvSpPr>
            <a:spLocks noGrp="1"/>
          </p:cNvSpPr>
          <p:nvPr>
            <p:ph type="sldNum" sz="quarter" idx="12"/>
          </p:nvPr>
        </p:nvSpPr>
        <p:spPr/>
        <p:txBody>
          <a:bodyPr/>
          <a:lstStyle/>
          <a:p>
            <a:fld id="{CE6527ED-2F94-480A-A05E-823B7676D801}" type="slidenum">
              <a:rPr lang="en-US" smtClean="0"/>
              <a:t>10</a:t>
            </a:fld>
            <a:endParaRPr lang="en-US"/>
          </a:p>
        </p:txBody>
      </p:sp>
      <p:pic>
        <p:nvPicPr>
          <p:cNvPr id="6" name="Picture 5" descr="Icon&#10;&#10;Description automatically generated">
            <a:extLst>
              <a:ext uri="{FF2B5EF4-FFF2-40B4-BE49-F238E27FC236}">
                <a16:creationId xmlns:a16="http://schemas.microsoft.com/office/drawing/2014/main" id="{0B298890-5C8E-4084-9D78-9E1806B3C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585" y="22009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2837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F50E-C099-46BC-B727-08EE915052B1}"/>
              </a:ext>
            </a:extLst>
          </p:cNvPr>
          <p:cNvSpPr>
            <a:spLocks noGrp="1"/>
          </p:cNvSpPr>
          <p:nvPr>
            <p:ph type="title"/>
          </p:nvPr>
        </p:nvSpPr>
        <p:spPr/>
        <p:txBody>
          <a:bodyPr/>
          <a:lstStyle/>
          <a:p>
            <a:r>
              <a:rPr lang="en-US" dirty="0"/>
              <a:t>I/O Protection </a:t>
            </a:r>
          </a:p>
        </p:txBody>
      </p:sp>
      <p:sp>
        <p:nvSpPr>
          <p:cNvPr id="3" name="Content Placeholder 2">
            <a:extLst>
              <a:ext uri="{FF2B5EF4-FFF2-40B4-BE49-F238E27FC236}">
                <a16:creationId xmlns:a16="http://schemas.microsoft.com/office/drawing/2014/main" id="{CE0642AC-91AC-412F-859C-CC569DBF493D}"/>
              </a:ext>
            </a:extLst>
          </p:cNvPr>
          <p:cNvSpPr>
            <a:spLocks noGrp="1"/>
          </p:cNvSpPr>
          <p:nvPr>
            <p:ph idx="1"/>
          </p:nvPr>
        </p:nvSpPr>
        <p:spPr/>
        <p:txBody>
          <a:bodyPr/>
          <a:lstStyle/>
          <a:p>
            <a:pPr algn="just"/>
            <a:r>
              <a:rPr lang="en-US" dirty="0"/>
              <a:t>A user process may disrupt the normal operation of the system by issuing illegal I/O instructions, by accessing memory locations within the operating system itself, or by refusing to relinquish the CPU.</a:t>
            </a:r>
          </a:p>
          <a:p>
            <a:pPr algn="just"/>
            <a:r>
              <a:rPr lang="en-US" dirty="0"/>
              <a:t>To prevent users from performing illegal I/O</a:t>
            </a:r>
          </a:p>
          <a:p>
            <a:pPr algn="just"/>
            <a:r>
              <a:rPr lang="en-US" dirty="0"/>
              <a:t>Define all I/O instructions to be privileged instructions. </a:t>
            </a:r>
          </a:p>
          <a:p>
            <a:pPr algn="just"/>
            <a:r>
              <a:rPr lang="en-US" dirty="0"/>
              <a:t>Thus users cannot issue I/O instructions directly; they must do it through the operating system. </a:t>
            </a:r>
          </a:p>
          <a:p>
            <a:pPr algn="just"/>
            <a:r>
              <a:rPr lang="en-US" dirty="0"/>
              <a:t>For I/O protection to be complete, we must be sure that a user program can never gain control of the computer in monitor mode. </a:t>
            </a:r>
          </a:p>
          <a:p>
            <a:pPr algn="just"/>
            <a:r>
              <a:rPr lang="en-US" dirty="0"/>
              <a:t>If it could, I/O protection could be compromised.</a:t>
            </a:r>
          </a:p>
        </p:txBody>
      </p:sp>
      <p:sp>
        <p:nvSpPr>
          <p:cNvPr id="4" name="Slide Number Placeholder 3">
            <a:extLst>
              <a:ext uri="{FF2B5EF4-FFF2-40B4-BE49-F238E27FC236}">
                <a16:creationId xmlns:a16="http://schemas.microsoft.com/office/drawing/2014/main" id="{43769B37-7B1A-4D1B-81FE-0D1F560BAAB2}"/>
              </a:ext>
            </a:extLst>
          </p:cNvPr>
          <p:cNvSpPr>
            <a:spLocks noGrp="1"/>
          </p:cNvSpPr>
          <p:nvPr>
            <p:ph type="sldNum" sz="quarter" idx="12"/>
          </p:nvPr>
        </p:nvSpPr>
        <p:spPr/>
        <p:txBody>
          <a:bodyPr/>
          <a:lstStyle/>
          <a:p>
            <a:fld id="{CE6527ED-2F94-480A-A05E-823B7676D801}" type="slidenum">
              <a:rPr lang="en-US" smtClean="0"/>
              <a:t>11</a:t>
            </a:fld>
            <a:endParaRPr lang="en-US"/>
          </a:p>
        </p:txBody>
      </p:sp>
      <p:pic>
        <p:nvPicPr>
          <p:cNvPr id="5" name="Picture 4" descr="Icon&#10;&#10;Description automatically generated">
            <a:extLst>
              <a:ext uri="{FF2B5EF4-FFF2-40B4-BE49-F238E27FC236}">
                <a16:creationId xmlns:a16="http://schemas.microsoft.com/office/drawing/2014/main" id="{8A6CC947-3302-4494-80A0-C8CF760C9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780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BEB5-7838-4F93-8CCD-23D9F5BB38E5}"/>
              </a:ext>
            </a:extLst>
          </p:cNvPr>
          <p:cNvSpPr>
            <a:spLocks noGrp="1"/>
          </p:cNvSpPr>
          <p:nvPr>
            <p:ph type="title"/>
          </p:nvPr>
        </p:nvSpPr>
        <p:spPr/>
        <p:txBody>
          <a:bodyPr/>
          <a:lstStyle/>
          <a:p>
            <a:r>
              <a:rPr lang="en-US" dirty="0"/>
              <a:t>Memory Protection</a:t>
            </a:r>
          </a:p>
        </p:txBody>
      </p:sp>
      <p:sp>
        <p:nvSpPr>
          <p:cNvPr id="3" name="Content Placeholder 2">
            <a:extLst>
              <a:ext uri="{FF2B5EF4-FFF2-40B4-BE49-F238E27FC236}">
                <a16:creationId xmlns:a16="http://schemas.microsoft.com/office/drawing/2014/main" id="{BDF3BA79-6ACA-4ADA-B03F-E772B1630AA8}"/>
              </a:ext>
            </a:extLst>
          </p:cNvPr>
          <p:cNvSpPr>
            <a:spLocks noGrp="1"/>
          </p:cNvSpPr>
          <p:nvPr>
            <p:ph idx="1"/>
          </p:nvPr>
        </p:nvSpPr>
        <p:spPr/>
        <p:txBody>
          <a:bodyPr>
            <a:normAutofit fontScale="92500" lnSpcReduction="10000"/>
          </a:bodyPr>
          <a:lstStyle/>
          <a:p>
            <a:pPr algn="just"/>
            <a:r>
              <a:rPr lang="en-US" dirty="0"/>
              <a:t>The region in the memory that a process is allowed to access is known as process address space. </a:t>
            </a:r>
          </a:p>
          <a:p>
            <a:pPr algn="just"/>
            <a:r>
              <a:rPr lang="en-US" dirty="0"/>
              <a:t>To ensure correct operation of a computer system, we need to ensure that a process cannot access memory outside its address space. </a:t>
            </a:r>
          </a:p>
          <a:p>
            <a:pPr algn="just"/>
            <a:r>
              <a:rPr lang="en-US" dirty="0"/>
              <a:t>If we don’t do this then a process may, accidentally or deliberately, overwrite the address space of another process or memory space belonging to the operating system (e.g., for the interrupt vector table).</a:t>
            </a:r>
          </a:p>
          <a:p>
            <a:pPr algn="just"/>
            <a:r>
              <a:rPr lang="en-US" dirty="0"/>
              <a:t>Two registers are used for this purpose:</a:t>
            </a:r>
          </a:p>
          <a:p>
            <a:pPr algn="just"/>
            <a:r>
              <a:rPr lang="en-US" b="1" dirty="0">
                <a:solidFill>
                  <a:srgbClr val="3366FF"/>
                </a:solidFill>
              </a:rPr>
              <a:t>Base register—(</a:t>
            </a:r>
            <a:r>
              <a:rPr lang="en-US" dirty="0"/>
              <a:t>initialized with the starting address of the process</a:t>
            </a:r>
            <a:r>
              <a:rPr lang="en-US" b="1" dirty="0">
                <a:solidFill>
                  <a:srgbClr val="0070C0"/>
                </a:solidFill>
              </a:rPr>
              <a:t>)</a:t>
            </a:r>
            <a:endParaRPr lang="en-US" dirty="0"/>
          </a:p>
          <a:p>
            <a:pPr algn="just"/>
            <a:r>
              <a:rPr lang="en-US" b="1" dirty="0">
                <a:solidFill>
                  <a:srgbClr val="3366FF"/>
                </a:solidFill>
              </a:rPr>
              <a:t>Limit register—(</a:t>
            </a:r>
            <a:r>
              <a:rPr lang="en-US" dirty="0"/>
              <a:t>initialized with its size</a:t>
            </a:r>
            <a:r>
              <a:rPr lang="en-US" b="1" dirty="0">
                <a:solidFill>
                  <a:srgbClr val="0070C0"/>
                </a:solidFill>
              </a:rPr>
              <a:t>)</a:t>
            </a:r>
          </a:p>
          <a:p>
            <a:pPr algn="just"/>
            <a:r>
              <a:rPr lang="en-US" dirty="0"/>
              <a:t>Memory outside the defined range is protected because the CPU checks that every address generated by the process falls within the memory range defined by the values stored in the base and limit registers.</a:t>
            </a:r>
            <a:endParaRPr lang="en-US" b="1" dirty="0">
              <a:solidFill>
                <a:srgbClr val="0070C0"/>
              </a:solidFill>
            </a:endParaRPr>
          </a:p>
        </p:txBody>
      </p:sp>
      <p:sp>
        <p:nvSpPr>
          <p:cNvPr id="4" name="Slide Number Placeholder 3">
            <a:extLst>
              <a:ext uri="{FF2B5EF4-FFF2-40B4-BE49-F238E27FC236}">
                <a16:creationId xmlns:a16="http://schemas.microsoft.com/office/drawing/2014/main" id="{435052EE-4EE6-47B9-9CEA-8F55F7ECC86D}"/>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5" name="Picture 4" descr="Icon&#10;&#10;Description automatically generated">
            <a:extLst>
              <a:ext uri="{FF2B5EF4-FFF2-40B4-BE49-F238E27FC236}">
                <a16:creationId xmlns:a16="http://schemas.microsoft.com/office/drawing/2014/main" id="{016A65F2-3011-4ECC-8DCC-A509BBD6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5485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C1A6-72FE-4C72-BFE8-AFD2658173F1}"/>
              </a:ext>
            </a:extLst>
          </p:cNvPr>
          <p:cNvSpPr>
            <a:spLocks noGrp="1"/>
          </p:cNvSpPr>
          <p:nvPr>
            <p:ph type="title"/>
          </p:nvPr>
        </p:nvSpPr>
        <p:spPr/>
        <p:txBody>
          <a:bodyPr/>
          <a:lstStyle/>
          <a:p>
            <a:r>
              <a:rPr lang="en-US" dirty="0"/>
              <a:t>Memory Protection</a:t>
            </a:r>
          </a:p>
        </p:txBody>
      </p:sp>
      <p:pic>
        <p:nvPicPr>
          <p:cNvPr id="5" name="Content Placeholder 4">
            <a:extLst>
              <a:ext uri="{FF2B5EF4-FFF2-40B4-BE49-F238E27FC236}">
                <a16:creationId xmlns:a16="http://schemas.microsoft.com/office/drawing/2014/main" id="{C59F367D-5173-45AA-A3E3-F5D70A53B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6" y="1987958"/>
            <a:ext cx="8269357" cy="3949015"/>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40E0EB7C-EAB0-4FBB-9D5E-8E5E1746D8A9}"/>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7" name="Picture 6" descr="Icon&#10;&#10;Description automatically generated">
            <a:extLst>
              <a:ext uri="{FF2B5EF4-FFF2-40B4-BE49-F238E27FC236}">
                <a16:creationId xmlns:a16="http://schemas.microsoft.com/office/drawing/2014/main" id="{F8EC808B-CCC1-4AC7-ACA1-39E9BF7BC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7558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We must prevent the user program from getting stuck in an infinite loop or not calling system services and never returning control to the CPU.</a:t>
            </a:r>
          </a:p>
          <a:p>
            <a:pPr algn="just"/>
            <a:r>
              <a:rPr lang="en-US" dirty="0"/>
              <a:t>To accomplish this we can use a timer, which interrupts the CPU after specified period to ensure that the operating system maintains control.</a:t>
            </a:r>
          </a:p>
          <a:p>
            <a:pPr algn="just"/>
            <a:r>
              <a:rPr lang="en-US" dirty="0"/>
              <a:t>Timer period may be variable or fixed. </a:t>
            </a:r>
          </a:p>
          <a:p>
            <a:pPr algn="just"/>
            <a:r>
              <a:rPr lang="en-US" dirty="0"/>
              <a:t>A fixed-rate clock and a counter are used to implement a variable timer. </a:t>
            </a:r>
          </a:p>
          <a:p>
            <a:pPr algn="just"/>
            <a:r>
              <a:rPr lang="en-US" dirty="0"/>
              <a:t>The OS initializes the counter with a positive value. </a:t>
            </a:r>
          </a:p>
          <a:p>
            <a:pPr algn="just"/>
            <a:r>
              <a:rPr lang="en-US" dirty="0"/>
              <a:t>The counter is decremented every clock tick by the clock interrupt service routine.</a:t>
            </a:r>
          </a:p>
        </p:txBody>
      </p:sp>
      <p:sp>
        <p:nvSpPr>
          <p:cNvPr id="4" name="Slide Number Placeholder 3">
            <a:extLst>
              <a:ext uri="{FF2B5EF4-FFF2-40B4-BE49-F238E27FC236}">
                <a16:creationId xmlns:a16="http://schemas.microsoft.com/office/drawing/2014/main" id="{9E1D74F4-7C62-41E3-B8F5-1C7DEA68F347}"/>
              </a:ext>
            </a:extLst>
          </p:cNvPr>
          <p:cNvSpPr>
            <a:spLocks noGrp="1"/>
          </p:cNvSpPr>
          <p:nvPr>
            <p:ph type="sldNum" sz="quarter" idx="12"/>
          </p:nvPr>
        </p:nvSpPr>
        <p:spPr/>
        <p:txBody>
          <a:bodyPr/>
          <a:lstStyle/>
          <a:p>
            <a:fld id="{CE6527ED-2F94-480A-A05E-823B7676D801}" type="slidenum">
              <a:rPr lang="en-US" smtClean="0"/>
              <a:t>14</a:t>
            </a:fld>
            <a:endParaRPr lang="en-US"/>
          </a:p>
        </p:txBody>
      </p:sp>
      <p:pic>
        <p:nvPicPr>
          <p:cNvPr id="5" name="Picture 4" descr="Icon&#10;&#10;Description automatically generated">
            <a:extLst>
              <a:ext uri="{FF2B5EF4-FFF2-40B4-BE49-F238E27FC236}">
                <a16:creationId xmlns:a16="http://schemas.microsoft.com/office/drawing/2014/main" id="{C130056D-C9AF-4994-AC7D-734392FF1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9728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When the counter reaches the value 0, a timer interrupt is generated that transfers control from the current process to the next scheduled process. </a:t>
            </a:r>
          </a:p>
          <a:p>
            <a:pPr algn="just"/>
            <a:r>
              <a:rPr lang="en-US" dirty="0"/>
              <a:t>Thus we can use the timer to prevent a program from running too long. </a:t>
            </a:r>
          </a:p>
          <a:p>
            <a:pPr algn="just"/>
            <a:r>
              <a:rPr lang="en-US" dirty="0"/>
              <a:t>In the most straightforward case, the timer could be set to interrupt every N milliseconds, where N is the time slice that each process is allowed to execute before the next process gets control of the CPU. </a:t>
            </a:r>
          </a:p>
          <a:p>
            <a:pPr algn="just"/>
            <a:r>
              <a:rPr lang="en-US" dirty="0"/>
              <a:t>The OS is invoked at the end of each time slice to perform various housekeeping tasks.</a:t>
            </a:r>
          </a:p>
        </p:txBody>
      </p:sp>
      <p:sp>
        <p:nvSpPr>
          <p:cNvPr id="4" name="Slide Number Placeholder 3">
            <a:extLst>
              <a:ext uri="{FF2B5EF4-FFF2-40B4-BE49-F238E27FC236}">
                <a16:creationId xmlns:a16="http://schemas.microsoft.com/office/drawing/2014/main" id="{381C935C-B2D3-40C9-A8EA-CA8B52A4EE1B}"/>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5" name="Picture 4" descr="Icon&#10;&#10;Description automatically generated">
            <a:extLst>
              <a:ext uri="{FF2B5EF4-FFF2-40B4-BE49-F238E27FC236}">
                <a16:creationId xmlns:a16="http://schemas.microsoft.com/office/drawing/2014/main" id="{355E55C3-9D1E-4BFF-BC1A-3DD0A431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3950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altLang="en-US" dirty="0"/>
              <a:t>Kernel</a:t>
            </a:r>
            <a:endParaRPr lang="en-US" dirty="0"/>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The operating system is the one program running at all times on the computer—usually called the kernel. </a:t>
            </a:r>
          </a:p>
          <a:p>
            <a:pPr algn="just"/>
            <a:r>
              <a:rPr lang="en-US" dirty="0"/>
              <a:t>Along with the kernel, there are two other types of programs: system programs, which are associated with the operating system but are not necessarily part of the kernel, </a:t>
            </a:r>
          </a:p>
          <a:p>
            <a:pPr algn="just"/>
            <a:r>
              <a:rPr lang="en-US" dirty="0"/>
              <a:t>And application programs, which include all programs not associated with the operation of the system.</a:t>
            </a:r>
            <a:endParaRPr lang="en-US" altLang="en-US" dirty="0"/>
          </a:p>
          <a:p>
            <a:pPr algn="just"/>
            <a:r>
              <a:rPr lang="en-US" altLang="en-US" dirty="0"/>
              <a:t>The kernel is the core part of the operating system.</a:t>
            </a:r>
          </a:p>
          <a:p>
            <a:pPr algn="just"/>
            <a:r>
              <a:rPr lang="en-US" altLang="en-US" dirty="0"/>
              <a:t>The kernel has absolute control over all resources of the computer it is running on.</a:t>
            </a:r>
          </a:p>
          <a:p>
            <a:pPr algn="just"/>
            <a:r>
              <a:rPr lang="en-US" altLang="en-US" dirty="0"/>
              <a:t>The kernel is part of the OS that manages all resources.</a:t>
            </a:r>
          </a:p>
          <a:p>
            <a:pPr algn="just"/>
            <a:r>
              <a:rPr lang="en-US" altLang="en-US" dirty="0"/>
              <a:t>To ensure proper functioning of the system, the kernel is always memory resident.</a:t>
            </a:r>
          </a:p>
          <a:p>
            <a:pPr algn="just"/>
            <a:endParaRPr lang="en-US"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2</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423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35DB-4D19-48A9-9CED-FB36ADC542D5}"/>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91E3A09B-EC98-4DD1-B305-62DE2368D6C4}"/>
              </a:ext>
            </a:extLst>
          </p:cNvPr>
          <p:cNvSpPr>
            <a:spLocks noGrp="1"/>
          </p:cNvSpPr>
          <p:nvPr>
            <p:ph idx="1"/>
          </p:nvPr>
        </p:nvSpPr>
        <p:spPr/>
        <p:txBody>
          <a:bodyPr>
            <a:normAutofit fontScale="85000" lnSpcReduction="20000"/>
          </a:bodyPr>
          <a:lstStyle/>
          <a:p>
            <a:pPr algn="just"/>
            <a:r>
              <a:rPr lang="en-US" dirty="0"/>
              <a:t>An interrupt is a signal generated by a hardware device (usually an I/O device) to get CPU’s attention. </a:t>
            </a:r>
          </a:p>
          <a:p>
            <a:pPr algn="just"/>
            <a:r>
              <a:rPr lang="en-US" dirty="0"/>
              <a:t>Interrupt transfers control to the interrupt service routine (ISR), generally through the interrupt vector table, which contains the addresses of all the service routines.</a:t>
            </a:r>
          </a:p>
          <a:p>
            <a:pPr algn="just"/>
            <a:r>
              <a:rPr lang="en-US" dirty="0"/>
              <a:t>On completion the CPU resumes the interrupted computation. </a:t>
            </a:r>
          </a:p>
          <a:p>
            <a:pPr algn="just"/>
            <a:r>
              <a:rPr lang="en-US" dirty="0"/>
              <a:t>Interrupt architecture must save the address of the interrupted instruction.</a:t>
            </a:r>
          </a:p>
          <a:p>
            <a:pPr algn="just"/>
            <a:r>
              <a:rPr lang="en-US" dirty="0"/>
              <a:t>Incoming interrupts are disabled while another interrupt is being processed to prevent a lost interrupt. </a:t>
            </a:r>
          </a:p>
          <a:p>
            <a:pPr algn="just"/>
            <a:r>
              <a:rPr lang="en-US" dirty="0"/>
              <a:t>An operating system is an interrupt-driven software.</a:t>
            </a:r>
          </a:p>
          <a:p>
            <a:pPr algn="just">
              <a:defRPr/>
            </a:pPr>
            <a:r>
              <a:rPr lang="en-US" dirty="0"/>
              <a:t>The operating system preserves the state of the CPU by storing registers and the program counter</a:t>
            </a:r>
          </a:p>
          <a:p>
            <a:pPr algn="just">
              <a:defRPr/>
            </a:pPr>
            <a:r>
              <a:rPr lang="en-US" dirty="0"/>
              <a:t>Determines which type of interrupt has occurred:</a:t>
            </a:r>
          </a:p>
          <a:p>
            <a:pPr lvl="1" algn="just">
              <a:defRPr/>
            </a:pPr>
            <a:r>
              <a:rPr lang="en-US" b="1" dirty="0">
                <a:solidFill>
                  <a:srgbClr val="3366FF"/>
                </a:solidFill>
              </a:rPr>
              <a:t>polling</a:t>
            </a:r>
          </a:p>
          <a:p>
            <a:pPr lvl="1" algn="just">
              <a:defRPr/>
            </a:pPr>
            <a:r>
              <a:rPr lang="en-US" b="1" dirty="0">
                <a:solidFill>
                  <a:srgbClr val="3366FF"/>
                </a:solidFill>
              </a:rPr>
              <a:t>vectored</a:t>
            </a:r>
            <a:r>
              <a:rPr lang="en-US" dirty="0"/>
              <a:t> interrupt system</a:t>
            </a:r>
          </a:p>
          <a:p>
            <a:pPr algn="just"/>
            <a:endParaRPr lang="en-US" dirty="0"/>
          </a:p>
        </p:txBody>
      </p:sp>
      <p:sp>
        <p:nvSpPr>
          <p:cNvPr id="6" name="Slide Number Placeholder 5">
            <a:extLst>
              <a:ext uri="{FF2B5EF4-FFF2-40B4-BE49-F238E27FC236}">
                <a16:creationId xmlns:a16="http://schemas.microsoft.com/office/drawing/2014/main" id="{8FBC9C39-38F6-4DBD-98D1-33367F88B5C4}"/>
              </a:ext>
            </a:extLst>
          </p:cNvPr>
          <p:cNvSpPr>
            <a:spLocks noGrp="1"/>
          </p:cNvSpPr>
          <p:nvPr>
            <p:ph type="sldNum" sz="quarter" idx="12"/>
          </p:nvPr>
        </p:nvSpPr>
        <p:spPr/>
        <p:txBody>
          <a:bodyPr/>
          <a:lstStyle/>
          <a:p>
            <a:fld id="{CE6527ED-2F94-480A-A05E-823B7676D801}" type="slidenum">
              <a:rPr lang="en-US" smtClean="0"/>
              <a:t>3</a:t>
            </a:fld>
            <a:endParaRPr lang="en-US"/>
          </a:p>
        </p:txBody>
      </p:sp>
      <p:pic>
        <p:nvPicPr>
          <p:cNvPr id="7" name="Picture 6" descr="Icon&#10;&#10;Description automatically generated">
            <a:extLst>
              <a:ext uri="{FF2B5EF4-FFF2-40B4-BE49-F238E27FC236}">
                <a16:creationId xmlns:a16="http://schemas.microsoft.com/office/drawing/2014/main" id="{92E872A3-A385-41F8-AB40-D85327EA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673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8BBB1FE-727A-B8A4-FB22-8928DB6E7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5" y="379828"/>
            <a:ext cx="7371470" cy="6316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Icon&#10;&#10;Description automatically generated">
            <a:extLst>
              <a:ext uri="{FF2B5EF4-FFF2-40B4-BE49-F238E27FC236}">
                <a16:creationId xmlns:a16="http://schemas.microsoft.com/office/drawing/2014/main" id="{2B671EDF-BD00-2DB7-AA9C-0DAAC8055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2770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736A-94FD-4358-B6E0-079548111686}"/>
              </a:ext>
            </a:extLst>
          </p:cNvPr>
          <p:cNvSpPr>
            <a:spLocks noGrp="1"/>
          </p:cNvSpPr>
          <p:nvPr>
            <p:ph type="title"/>
          </p:nvPr>
        </p:nvSpPr>
        <p:spPr/>
        <p:txBody>
          <a:bodyPr/>
          <a:lstStyle/>
          <a:p>
            <a:r>
              <a:rPr lang="en-US" dirty="0"/>
              <a:t>Traps and Signal</a:t>
            </a:r>
          </a:p>
        </p:txBody>
      </p:sp>
      <p:sp>
        <p:nvSpPr>
          <p:cNvPr id="3" name="Content Placeholder 2">
            <a:extLst>
              <a:ext uri="{FF2B5EF4-FFF2-40B4-BE49-F238E27FC236}">
                <a16:creationId xmlns:a16="http://schemas.microsoft.com/office/drawing/2014/main" id="{C4C9AE69-A7CD-4693-A964-09DCA7387837}"/>
              </a:ext>
            </a:extLst>
          </p:cNvPr>
          <p:cNvSpPr>
            <a:spLocks noGrp="1"/>
          </p:cNvSpPr>
          <p:nvPr>
            <p:ph idx="1"/>
          </p:nvPr>
        </p:nvSpPr>
        <p:spPr/>
        <p:txBody>
          <a:bodyPr>
            <a:normAutofit fontScale="92500" lnSpcReduction="10000"/>
          </a:bodyPr>
          <a:lstStyle/>
          <a:p>
            <a:pPr algn="just"/>
            <a:r>
              <a:rPr lang="en-US" dirty="0"/>
              <a:t>A trap (or an exception) is a software-generated interrupt caused either by an error (division by zero or invalid memory access) or by a user request for an operating system service. </a:t>
            </a:r>
          </a:p>
          <a:p>
            <a:pPr algn="just"/>
            <a:r>
              <a:rPr lang="en-US" dirty="0"/>
              <a:t>A signal is an event generated to get the attention of a process. </a:t>
            </a:r>
          </a:p>
          <a:p>
            <a:pPr algn="just"/>
            <a:r>
              <a:rPr lang="en-US" dirty="0"/>
              <a:t>An example of a signal is the event that is generated when you run a program and then press &lt;Ctrl-C&gt;. The signal generated in this case is called SIGINT (Interrupt signal). </a:t>
            </a:r>
          </a:p>
          <a:p>
            <a:pPr algn="just"/>
            <a:r>
              <a:rPr lang="en-US" dirty="0"/>
              <a:t>Three actions are possible on a signal: </a:t>
            </a:r>
          </a:p>
          <a:p>
            <a:pPr marL="457200" indent="-457200" algn="just">
              <a:buFont typeface="+mj-lt"/>
              <a:buAutoNum type="arabicPeriod"/>
            </a:pPr>
            <a:r>
              <a:rPr lang="en-US" dirty="0"/>
              <a:t>Kernel-defined default action—which usually results in process termination and, in some cases, generation of a ‘core’ file that can be used by the programmer/user to know the state of the process at the time of its termination. </a:t>
            </a:r>
          </a:p>
          <a:p>
            <a:pPr marL="457200" indent="-457200" algn="just">
              <a:buFont typeface="+mj-lt"/>
              <a:buAutoNum type="arabicPeriod"/>
            </a:pPr>
            <a:r>
              <a:rPr lang="en-US" dirty="0"/>
              <a:t>The process can intercept the signal and ignore it. </a:t>
            </a:r>
          </a:p>
          <a:p>
            <a:pPr marL="457200" indent="-457200" algn="just">
              <a:buFont typeface="+mj-lt"/>
              <a:buAutoNum type="arabicPeriod"/>
            </a:pPr>
            <a:r>
              <a:rPr lang="en-US" dirty="0"/>
              <a:t>The process can intercept the signal and take a programmer-defined action.</a:t>
            </a:r>
          </a:p>
        </p:txBody>
      </p:sp>
      <p:sp>
        <p:nvSpPr>
          <p:cNvPr id="4" name="Slide Number Placeholder 3">
            <a:extLst>
              <a:ext uri="{FF2B5EF4-FFF2-40B4-BE49-F238E27FC236}">
                <a16:creationId xmlns:a16="http://schemas.microsoft.com/office/drawing/2014/main" id="{F6759C6F-833D-4293-A0E2-F0E9E3DC8AC8}"/>
              </a:ext>
            </a:extLst>
          </p:cNvPr>
          <p:cNvSpPr>
            <a:spLocks noGrp="1"/>
          </p:cNvSpPr>
          <p:nvPr>
            <p:ph type="sldNum" sz="quarter" idx="12"/>
          </p:nvPr>
        </p:nvSpPr>
        <p:spPr/>
        <p:txBody>
          <a:bodyPr/>
          <a:lstStyle/>
          <a:p>
            <a:fld id="{CE6527ED-2F94-480A-A05E-823B7676D801}" type="slidenum">
              <a:rPr lang="en-US" smtClean="0"/>
              <a:t>5</a:t>
            </a:fld>
            <a:endParaRPr lang="en-US"/>
          </a:p>
        </p:txBody>
      </p:sp>
      <p:pic>
        <p:nvPicPr>
          <p:cNvPr id="5" name="Picture 4" descr="Icon&#10;&#10;Description automatically generated">
            <a:extLst>
              <a:ext uri="{FF2B5EF4-FFF2-40B4-BE49-F238E27FC236}">
                <a16:creationId xmlns:a16="http://schemas.microsoft.com/office/drawing/2014/main" id="{A3465450-0D8D-4256-A6D1-E459E0B5A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333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A6A0-FF66-4456-9565-0F16C12E22D4}"/>
              </a:ext>
            </a:extLst>
          </p:cNvPr>
          <p:cNvSpPr>
            <a:spLocks noGrp="1"/>
          </p:cNvSpPr>
          <p:nvPr>
            <p:ph type="title"/>
          </p:nvPr>
        </p:nvSpPr>
        <p:spPr/>
        <p:txBody>
          <a:bodyPr/>
          <a:lstStyle/>
          <a:p>
            <a:r>
              <a:rPr lang="en-US" dirty="0"/>
              <a:t>Hardware Protection </a:t>
            </a:r>
          </a:p>
        </p:txBody>
      </p:sp>
      <p:sp>
        <p:nvSpPr>
          <p:cNvPr id="3" name="Content Placeholder 2">
            <a:extLst>
              <a:ext uri="{FF2B5EF4-FFF2-40B4-BE49-F238E27FC236}">
                <a16:creationId xmlns:a16="http://schemas.microsoft.com/office/drawing/2014/main" id="{2557E600-199C-465E-8F76-7B57DD19A6FC}"/>
              </a:ext>
            </a:extLst>
          </p:cNvPr>
          <p:cNvSpPr>
            <a:spLocks noGrp="1"/>
          </p:cNvSpPr>
          <p:nvPr>
            <p:ph idx="1"/>
          </p:nvPr>
        </p:nvSpPr>
        <p:spPr/>
        <p:txBody>
          <a:bodyPr>
            <a:normAutofit fontScale="92500" lnSpcReduction="10000"/>
          </a:bodyPr>
          <a:lstStyle/>
          <a:p>
            <a:pPr algn="just"/>
            <a:r>
              <a:rPr lang="en-US" dirty="0"/>
              <a:t>Multi-programming put several programs in memory at the same time. </a:t>
            </a:r>
          </a:p>
          <a:p>
            <a:pPr algn="just"/>
            <a:r>
              <a:rPr lang="en-US" dirty="0"/>
              <a:t>While this increased system utilization it also increased problems. </a:t>
            </a:r>
          </a:p>
          <a:p>
            <a:pPr algn="just"/>
            <a:r>
              <a:rPr lang="en-US" dirty="0"/>
              <a:t>With sharing, many processes, could be adversely affected by a bug in one program. </a:t>
            </a:r>
          </a:p>
          <a:p>
            <a:pPr algn="just"/>
            <a:r>
              <a:rPr lang="en-US" dirty="0"/>
              <a:t>One erroneous program could also modify the program or data of another program or even the resident part of the operating system. </a:t>
            </a:r>
          </a:p>
          <a:p>
            <a:pPr algn="just"/>
            <a:r>
              <a:rPr lang="en-US" dirty="0"/>
              <a:t>A file may overwrite another file or folder on disk. </a:t>
            </a:r>
          </a:p>
          <a:p>
            <a:pPr algn="just"/>
            <a:r>
              <a:rPr lang="en-US" dirty="0"/>
              <a:t>A process may get the CPU and never relinquish it. </a:t>
            </a:r>
          </a:p>
          <a:p>
            <a:pPr algn="just"/>
            <a:r>
              <a:rPr lang="en-US" dirty="0"/>
              <a:t>So the issues of hardware protection are: </a:t>
            </a:r>
          </a:p>
          <a:p>
            <a:pPr marL="457200" indent="-457200" algn="just">
              <a:buFont typeface="+mj-lt"/>
              <a:buAutoNum type="arabicPeriod"/>
            </a:pPr>
            <a:r>
              <a:rPr lang="en-US" dirty="0"/>
              <a:t>I/O protection, </a:t>
            </a:r>
          </a:p>
          <a:p>
            <a:pPr marL="457200" indent="-457200" algn="just">
              <a:buFont typeface="+mj-lt"/>
              <a:buAutoNum type="arabicPeriod"/>
            </a:pPr>
            <a:r>
              <a:rPr lang="en-US" dirty="0"/>
              <a:t>memory protection, </a:t>
            </a:r>
          </a:p>
          <a:p>
            <a:pPr marL="457200" indent="-457200" algn="just">
              <a:buFont typeface="+mj-lt"/>
              <a:buAutoNum type="arabicPeriod"/>
            </a:pPr>
            <a:r>
              <a:rPr lang="en-US" dirty="0"/>
              <a:t>and CPU protection</a:t>
            </a:r>
          </a:p>
        </p:txBody>
      </p:sp>
      <p:sp>
        <p:nvSpPr>
          <p:cNvPr id="4" name="Slide Number Placeholder 3">
            <a:extLst>
              <a:ext uri="{FF2B5EF4-FFF2-40B4-BE49-F238E27FC236}">
                <a16:creationId xmlns:a16="http://schemas.microsoft.com/office/drawing/2014/main" id="{F514DBE5-4DC4-4058-9FA3-AEFF990AAB9B}"/>
              </a:ext>
            </a:extLst>
          </p:cNvPr>
          <p:cNvSpPr>
            <a:spLocks noGrp="1"/>
          </p:cNvSpPr>
          <p:nvPr>
            <p:ph type="sldNum" sz="quarter" idx="12"/>
          </p:nvPr>
        </p:nvSpPr>
        <p:spPr/>
        <p:txBody>
          <a:bodyPr/>
          <a:lstStyle/>
          <a:p>
            <a:fld id="{CE6527ED-2F94-480A-A05E-823B7676D801}" type="slidenum">
              <a:rPr lang="en-US" smtClean="0"/>
              <a:t>6</a:t>
            </a:fld>
            <a:endParaRPr lang="en-US"/>
          </a:p>
        </p:txBody>
      </p:sp>
      <p:pic>
        <p:nvPicPr>
          <p:cNvPr id="5" name="Picture 4" descr="Icon&#10;&#10;Description automatically generated">
            <a:extLst>
              <a:ext uri="{FF2B5EF4-FFF2-40B4-BE49-F238E27FC236}">
                <a16:creationId xmlns:a16="http://schemas.microsoft.com/office/drawing/2014/main" id="{95F40F65-678E-43AC-8788-153F3D36F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34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We must protect the operating system and all other programs and their data from any malfunctioning program.</a:t>
            </a:r>
          </a:p>
          <a:p>
            <a:pPr algn="just"/>
            <a:r>
              <a:rPr lang="en-US" dirty="0"/>
              <a:t>Protection is needed for any shared resources.</a:t>
            </a:r>
          </a:p>
          <a:p>
            <a:pPr algn="just"/>
            <a:r>
              <a:rPr lang="en-US" dirty="0"/>
              <a:t>Modern CPU has two kinds of instructions, privileged instructions and non-privileged instructions.</a:t>
            </a:r>
          </a:p>
          <a:p>
            <a:pPr algn="just"/>
            <a:r>
              <a:rPr lang="en-US" dirty="0"/>
              <a:t>Privileged instructions can be used to perform hardware operations that a normal user process should not be able to perform, such as communicating with I/O devices.</a:t>
            </a:r>
          </a:p>
          <a:p>
            <a:pPr algn="just"/>
            <a:r>
              <a:rPr lang="en-US" dirty="0"/>
              <a:t>If a user process tries to execute a privileged instruction, a trap should be generated.</a:t>
            </a:r>
          </a:p>
          <a:p>
            <a:pPr algn="just"/>
            <a:r>
              <a:rPr lang="en-US" dirty="0"/>
              <a:t>Operating system code should be allowed to execute privileged instructions.</a:t>
            </a:r>
          </a:p>
        </p:txBody>
      </p:sp>
      <p:sp>
        <p:nvSpPr>
          <p:cNvPr id="4" name="Slide Number Placeholder 3">
            <a:extLst>
              <a:ext uri="{FF2B5EF4-FFF2-40B4-BE49-F238E27FC236}">
                <a16:creationId xmlns:a16="http://schemas.microsoft.com/office/drawing/2014/main" id="{5A95B445-9880-4698-9E2E-A2BD3C4B8516}"/>
              </a:ext>
            </a:extLst>
          </p:cNvPr>
          <p:cNvSpPr>
            <a:spLocks noGrp="1"/>
          </p:cNvSpPr>
          <p:nvPr>
            <p:ph type="sldNum" sz="quarter" idx="12"/>
          </p:nvPr>
        </p:nvSpPr>
        <p:spPr/>
        <p:txBody>
          <a:bodyPr/>
          <a:lstStyle/>
          <a:p>
            <a:fld id="{CE6527ED-2F94-480A-A05E-823B7676D801}" type="slidenum">
              <a:rPr lang="en-US" smtClean="0"/>
              <a:t>7</a:t>
            </a:fld>
            <a:endParaRPr lang="en-US"/>
          </a:p>
        </p:txBody>
      </p:sp>
      <p:pic>
        <p:nvPicPr>
          <p:cNvPr id="5" name="Picture 4" descr="Icon&#10;&#10;Description automatically generated">
            <a:extLst>
              <a:ext uri="{FF2B5EF4-FFF2-40B4-BE49-F238E27FC236}">
                <a16:creationId xmlns:a16="http://schemas.microsoft.com/office/drawing/2014/main" id="{9BF6EEA2-1A10-404C-9852-CAA38F14F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436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In order for the CPU to be able to differentiate between a user process and an operating system code, we need two separate modes of operation: user mode and monitor mode (also called supervisor mode, system mode, or privileged mode).</a:t>
            </a:r>
          </a:p>
          <a:p>
            <a:pPr algn="just"/>
            <a:r>
              <a:rPr lang="en-US" altLang="en-US" sz="2400" b="1" dirty="0">
                <a:solidFill>
                  <a:srgbClr val="3366FF"/>
                </a:solidFill>
              </a:rPr>
              <a:t>Mode bit </a:t>
            </a:r>
            <a:r>
              <a:rPr lang="en-US" altLang="en-US" sz="2400" dirty="0"/>
              <a:t>provided by hardware</a:t>
            </a:r>
          </a:p>
          <a:p>
            <a:pPr algn="just"/>
            <a:r>
              <a:rPr lang="fr-FR" sz="2000" dirty="0"/>
              <a:t>monitor mode (0) or user mode (1)</a:t>
            </a:r>
            <a:endParaRPr lang="en-US" altLang="en-US" sz="2400" dirty="0"/>
          </a:p>
          <a:p>
            <a:pPr lvl="2">
              <a:lnSpc>
                <a:spcPct val="90000"/>
              </a:lnSpc>
              <a:buFont typeface="Wingdings" pitchFamily="2" charset="2"/>
              <a:buChar char="ü"/>
              <a:defRPr/>
            </a:pPr>
            <a:r>
              <a:rPr lang="en-US" altLang="en-US" sz="2000" dirty="0"/>
              <a:t>Provides the ability to distinguish when system is running user code or kernel code</a:t>
            </a:r>
          </a:p>
          <a:p>
            <a:pPr lvl="2">
              <a:lnSpc>
                <a:spcPct val="90000"/>
              </a:lnSpc>
              <a:buFont typeface="Wingdings" pitchFamily="2" charset="2"/>
              <a:buChar char="ü"/>
              <a:defRPr/>
            </a:pPr>
            <a:r>
              <a:rPr lang="en-US" altLang="en-US" sz="2000" dirty="0"/>
              <a:t>Some instructions designated as </a:t>
            </a:r>
            <a:r>
              <a:rPr lang="en-US" altLang="en-US" sz="2000" b="1" dirty="0">
                <a:solidFill>
                  <a:srgbClr val="3366FF"/>
                </a:solidFill>
              </a:rPr>
              <a:t>privileged</a:t>
            </a:r>
            <a:r>
              <a:rPr lang="en-US" altLang="en-US" sz="2000" dirty="0"/>
              <a:t>, only executable in kernel mode</a:t>
            </a:r>
          </a:p>
          <a:p>
            <a:pPr lvl="2">
              <a:lnSpc>
                <a:spcPct val="90000"/>
              </a:lnSpc>
              <a:buFont typeface="Wingdings" pitchFamily="2" charset="2"/>
              <a:buChar char="ü"/>
              <a:defRPr/>
            </a:pPr>
            <a:r>
              <a:rPr lang="en-US" altLang="en-US" sz="2000" dirty="0"/>
              <a:t>System call changes mode to kernel, return from call resets it to user</a:t>
            </a:r>
          </a:p>
          <a:p>
            <a:pPr algn="just"/>
            <a:endParaRPr lang="en-US" dirty="0"/>
          </a:p>
        </p:txBody>
      </p:sp>
      <p:sp>
        <p:nvSpPr>
          <p:cNvPr id="4" name="Slide Number Placeholder 3">
            <a:extLst>
              <a:ext uri="{FF2B5EF4-FFF2-40B4-BE49-F238E27FC236}">
                <a16:creationId xmlns:a16="http://schemas.microsoft.com/office/drawing/2014/main" id="{64DBE4DC-0C00-4B9F-B05C-E8B0A400435B}"/>
              </a:ext>
            </a:extLst>
          </p:cNvPr>
          <p:cNvSpPr>
            <a:spLocks noGrp="1"/>
          </p:cNvSpPr>
          <p:nvPr>
            <p:ph type="sldNum" sz="quarter" idx="12"/>
          </p:nvPr>
        </p:nvSpPr>
        <p:spPr/>
        <p:txBody>
          <a:bodyPr/>
          <a:lstStyle/>
          <a:p>
            <a:fld id="{CE6527ED-2F94-480A-A05E-823B7676D801}" type="slidenum">
              <a:rPr lang="en-US" smtClean="0"/>
              <a:t>8</a:t>
            </a:fld>
            <a:endParaRPr lang="en-US"/>
          </a:p>
        </p:txBody>
      </p:sp>
      <p:pic>
        <p:nvPicPr>
          <p:cNvPr id="5" name="Picture 4" descr="Icon&#10;&#10;Description automatically generated">
            <a:extLst>
              <a:ext uri="{FF2B5EF4-FFF2-40B4-BE49-F238E27FC236}">
                <a16:creationId xmlns:a16="http://schemas.microsoft.com/office/drawing/2014/main" id="{57EC562B-299B-4F13-A6C0-CD33B0ABD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245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44F1-839A-4037-9332-60FC251823A7}"/>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08095D6D-AF3B-4ACB-9D3D-B1CA45BDFEF6}"/>
              </a:ext>
            </a:extLst>
          </p:cNvPr>
          <p:cNvSpPr>
            <a:spLocks noGrp="1"/>
          </p:cNvSpPr>
          <p:nvPr>
            <p:ph idx="1"/>
          </p:nvPr>
        </p:nvSpPr>
        <p:spPr/>
        <p:txBody>
          <a:bodyPr/>
          <a:lstStyle/>
          <a:p>
            <a:r>
              <a:rPr lang="en-US" dirty="0"/>
              <a:t>The concept of privileged instructions also provides us with the means for the user to interact with the operating system by asking it to perform some designated tasks that only the operating system should do. </a:t>
            </a:r>
          </a:p>
          <a:p>
            <a:pPr marL="0" indent="0">
              <a:buNone/>
            </a:pPr>
            <a:endParaRPr lang="en-US" dirty="0"/>
          </a:p>
          <a:p>
            <a:r>
              <a:rPr lang="en-US" dirty="0"/>
              <a:t>A user process can request the operating system to perform such tasks for it by executing a system call.</a:t>
            </a:r>
          </a:p>
          <a:p>
            <a:pPr marL="0" indent="0">
              <a:buNone/>
            </a:pPr>
            <a:endParaRPr lang="en-US" dirty="0"/>
          </a:p>
          <a:p>
            <a:r>
              <a:rPr lang="en-US" dirty="0"/>
              <a:t>Whenever a system call is made or an interrupt, trap, or signal is generated.</a:t>
            </a:r>
          </a:p>
          <a:p>
            <a:pPr marL="0" indent="0">
              <a:buNone/>
            </a:pPr>
            <a:endParaRPr lang="en-US" dirty="0"/>
          </a:p>
          <a:p>
            <a:r>
              <a:rPr lang="en-US" dirty="0"/>
              <a:t>Mode is switched.</a:t>
            </a:r>
          </a:p>
        </p:txBody>
      </p:sp>
      <p:sp>
        <p:nvSpPr>
          <p:cNvPr id="4" name="Slide Number Placeholder 3">
            <a:extLst>
              <a:ext uri="{FF2B5EF4-FFF2-40B4-BE49-F238E27FC236}">
                <a16:creationId xmlns:a16="http://schemas.microsoft.com/office/drawing/2014/main" id="{36896790-40D2-421F-9CA7-D8E92B10E408}"/>
              </a:ext>
            </a:extLst>
          </p:cNvPr>
          <p:cNvSpPr>
            <a:spLocks noGrp="1"/>
          </p:cNvSpPr>
          <p:nvPr>
            <p:ph type="sldNum" sz="quarter" idx="12"/>
          </p:nvPr>
        </p:nvSpPr>
        <p:spPr/>
        <p:txBody>
          <a:bodyPr/>
          <a:lstStyle/>
          <a:p>
            <a:fld id="{CE6527ED-2F94-480A-A05E-823B7676D801}"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DD279CA7-BDAE-49AD-AA59-F8D64E218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10372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672</TotalTime>
  <Words>1296</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Rockwell Condensed</vt:lpstr>
      <vt:lpstr>Wingdings</vt:lpstr>
      <vt:lpstr>Wood Type</vt:lpstr>
      <vt:lpstr>Operating Systems</vt:lpstr>
      <vt:lpstr>Kernel</vt:lpstr>
      <vt:lpstr>Interrupts</vt:lpstr>
      <vt:lpstr>PowerPoint Presentation</vt:lpstr>
      <vt:lpstr>Traps and Signal</vt:lpstr>
      <vt:lpstr>Hardware Protection </vt:lpstr>
      <vt:lpstr>Dual Mode Operation</vt:lpstr>
      <vt:lpstr>Dual Mode Operation</vt:lpstr>
      <vt:lpstr>Dual Mode Operation</vt:lpstr>
      <vt:lpstr>Transition from User to Kernel Mode</vt:lpstr>
      <vt:lpstr>I/O Protection </vt:lpstr>
      <vt:lpstr>Memory Protection</vt:lpstr>
      <vt:lpstr>Memory Protection</vt:lpstr>
      <vt:lpstr>CPU Protection</vt:lpstr>
      <vt:lpstr>CPU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Muhammad Ali</cp:lastModifiedBy>
  <cp:revision>12</cp:revision>
  <dcterms:created xsi:type="dcterms:W3CDTF">2022-02-16T07:50:43Z</dcterms:created>
  <dcterms:modified xsi:type="dcterms:W3CDTF">2023-03-11T02:49:51Z</dcterms:modified>
</cp:coreProperties>
</file>