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3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9649215" y="4068923"/>
            <a:ext cx="1080904" cy="1080902"/>
            <a:chOff x="9685338" y="4460675"/>
            <a:chExt cx="1080904" cy="1080902"/>
          </a:xfrm>
        </p:grpSpPr>
        <p:sp>
          <p:nvSpPr>
            <p:cNvPr id="23" name="Google Shape;23;p2"/>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7" name="Google Shape;27;p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1"/>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5" name="Google Shape;95;p1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2"/>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3" name="Google Shape;33;p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4"/>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40" name="Google Shape;40;p4"/>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2" name="Google Shape;42;p4"/>
          <p:cNvGrpSpPr/>
          <p:nvPr/>
        </p:nvGrpSpPr>
        <p:grpSpPr>
          <a:xfrm>
            <a:off x="897399" y="2325848"/>
            <a:ext cx="1080904" cy="1080902"/>
            <a:chOff x="9685338" y="4460675"/>
            <a:chExt cx="1080904" cy="1080902"/>
          </a:xfrm>
        </p:grpSpPr>
        <p:sp>
          <p:nvSpPr>
            <p:cNvPr id="43" name="Google Shape;43;p4"/>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9" name="Google Shape;49;p5"/>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0" name="Google Shape;50;p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6" name="Google Shape;56;p6"/>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7" name="Google Shape;57;p6"/>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8" name="Google Shape;58;p6"/>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9" name="Google Shape;59;p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5" name="Google Shape;75;p9"/>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6" name="Google Shape;76;p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8" name="Google Shape;78;p9"/>
          <p:cNvGrpSpPr/>
          <p:nvPr/>
        </p:nvGrpSpPr>
        <p:grpSpPr>
          <a:xfrm>
            <a:off x="11401725" y="6229681"/>
            <a:ext cx="457200" cy="457200"/>
            <a:chOff x="11361456" y="6195813"/>
            <a:chExt cx="548640" cy="548640"/>
          </a:xfrm>
        </p:grpSpPr>
        <p:sp>
          <p:nvSpPr>
            <p:cNvPr id="79" name="Google Shape;79;p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0"/>
          <p:cNvSpPr>
            <a:spLocks noGrp="1"/>
          </p:cNvSpPr>
          <p:nvPr>
            <p:ph type="pic" idx="2"/>
          </p:nvPr>
        </p:nvSpPr>
        <p:spPr>
          <a:xfrm>
            <a:off x="0" y="0"/>
            <a:ext cx="8303740" cy="6858000"/>
          </a:xfrm>
          <a:prstGeom prst="rect">
            <a:avLst/>
          </a:prstGeom>
          <a:solidFill>
            <a:srgbClr val="E1DFDF"/>
          </a:solidFill>
          <a:ln>
            <a:noFill/>
          </a:ln>
        </p:spPr>
      </p:sp>
      <p:sp>
        <p:nvSpPr>
          <p:cNvPr id="86" name="Google Shape;86;p10"/>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7" name="Google Shape;87;p1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88" name="Google Shape;88;p10"/>
          <p:cNvGrpSpPr/>
          <p:nvPr/>
        </p:nvGrpSpPr>
        <p:grpSpPr>
          <a:xfrm>
            <a:off x="11401725" y="6229681"/>
            <a:ext cx="457200" cy="457200"/>
            <a:chOff x="11361456" y="6195813"/>
            <a:chExt cx="548640" cy="548640"/>
          </a:xfrm>
        </p:grpSpPr>
        <p:sp>
          <p:nvSpPr>
            <p:cNvPr id="89" name="Google Shape;89;p10"/>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12" name="Google Shape;12;p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4" name="Google Shape;14;p1"/>
          <p:cNvGrpSpPr/>
          <p:nvPr/>
        </p:nvGrpSpPr>
        <p:grpSpPr>
          <a:xfrm>
            <a:off x="11401725" y="6229681"/>
            <a:ext cx="457200" cy="457200"/>
            <a:chOff x="11361456" y="6195813"/>
            <a:chExt cx="548640" cy="548640"/>
          </a:xfrm>
        </p:grpSpPr>
        <p:sp>
          <p:nvSpPr>
            <p:cNvPr id="15" name="Google Shape;15;p1"/>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3"/>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9600"/>
              <a:buFont typeface="Rockwell"/>
              <a:buNone/>
            </a:pPr>
            <a:r>
              <a:rPr lang="en-US"/>
              <a:t>OPERATING SYSTEMS</a:t>
            </a:r>
            <a:endParaRPr/>
          </a:p>
        </p:txBody>
      </p:sp>
      <p:sp>
        <p:nvSpPr>
          <p:cNvPr id="109" name="Google Shape;109;p13"/>
          <p:cNvSpPr txBox="1">
            <a:spLocks noGrp="1"/>
          </p:cNvSpPr>
          <p:nvPr>
            <p:ph type="subTitle" idx="1"/>
          </p:nvPr>
        </p:nvSpPr>
        <p:spPr>
          <a:xfrm>
            <a:off x="1904735" y="4468031"/>
            <a:ext cx="7891272" cy="106984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380"/>
              <a:buNone/>
            </a:pPr>
            <a:r>
              <a:rPr lang="en-US" sz="2800" b="1"/>
              <a:t>Razi Uddin</a:t>
            </a:r>
            <a:endParaRPr/>
          </a:p>
          <a:p>
            <a:pPr marL="0" lvl="0" indent="0" algn="ctr" rtl="0">
              <a:lnSpc>
                <a:spcPct val="90000"/>
              </a:lnSpc>
              <a:spcBef>
                <a:spcPts val="1200"/>
              </a:spcBef>
              <a:spcAft>
                <a:spcPts val="0"/>
              </a:spcAft>
              <a:buSzPts val="2380"/>
              <a:buNone/>
            </a:pPr>
            <a:r>
              <a:rPr lang="en-US" sz="2800" b="1"/>
              <a:t>Lecture # 22</a:t>
            </a:r>
            <a:endParaRPr/>
          </a:p>
        </p:txBody>
      </p:sp>
      <p:sp>
        <p:nvSpPr>
          <p:cNvPr id="110" name="Google Shape;110;p13"/>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22" descr="Diagram&#10;&#10;Description automatically generated"/>
          <p:cNvPicPr preferRelativeResize="0">
            <a:picLocks noGrp="1"/>
          </p:cNvPicPr>
          <p:nvPr>
            <p:ph type="body" idx="1"/>
          </p:nvPr>
        </p:nvPicPr>
        <p:blipFill rotWithShape="1">
          <a:blip r:embed="rId3">
            <a:alphaModFix/>
          </a:blip>
          <a:srcRect/>
          <a:stretch/>
        </p:blipFill>
        <p:spPr>
          <a:xfrm>
            <a:off x="1730326" y="1378633"/>
            <a:ext cx="9031459" cy="4303307"/>
          </a:xfrm>
          <a:prstGeom prst="rect">
            <a:avLst/>
          </a:prstGeom>
          <a:noFill/>
          <a:ln>
            <a:noFill/>
          </a:ln>
        </p:spPr>
      </p:pic>
      <p:sp>
        <p:nvSpPr>
          <p:cNvPr id="217" name="Google Shape;217;p2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1"/>
        <p:cNvGrpSpPr/>
        <p:nvPr/>
      </p:nvGrpSpPr>
      <p:grpSpPr>
        <a:xfrm>
          <a:off x="0" y="0"/>
          <a:ext cx="0" cy="0"/>
          <a:chOff x="0" y="0"/>
          <a:chExt cx="0" cy="0"/>
        </a:xfrm>
      </p:grpSpPr>
      <p:sp>
        <p:nvSpPr>
          <p:cNvPr id="222" name="Google Shape;222;p2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23" name="Google Shape;223;p23"/>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3"/>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3"/>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27" name="Google Shape;227;p23"/>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28" name="Google Shape;228;p2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11</a:t>
            </a:fld>
            <a:endParaRPr/>
          </a:p>
        </p:txBody>
      </p:sp>
      <p:sp>
        <p:nvSpPr>
          <p:cNvPr id="229" name="Google Shape;229;p2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EXAMPLE</a:t>
            </a:r>
            <a:endParaRPr/>
          </a:p>
        </p:txBody>
      </p:sp>
      <p:pic>
        <p:nvPicPr>
          <p:cNvPr id="230" name="Google Shape;230;p23" descr="Diagram&#10;&#10;Description automatically generated"/>
          <p:cNvPicPr preferRelativeResize="0">
            <a:picLocks noGrp="1"/>
          </p:cNvPicPr>
          <p:nvPr>
            <p:ph type="body" idx="1"/>
          </p:nvPr>
        </p:nvPicPr>
        <p:blipFill rotWithShape="1">
          <a:blip r:embed="rId5">
            <a:alphaModFix/>
          </a:blip>
          <a:srcRect/>
          <a:stretch/>
        </p:blipFill>
        <p:spPr>
          <a:xfrm>
            <a:off x="3038623" y="2250851"/>
            <a:ext cx="6288258" cy="44360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4"/>
        <p:cNvGrpSpPr/>
        <p:nvPr/>
      </p:nvGrpSpPr>
      <p:grpSpPr>
        <a:xfrm>
          <a:off x="0" y="0"/>
          <a:ext cx="0" cy="0"/>
          <a:chOff x="0" y="0"/>
          <a:chExt cx="0" cy="0"/>
        </a:xfrm>
      </p:grpSpPr>
      <p:sp>
        <p:nvSpPr>
          <p:cNvPr id="235" name="Google Shape;235;p2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36" name="Google Shape;236;p24"/>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4"/>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4"/>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40" name="Google Shape;240;p24"/>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41" name="Google Shape;241;p2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12</a:t>
            </a:fld>
            <a:endParaRPr/>
          </a:p>
        </p:txBody>
      </p:sp>
      <p:sp>
        <p:nvSpPr>
          <p:cNvPr id="242" name="Google Shape;242;p2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EXAMPLE (I8086)</a:t>
            </a:r>
            <a:endParaRPr/>
          </a:p>
        </p:txBody>
      </p:sp>
      <p:pic>
        <p:nvPicPr>
          <p:cNvPr id="243" name="Google Shape;243;p24"/>
          <p:cNvPicPr preferRelativeResize="0"/>
          <p:nvPr/>
        </p:nvPicPr>
        <p:blipFill rotWithShape="1">
          <a:blip r:embed="rId5">
            <a:alphaModFix/>
          </a:blip>
          <a:srcRect/>
          <a:stretch/>
        </p:blipFill>
        <p:spPr>
          <a:xfrm>
            <a:off x="3179298" y="2300527"/>
            <a:ext cx="5770561" cy="433738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0"/>
        <p:cNvGrpSpPr/>
        <p:nvPr/>
      </p:nvGrpSpPr>
      <p:grpSpPr>
        <a:xfrm>
          <a:off x="0" y="0"/>
          <a:ext cx="0" cy="0"/>
          <a:chOff x="0" y="0"/>
          <a:chExt cx="0" cy="0"/>
        </a:xfrm>
      </p:grpSpPr>
      <p:sp>
        <p:nvSpPr>
          <p:cNvPr id="261" name="Google Shape;261;p2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62" name="Google Shape;262;p26"/>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66" name="Google Shape;266;p2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67" name="Google Shape;267;p2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13</a:t>
            </a:fld>
            <a:endParaRPr/>
          </a:p>
        </p:txBody>
      </p:sp>
      <p:sp>
        <p:nvSpPr>
          <p:cNvPr id="268" name="Google Shape;268;p2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DYNAMIC LOADING</a:t>
            </a:r>
            <a:endParaRPr b="1"/>
          </a:p>
        </p:txBody>
      </p:sp>
      <p:sp>
        <p:nvSpPr>
          <p:cNvPr id="269" name="Google Shape;269;p2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So far, it has been necessary for the entire program and all data of a process to be in physical memory for the process to execute. </a:t>
            </a:r>
            <a:endParaRPr/>
          </a:p>
          <a:p>
            <a:pPr marL="182880" lvl="0" indent="-182880" algn="just" rtl="0">
              <a:lnSpc>
                <a:spcPct val="90000"/>
              </a:lnSpc>
              <a:spcBef>
                <a:spcPts val="1200"/>
              </a:spcBef>
              <a:spcAft>
                <a:spcPts val="0"/>
              </a:spcAft>
              <a:buSzPts val="1700"/>
              <a:buChar char="▪"/>
            </a:pPr>
            <a:r>
              <a:rPr lang="en-US"/>
              <a:t>The size of a process has thus been limited to the size of physical memory. </a:t>
            </a:r>
            <a:endParaRPr/>
          </a:p>
          <a:p>
            <a:pPr marL="182880" lvl="0" indent="-182880" algn="just" rtl="0">
              <a:lnSpc>
                <a:spcPct val="90000"/>
              </a:lnSpc>
              <a:spcBef>
                <a:spcPts val="1200"/>
              </a:spcBef>
              <a:spcAft>
                <a:spcPts val="0"/>
              </a:spcAft>
              <a:buSzPts val="1700"/>
              <a:buChar char="▪"/>
            </a:pPr>
            <a:r>
              <a:rPr lang="en-US"/>
              <a:t>To obtain better memory-space utilization, we can use dynamic loading. </a:t>
            </a:r>
            <a:endParaRPr/>
          </a:p>
          <a:p>
            <a:pPr marL="182880" lvl="0" indent="-182880" algn="just" rtl="0">
              <a:lnSpc>
                <a:spcPct val="90000"/>
              </a:lnSpc>
              <a:spcBef>
                <a:spcPts val="1200"/>
              </a:spcBef>
              <a:spcAft>
                <a:spcPts val="0"/>
              </a:spcAft>
              <a:buSzPts val="1700"/>
              <a:buChar char="▪"/>
            </a:pPr>
            <a:r>
              <a:rPr lang="en-US"/>
              <a:t>With dynamic loading, a routine is not loaded until it is called. </a:t>
            </a:r>
            <a:endParaRPr/>
          </a:p>
          <a:p>
            <a:pPr marL="182880" lvl="0" indent="-182880" algn="just" rtl="0">
              <a:lnSpc>
                <a:spcPct val="90000"/>
              </a:lnSpc>
              <a:spcBef>
                <a:spcPts val="1200"/>
              </a:spcBef>
              <a:spcAft>
                <a:spcPts val="0"/>
              </a:spcAft>
              <a:buSzPts val="1700"/>
              <a:buChar char="▪"/>
            </a:pPr>
            <a:r>
              <a:rPr lang="en-US"/>
              <a:t>All routines are kept on disk in a relocatable load format.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3"/>
        <p:cNvGrpSpPr/>
        <p:nvPr/>
      </p:nvGrpSpPr>
      <p:grpSpPr>
        <a:xfrm>
          <a:off x="0" y="0"/>
          <a:ext cx="0" cy="0"/>
          <a:chOff x="0" y="0"/>
          <a:chExt cx="0" cy="0"/>
        </a:xfrm>
      </p:grpSpPr>
      <p:sp>
        <p:nvSpPr>
          <p:cNvPr id="274" name="Google Shape;274;p2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75" name="Google Shape;275;p27"/>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79" name="Google Shape;279;p27"/>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80" name="Google Shape;280;p2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14</a:t>
            </a:fld>
            <a:endParaRPr/>
          </a:p>
        </p:txBody>
      </p:sp>
      <p:sp>
        <p:nvSpPr>
          <p:cNvPr id="281" name="Google Shape;281;p2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DYNAMIC LOADING</a:t>
            </a:r>
            <a:endParaRPr b="1"/>
          </a:p>
        </p:txBody>
      </p:sp>
      <p:sp>
        <p:nvSpPr>
          <p:cNvPr id="282" name="Google Shape;282;p27"/>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The main program is loaded into memory and is executed. </a:t>
            </a:r>
            <a:endParaRPr/>
          </a:p>
          <a:p>
            <a:pPr marL="182880" lvl="0" indent="-182880" algn="just" rtl="0">
              <a:lnSpc>
                <a:spcPct val="90000"/>
              </a:lnSpc>
              <a:spcBef>
                <a:spcPts val="1200"/>
              </a:spcBef>
              <a:spcAft>
                <a:spcPts val="0"/>
              </a:spcAft>
              <a:buSzPts val="1700"/>
              <a:buChar char="▪"/>
            </a:pPr>
            <a:r>
              <a:rPr lang="en-US"/>
              <a:t>When a routine needs to call another routine, the calling routine first checks to see whether the other routine has been loaded. </a:t>
            </a:r>
            <a:endParaRPr/>
          </a:p>
          <a:p>
            <a:pPr marL="182880" lvl="0" indent="-182880" algn="just" rtl="0">
              <a:lnSpc>
                <a:spcPct val="90000"/>
              </a:lnSpc>
              <a:spcBef>
                <a:spcPts val="1200"/>
              </a:spcBef>
              <a:spcAft>
                <a:spcPts val="0"/>
              </a:spcAft>
              <a:buSzPts val="1700"/>
              <a:buChar char="▪"/>
            </a:pPr>
            <a:r>
              <a:rPr lang="en-US"/>
              <a:t>If it has not, the relocatable linking loader is called to load the desired routine into memory and to update the program’s address tables to reflect this change. </a:t>
            </a:r>
            <a:endParaRPr/>
          </a:p>
          <a:p>
            <a:pPr marL="182880" lvl="0" indent="-182880" algn="just" rtl="0">
              <a:lnSpc>
                <a:spcPct val="90000"/>
              </a:lnSpc>
              <a:spcBef>
                <a:spcPts val="1200"/>
              </a:spcBef>
              <a:spcAft>
                <a:spcPts val="0"/>
              </a:spcAft>
              <a:buSzPts val="1700"/>
              <a:buChar char="▪"/>
            </a:pPr>
            <a:r>
              <a:rPr lang="en-US"/>
              <a:t>Then control is passed to the newly loaded routine.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6"/>
        <p:cNvGrpSpPr/>
        <p:nvPr/>
      </p:nvGrpSpPr>
      <p:grpSpPr>
        <a:xfrm>
          <a:off x="0" y="0"/>
          <a:ext cx="0" cy="0"/>
          <a:chOff x="0" y="0"/>
          <a:chExt cx="0" cy="0"/>
        </a:xfrm>
      </p:grpSpPr>
      <p:sp>
        <p:nvSpPr>
          <p:cNvPr id="287" name="Google Shape;287;p2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88" name="Google Shape;288;p28"/>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92" name="Google Shape;292;p28"/>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93" name="Google Shape;293;p2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15</a:t>
            </a:fld>
            <a:endParaRPr/>
          </a:p>
        </p:txBody>
      </p:sp>
      <p:sp>
        <p:nvSpPr>
          <p:cNvPr id="294" name="Google Shape;294;p2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DYNAMIC LOADING</a:t>
            </a:r>
            <a:endParaRPr b="1"/>
          </a:p>
        </p:txBody>
      </p:sp>
      <p:sp>
        <p:nvSpPr>
          <p:cNvPr id="295" name="Google Shape;295;p2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a:p>
          <a:p>
            <a:pPr marL="0" lvl="0" indent="0" algn="just" rtl="0">
              <a:lnSpc>
                <a:spcPct val="90000"/>
              </a:lnSpc>
              <a:spcBef>
                <a:spcPts val="1200"/>
              </a:spcBef>
              <a:spcAft>
                <a:spcPts val="0"/>
              </a:spcAft>
              <a:buSzPts val="2040"/>
              <a:buNone/>
            </a:pPr>
            <a:r>
              <a:rPr lang="en-US" sz="2400" b="1">
                <a:solidFill>
                  <a:srgbClr val="C00000"/>
                </a:solidFill>
              </a:rPr>
              <a:t>Advantages:</a:t>
            </a:r>
            <a:endParaRPr/>
          </a:p>
          <a:p>
            <a:pPr marL="182880" lvl="0" indent="-182880" algn="just" rtl="0">
              <a:lnSpc>
                <a:spcPct val="90000"/>
              </a:lnSpc>
              <a:spcBef>
                <a:spcPts val="1200"/>
              </a:spcBef>
              <a:spcAft>
                <a:spcPts val="0"/>
              </a:spcAft>
              <a:buSzPts val="1700"/>
              <a:buChar char="▪"/>
            </a:pPr>
            <a:r>
              <a:rPr lang="en-US"/>
              <a:t>Less time is needed to load a program.</a:t>
            </a:r>
            <a:endParaRPr/>
          </a:p>
          <a:p>
            <a:pPr marL="182880" lvl="0" indent="-182880" algn="just" rtl="0">
              <a:lnSpc>
                <a:spcPct val="90000"/>
              </a:lnSpc>
              <a:spcBef>
                <a:spcPts val="1200"/>
              </a:spcBef>
              <a:spcAft>
                <a:spcPts val="0"/>
              </a:spcAft>
              <a:buSzPts val="1700"/>
              <a:buChar char="▪"/>
            </a:pPr>
            <a:r>
              <a:rPr lang="en-US"/>
              <a:t>Potentially less memory space is needed.</a:t>
            </a:r>
            <a:endParaRPr/>
          </a:p>
          <a:p>
            <a:pPr marL="0" lvl="0" indent="0" algn="just" rtl="0">
              <a:lnSpc>
                <a:spcPct val="90000"/>
              </a:lnSpc>
              <a:spcBef>
                <a:spcPts val="1200"/>
              </a:spcBef>
              <a:spcAft>
                <a:spcPts val="0"/>
              </a:spcAft>
              <a:buSzPts val="2040"/>
              <a:buNone/>
            </a:pPr>
            <a:r>
              <a:rPr lang="en-US" sz="2400" b="1">
                <a:solidFill>
                  <a:srgbClr val="C00000"/>
                </a:solidFill>
              </a:rPr>
              <a:t>Disadvantages:</a:t>
            </a:r>
            <a:endParaRPr/>
          </a:p>
          <a:p>
            <a:pPr marL="182880" lvl="0" indent="-182880" algn="just" rtl="0">
              <a:lnSpc>
                <a:spcPct val="90000"/>
              </a:lnSpc>
              <a:spcBef>
                <a:spcPts val="1200"/>
              </a:spcBef>
              <a:spcAft>
                <a:spcPts val="0"/>
              </a:spcAft>
              <a:buSzPts val="1700"/>
              <a:buChar char="▪"/>
            </a:pPr>
            <a:r>
              <a:rPr lang="en-US"/>
              <a:t>Run time activity.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9"/>
        <p:cNvGrpSpPr/>
        <p:nvPr/>
      </p:nvGrpSpPr>
      <p:grpSpPr>
        <a:xfrm>
          <a:off x="0" y="0"/>
          <a:ext cx="0" cy="0"/>
          <a:chOff x="0" y="0"/>
          <a:chExt cx="0" cy="0"/>
        </a:xfrm>
      </p:grpSpPr>
      <p:sp>
        <p:nvSpPr>
          <p:cNvPr id="300" name="Google Shape;300;p2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01" name="Google Shape;301;p29"/>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05" name="Google Shape;305;p29"/>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06" name="Google Shape;306;p2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16</a:t>
            </a:fld>
            <a:endParaRPr/>
          </a:p>
        </p:txBody>
      </p:sp>
      <p:sp>
        <p:nvSpPr>
          <p:cNvPr id="307" name="Google Shape;307;p2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DYNAMIC LINKING AND SHARED LIBRARIES</a:t>
            </a:r>
            <a:endParaRPr sz="4400" b="1"/>
          </a:p>
        </p:txBody>
      </p:sp>
      <p:sp>
        <p:nvSpPr>
          <p:cNvPr id="308" name="Google Shape;308;p2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Some operating systems support only static linking in which system language libraries are treated like any other object module and are combined by the loader into the binary proper image. </a:t>
            </a:r>
            <a:endParaRPr/>
          </a:p>
          <a:p>
            <a:pPr marL="182880" lvl="0" indent="-182880" algn="just" rtl="0">
              <a:lnSpc>
                <a:spcPct val="90000"/>
              </a:lnSpc>
              <a:spcBef>
                <a:spcPts val="1200"/>
              </a:spcBef>
              <a:spcAft>
                <a:spcPts val="0"/>
              </a:spcAft>
              <a:buSzPts val="1700"/>
              <a:buChar char="▪"/>
            </a:pPr>
            <a:r>
              <a:rPr lang="en-US"/>
              <a:t>The concept of dynamic linking is similar to that of dynamic loading.</a:t>
            </a:r>
            <a:endParaRPr/>
          </a:p>
          <a:p>
            <a:pPr marL="182880" lvl="0" indent="-182880" algn="just" rtl="0">
              <a:lnSpc>
                <a:spcPct val="90000"/>
              </a:lnSpc>
              <a:spcBef>
                <a:spcPts val="1200"/>
              </a:spcBef>
              <a:spcAft>
                <a:spcPts val="0"/>
              </a:spcAft>
              <a:buSzPts val="1700"/>
              <a:buChar char="▪"/>
            </a:pPr>
            <a:r>
              <a:rPr lang="en-US"/>
              <a:t>Rather than the loading being postponed until execution time, linking is postponed until run-time. </a:t>
            </a:r>
            <a:endParaRPr/>
          </a:p>
          <a:p>
            <a:pPr marL="182880" lvl="0" indent="-182880" algn="just" rtl="0">
              <a:lnSpc>
                <a:spcPct val="90000"/>
              </a:lnSpc>
              <a:spcBef>
                <a:spcPts val="1200"/>
              </a:spcBef>
              <a:spcAft>
                <a:spcPts val="0"/>
              </a:spcAft>
              <a:buSzPts val="1700"/>
              <a:buChar char="▪"/>
            </a:pPr>
            <a:r>
              <a:rPr lang="en-US"/>
              <a:t>This feature is usually used with system libraries. </a:t>
            </a:r>
            <a:endParaRPr/>
          </a:p>
          <a:p>
            <a:pPr marL="182880" lvl="0" indent="-182880" algn="just" rtl="0">
              <a:lnSpc>
                <a:spcPct val="90000"/>
              </a:lnSpc>
              <a:spcBef>
                <a:spcPts val="1200"/>
              </a:spcBef>
              <a:spcAft>
                <a:spcPts val="0"/>
              </a:spcAft>
              <a:buSzPts val="1700"/>
              <a:buChar char="▪"/>
            </a:pPr>
            <a:r>
              <a:rPr lang="en-US"/>
              <a:t>Without this facility, all programs on a system need to have a copy of their language library included in the executable image. </a:t>
            </a:r>
            <a:endParaRPr/>
          </a:p>
          <a:p>
            <a:pPr marL="182880" lvl="0" indent="-182880" algn="just" rtl="0">
              <a:lnSpc>
                <a:spcPct val="90000"/>
              </a:lnSpc>
              <a:spcBef>
                <a:spcPts val="1200"/>
              </a:spcBef>
              <a:spcAft>
                <a:spcPts val="0"/>
              </a:spcAft>
              <a:buSzPts val="1700"/>
              <a:buChar char="▪"/>
            </a:pPr>
            <a:r>
              <a:rPr lang="en-US"/>
              <a:t>This requirement wastes both disk space and main memory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p3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14" name="Google Shape;314;p3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18" name="Google Shape;318;p3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19" name="Google Shape;319;p3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17</a:t>
            </a:fld>
            <a:endParaRPr/>
          </a:p>
        </p:txBody>
      </p:sp>
      <p:sp>
        <p:nvSpPr>
          <p:cNvPr id="320" name="Google Shape;320;p3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DYNAMIC LINKING AND SHARED LIBRARIES</a:t>
            </a:r>
            <a:endParaRPr sz="4400" b="1"/>
          </a:p>
        </p:txBody>
      </p:sp>
      <p:sp>
        <p:nvSpPr>
          <p:cNvPr id="321" name="Google Shape;321;p30"/>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With dynamic linking, a stub is included in the image for each library-routine reference. </a:t>
            </a:r>
            <a:endParaRPr/>
          </a:p>
          <a:p>
            <a:pPr marL="182880" lvl="0" indent="-182880" algn="just" rtl="0">
              <a:lnSpc>
                <a:spcPct val="90000"/>
              </a:lnSpc>
              <a:spcBef>
                <a:spcPts val="1200"/>
              </a:spcBef>
              <a:spcAft>
                <a:spcPts val="0"/>
              </a:spcAft>
              <a:buSzPts val="1700"/>
              <a:buChar char="▪"/>
            </a:pPr>
            <a:r>
              <a:rPr lang="en-US"/>
              <a:t>This stub is a small piece of code that indicates how to locate the appropriate memory-resident library routine or how to load the library if the routine is not already present. </a:t>
            </a:r>
            <a:endParaRPr/>
          </a:p>
          <a:p>
            <a:pPr marL="182880" lvl="0" indent="-182880" algn="just" rtl="0">
              <a:lnSpc>
                <a:spcPct val="90000"/>
              </a:lnSpc>
              <a:spcBef>
                <a:spcPts val="1200"/>
              </a:spcBef>
              <a:spcAft>
                <a:spcPts val="0"/>
              </a:spcAft>
              <a:buSzPts val="1700"/>
              <a:buChar char="▪"/>
            </a:pPr>
            <a:r>
              <a:rPr lang="en-US"/>
              <a:t>During the execution of a process, the stub is replaced by the address of the relevant library code, and the code is executed.</a:t>
            </a:r>
            <a:endParaRPr/>
          </a:p>
          <a:p>
            <a:pPr marL="182880" lvl="0" indent="-182880" algn="just" rtl="0">
              <a:lnSpc>
                <a:spcPct val="90000"/>
              </a:lnSpc>
              <a:spcBef>
                <a:spcPts val="1200"/>
              </a:spcBef>
              <a:spcAft>
                <a:spcPts val="0"/>
              </a:spcAft>
              <a:buSzPts val="1700"/>
              <a:buChar char="▪"/>
            </a:pPr>
            <a:r>
              <a:rPr lang="en-US"/>
              <a:t>If library code is not in memory, it is loaded at this time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5"/>
        <p:cNvGrpSpPr/>
        <p:nvPr/>
      </p:nvGrpSpPr>
      <p:grpSpPr>
        <a:xfrm>
          <a:off x="0" y="0"/>
          <a:ext cx="0" cy="0"/>
          <a:chOff x="0" y="0"/>
          <a:chExt cx="0" cy="0"/>
        </a:xfrm>
      </p:grpSpPr>
      <p:sp>
        <p:nvSpPr>
          <p:cNvPr id="326" name="Google Shape;326;p3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27" name="Google Shape;327;p31"/>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1"/>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1"/>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31" name="Google Shape;331;p31"/>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32" name="Google Shape;332;p3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18</a:t>
            </a:fld>
            <a:endParaRPr/>
          </a:p>
        </p:txBody>
      </p:sp>
      <p:sp>
        <p:nvSpPr>
          <p:cNvPr id="333" name="Google Shape;333;p3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DYNAMIC LINKING AND SHARED LIBRARIES</a:t>
            </a:r>
            <a:endParaRPr sz="4400" b="1"/>
          </a:p>
        </p:txBody>
      </p:sp>
      <p:sp>
        <p:nvSpPr>
          <p:cNvPr id="334" name="Google Shape;334;p3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This feature can be extended to update libraries. </a:t>
            </a:r>
            <a:endParaRPr/>
          </a:p>
          <a:p>
            <a:pPr marL="182880" lvl="0" indent="-182880" algn="just" rtl="0">
              <a:lnSpc>
                <a:spcPct val="90000"/>
              </a:lnSpc>
              <a:spcBef>
                <a:spcPts val="1200"/>
              </a:spcBef>
              <a:spcAft>
                <a:spcPts val="0"/>
              </a:spcAft>
              <a:buSzPts val="1700"/>
              <a:buChar char="▪"/>
            </a:pPr>
            <a:r>
              <a:rPr lang="en-US"/>
              <a:t>A library may be replaced by a new version and all programs that reference the library will automatically use the new version without any need to be re-linked.</a:t>
            </a:r>
            <a:endParaRPr/>
          </a:p>
          <a:p>
            <a:pPr marL="182880" lvl="0" indent="-182880" algn="just" rtl="0">
              <a:lnSpc>
                <a:spcPct val="90000"/>
              </a:lnSpc>
              <a:spcBef>
                <a:spcPts val="1200"/>
              </a:spcBef>
              <a:spcAft>
                <a:spcPts val="0"/>
              </a:spcAft>
              <a:buSzPts val="1700"/>
              <a:buChar char="▪"/>
            </a:pPr>
            <a:r>
              <a:rPr lang="en-US"/>
              <a:t>More than one version of a library may be loaded into the memory and each program uses its version information to decide which copy of the library to use.</a:t>
            </a:r>
            <a:endParaRPr/>
          </a:p>
          <a:p>
            <a:pPr marL="182880" lvl="0" indent="-182880" algn="just" rtl="0">
              <a:lnSpc>
                <a:spcPct val="90000"/>
              </a:lnSpc>
              <a:spcBef>
                <a:spcPts val="1200"/>
              </a:spcBef>
              <a:spcAft>
                <a:spcPts val="0"/>
              </a:spcAft>
              <a:buSzPts val="1700"/>
              <a:buChar char="▪"/>
            </a:pPr>
            <a:r>
              <a:rPr lang="en-US"/>
              <a:t>Only major changes increment the version number. </a:t>
            </a:r>
            <a:endParaRPr/>
          </a:p>
          <a:p>
            <a:pPr marL="182880" lvl="0" indent="-182880" algn="just" rtl="0">
              <a:lnSpc>
                <a:spcPct val="90000"/>
              </a:lnSpc>
              <a:spcBef>
                <a:spcPts val="1200"/>
              </a:spcBef>
              <a:spcAft>
                <a:spcPts val="0"/>
              </a:spcAft>
              <a:buSzPts val="1700"/>
              <a:buChar char="▪"/>
            </a:pPr>
            <a:r>
              <a:rPr lang="en-US"/>
              <a:t>Only programs that are compiled with the new library version are affected by the incompatible changes incorporated in it. </a:t>
            </a:r>
            <a:endParaRPr/>
          </a:p>
          <a:p>
            <a:pPr marL="182880" lvl="0" indent="-182880" algn="just" rtl="0">
              <a:lnSpc>
                <a:spcPct val="90000"/>
              </a:lnSpc>
              <a:spcBef>
                <a:spcPts val="1200"/>
              </a:spcBef>
              <a:spcAft>
                <a:spcPts val="0"/>
              </a:spcAft>
              <a:buSzPts val="1700"/>
              <a:buChar char="▪"/>
            </a:pPr>
            <a:r>
              <a:rPr lang="en-US"/>
              <a:t>Programs linked before the new library was installed will continue using the older library. </a:t>
            </a:r>
            <a:endParaRPr/>
          </a:p>
          <a:p>
            <a:pPr marL="182880" lvl="0" indent="-182880" algn="just" rtl="0">
              <a:lnSpc>
                <a:spcPct val="90000"/>
              </a:lnSpc>
              <a:spcBef>
                <a:spcPts val="1200"/>
              </a:spcBef>
              <a:spcAft>
                <a:spcPts val="0"/>
              </a:spcAft>
              <a:buSzPts val="1700"/>
              <a:buChar char="▪"/>
            </a:pPr>
            <a:r>
              <a:rPr lang="en-US"/>
              <a:t>This system is also known as shared libraries.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8"/>
        <p:cNvGrpSpPr/>
        <p:nvPr/>
      </p:nvGrpSpPr>
      <p:grpSpPr>
        <a:xfrm>
          <a:off x="0" y="0"/>
          <a:ext cx="0" cy="0"/>
          <a:chOff x="0" y="0"/>
          <a:chExt cx="0" cy="0"/>
        </a:xfrm>
      </p:grpSpPr>
      <p:sp>
        <p:nvSpPr>
          <p:cNvPr id="339" name="Google Shape;339;p3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40" name="Google Shape;340;p32"/>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44" name="Google Shape;344;p32"/>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45" name="Google Shape;345;p3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19</a:t>
            </a:fld>
            <a:endParaRPr/>
          </a:p>
        </p:txBody>
      </p:sp>
      <p:sp>
        <p:nvSpPr>
          <p:cNvPr id="346" name="Google Shape;346;p3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DYNAMIC LINKING AND SHARED LIBRARIES</a:t>
            </a:r>
            <a:endParaRPr sz="4400" b="1"/>
          </a:p>
        </p:txBody>
      </p:sp>
      <p:sp>
        <p:nvSpPr>
          <p:cNvPr id="347" name="Google Shape;347;p3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0"/>
              </a:spcBef>
              <a:spcAft>
                <a:spcPts val="0"/>
              </a:spcAft>
              <a:buSzPts val="2040"/>
              <a:buNone/>
            </a:pPr>
            <a:r>
              <a:rPr lang="en-US" sz="2400" b="1">
                <a:solidFill>
                  <a:srgbClr val="C00000"/>
                </a:solidFill>
              </a:rPr>
              <a:t>Advantages:</a:t>
            </a:r>
            <a:endParaRPr/>
          </a:p>
          <a:p>
            <a:pPr marL="182880" lvl="0" indent="-182880" algn="just" rtl="0">
              <a:lnSpc>
                <a:spcPct val="90000"/>
              </a:lnSpc>
              <a:spcBef>
                <a:spcPts val="1200"/>
              </a:spcBef>
              <a:spcAft>
                <a:spcPts val="0"/>
              </a:spcAft>
              <a:buSzPts val="1700"/>
              <a:buChar char="▪"/>
            </a:pPr>
            <a:r>
              <a:rPr lang="en-US"/>
              <a:t>Less time is needed to load a program.</a:t>
            </a:r>
            <a:endParaRPr/>
          </a:p>
          <a:p>
            <a:pPr marL="182880" lvl="0" indent="-182880" algn="just" rtl="0">
              <a:lnSpc>
                <a:spcPct val="90000"/>
              </a:lnSpc>
              <a:spcBef>
                <a:spcPts val="1200"/>
              </a:spcBef>
              <a:spcAft>
                <a:spcPts val="0"/>
              </a:spcAft>
              <a:buSzPts val="1700"/>
              <a:buChar char="▪"/>
            </a:pPr>
            <a:r>
              <a:rPr lang="en-US"/>
              <a:t>Potentially less memory space is needed.</a:t>
            </a:r>
            <a:endParaRPr/>
          </a:p>
          <a:p>
            <a:pPr marL="182880" lvl="0" indent="-182880" algn="just" rtl="0">
              <a:lnSpc>
                <a:spcPct val="90000"/>
              </a:lnSpc>
              <a:spcBef>
                <a:spcPts val="1200"/>
              </a:spcBef>
              <a:spcAft>
                <a:spcPts val="0"/>
              </a:spcAft>
              <a:buSzPts val="1700"/>
              <a:buChar char="▪"/>
            </a:pPr>
            <a:r>
              <a:rPr lang="en-US"/>
              <a:t>Less disk space is needed to store binaries.</a:t>
            </a:r>
            <a:endParaRPr/>
          </a:p>
          <a:p>
            <a:pPr marL="182880" lvl="0" indent="-182880" algn="just" rtl="0">
              <a:lnSpc>
                <a:spcPct val="90000"/>
              </a:lnSpc>
              <a:spcBef>
                <a:spcPts val="1200"/>
              </a:spcBef>
              <a:spcAft>
                <a:spcPts val="0"/>
              </a:spcAft>
              <a:buSzPts val="1700"/>
              <a:buChar char="▪"/>
            </a:pPr>
            <a:r>
              <a:rPr lang="en-US"/>
              <a:t>Updated libraries are used without recompilation of the program.</a:t>
            </a:r>
            <a:endParaRPr/>
          </a:p>
          <a:p>
            <a:pPr marL="0" lvl="0" indent="0" algn="just" rtl="0">
              <a:lnSpc>
                <a:spcPct val="90000"/>
              </a:lnSpc>
              <a:spcBef>
                <a:spcPts val="1200"/>
              </a:spcBef>
              <a:spcAft>
                <a:spcPts val="0"/>
              </a:spcAft>
              <a:buSzPts val="2040"/>
              <a:buNone/>
            </a:pPr>
            <a:r>
              <a:rPr lang="en-US" sz="2400" b="1">
                <a:solidFill>
                  <a:srgbClr val="C00000"/>
                </a:solidFill>
              </a:rPr>
              <a:t>Disadvantage:</a:t>
            </a:r>
            <a:endParaRPr/>
          </a:p>
          <a:p>
            <a:pPr marL="182880" lvl="0" indent="-182880" algn="just" rtl="0">
              <a:lnSpc>
                <a:spcPct val="90000"/>
              </a:lnSpc>
              <a:spcBef>
                <a:spcPts val="1200"/>
              </a:spcBef>
              <a:spcAft>
                <a:spcPts val="0"/>
              </a:spcAft>
              <a:buSzPts val="1700"/>
              <a:buChar char="▪"/>
            </a:pPr>
            <a:r>
              <a:rPr lang="en-US"/>
              <a:t>Time-consuming runtime activity.</a:t>
            </a:r>
            <a:endParaRPr/>
          </a:p>
          <a:p>
            <a:pPr marL="182880" lvl="0" indent="-182880" algn="just" rtl="0">
              <a:lnSpc>
                <a:spcPct val="90000"/>
              </a:lnSpc>
              <a:spcBef>
                <a:spcPts val="1200"/>
              </a:spcBef>
              <a:spcAft>
                <a:spcPts val="0"/>
              </a:spcAft>
              <a:buSzPts val="1700"/>
              <a:buChar char="▪"/>
            </a:pPr>
            <a:r>
              <a:rPr lang="en-US"/>
              <a:t>Resulting in slower program execution.</a:t>
            </a:r>
            <a:endParaRPr/>
          </a:p>
          <a:p>
            <a:pPr marL="182880" lvl="0" indent="-182880" algn="just" rtl="0">
              <a:lnSpc>
                <a:spcPct val="90000"/>
              </a:lnSpc>
              <a:spcBef>
                <a:spcPts val="1200"/>
              </a:spcBef>
              <a:spcAft>
                <a:spcPts val="0"/>
              </a:spcAft>
              <a:buSzPts val="1700"/>
              <a:buChar char="▪"/>
            </a:pPr>
            <a:r>
              <a:rPr lang="en-US"/>
              <a:t>gcc compiler performs dynamic linking by default </a:t>
            </a:r>
            <a:endParaRPr/>
          </a:p>
          <a:p>
            <a:pPr marL="182880" lvl="0" indent="-182880" algn="just" rtl="0">
              <a:lnSpc>
                <a:spcPct val="90000"/>
              </a:lnSpc>
              <a:spcBef>
                <a:spcPts val="1200"/>
              </a:spcBef>
              <a:spcAft>
                <a:spcPts val="0"/>
              </a:spcAft>
              <a:buSzPts val="1700"/>
              <a:buChar char="▪"/>
            </a:pPr>
            <a:r>
              <a:rPr lang="en-US"/>
              <a:t>-static can be used for static linking. </a:t>
            </a:r>
            <a:endParaRPr/>
          </a:p>
          <a:p>
            <a:pPr marL="0" lvl="0" indent="0" algn="just" rtl="0">
              <a:lnSpc>
                <a:spcPct val="90000"/>
              </a:lnSpc>
              <a:spcBef>
                <a:spcPts val="1200"/>
              </a:spcBef>
              <a:spcAft>
                <a:spcPts val="0"/>
              </a:spcAft>
              <a:buSzPts val="17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1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16" name="Google Shape;116;p14"/>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sz="2000"/>
              <a:t>A typical instruction execution cycle, e.g., first fetches an instruction from memory, which is then decoded and executed. </a:t>
            </a:r>
            <a:endParaRPr/>
          </a:p>
          <a:p>
            <a:pPr marL="182880" lvl="0" indent="-182880" algn="just" rtl="0">
              <a:lnSpc>
                <a:spcPct val="90000"/>
              </a:lnSpc>
              <a:spcBef>
                <a:spcPts val="1200"/>
              </a:spcBef>
              <a:spcAft>
                <a:spcPts val="0"/>
              </a:spcAft>
              <a:buSzPts val="1700"/>
              <a:buChar char="▪"/>
            </a:pPr>
            <a:r>
              <a:rPr lang="en-US" sz="2000"/>
              <a:t>Operands may have to be fetched from memory. </a:t>
            </a:r>
            <a:endParaRPr/>
          </a:p>
          <a:p>
            <a:pPr marL="182880" lvl="0" indent="-182880" algn="just" rtl="0">
              <a:lnSpc>
                <a:spcPct val="90000"/>
              </a:lnSpc>
              <a:spcBef>
                <a:spcPts val="1200"/>
              </a:spcBef>
              <a:spcAft>
                <a:spcPts val="0"/>
              </a:spcAft>
              <a:buSzPts val="1700"/>
              <a:buChar char="▪"/>
            </a:pPr>
            <a:r>
              <a:rPr lang="en-US" sz="2000"/>
              <a:t>After the instruction has been executed, the results are stored back in memory. </a:t>
            </a:r>
            <a:endParaRPr/>
          </a:p>
          <a:p>
            <a:pPr marL="182880" lvl="0" indent="-182880" algn="just" rtl="0">
              <a:lnSpc>
                <a:spcPct val="90000"/>
              </a:lnSpc>
              <a:spcBef>
                <a:spcPts val="1200"/>
              </a:spcBef>
              <a:spcAft>
                <a:spcPts val="0"/>
              </a:spcAft>
              <a:buSzPts val="1700"/>
              <a:buChar char="▪"/>
            </a:pPr>
            <a:r>
              <a:rPr lang="en-US" sz="2000"/>
              <a:t>The memory unit sees only a stream of memory addresses; it does not know how they are generated or what they are for (instructions or data).</a:t>
            </a:r>
            <a:endParaRPr sz="2400"/>
          </a:p>
        </p:txBody>
      </p:sp>
      <p:sp>
        <p:nvSpPr>
          <p:cNvPr id="120" name="Google Shape;120;p14"/>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21" name="Google Shape;121;p14"/>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22" name="Google Shape;122;p1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28" name="Google Shape;128;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1" name="Google Shape;131;p15" descr="Diagram&#10;&#10;Description automatically generated with low confidence"/>
          <p:cNvPicPr preferRelativeResize="0">
            <a:picLocks noGrp="1"/>
          </p:cNvPicPr>
          <p:nvPr>
            <p:ph type="body" idx="1"/>
          </p:nvPr>
        </p:nvPicPr>
        <p:blipFill rotWithShape="1">
          <a:blip r:embed="rId4">
            <a:alphaModFix/>
          </a:blip>
          <a:srcRect/>
          <a:stretch/>
        </p:blipFill>
        <p:spPr>
          <a:xfrm>
            <a:off x="979251" y="2317763"/>
            <a:ext cx="9998802" cy="4137583"/>
          </a:xfrm>
          <a:prstGeom prst="rect">
            <a:avLst/>
          </a:prstGeom>
          <a:noFill/>
          <a:ln>
            <a:noFill/>
          </a:ln>
        </p:spPr>
      </p:pic>
      <p:sp>
        <p:nvSpPr>
          <p:cNvPr id="132" name="Google Shape;132;p15"/>
          <p:cNvSpPr/>
          <p:nvPr/>
        </p:nvSpPr>
        <p:spPr>
          <a:xfrm>
            <a:off x="11401725" y="6229681"/>
            <a:ext cx="457200" cy="457200"/>
          </a:xfrm>
          <a:prstGeom prst="ellipse">
            <a:avLst/>
          </a:prstGeom>
          <a:blipFill rotWithShape="1">
            <a:blip r:embed="rId5">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3" name="Google Shape;133;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4" name="Google Shape;134;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a:t>
            </a:fld>
            <a:endParaRPr/>
          </a:p>
        </p:txBody>
      </p:sp>
      <p:sp>
        <p:nvSpPr>
          <p:cNvPr id="135" name="Google Shape;135;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MEMORY HIERARCHY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sp>
        <p:nvSpPr>
          <p:cNvPr id="140" name="Google Shape;140;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41" name="Google Shape;141;p16"/>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45" name="Google Shape;145;p1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46" name="Google Shape;146;p1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4</a:t>
            </a:fld>
            <a:endParaRPr/>
          </a:p>
        </p:txBody>
      </p:sp>
      <p:sp>
        <p:nvSpPr>
          <p:cNvPr id="147" name="Google Shape;147;p1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MEMORY MANAGEMENT</a:t>
            </a:r>
            <a:endParaRPr/>
          </a:p>
        </p:txBody>
      </p:sp>
      <p:sp>
        <p:nvSpPr>
          <p:cNvPr id="148" name="Google Shape;148;p1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The purpose of memory management is to ensure fair, secure, orderly, and efficient use of memory. </a:t>
            </a:r>
            <a:endParaRPr/>
          </a:p>
          <a:p>
            <a:pPr marL="182880" lvl="0" indent="-182880" algn="just" rtl="0">
              <a:lnSpc>
                <a:spcPct val="90000"/>
              </a:lnSpc>
              <a:spcBef>
                <a:spcPts val="1200"/>
              </a:spcBef>
              <a:spcAft>
                <a:spcPts val="0"/>
              </a:spcAft>
              <a:buSzPts val="1700"/>
              <a:buChar char="▪"/>
            </a:pPr>
            <a:r>
              <a:rPr lang="en-US"/>
              <a:t>The task of memory management includes keeping track of used and free memory space. </a:t>
            </a:r>
            <a:endParaRPr/>
          </a:p>
          <a:p>
            <a:pPr marL="182880" lvl="0" indent="-182880" algn="just" rtl="0">
              <a:lnSpc>
                <a:spcPct val="90000"/>
              </a:lnSpc>
              <a:spcBef>
                <a:spcPts val="1200"/>
              </a:spcBef>
              <a:spcAft>
                <a:spcPts val="0"/>
              </a:spcAft>
              <a:buSzPts val="1700"/>
              <a:buChar char="▪"/>
            </a:pPr>
            <a:r>
              <a:rPr lang="en-US"/>
              <a:t>As well as when, where, and how much memory to allocate and deallocate. </a:t>
            </a:r>
            <a:endParaRPr/>
          </a:p>
          <a:p>
            <a:pPr marL="182880" lvl="0" indent="-182880" algn="just" rtl="0">
              <a:lnSpc>
                <a:spcPct val="90000"/>
              </a:lnSpc>
              <a:spcBef>
                <a:spcPts val="1200"/>
              </a:spcBef>
              <a:spcAft>
                <a:spcPts val="0"/>
              </a:spcAft>
              <a:buSzPts val="1700"/>
              <a:buChar char="▪"/>
            </a:pPr>
            <a:r>
              <a:rPr lang="en-US"/>
              <a:t>It is also responsible for swapping processes in and out of the main memory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sp>
        <p:nvSpPr>
          <p:cNvPr id="153" name="Google Shape;153;p17"/>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54" name="Google Shape;154;p17"/>
          <p:cNvSpPr txBox="1">
            <a:spLocks noGrp="1"/>
          </p:cNvSpPr>
          <p:nvPr>
            <p:ph type="title"/>
          </p:nvPr>
        </p:nvSpPr>
        <p:spPr>
          <a:xfrm>
            <a:off x="8156351" y="1012874"/>
            <a:ext cx="3507126" cy="108110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SzPct val="100000"/>
              <a:buFont typeface="Rockwell"/>
              <a:buNone/>
            </a:pPr>
            <a:br>
              <a:rPr lang="en-US" sz="3200"/>
            </a:br>
            <a:br>
              <a:rPr lang="en-US" sz="3200"/>
            </a:br>
            <a:br>
              <a:rPr lang="en-US" sz="3200"/>
            </a:br>
            <a:br>
              <a:rPr lang="en-US" sz="3200"/>
            </a:br>
            <a:br>
              <a:rPr lang="en-US" sz="3200"/>
            </a:br>
            <a:br>
              <a:rPr lang="en-US" sz="3200"/>
            </a:br>
            <a:br>
              <a:rPr lang="en-US" sz="3200"/>
            </a:br>
            <a:br>
              <a:rPr lang="en-US" sz="3200"/>
            </a:br>
            <a:br>
              <a:rPr lang="en-US" sz="3200"/>
            </a:br>
            <a:br>
              <a:rPr lang="en-US" sz="3200"/>
            </a:br>
            <a:r>
              <a:rPr lang="en-US" sz="3600">
                <a:solidFill>
                  <a:srgbClr val="C00000"/>
                </a:solidFill>
              </a:rPr>
              <a:t>SOURCE TO EXECUTION</a:t>
            </a:r>
            <a:endParaRPr/>
          </a:p>
        </p:txBody>
      </p:sp>
      <p:pic>
        <p:nvPicPr>
          <p:cNvPr id="155" name="Google Shape;155;p17" descr="Diagram&#10;&#10;Description automatically generated"/>
          <p:cNvPicPr preferRelativeResize="0"/>
          <p:nvPr/>
        </p:nvPicPr>
        <p:blipFill rotWithShape="1">
          <a:blip r:embed="rId4">
            <a:alphaModFix/>
          </a:blip>
          <a:srcRect/>
          <a:stretch/>
        </p:blipFill>
        <p:spPr>
          <a:xfrm>
            <a:off x="528523" y="145346"/>
            <a:ext cx="6416228" cy="6567306"/>
          </a:xfrm>
          <a:prstGeom prst="rect">
            <a:avLst/>
          </a:prstGeom>
          <a:noFill/>
          <a:ln>
            <a:noFill/>
          </a:ln>
        </p:spPr>
      </p:pic>
      <p:grpSp>
        <p:nvGrpSpPr>
          <p:cNvPr id="156" name="Google Shape;156;p17"/>
          <p:cNvGrpSpPr/>
          <p:nvPr/>
        </p:nvGrpSpPr>
        <p:grpSpPr>
          <a:xfrm>
            <a:off x="11401725" y="6229681"/>
            <a:ext cx="457200" cy="457200"/>
            <a:chOff x="11361456" y="6195813"/>
            <a:chExt cx="548640" cy="548640"/>
          </a:xfrm>
        </p:grpSpPr>
        <p:sp>
          <p:nvSpPr>
            <p:cNvPr id="157" name="Google Shape;157;p17"/>
            <p:cNvSpPr/>
            <p:nvPr/>
          </p:nvSpPr>
          <p:spPr>
            <a:xfrm>
              <a:off x="11361456" y="6195813"/>
              <a:ext cx="548640" cy="548640"/>
            </a:xfrm>
            <a:prstGeom prst="ellipse">
              <a:avLst/>
            </a:prstGeom>
            <a:blipFill rotWithShape="1">
              <a:blip r:embed="rId5">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58" name="Google Shape;158;p17"/>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159" name="Google Shape;159;p1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sp>
        <p:nvSpPr>
          <p:cNvPr id="164" name="Google Shape;164;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65" name="Google Shape;165;p18"/>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69" name="Google Shape;169;p18"/>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70" name="Google Shape;170;p1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6</a:t>
            </a:fld>
            <a:endParaRPr/>
          </a:p>
        </p:txBody>
      </p:sp>
      <p:sp>
        <p:nvSpPr>
          <p:cNvPr id="171" name="Google Shape;171;p1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ADDRESS BINDING </a:t>
            </a:r>
            <a:endParaRPr/>
          </a:p>
        </p:txBody>
      </p:sp>
      <p:sp>
        <p:nvSpPr>
          <p:cNvPr id="172" name="Google Shape;172;p1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l"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Usually a program resides on a disk as a binary executable or script file. </a:t>
            </a:r>
            <a:endParaRPr/>
          </a:p>
          <a:p>
            <a:pPr marL="182880" lvl="0" indent="-182880" algn="just" rtl="0">
              <a:lnSpc>
                <a:spcPct val="90000"/>
              </a:lnSpc>
              <a:spcBef>
                <a:spcPts val="1200"/>
              </a:spcBef>
              <a:spcAft>
                <a:spcPts val="0"/>
              </a:spcAft>
              <a:buSzPts val="1700"/>
              <a:buChar char="▪"/>
            </a:pPr>
            <a:r>
              <a:rPr lang="en-US"/>
              <a:t>The program must be brought into the memory it to be executed. </a:t>
            </a:r>
            <a:endParaRPr/>
          </a:p>
          <a:p>
            <a:pPr marL="182880" lvl="0" indent="-182880" algn="just" rtl="0">
              <a:lnSpc>
                <a:spcPct val="90000"/>
              </a:lnSpc>
              <a:spcBef>
                <a:spcPts val="1200"/>
              </a:spcBef>
              <a:spcAft>
                <a:spcPts val="0"/>
              </a:spcAft>
              <a:buSzPts val="1700"/>
              <a:buChar char="▪"/>
            </a:pPr>
            <a:r>
              <a:rPr lang="en-US"/>
              <a:t>The collection of processes that is waiting on the disk to be brought into the memory for execution forms the input queue. </a:t>
            </a:r>
            <a:endParaRPr/>
          </a:p>
          <a:p>
            <a:pPr marL="182880" lvl="0" indent="-182880" algn="just" rtl="0">
              <a:lnSpc>
                <a:spcPct val="90000"/>
              </a:lnSpc>
              <a:spcBef>
                <a:spcPts val="1200"/>
              </a:spcBef>
              <a:spcAft>
                <a:spcPts val="0"/>
              </a:spcAft>
              <a:buSzPts val="1700"/>
              <a:buChar char="▪"/>
            </a:pPr>
            <a:r>
              <a:rPr lang="en-US"/>
              <a:t>The normal procedure is to select one of the processes in the input queue and to load that process into the memory.</a:t>
            </a:r>
            <a:endParaRPr/>
          </a:p>
          <a:p>
            <a:pPr marL="182880" lvl="0" indent="-182880" algn="just" rtl="0">
              <a:lnSpc>
                <a:spcPct val="90000"/>
              </a:lnSpc>
              <a:spcBef>
                <a:spcPts val="1200"/>
              </a:spcBef>
              <a:spcAft>
                <a:spcPts val="0"/>
              </a:spcAft>
              <a:buSzPts val="1700"/>
              <a:buChar char="▪"/>
            </a:pPr>
            <a:r>
              <a:rPr lang="en-US"/>
              <a:t> As the process is executed, it accesses instructions and data from memory.</a:t>
            </a:r>
            <a:endParaRPr/>
          </a:p>
          <a:p>
            <a:pPr marL="182880" lvl="0" indent="-182880" algn="just" rtl="0">
              <a:lnSpc>
                <a:spcPct val="90000"/>
              </a:lnSpc>
              <a:spcBef>
                <a:spcPts val="1200"/>
              </a:spcBef>
              <a:spcAft>
                <a:spcPts val="0"/>
              </a:spcAft>
              <a:buSzPts val="1700"/>
              <a:buChar char="▪"/>
            </a:pPr>
            <a:r>
              <a:rPr lang="en-US"/>
              <a:t>Eventually the process terminates and its memory space becomes available for reuse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6"/>
        <p:cNvGrpSpPr/>
        <p:nvPr/>
      </p:nvGrpSpPr>
      <p:grpSpPr>
        <a:xfrm>
          <a:off x="0" y="0"/>
          <a:ext cx="0" cy="0"/>
          <a:chOff x="0" y="0"/>
          <a:chExt cx="0" cy="0"/>
        </a:xfrm>
      </p:grpSpPr>
      <p:sp>
        <p:nvSpPr>
          <p:cNvPr id="177" name="Google Shape;177;p1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78" name="Google Shape;178;p19"/>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9"/>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82" name="Google Shape;182;p19"/>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83" name="Google Shape;183;p1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7</a:t>
            </a:fld>
            <a:endParaRPr/>
          </a:p>
        </p:txBody>
      </p:sp>
      <p:sp>
        <p:nvSpPr>
          <p:cNvPr id="184" name="Google Shape;184;p1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ADDRESS BINDING </a:t>
            </a:r>
            <a:endParaRPr/>
          </a:p>
        </p:txBody>
      </p:sp>
      <p:sp>
        <p:nvSpPr>
          <p:cNvPr id="185" name="Google Shape;185;p1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Addresses in the source program are generally symbolic (such as an integer variable count). Address can be bound to instructions and data at different times.</a:t>
            </a:r>
            <a:endParaRPr/>
          </a:p>
          <a:p>
            <a:pPr marL="182880" lvl="0" indent="-182880" algn="just" rtl="0">
              <a:lnSpc>
                <a:spcPct val="90000"/>
              </a:lnSpc>
              <a:spcBef>
                <a:spcPts val="1200"/>
              </a:spcBef>
              <a:spcAft>
                <a:spcPts val="0"/>
              </a:spcAft>
              <a:buSzPts val="1700"/>
              <a:buChar char="▪"/>
            </a:pPr>
            <a:r>
              <a:rPr lang="en-US" b="1">
                <a:solidFill>
                  <a:srgbClr val="C00000"/>
                </a:solidFill>
              </a:rPr>
              <a:t>Compile time</a:t>
            </a:r>
            <a:r>
              <a:rPr lang="en-US"/>
              <a:t>—If you know at compile where the process will reside in memory, the absolute addresses can be assigned to instructions and data by the compiler.</a:t>
            </a:r>
            <a:endParaRPr/>
          </a:p>
          <a:p>
            <a:pPr marL="182880" lvl="0" indent="-182880" algn="just" rtl="0">
              <a:lnSpc>
                <a:spcPct val="90000"/>
              </a:lnSpc>
              <a:spcBef>
                <a:spcPts val="1200"/>
              </a:spcBef>
              <a:spcAft>
                <a:spcPts val="0"/>
              </a:spcAft>
              <a:buSzPts val="1700"/>
              <a:buChar char="▪"/>
            </a:pPr>
            <a:r>
              <a:rPr lang="en-US" b="1">
                <a:solidFill>
                  <a:srgbClr val="C00000"/>
                </a:solidFill>
              </a:rPr>
              <a:t>Load time</a:t>
            </a:r>
            <a:r>
              <a:rPr lang="en-US"/>
              <a:t>—If it is not known at compile time where the process will reside in memory, then the compiler must generate re-locatable code. In this case the final binding is delayed until load time. </a:t>
            </a:r>
            <a:endParaRPr/>
          </a:p>
          <a:p>
            <a:pPr marL="182880" lvl="0" indent="-182880" algn="just" rtl="0">
              <a:lnSpc>
                <a:spcPct val="90000"/>
              </a:lnSpc>
              <a:spcBef>
                <a:spcPts val="1200"/>
              </a:spcBef>
              <a:spcAft>
                <a:spcPts val="0"/>
              </a:spcAft>
              <a:buSzPts val="1700"/>
              <a:buChar char="▪"/>
            </a:pPr>
            <a:r>
              <a:rPr lang="en-US" b="1">
                <a:solidFill>
                  <a:srgbClr val="C00000"/>
                </a:solidFill>
              </a:rPr>
              <a:t>Execution time</a:t>
            </a:r>
            <a:r>
              <a:rPr lang="en-US"/>
              <a:t>—If the process can be moved during its execution from one memory segment to another, then binding must be delayed until run time. Special hardware must be available for this to work. </a:t>
            </a:r>
            <a:endParaRPr/>
          </a:p>
          <a:p>
            <a:pPr marL="182880" lvl="0" indent="-182880" algn="just" rtl="0">
              <a:lnSpc>
                <a:spcPct val="90000"/>
              </a:lnSpc>
              <a:spcBef>
                <a:spcPts val="1200"/>
              </a:spcBef>
              <a:spcAft>
                <a:spcPts val="0"/>
              </a:spcAft>
              <a:buSzPts val="1700"/>
              <a:buChar char="▪"/>
            </a:pPr>
            <a:r>
              <a:rPr lang="en-US"/>
              <a:t>In case of compile and load time binding, a program may not be moved around in memory at run time.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p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91" name="Google Shape;191;p2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95" name="Google Shape;195;p2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96" name="Google Shape;196;p2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8</a:t>
            </a:fld>
            <a:endParaRPr/>
          </a:p>
        </p:txBody>
      </p:sp>
      <p:sp>
        <p:nvSpPr>
          <p:cNvPr id="197" name="Google Shape;197;p2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LOGICAL-VERSUS PHYSICAL-ADDRESS SPACE</a:t>
            </a:r>
            <a:endParaRPr/>
          </a:p>
        </p:txBody>
      </p:sp>
      <p:sp>
        <p:nvSpPr>
          <p:cNvPr id="198" name="Google Shape;198;p20"/>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An address generated by the CPU is commonly referred to as a logical address.</a:t>
            </a:r>
            <a:endParaRPr/>
          </a:p>
          <a:p>
            <a:pPr marL="182880" lvl="0" indent="-182880" algn="just" rtl="0">
              <a:lnSpc>
                <a:spcPct val="90000"/>
              </a:lnSpc>
              <a:spcBef>
                <a:spcPts val="1200"/>
              </a:spcBef>
              <a:spcAft>
                <a:spcPts val="0"/>
              </a:spcAft>
              <a:buSzPts val="1700"/>
              <a:buChar char="▪"/>
            </a:pPr>
            <a:r>
              <a:rPr lang="en-US"/>
              <a:t>Whereas an address seen by the memory unit–that is, the one loaded into the memory-address register of the memory–is commonly referred to as the physical address. </a:t>
            </a:r>
            <a:endParaRPr/>
          </a:p>
          <a:p>
            <a:pPr marL="182880" lvl="0" indent="-182880" algn="just" rtl="0">
              <a:lnSpc>
                <a:spcPct val="90000"/>
              </a:lnSpc>
              <a:spcBef>
                <a:spcPts val="1200"/>
              </a:spcBef>
              <a:spcAft>
                <a:spcPts val="0"/>
              </a:spcAft>
              <a:buSzPts val="1700"/>
              <a:buChar char="▪"/>
            </a:pPr>
            <a:r>
              <a:rPr lang="en-US"/>
              <a:t>In essence, logical data refers to an instruction or data in the process address space. </a:t>
            </a:r>
            <a:endParaRPr/>
          </a:p>
          <a:p>
            <a:pPr marL="182880" lvl="0" indent="-182880" algn="just" rtl="0">
              <a:lnSpc>
                <a:spcPct val="90000"/>
              </a:lnSpc>
              <a:spcBef>
                <a:spcPts val="1200"/>
              </a:spcBef>
              <a:spcAft>
                <a:spcPts val="0"/>
              </a:spcAft>
              <a:buSzPts val="1700"/>
              <a:buChar char="▪"/>
            </a:pPr>
            <a:r>
              <a:rPr lang="en-US"/>
              <a:t>Whereas the physical address refers to a main memory location where instruction or data resides.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2"/>
        <p:cNvGrpSpPr/>
        <p:nvPr/>
      </p:nvGrpSpPr>
      <p:grpSpPr>
        <a:xfrm>
          <a:off x="0" y="0"/>
          <a:ext cx="0" cy="0"/>
          <a:chOff x="0" y="0"/>
          <a:chExt cx="0" cy="0"/>
        </a:xfrm>
      </p:grpSpPr>
      <p:sp>
        <p:nvSpPr>
          <p:cNvPr id="203" name="Google Shape;203;p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04" name="Google Shape;204;p21"/>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1"/>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1"/>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1"/>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08" name="Google Shape;208;p21"/>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09" name="Google Shape;209;p2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9</a:t>
            </a:fld>
            <a:endParaRPr/>
          </a:p>
        </p:txBody>
      </p:sp>
      <p:sp>
        <p:nvSpPr>
          <p:cNvPr id="210" name="Google Shape;210;p2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LOGICAL-VERSUS PHYSICAL-ADDRESS SPACE</a:t>
            </a:r>
            <a:endParaRPr/>
          </a:p>
        </p:txBody>
      </p:sp>
      <p:sp>
        <p:nvSpPr>
          <p:cNvPr id="211" name="Google Shape;211;p2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fontScale="92500" lnSpcReduction="10000"/>
          </a:bodyPr>
          <a:lstStyle/>
          <a:p>
            <a:pPr marL="182880" lvl="0" indent="-182880" algn="just" rtl="0">
              <a:lnSpc>
                <a:spcPct val="90000"/>
              </a:lnSpc>
              <a:spcBef>
                <a:spcPts val="0"/>
              </a:spcBef>
              <a:spcAft>
                <a:spcPts val="0"/>
              </a:spcAft>
              <a:buSzPct val="85000"/>
              <a:buChar char="▪"/>
            </a:pPr>
            <a:r>
              <a:rPr lang="en-US"/>
              <a:t>The compile time and load time binding methods generate identical logical and physical addresses.</a:t>
            </a:r>
            <a:endParaRPr/>
          </a:p>
          <a:p>
            <a:pPr marL="182880" lvl="0" indent="-182880" algn="just" rtl="0">
              <a:lnSpc>
                <a:spcPct val="90000"/>
              </a:lnSpc>
              <a:spcBef>
                <a:spcPts val="1200"/>
              </a:spcBef>
              <a:spcAft>
                <a:spcPts val="0"/>
              </a:spcAft>
              <a:buSzPct val="85000"/>
              <a:buChar char="▪"/>
            </a:pPr>
            <a:r>
              <a:rPr lang="en-US"/>
              <a:t>Whereas the execution time binding method results in different physical and logical addresses. </a:t>
            </a:r>
            <a:endParaRPr/>
          </a:p>
          <a:p>
            <a:pPr marL="182880" lvl="0" indent="-182880" algn="just" rtl="0">
              <a:lnSpc>
                <a:spcPct val="90000"/>
              </a:lnSpc>
              <a:spcBef>
                <a:spcPts val="1200"/>
              </a:spcBef>
              <a:spcAft>
                <a:spcPts val="0"/>
              </a:spcAft>
              <a:buSzPct val="85000"/>
              <a:buChar char="▪"/>
            </a:pPr>
            <a:r>
              <a:rPr lang="en-US"/>
              <a:t>In this case we refer to the logical address as the virtual address. </a:t>
            </a:r>
            <a:endParaRPr/>
          </a:p>
          <a:p>
            <a:pPr marL="182880" lvl="0" indent="-182880" algn="just" rtl="0">
              <a:lnSpc>
                <a:spcPct val="90000"/>
              </a:lnSpc>
              <a:spcBef>
                <a:spcPts val="1200"/>
              </a:spcBef>
              <a:spcAft>
                <a:spcPts val="0"/>
              </a:spcAft>
              <a:buSzPct val="85000"/>
              <a:buChar char="▪"/>
            </a:pPr>
            <a:r>
              <a:rPr lang="en-US"/>
              <a:t>The set of all logical addresses generated by a program form the logical address space of a process.</a:t>
            </a:r>
            <a:endParaRPr/>
          </a:p>
          <a:p>
            <a:pPr marL="182880" lvl="0" indent="-182880" algn="just" rtl="0">
              <a:lnSpc>
                <a:spcPct val="90000"/>
              </a:lnSpc>
              <a:spcBef>
                <a:spcPts val="1200"/>
              </a:spcBef>
              <a:spcAft>
                <a:spcPts val="0"/>
              </a:spcAft>
              <a:buSzPct val="85000"/>
              <a:buChar char="▪"/>
            </a:pPr>
            <a:r>
              <a:rPr lang="en-US"/>
              <a:t>The set of all physical addresses corresponding to these logical addresses is a physical address space of the process. </a:t>
            </a:r>
            <a:endParaRPr/>
          </a:p>
          <a:p>
            <a:pPr marL="182880" lvl="0" indent="-182880" algn="just" rtl="0">
              <a:lnSpc>
                <a:spcPct val="90000"/>
              </a:lnSpc>
              <a:spcBef>
                <a:spcPts val="1200"/>
              </a:spcBef>
              <a:spcAft>
                <a:spcPts val="0"/>
              </a:spcAft>
              <a:buSzPct val="85000"/>
              <a:buChar char="▪"/>
            </a:pPr>
            <a:r>
              <a:rPr lang="en-US"/>
              <a:t>The total size of physical address space in a system is equal to the size of its main memory. </a:t>
            </a:r>
            <a:endParaRPr/>
          </a:p>
          <a:p>
            <a:pPr marL="182880" lvl="0" indent="-182880" algn="just" rtl="0">
              <a:lnSpc>
                <a:spcPct val="90000"/>
              </a:lnSpc>
              <a:spcBef>
                <a:spcPts val="1200"/>
              </a:spcBef>
              <a:spcAft>
                <a:spcPts val="0"/>
              </a:spcAft>
              <a:buSzPct val="85000"/>
              <a:buChar char="▪"/>
            </a:pPr>
            <a:r>
              <a:rPr lang="en-US"/>
              <a:t>The run-time mapping from virtual to physical addresses is done by a piece of hardware in the CPU, called the memory management unit (MMU)</a:t>
            </a:r>
            <a:endParaRPr/>
          </a:p>
        </p:txBody>
      </p:sp>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1249</Words>
  <Application>Microsoft Office PowerPoint</Application>
  <PresentationFormat>Widescreen</PresentationFormat>
  <Paragraphs>117</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Noto Sans Symbols</vt:lpstr>
      <vt:lpstr>Rockwell</vt:lpstr>
      <vt:lpstr>Wood Type</vt:lpstr>
      <vt:lpstr>OPERATING SYSTEMS</vt:lpstr>
      <vt:lpstr>PowerPoint Presentation</vt:lpstr>
      <vt:lpstr>MEMORY HIERARCHY</vt:lpstr>
      <vt:lpstr>MEMORY MANAGEMENT</vt:lpstr>
      <vt:lpstr>          SOURCE TO EXECUTION</vt:lpstr>
      <vt:lpstr>ADDRESS BINDING </vt:lpstr>
      <vt:lpstr>ADDRESS BINDING </vt:lpstr>
      <vt:lpstr>LOGICAL-VERSUS PHYSICAL-ADDRESS SPACE</vt:lpstr>
      <vt:lpstr>LOGICAL-VERSUS PHYSICAL-ADDRESS SPACE</vt:lpstr>
      <vt:lpstr>PowerPoint Presentation</vt:lpstr>
      <vt:lpstr>EXAMPLE</vt:lpstr>
      <vt:lpstr>EXAMPLE (I8086)</vt:lpstr>
      <vt:lpstr>DYNAMIC LOADING</vt:lpstr>
      <vt:lpstr>DYNAMIC LOADING</vt:lpstr>
      <vt:lpstr>DYNAMIC LOADING</vt:lpstr>
      <vt:lpstr>DYNAMIC LINKING AND SHARED LIBRARIES</vt:lpstr>
      <vt:lpstr>DYNAMIC LINKING AND SHARED LIBRARIES</vt:lpstr>
      <vt:lpstr>DYNAMIC LINKING AND SHARED LIBRARIES</vt:lpstr>
      <vt:lpstr>DYNAMIC LINKING AND SHARED LIBRARIES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cp:lastModifiedBy>Rabi Uddin</cp:lastModifiedBy>
  <cp:revision>1</cp:revision>
  <dcterms:modified xsi:type="dcterms:W3CDTF">2022-11-21T10:37:02Z</dcterms:modified>
</cp:coreProperties>
</file>