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BD98D2-D73C-4E5A-AE44-51014F587697}">
  <a:tblStyle styleId="{D9BD98D2-D73C-4E5A-AE44-51014F587697}" styleName="Table_0">
    <a:wholeTbl>
      <a:tcTxStyle b="off" i="off">
        <a:font>
          <a:latin typeface="Rockwell"/>
          <a:ea typeface="Rockwell"/>
          <a:cs typeface="Rockwel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E1DFDF"/>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OPERATING SYSTEMS</a:t>
            </a:r>
            <a:endParaRPr/>
          </a:p>
        </p:txBody>
      </p:sp>
      <p:sp>
        <p:nvSpPr>
          <p:cNvPr id="109" name="Google Shape;109;p13"/>
          <p:cNvSpPr txBox="1"/>
          <p:nvPr>
            <p:ph idx="1" type="subTitle"/>
          </p:nvPr>
        </p:nvSpPr>
        <p:spPr>
          <a:xfrm>
            <a:off x="1904735" y="4468031"/>
            <a:ext cx="7891272" cy="10698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380"/>
              <a:buNone/>
            </a:pPr>
            <a:r>
              <a:rPr b="1" lang="en-US" sz="2800"/>
              <a:t>Razi Uddin</a:t>
            </a:r>
            <a:endParaRPr/>
          </a:p>
          <a:p>
            <a:pPr indent="0" lvl="0" marL="0" rtl="0" algn="ctr">
              <a:lnSpc>
                <a:spcPct val="90000"/>
              </a:lnSpc>
              <a:spcBef>
                <a:spcPts val="1200"/>
              </a:spcBef>
              <a:spcAft>
                <a:spcPts val="0"/>
              </a:spcAft>
              <a:buSzPts val="2380"/>
              <a:buNone/>
            </a:pPr>
            <a:r>
              <a:rPr b="1" lang="en-US" sz="2800"/>
              <a:t>Lecture # 24</a:t>
            </a:r>
            <a:endParaRPr/>
          </a:p>
        </p:txBody>
      </p:sp>
      <p:sp>
        <p:nvSpPr>
          <p:cNvPr id="110" name="Google Shape;110;p13"/>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20" name="Google Shape;220;p22"/>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24" name="Google Shape;224;p22"/>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25" name="Google Shape;225;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26" name="Google Shape;226;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PAGING </a:t>
            </a:r>
            <a:endParaRPr b="1"/>
          </a:p>
        </p:txBody>
      </p:sp>
      <p:sp>
        <p:nvSpPr>
          <p:cNvPr id="227" name="Google Shape;227;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page table contains the base address (frame number) of each page in physical memory. </a:t>
            </a:r>
            <a:endParaRPr/>
          </a:p>
          <a:p>
            <a:pPr indent="-182880" lvl="0" marL="182880" rtl="0" algn="just">
              <a:lnSpc>
                <a:spcPct val="90000"/>
              </a:lnSpc>
              <a:spcBef>
                <a:spcPts val="1200"/>
              </a:spcBef>
              <a:spcAft>
                <a:spcPts val="0"/>
              </a:spcAft>
              <a:buSzPts val="1700"/>
              <a:buChar char="▪"/>
            </a:pPr>
            <a:r>
              <a:rPr lang="en-US"/>
              <a:t>The frame number is combined with the page offset to obtain the physical memory address of the memory location that contains the object addressed by the corresponding logical address. </a:t>
            </a:r>
            <a:endParaRPr/>
          </a:p>
          <a:p>
            <a:pPr indent="-182880" lvl="0" marL="182880" rtl="0" algn="just">
              <a:lnSpc>
                <a:spcPct val="90000"/>
              </a:lnSpc>
              <a:spcBef>
                <a:spcPts val="1200"/>
              </a:spcBef>
              <a:spcAft>
                <a:spcPts val="0"/>
              </a:spcAft>
              <a:buSzPts val="1700"/>
              <a:buChar char="▪"/>
            </a:pPr>
            <a:r>
              <a:rPr lang="en-US"/>
              <a:t>Here p is used to index the process page table; page table entry contains the frame number, f, where page p is loaded. </a:t>
            </a:r>
            <a:endParaRPr/>
          </a:p>
          <a:p>
            <a:pPr indent="-182880" lvl="0" marL="182880" rtl="0" algn="just">
              <a:lnSpc>
                <a:spcPct val="90000"/>
              </a:lnSpc>
              <a:spcBef>
                <a:spcPts val="1200"/>
              </a:spcBef>
              <a:spcAft>
                <a:spcPts val="0"/>
              </a:spcAft>
              <a:buSzPts val="1700"/>
              <a:buChar char="▪"/>
            </a:pPr>
            <a:r>
              <a:rPr lang="en-US"/>
              <a:t>The physical address of the location referenced by (p,d) is computed by appending d at the end of f, as shown below: </a:t>
            </a:r>
            <a:endParaRPr/>
          </a:p>
          <a:p>
            <a:pPr indent="-74929" lvl="0" marL="182880" rtl="0" algn="just">
              <a:lnSpc>
                <a:spcPct val="90000"/>
              </a:lnSpc>
              <a:spcBef>
                <a:spcPts val="1200"/>
              </a:spcBef>
              <a:spcAft>
                <a:spcPts val="0"/>
              </a:spcAft>
              <a:buSzPts val="1700"/>
              <a:buNone/>
            </a:pPr>
            <a:r>
              <a:t/>
            </a:r>
            <a:endParaRPr/>
          </a:p>
        </p:txBody>
      </p:sp>
      <p:graphicFrame>
        <p:nvGraphicFramePr>
          <p:cNvPr id="228" name="Google Shape;228;p22"/>
          <p:cNvGraphicFramePr/>
          <p:nvPr/>
        </p:nvGraphicFramePr>
        <p:xfrm>
          <a:off x="4147624" y="5615223"/>
          <a:ext cx="3000000" cy="3000000"/>
        </p:xfrm>
        <a:graphic>
          <a:graphicData uri="http://schemas.openxmlformats.org/drawingml/2006/table">
            <a:tbl>
              <a:tblPr bandRow="1" firstRow="1">
                <a:noFill/>
                <a:tableStyleId>{D9BD98D2-D73C-4E5A-AE44-51014F587697}</a:tableStyleId>
              </a:tblPr>
              <a:tblGrid>
                <a:gridCol w="1948375"/>
                <a:gridCol w="1948375"/>
              </a:tblGrid>
              <a:tr h="370850">
                <a:tc>
                  <a:txBody>
                    <a:bodyPr/>
                    <a:lstStyle/>
                    <a:p>
                      <a:pPr indent="0" lvl="0" marL="0" marR="0" rtl="0" algn="ctr">
                        <a:spcBef>
                          <a:spcPts val="0"/>
                        </a:spcBef>
                        <a:spcAft>
                          <a:spcPts val="0"/>
                        </a:spcAft>
                        <a:buNone/>
                      </a:pPr>
                      <a:r>
                        <a:rPr lang="en-US" sz="2400" u="none" cap="none" strike="noStrike"/>
                        <a:t>f</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d</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2" name="Shape 232"/>
        <p:cNvGrpSpPr/>
        <p:nvPr/>
      </p:nvGrpSpPr>
      <p:grpSpPr>
        <a:xfrm>
          <a:off x="0" y="0"/>
          <a:ext cx="0" cy="0"/>
          <a:chOff x="0" y="0"/>
          <a:chExt cx="0" cy="0"/>
        </a:xfrm>
      </p:grpSpPr>
      <p:sp>
        <p:nvSpPr>
          <p:cNvPr id="233" name="Google Shape;233;p23"/>
          <p:cNvSpPr/>
          <p:nvPr/>
        </p:nvSpPr>
        <p:spPr>
          <a:xfrm>
            <a:off x="7836310" y="0"/>
            <a:ext cx="4355689" cy="6857999"/>
          </a:xfrm>
          <a:prstGeom prst="rect">
            <a:avLst/>
          </a:prstGeom>
          <a:blipFill rotWithShape="1">
            <a:blip r:embed="rId3">
              <a:alphaModFix amt="60000"/>
            </a:blip>
            <a:tile algn="ctr" flip="xy" tx="0" sx="92000" ty="-704850" sy="89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4" name="Google Shape;234;p23"/>
          <p:cNvSpPr txBox="1"/>
          <p:nvPr>
            <p:ph type="title"/>
          </p:nvPr>
        </p:nvSpPr>
        <p:spPr>
          <a:xfrm>
            <a:off x="9830191" y="2624327"/>
            <a:ext cx="2121017"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Rockwell"/>
              <a:buNone/>
            </a:pPr>
            <a:r>
              <a:rPr lang="en-US" sz="4800"/>
              <a:t>PAGING</a:t>
            </a:r>
            <a:r>
              <a:rPr lang="en-US" sz="3200"/>
              <a:t> </a:t>
            </a:r>
            <a:endParaRPr b="1" sz="3200"/>
          </a:p>
        </p:txBody>
      </p:sp>
      <p:pic>
        <p:nvPicPr>
          <p:cNvPr descr="Diagram&#10;&#10;Description automatically generated" id="235" name="Google Shape;235;p23"/>
          <p:cNvPicPr preferRelativeResize="0"/>
          <p:nvPr/>
        </p:nvPicPr>
        <p:blipFill rotWithShape="1">
          <a:blip r:embed="rId4">
            <a:alphaModFix/>
          </a:blip>
          <a:srcRect b="0" l="0" r="0" t="0"/>
          <a:stretch/>
        </p:blipFill>
        <p:spPr>
          <a:xfrm>
            <a:off x="0" y="0"/>
            <a:ext cx="9268516" cy="6857999"/>
          </a:xfrm>
          <a:prstGeom prst="rect">
            <a:avLst/>
          </a:prstGeom>
          <a:noFill/>
          <a:ln>
            <a:noFill/>
          </a:ln>
        </p:spPr>
      </p:pic>
      <p:grpSp>
        <p:nvGrpSpPr>
          <p:cNvPr id="236" name="Google Shape;236;p23"/>
          <p:cNvGrpSpPr/>
          <p:nvPr/>
        </p:nvGrpSpPr>
        <p:grpSpPr>
          <a:xfrm>
            <a:off x="11401725" y="6229681"/>
            <a:ext cx="457200" cy="457200"/>
            <a:chOff x="11361456" y="6195813"/>
            <a:chExt cx="548640" cy="548640"/>
          </a:xfrm>
        </p:grpSpPr>
        <p:sp>
          <p:nvSpPr>
            <p:cNvPr id="237" name="Google Shape;237;p23"/>
            <p:cNvSpPr/>
            <p:nvPr/>
          </p:nvSpPr>
          <p:spPr>
            <a:xfrm>
              <a:off x="11361456" y="6195813"/>
              <a:ext cx="548640" cy="548640"/>
            </a:xfrm>
            <a:prstGeom prst="ellipse">
              <a:avLst/>
            </a:prstGeom>
            <a:blipFill rotWithShape="1">
              <a:blip r:embed="rId5">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38" name="Google Shape;238;p2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grpSp>
      <p:sp>
        <p:nvSpPr>
          <p:cNvPr id="239" name="Google Shape;239;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idx="1" type="body"/>
          </p:nvPr>
        </p:nvSpPr>
        <p:spPr>
          <a:xfrm>
            <a:off x="1069848" y="858129"/>
            <a:ext cx="10058400" cy="5314071"/>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Font typeface="Noto Sans Symbols"/>
              <a:buChar char="❑"/>
            </a:pPr>
            <a:r>
              <a:rPr b="1" lang="en-US">
                <a:solidFill>
                  <a:srgbClr val="C00000"/>
                </a:solidFill>
              </a:rPr>
              <a:t>Example:</a:t>
            </a:r>
            <a:r>
              <a:rPr lang="en-US"/>
              <a:t> Assume a logical address space of 16 pages of 1024 words, each mapped into a physical memory of 32 frames.</a:t>
            </a:r>
            <a:endParaRPr/>
          </a:p>
          <a:p>
            <a:pPr indent="-74929" lvl="0" marL="182880" rtl="0" algn="just">
              <a:lnSpc>
                <a:spcPct val="90000"/>
              </a:lnSpc>
              <a:spcBef>
                <a:spcPts val="1200"/>
              </a:spcBef>
              <a:spcAft>
                <a:spcPts val="0"/>
              </a:spcAft>
              <a:buSzPts val="1700"/>
              <a:buNone/>
            </a:pPr>
            <a:r>
              <a:t/>
            </a:r>
            <a:endParaRPr/>
          </a:p>
          <a:p>
            <a:pPr indent="-182880" lvl="0" marL="182880" rtl="0" algn="just">
              <a:lnSpc>
                <a:spcPct val="90000"/>
              </a:lnSpc>
              <a:spcBef>
                <a:spcPts val="1200"/>
              </a:spcBef>
              <a:spcAft>
                <a:spcPts val="0"/>
              </a:spcAft>
              <a:buSzPts val="1700"/>
              <a:buChar char="▪"/>
            </a:pPr>
            <a:r>
              <a:rPr lang="en-US"/>
              <a:t>No. of bits needed for p =ceiling[ log16] 2^4=4bits </a:t>
            </a:r>
            <a:endParaRPr/>
          </a:p>
          <a:p>
            <a:pPr indent="-182880" lvl="0" marL="182880" rtl="0" algn="just">
              <a:lnSpc>
                <a:spcPct val="90000"/>
              </a:lnSpc>
              <a:spcBef>
                <a:spcPts val="1200"/>
              </a:spcBef>
              <a:spcAft>
                <a:spcPts val="0"/>
              </a:spcAft>
              <a:buSzPts val="1700"/>
              <a:buChar char="▪"/>
            </a:pPr>
            <a:r>
              <a:rPr lang="en-US"/>
              <a:t>No. of bits needed for f = ceiling[ log32] 2^5=5bits</a:t>
            </a:r>
            <a:endParaRPr/>
          </a:p>
          <a:p>
            <a:pPr indent="-182880" lvl="0" marL="182880" rtl="0" algn="just">
              <a:lnSpc>
                <a:spcPct val="90000"/>
              </a:lnSpc>
              <a:spcBef>
                <a:spcPts val="1200"/>
              </a:spcBef>
              <a:spcAft>
                <a:spcPts val="0"/>
              </a:spcAft>
              <a:buSzPts val="1700"/>
              <a:buChar char="▪"/>
            </a:pPr>
            <a:r>
              <a:rPr lang="en-US"/>
              <a:t>No. of bits needed for d = 2048bytes =2^11</a:t>
            </a:r>
            <a:endParaRPr/>
          </a:p>
          <a:p>
            <a:pPr indent="-182880" lvl="0" marL="182880" rtl="0" algn="just">
              <a:lnSpc>
                <a:spcPct val="90000"/>
              </a:lnSpc>
              <a:spcBef>
                <a:spcPts val="1200"/>
              </a:spcBef>
              <a:spcAft>
                <a:spcPts val="0"/>
              </a:spcAft>
              <a:buSzPts val="1700"/>
              <a:buChar char="▪"/>
            </a:pPr>
            <a:r>
              <a:rPr lang="en-US"/>
              <a:t>Logical address size = |p|+|d|=4+11=15bits</a:t>
            </a:r>
            <a:endParaRPr/>
          </a:p>
          <a:p>
            <a:pPr indent="-182880" lvl="0" marL="182880" rtl="0" algn="just">
              <a:lnSpc>
                <a:spcPct val="90000"/>
              </a:lnSpc>
              <a:spcBef>
                <a:spcPts val="1200"/>
              </a:spcBef>
              <a:spcAft>
                <a:spcPts val="0"/>
              </a:spcAft>
              <a:buSzPts val="1700"/>
              <a:buChar char="▪"/>
            </a:pPr>
            <a:r>
              <a:rPr lang="en-US"/>
              <a:t>Physical address size =|f|+|d|=5+11=16bits</a:t>
            </a:r>
            <a:endParaRPr/>
          </a:p>
          <a:p>
            <a:pPr indent="-182880" lvl="0" marL="182880" rtl="0" algn="just">
              <a:lnSpc>
                <a:spcPct val="90000"/>
              </a:lnSpc>
              <a:spcBef>
                <a:spcPts val="1200"/>
              </a:spcBef>
              <a:spcAft>
                <a:spcPts val="0"/>
              </a:spcAft>
              <a:buSzPts val="1700"/>
              <a:buFont typeface="Noto Sans Symbols"/>
              <a:buChar char="❑"/>
            </a:pPr>
            <a:r>
              <a:rPr b="1" lang="en-US">
                <a:solidFill>
                  <a:srgbClr val="C00000"/>
                </a:solidFill>
              </a:rPr>
              <a:t>Page Table Size</a:t>
            </a:r>
            <a:r>
              <a:rPr lang="en-US"/>
              <a:t>—Page table size = NP * PTES, (assuming a byte size page table entry)</a:t>
            </a:r>
            <a:endParaRPr/>
          </a:p>
          <a:p>
            <a:pPr indent="-182880" lvl="0" marL="182880" rtl="0" algn="just">
              <a:lnSpc>
                <a:spcPct val="90000"/>
              </a:lnSpc>
              <a:spcBef>
                <a:spcPts val="1200"/>
              </a:spcBef>
              <a:spcAft>
                <a:spcPts val="0"/>
              </a:spcAft>
              <a:buSzPts val="1700"/>
              <a:buChar char="▪"/>
            </a:pPr>
            <a:r>
              <a:rPr lang="en-US"/>
              <a:t>where NP is the number of pages in the process address space and PTES is the page table entry size (equal to |f|)</a:t>
            </a:r>
            <a:endParaRPr/>
          </a:p>
          <a:p>
            <a:pPr indent="-74929" lvl="0" marL="182880" rtl="0" algn="just">
              <a:lnSpc>
                <a:spcPct val="90000"/>
              </a:lnSpc>
              <a:spcBef>
                <a:spcPts val="1200"/>
              </a:spcBef>
              <a:spcAft>
                <a:spcPts val="0"/>
              </a:spcAft>
              <a:buSzPts val="1700"/>
              <a:buNone/>
            </a:pPr>
            <a:r>
              <a:t/>
            </a:r>
            <a:endParaRPr/>
          </a:p>
        </p:txBody>
      </p:sp>
      <p:sp>
        <p:nvSpPr>
          <p:cNvPr id="245" name="Google Shape;245;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idx="1" type="body"/>
          </p:nvPr>
        </p:nvSpPr>
        <p:spPr>
          <a:xfrm>
            <a:off x="1069848" y="858129"/>
            <a:ext cx="10058400" cy="5314071"/>
          </a:xfrm>
          <a:prstGeom prst="rect">
            <a:avLst/>
          </a:prstGeom>
          <a:noFill/>
          <a:ln>
            <a:noFill/>
          </a:ln>
        </p:spPr>
        <p:txBody>
          <a:bodyPr anchorCtr="0" anchor="t" bIns="45700" lIns="91425" spcFirstLastPara="1" rIns="91425" wrap="square" tIns="45700">
            <a:normAutofit/>
          </a:bodyPr>
          <a:lstStyle/>
          <a:p>
            <a:pPr indent="-194310" lvl="0" marL="182880" rtl="0" algn="just">
              <a:lnSpc>
                <a:spcPct val="90000"/>
              </a:lnSpc>
              <a:spcBef>
                <a:spcPts val="0"/>
              </a:spcBef>
              <a:spcAft>
                <a:spcPts val="0"/>
              </a:spcAft>
              <a:buSzPts val="3060"/>
              <a:buChar char="▪"/>
            </a:pPr>
            <a:r>
              <a:rPr lang="en-US" sz="3600"/>
              <a:t>16-bit logical address </a:t>
            </a:r>
            <a:endParaRPr/>
          </a:p>
          <a:p>
            <a:pPr indent="-194310" lvl="0" marL="182880" rtl="0" algn="just">
              <a:lnSpc>
                <a:spcPct val="90000"/>
              </a:lnSpc>
              <a:spcBef>
                <a:spcPts val="1200"/>
              </a:spcBef>
              <a:spcAft>
                <a:spcPts val="0"/>
              </a:spcAft>
              <a:buSzPts val="3060"/>
              <a:buChar char="▪"/>
            </a:pPr>
            <a:r>
              <a:rPr lang="en-US" sz="3600"/>
              <a:t>2^16</a:t>
            </a:r>
            <a:endParaRPr/>
          </a:p>
          <a:p>
            <a:pPr indent="-194310" lvl="0" marL="182880" rtl="0" algn="just">
              <a:lnSpc>
                <a:spcPct val="90000"/>
              </a:lnSpc>
              <a:spcBef>
                <a:spcPts val="1200"/>
              </a:spcBef>
              <a:spcAft>
                <a:spcPts val="0"/>
              </a:spcAft>
              <a:buSzPts val="3060"/>
              <a:buChar char="▪"/>
            </a:pPr>
            <a:r>
              <a:rPr lang="en-US" sz="3600"/>
              <a:t>8K page size </a:t>
            </a:r>
            <a:endParaRPr/>
          </a:p>
          <a:p>
            <a:pPr indent="-194310" lvl="0" marL="182880" rtl="0" algn="just">
              <a:lnSpc>
                <a:spcPct val="90000"/>
              </a:lnSpc>
              <a:spcBef>
                <a:spcPts val="1200"/>
              </a:spcBef>
              <a:spcAft>
                <a:spcPts val="0"/>
              </a:spcAft>
              <a:buSzPts val="3060"/>
              <a:buChar char="▪"/>
            </a:pPr>
            <a:r>
              <a:rPr lang="en-US" sz="3600"/>
              <a:t>Maximum pages in a process address space =</a:t>
            </a:r>
            <a:endParaRPr/>
          </a:p>
          <a:p>
            <a:pPr indent="-194310" lvl="0" marL="182880" rtl="0" algn="just">
              <a:lnSpc>
                <a:spcPct val="90000"/>
              </a:lnSpc>
              <a:spcBef>
                <a:spcPts val="1200"/>
              </a:spcBef>
              <a:spcAft>
                <a:spcPts val="0"/>
              </a:spcAft>
              <a:buSzPts val="3060"/>
              <a:buChar char="▪"/>
            </a:pPr>
            <a:r>
              <a:rPr lang="en-US" sz="3600"/>
              <a:t>2^16/8K=8pages </a:t>
            </a:r>
            <a:endParaRPr/>
          </a:p>
          <a:p>
            <a:pPr indent="-194310" lvl="0" marL="182880" rtl="0" algn="just">
              <a:lnSpc>
                <a:spcPct val="90000"/>
              </a:lnSpc>
              <a:spcBef>
                <a:spcPts val="1200"/>
              </a:spcBef>
              <a:spcAft>
                <a:spcPts val="0"/>
              </a:spcAft>
              <a:buSzPts val="3060"/>
              <a:buChar char="▪"/>
            </a:pPr>
            <a:r>
              <a:rPr lang="en-US" sz="3600"/>
              <a:t>|d| = log2 8K =13bits</a:t>
            </a:r>
            <a:endParaRPr/>
          </a:p>
          <a:p>
            <a:pPr indent="-194310" lvl="0" marL="182880" rtl="0" algn="just">
              <a:lnSpc>
                <a:spcPct val="90000"/>
              </a:lnSpc>
              <a:spcBef>
                <a:spcPts val="1200"/>
              </a:spcBef>
              <a:spcAft>
                <a:spcPts val="0"/>
              </a:spcAft>
              <a:buSzPts val="3060"/>
              <a:buChar char="▪"/>
            </a:pPr>
            <a:r>
              <a:rPr lang="en-US" sz="3600"/>
              <a:t>|p| = 16-13=3bits </a:t>
            </a:r>
            <a:endParaRPr/>
          </a:p>
        </p:txBody>
      </p:sp>
      <p:sp>
        <p:nvSpPr>
          <p:cNvPr id="251" name="Google Shape;251;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idx="1" type="body"/>
          </p:nvPr>
        </p:nvSpPr>
        <p:spPr>
          <a:xfrm>
            <a:off x="1069848" y="858129"/>
            <a:ext cx="10058400" cy="5314071"/>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2040"/>
              <a:buChar char="▪"/>
            </a:pPr>
            <a:r>
              <a:rPr b="1" lang="en-US" sz="2400">
                <a:solidFill>
                  <a:srgbClr val="C00000"/>
                </a:solidFill>
              </a:rPr>
              <a:t>Example</a:t>
            </a:r>
            <a:r>
              <a:rPr lang="en-US" sz="2400"/>
              <a:t> </a:t>
            </a:r>
            <a:endParaRPr/>
          </a:p>
          <a:p>
            <a:pPr indent="-182880" lvl="0" marL="182880" rtl="0" algn="just">
              <a:lnSpc>
                <a:spcPct val="90000"/>
              </a:lnSpc>
              <a:spcBef>
                <a:spcPts val="1200"/>
              </a:spcBef>
              <a:spcAft>
                <a:spcPts val="0"/>
              </a:spcAft>
              <a:buSzPts val="2040"/>
              <a:buChar char="▪"/>
            </a:pPr>
            <a:r>
              <a:rPr lang="en-US" sz="2400"/>
              <a:t>Logical address = 32-bit </a:t>
            </a:r>
            <a:endParaRPr/>
          </a:p>
          <a:p>
            <a:pPr indent="-182880" lvl="0" marL="182880" rtl="0" algn="just">
              <a:lnSpc>
                <a:spcPct val="90000"/>
              </a:lnSpc>
              <a:spcBef>
                <a:spcPts val="1200"/>
              </a:spcBef>
              <a:spcAft>
                <a:spcPts val="0"/>
              </a:spcAft>
              <a:buSzPts val="2040"/>
              <a:buChar char="▪"/>
            </a:pPr>
            <a:r>
              <a:rPr lang="en-US" sz="2400"/>
              <a:t>Process address space = 2</a:t>
            </a:r>
            <a:r>
              <a:rPr baseline="30000" lang="en-US" sz="2400"/>
              <a:t>32</a:t>
            </a:r>
            <a:r>
              <a:rPr lang="en-US" sz="2400"/>
              <a:t> B = 4 GB </a:t>
            </a:r>
            <a:endParaRPr/>
          </a:p>
          <a:p>
            <a:pPr indent="-182880" lvl="0" marL="182880" rtl="0" algn="just">
              <a:lnSpc>
                <a:spcPct val="90000"/>
              </a:lnSpc>
              <a:spcBef>
                <a:spcPts val="1200"/>
              </a:spcBef>
              <a:spcAft>
                <a:spcPts val="0"/>
              </a:spcAft>
              <a:buSzPts val="2040"/>
              <a:buChar char="▪"/>
            </a:pPr>
            <a:r>
              <a:rPr lang="en-US" sz="2400"/>
              <a:t>Main memory = RAM = 512 MB </a:t>
            </a:r>
            <a:endParaRPr/>
          </a:p>
          <a:p>
            <a:pPr indent="-182880" lvl="0" marL="182880" rtl="0" algn="just">
              <a:lnSpc>
                <a:spcPct val="90000"/>
              </a:lnSpc>
              <a:spcBef>
                <a:spcPts val="1200"/>
              </a:spcBef>
              <a:spcAft>
                <a:spcPts val="0"/>
              </a:spcAft>
              <a:buSzPts val="2040"/>
              <a:buChar char="▪"/>
            </a:pPr>
            <a:r>
              <a:rPr lang="en-US" sz="2400"/>
              <a:t>Page size = 4K </a:t>
            </a:r>
            <a:endParaRPr/>
          </a:p>
          <a:p>
            <a:pPr indent="-182880" lvl="0" marL="182880" rtl="0" algn="just">
              <a:lnSpc>
                <a:spcPct val="90000"/>
              </a:lnSpc>
              <a:spcBef>
                <a:spcPts val="1200"/>
              </a:spcBef>
              <a:spcAft>
                <a:spcPts val="0"/>
              </a:spcAft>
              <a:buSzPts val="2040"/>
              <a:buChar char="▪"/>
            </a:pPr>
            <a:r>
              <a:rPr lang="en-US" sz="2400"/>
              <a:t>Maximum pages in a process address space = 2^32/4K=1M</a:t>
            </a:r>
            <a:endParaRPr/>
          </a:p>
          <a:p>
            <a:pPr indent="-182880" lvl="0" marL="182880" rtl="0" algn="just">
              <a:lnSpc>
                <a:spcPct val="90000"/>
              </a:lnSpc>
              <a:spcBef>
                <a:spcPts val="1200"/>
              </a:spcBef>
              <a:spcAft>
                <a:spcPts val="0"/>
              </a:spcAft>
              <a:buSzPts val="2040"/>
              <a:buChar char="▪"/>
            </a:pPr>
            <a:r>
              <a:rPr lang="en-US" sz="2400"/>
              <a:t>|d| =32-20=12bits</a:t>
            </a:r>
            <a:endParaRPr/>
          </a:p>
          <a:p>
            <a:pPr indent="-182880" lvl="0" marL="182880" rtl="0" algn="just">
              <a:lnSpc>
                <a:spcPct val="90000"/>
              </a:lnSpc>
              <a:spcBef>
                <a:spcPts val="1200"/>
              </a:spcBef>
              <a:spcAft>
                <a:spcPts val="0"/>
              </a:spcAft>
              <a:buSzPts val="2040"/>
              <a:buChar char="▪"/>
            </a:pPr>
            <a:r>
              <a:rPr lang="en-US" sz="2400"/>
              <a:t>|p| = ceiling[log1M]=20bits</a:t>
            </a:r>
            <a:endParaRPr/>
          </a:p>
          <a:p>
            <a:pPr indent="-182880" lvl="0" marL="182880" rtl="0" algn="just">
              <a:lnSpc>
                <a:spcPct val="90000"/>
              </a:lnSpc>
              <a:spcBef>
                <a:spcPts val="1200"/>
              </a:spcBef>
              <a:spcAft>
                <a:spcPts val="0"/>
              </a:spcAft>
              <a:buSzPts val="2040"/>
              <a:buChar char="▪"/>
            </a:pPr>
            <a:r>
              <a:rPr lang="en-US" sz="2400"/>
              <a:t>No. of frames = 512MB/4K =128K</a:t>
            </a:r>
            <a:endParaRPr/>
          </a:p>
          <a:p>
            <a:pPr indent="-182880" lvl="0" marL="182880" rtl="0" algn="just">
              <a:lnSpc>
                <a:spcPct val="90000"/>
              </a:lnSpc>
              <a:spcBef>
                <a:spcPts val="1200"/>
              </a:spcBef>
              <a:spcAft>
                <a:spcPts val="0"/>
              </a:spcAft>
              <a:buSzPts val="2040"/>
              <a:buChar char="▪"/>
            </a:pPr>
            <a:r>
              <a:rPr lang="en-US" sz="2400"/>
              <a:t>|f| = ceiling[log128K]=17bits </a:t>
            </a:r>
            <a:endParaRPr/>
          </a:p>
          <a:p>
            <a:pPr indent="-182880" lvl="0" marL="182880" rtl="0" algn="just">
              <a:lnSpc>
                <a:spcPct val="90000"/>
              </a:lnSpc>
              <a:spcBef>
                <a:spcPts val="1200"/>
              </a:spcBef>
              <a:spcAft>
                <a:spcPts val="0"/>
              </a:spcAft>
              <a:buSzPts val="2040"/>
              <a:buChar char="▪"/>
            </a:pPr>
            <a:r>
              <a:rPr lang="en-US" sz="2400"/>
              <a:t>Physical address = |f|+|d|=17+12=29bits</a:t>
            </a:r>
            <a:endParaRPr/>
          </a:p>
        </p:txBody>
      </p:sp>
      <p:sp>
        <p:nvSpPr>
          <p:cNvPr id="257" name="Google Shape;25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27"/>
          <p:cNvSpPr/>
          <p:nvPr/>
        </p:nvSpPr>
        <p:spPr>
          <a:xfrm>
            <a:off x="920834" y="1346946"/>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7"/>
          <p:cNvSpPr/>
          <p:nvPr/>
        </p:nvSpPr>
        <p:spPr>
          <a:xfrm>
            <a:off x="920834" y="4299696"/>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p:nvPr/>
        </p:nvSpPr>
        <p:spPr>
          <a:xfrm>
            <a:off x="920834" y="1484779"/>
            <a:ext cx="10222992" cy="2743200"/>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27"/>
          <p:cNvGrpSpPr/>
          <p:nvPr/>
        </p:nvGrpSpPr>
        <p:grpSpPr>
          <a:xfrm>
            <a:off x="9649215" y="4068923"/>
            <a:ext cx="1080904" cy="1080902"/>
            <a:chOff x="9685338" y="4460675"/>
            <a:chExt cx="1080904" cy="1080902"/>
          </a:xfrm>
        </p:grpSpPr>
        <p:sp>
          <p:nvSpPr>
            <p:cNvPr id="266" name="Google Shape;266;p27"/>
            <p:cNvSpPr/>
            <p:nvPr/>
          </p:nvSpPr>
          <p:spPr>
            <a:xfrm>
              <a:off x="9685338" y="4460675"/>
              <a:ext cx="1080904" cy="1080902"/>
            </a:xfrm>
            <a:prstGeom prst="ellipse">
              <a:avLst/>
            </a:prstGeom>
            <a:blipFill rotWithShape="1">
              <a:blip r:embed="rId4">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A computer circuit board" id="268" name="Google Shape;268;p27"/>
          <p:cNvPicPr preferRelativeResize="0"/>
          <p:nvPr/>
        </p:nvPicPr>
        <p:blipFill rotWithShape="1">
          <a:blip r:embed="rId5">
            <a:alphaModFix/>
          </a:blip>
          <a:srcRect b="8348" l="0" r="0" t="7381"/>
          <a:stretch/>
        </p:blipFill>
        <p:spPr>
          <a:xfrm>
            <a:off x="0" y="10"/>
            <a:ext cx="12191999" cy="6857990"/>
          </a:xfrm>
          <a:prstGeom prst="rect">
            <a:avLst/>
          </a:prstGeom>
          <a:noFill/>
          <a:ln>
            <a:noFill/>
          </a:ln>
        </p:spPr>
      </p:pic>
      <p:sp>
        <p:nvSpPr>
          <p:cNvPr id="269" name="Google Shape;269;p27"/>
          <p:cNvSpPr/>
          <p:nvPr/>
        </p:nvSpPr>
        <p:spPr>
          <a:xfrm>
            <a:off x="984504" y="383745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984504" y="3981573"/>
            <a:ext cx="10222992" cy="2078335"/>
          </a:xfrm>
          <a:prstGeom prst="rect">
            <a:avLst/>
          </a:prstGeom>
          <a:blipFill rotWithShape="1">
            <a:blip r:embed="rId3">
              <a:alphaModFix amt="9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984504" y="6128670"/>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txBox="1"/>
          <p:nvPr>
            <p:ph idx="12" type="sldNum"/>
          </p:nvPr>
        </p:nvSpPr>
        <p:spPr>
          <a:xfrm>
            <a:off x="11237976" y="6132125"/>
            <a:ext cx="792347" cy="60587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sz="2000"/>
              <a:t>‹#›</a:t>
            </a:fld>
            <a:endParaRPr sz="2000"/>
          </a:p>
        </p:txBody>
      </p:sp>
      <p:sp>
        <p:nvSpPr>
          <p:cNvPr id="273" name="Google Shape;273;p27"/>
          <p:cNvSpPr/>
          <p:nvPr/>
        </p:nvSpPr>
        <p:spPr>
          <a:xfrm>
            <a:off x="2327851" y="4380379"/>
            <a:ext cx="7769692" cy="1200329"/>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7200" u="none" cap="none" strike="noStrike">
                <a:solidFill>
                  <a:srgbClr val="E99A92"/>
                </a:solidFill>
                <a:latin typeface="Rockwell"/>
                <a:ea typeface="Rockwell"/>
                <a:cs typeface="Rockwell"/>
                <a:sym typeface="Rockwell"/>
              </a:rPr>
              <a:t>Virtual Memory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79" name="Google Shape;279;p2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83" name="Google Shape;283;p2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84" name="Google Shape;284;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85" name="Google Shape;285;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VIRTUAL MEMORY </a:t>
            </a:r>
            <a:endParaRPr b="1"/>
          </a:p>
        </p:txBody>
      </p:sp>
      <p:sp>
        <p:nvSpPr>
          <p:cNvPr id="286" name="Google Shape;286;p28"/>
          <p:cNvSpPr txBox="1"/>
          <p:nvPr>
            <p:ph idx="1" type="body"/>
          </p:nvPr>
        </p:nvSpPr>
        <p:spPr>
          <a:xfrm>
            <a:off x="1069848" y="2121407"/>
            <a:ext cx="10058400" cy="4655909"/>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Virtual Memory is the separation of user logical memory from physical memory.</a:t>
            </a:r>
            <a:endParaRPr/>
          </a:p>
          <a:p>
            <a:pPr indent="-182880" lvl="0" marL="182880" rtl="0" algn="just">
              <a:lnSpc>
                <a:spcPct val="90000"/>
              </a:lnSpc>
              <a:spcBef>
                <a:spcPts val="1200"/>
              </a:spcBef>
              <a:spcAft>
                <a:spcPts val="0"/>
              </a:spcAft>
              <a:buSzPct val="85000"/>
              <a:buChar char="▪"/>
            </a:pPr>
            <a:r>
              <a:rPr lang="en-US"/>
              <a:t>This separation allows an extremely large virtual memory to be provided for programmers when only a smaller physical memory is available. </a:t>
            </a:r>
            <a:endParaRPr/>
          </a:p>
          <a:p>
            <a:pPr indent="-182880" lvl="0" marL="182880" rtl="0" algn="just">
              <a:lnSpc>
                <a:spcPct val="90000"/>
              </a:lnSpc>
              <a:spcBef>
                <a:spcPts val="1200"/>
              </a:spcBef>
              <a:spcAft>
                <a:spcPts val="0"/>
              </a:spcAft>
              <a:buSzPct val="85000"/>
              <a:buChar char="▪"/>
            </a:pPr>
            <a:r>
              <a:rPr lang="en-US"/>
              <a:t>Virtual memory makes the task of programming easier because the programmer need not worry about the amount of physical memory, or about what code can be placed in overlays; she can concentrate instead on the problem to be programmed.</a:t>
            </a:r>
            <a:endParaRPr/>
          </a:p>
          <a:p>
            <a:pPr indent="-182880" lvl="0" marL="182880" rtl="0" algn="just">
              <a:lnSpc>
                <a:spcPct val="90000"/>
              </a:lnSpc>
              <a:spcBef>
                <a:spcPts val="1200"/>
              </a:spcBef>
              <a:spcAft>
                <a:spcPts val="0"/>
              </a:spcAft>
              <a:buSzPct val="85000"/>
              <a:buChar char="▪"/>
            </a:pPr>
            <a:r>
              <a:rPr lang="en-US"/>
              <a:t>Virtual memory also allows files and memory to be shared by several different processes through page sharing. </a:t>
            </a:r>
            <a:endParaRPr/>
          </a:p>
          <a:p>
            <a:pPr indent="-182880" lvl="0" marL="182880" rtl="0" algn="just">
              <a:lnSpc>
                <a:spcPct val="90000"/>
              </a:lnSpc>
              <a:spcBef>
                <a:spcPts val="1200"/>
              </a:spcBef>
              <a:spcAft>
                <a:spcPts val="0"/>
              </a:spcAft>
              <a:buSzPct val="85000"/>
              <a:buChar char="▪"/>
            </a:pPr>
            <a:r>
              <a:rPr lang="en-US"/>
              <a:t>The sharing of pages further allows performance improvements during process creation. </a:t>
            </a:r>
            <a:endParaRPr/>
          </a:p>
          <a:p>
            <a:pPr indent="-182880" lvl="0" marL="182880" rtl="0" algn="just">
              <a:lnSpc>
                <a:spcPct val="90000"/>
              </a:lnSpc>
              <a:spcBef>
                <a:spcPts val="1200"/>
              </a:spcBef>
              <a:spcAft>
                <a:spcPts val="0"/>
              </a:spcAft>
              <a:buSzPct val="85000"/>
              <a:buChar char="▪"/>
            </a:pPr>
            <a:r>
              <a:rPr b="1" lang="en-US"/>
              <a:t>Virtual memory is commonly implemented as demand paging.</a:t>
            </a:r>
            <a:r>
              <a:rPr lang="en-US"/>
              <a:t> </a:t>
            </a:r>
            <a:endParaRPr/>
          </a:p>
          <a:p>
            <a:pPr indent="-182880" lvl="0" marL="182880" rtl="0" algn="just">
              <a:lnSpc>
                <a:spcPct val="90000"/>
              </a:lnSpc>
              <a:spcBef>
                <a:spcPts val="1200"/>
              </a:spcBef>
              <a:spcAft>
                <a:spcPts val="0"/>
              </a:spcAft>
              <a:buSzPct val="85000"/>
              <a:buChar char="▪"/>
            </a:pPr>
            <a:r>
              <a:rPr lang="en-US"/>
              <a:t>It can also be implemented in a segmentation system. </a:t>
            </a:r>
            <a:endParaRPr/>
          </a:p>
          <a:p>
            <a:pPr indent="-182880" lvl="0" marL="182880" rtl="0" algn="just">
              <a:lnSpc>
                <a:spcPct val="90000"/>
              </a:lnSpc>
              <a:spcBef>
                <a:spcPts val="1200"/>
              </a:spcBef>
              <a:spcAft>
                <a:spcPts val="0"/>
              </a:spcAft>
              <a:buSzPct val="85000"/>
              <a:buChar char="▪"/>
            </a:pPr>
            <a:r>
              <a:rPr lang="en-US"/>
              <a:t>One benefit of virtual memory is efficient process creation. </a:t>
            </a:r>
            <a:endParaRPr/>
          </a:p>
          <a:p>
            <a:pPr indent="-182880" lvl="0" marL="182880" rtl="0" algn="just">
              <a:lnSpc>
                <a:spcPct val="90000"/>
              </a:lnSpc>
              <a:spcBef>
                <a:spcPts val="1200"/>
              </a:spcBef>
              <a:spcAft>
                <a:spcPts val="0"/>
              </a:spcAft>
              <a:buSzPct val="85000"/>
              <a:buChar char="▪"/>
            </a:pPr>
            <a:r>
              <a:rPr lang="en-US"/>
              <a:t>Yet another is the concept of memory-mapped files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2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92" name="Google Shape;292;p2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96" name="Google Shape;296;p2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97" name="Google Shape;297;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98" name="Google Shape;298;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VIRTUAL MEMORY </a:t>
            </a:r>
            <a:endParaRPr b="1"/>
          </a:p>
        </p:txBody>
      </p:sp>
      <p:pic>
        <p:nvPicPr>
          <p:cNvPr descr="Diagram&#10;&#10;Description automatically generated" id="299" name="Google Shape;299;p29"/>
          <p:cNvPicPr preferRelativeResize="0"/>
          <p:nvPr>
            <p:ph idx="1" type="body"/>
          </p:nvPr>
        </p:nvPicPr>
        <p:blipFill rotWithShape="1">
          <a:blip r:embed="rId5">
            <a:alphaModFix/>
          </a:blip>
          <a:srcRect b="0" l="0" r="0" t="0"/>
          <a:stretch/>
        </p:blipFill>
        <p:spPr>
          <a:xfrm>
            <a:off x="2005782" y="2144805"/>
            <a:ext cx="7654412" cy="4542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05" name="Google Shape;305;p30"/>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09" name="Google Shape;309;p30"/>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10" name="Google Shape;310;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11" name="Google Shape;311;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sp>
        <p:nvSpPr>
          <p:cNvPr id="312" name="Google Shape;312;p3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A demand paging system is similar to a paging system with swapping. </a:t>
            </a:r>
            <a:endParaRPr/>
          </a:p>
          <a:p>
            <a:pPr indent="-182880" lvl="0" marL="182880" rtl="0" algn="just">
              <a:lnSpc>
                <a:spcPct val="90000"/>
              </a:lnSpc>
              <a:spcBef>
                <a:spcPts val="1200"/>
              </a:spcBef>
              <a:spcAft>
                <a:spcPts val="0"/>
              </a:spcAft>
              <a:buSzPts val="1700"/>
              <a:buChar char="▪"/>
            </a:pPr>
            <a:r>
              <a:rPr lang="en-US"/>
              <a:t>Processes reside on secondary memory (which is usually a disk). </a:t>
            </a:r>
            <a:endParaRPr/>
          </a:p>
          <a:p>
            <a:pPr indent="-182880" lvl="0" marL="182880" rtl="0" algn="just">
              <a:lnSpc>
                <a:spcPct val="90000"/>
              </a:lnSpc>
              <a:spcBef>
                <a:spcPts val="1200"/>
              </a:spcBef>
              <a:spcAft>
                <a:spcPts val="0"/>
              </a:spcAft>
              <a:buSzPts val="1700"/>
              <a:buChar char="▪"/>
            </a:pPr>
            <a:r>
              <a:rPr lang="en-US"/>
              <a:t>When we want to execute a process, we swap it into memory. </a:t>
            </a:r>
            <a:endParaRPr/>
          </a:p>
          <a:p>
            <a:pPr indent="-182880" lvl="0" marL="182880" rtl="0" algn="just">
              <a:lnSpc>
                <a:spcPct val="90000"/>
              </a:lnSpc>
              <a:spcBef>
                <a:spcPts val="1200"/>
              </a:spcBef>
              <a:spcAft>
                <a:spcPts val="0"/>
              </a:spcAft>
              <a:buSzPts val="1700"/>
              <a:buChar char="▪"/>
            </a:pPr>
            <a:r>
              <a:rPr lang="en-US"/>
              <a:t>Rather than swapping the entire process into memory, however, we use a lazy swapper. </a:t>
            </a:r>
            <a:endParaRPr/>
          </a:p>
          <a:p>
            <a:pPr indent="-182880" lvl="0" marL="182880" rtl="0" algn="just">
              <a:lnSpc>
                <a:spcPct val="90000"/>
              </a:lnSpc>
              <a:spcBef>
                <a:spcPts val="1200"/>
              </a:spcBef>
              <a:spcAft>
                <a:spcPts val="0"/>
              </a:spcAft>
              <a:buSzPts val="1700"/>
              <a:buChar char="▪"/>
            </a:pPr>
            <a:r>
              <a:rPr lang="en-US"/>
              <a:t>A lazy swapper never swaps a page into memory unless that page will be needed.</a:t>
            </a:r>
            <a:endParaRPr/>
          </a:p>
          <a:p>
            <a:pPr indent="-182880" lvl="0" marL="182880" rtl="0" algn="just">
              <a:lnSpc>
                <a:spcPct val="90000"/>
              </a:lnSpc>
              <a:spcBef>
                <a:spcPts val="1200"/>
              </a:spcBef>
              <a:spcAft>
                <a:spcPts val="0"/>
              </a:spcAft>
              <a:buSzPts val="1700"/>
              <a:buChar char="▪"/>
            </a:pPr>
            <a:r>
              <a:rPr lang="en-US"/>
              <a:t>Since we are now viewing a process as a sequence of pages rather than as one large contiguous address space, use of swap is technically incorrect. </a:t>
            </a:r>
            <a:endParaRPr/>
          </a:p>
          <a:p>
            <a:pPr indent="-182880" lvl="0" marL="182880" rtl="0" algn="just">
              <a:lnSpc>
                <a:spcPct val="90000"/>
              </a:lnSpc>
              <a:spcBef>
                <a:spcPts val="1200"/>
              </a:spcBef>
              <a:spcAft>
                <a:spcPts val="0"/>
              </a:spcAft>
              <a:buSzPts val="1700"/>
              <a:buChar char="▪"/>
            </a:pPr>
            <a:r>
              <a:rPr lang="en-US"/>
              <a:t>A swapper manipulates entire processes, whereas a pager is concerned with the individual pages of a process. </a:t>
            </a:r>
            <a:endParaRPr/>
          </a:p>
          <a:p>
            <a:pPr indent="-182880" lvl="0" marL="182880" rtl="0" algn="just">
              <a:lnSpc>
                <a:spcPct val="90000"/>
              </a:lnSpc>
              <a:spcBef>
                <a:spcPts val="1200"/>
              </a:spcBef>
              <a:spcAft>
                <a:spcPts val="0"/>
              </a:spcAft>
              <a:buSzPts val="1700"/>
              <a:buChar char="▪"/>
            </a:pPr>
            <a:r>
              <a:rPr lang="en-US"/>
              <a:t>Thus the term pager is used in connection with demand paging.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18" name="Google Shape;318;p3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22" name="Google Shape;322;p3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23" name="Google Shape;323;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24" name="Google Shape;324;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sp>
        <p:nvSpPr>
          <p:cNvPr id="325" name="Google Shape;325;p3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When a process is to be swapped in, the paging software guesses which pages would be used before the process is swapped out again. </a:t>
            </a:r>
            <a:endParaRPr/>
          </a:p>
          <a:p>
            <a:pPr indent="-182880" lvl="0" marL="182880" rtl="0" algn="just">
              <a:lnSpc>
                <a:spcPct val="90000"/>
              </a:lnSpc>
              <a:spcBef>
                <a:spcPts val="1200"/>
              </a:spcBef>
              <a:spcAft>
                <a:spcPts val="0"/>
              </a:spcAft>
              <a:buSzPts val="1700"/>
              <a:buChar char="▪"/>
            </a:pPr>
            <a:r>
              <a:rPr lang="en-US"/>
              <a:t>Instead of swapping in a whole process, the pager brings only those necessary pages into memory. </a:t>
            </a:r>
            <a:endParaRPr/>
          </a:p>
          <a:p>
            <a:pPr indent="-182880" lvl="0" marL="182880" rtl="0" algn="just">
              <a:lnSpc>
                <a:spcPct val="90000"/>
              </a:lnSpc>
              <a:spcBef>
                <a:spcPts val="1200"/>
              </a:spcBef>
              <a:spcAft>
                <a:spcPts val="0"/>
              </a:spcAft>
              <a:buSzPts val="1700"/>
              <a:buChar char="▪"/>
            </a:pPr>
            <a:r>
              <a:rPr lang="en-US"/>
              <a:t>Thus it avoids reading into memory pages that will not be used anyway, decreasing the swap time and the amount of physical memory needed. </a:t>
            </a:r>
            <a:endParaRPr/>
          </a:p>
          <a:p>
            <a:pPr indent="-182880" lvl="0" marL="182880" rtl="0" algn="just">
              <a:lnSpc>
                <a:spcPct val="90000"/>
              </a:lnSpc>
              <a:spcBef>
                <a:spcPts val="1200"/>
              </a:spcBef>
              <a:spcAft>
                <a:spcPts val="0"/>
              </a:spcAft>
              <a:buSzPts val="1700"/>
              <a:buChar char="▪"/>
            </a:pPr>
            <a:r>
              <a:rPr lang="en-US"/>
              <a:t>With this scheme, we need some form of hardware support to distinguish which pages are in memory and which are on disk.</a:t>
            </a:r>
            <a:endParaRPr/>
          </a:p>
          <a:p>
            <a:pPr indent="-182880" lvl="0" marL="182880" rtl="0" algn="just">
              <a:lnSpc>
                <a:spcPct val="90000"/>
              </a:lnSpc>
              <a:spcBef>
                <a:spcPts val="1200"/>
              </a:spcBef>
              <a:spcAft>
                <a:spcPts val="0"/>
              </a:spcAft>
              <a:buSzPts val="1700"/>
              <a:buChar char="▪"/>
            </a:pPr>
            <a:r>
              <a:rPr lang="en-US"/>
              <a:t>Valid-invalid bit can be used for this purpose.</a:t>
            </a:r>
            <a:endParaRPr/>
          </a:p>
          <a:p>
            <a:pPr indent="-74929" lvl="0" marL="182880" rtl="0" algn="just">
              <a:lnSpc>
                <a:spcPct val="90000"/>
              </a:lnSpc>
              <a:spcBef>
                <a:spcPts val="1200"/>
              </a:spcBef>
              <a:spcAft>
                <a:spcPts val="0"/>
              </a:spcAft>
              <a:buSzPts val="17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20" name="Google Shape;120;p14"/>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21" name="Google Shape;121;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22" name="Google Shape;122;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MULTIPROGRAMMING WITH VARIABLE TASKS (MVT)</a:t>
            </a:r>
            <a:endParaRPr b="1"/>
          </a:p>
        </p:txBody>
      </p:sp>
      <p:sp>
        <p:nvSpPr>
          <p:cNvPr id="123" name="Google Shape;123;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Job can move (might be swapped back in a different place).</a:t>
            </a:r>
            <a:endParaRPr/>
          </a:p>
          <a:p>
            <a:pPr indent="-182880" lvl="0" marL="182880" rtl="0" algn="just">
              <a:lnSpc>
                <a:spcPct val="90000"/>
              </a:lnSpc>
              <a:spcBef>
                <a:spcPts val="1200"/>
              </a:spcBef>
              <a:spcAft>
                <a:spcPts val="0"/>
              </a:spcAft>
              <a:buSzPts val="1700"/>
              <a:buChar char="▪"/>
            </a:pPr>
            <a:r>
              <a:rPr lang="en-US"/>
              <a:t>This is dynamic address translation (during run time). </a:t>
            </a:r>
            <a:endParaRPr/>
          </a:p>
          <a:p>
            <a:pPr indent="-182880" lvl="0" marL="182880" rtl="0" algn="just">
              <a:lnSpc>
                <a:spcPct val="90000"/>
              </a:lnSpc>
              <a:spcBef>
                <a:spcPts val="1200"/>
              </a:spcBef>
              <a:spcAft>
                <a:spcPts val="0"/>
              </a:spcAft>
              <a:buSzPts val="1700"/>
              <a:buChar char="▪"/>
            </a:pPr>
            <a:r>
              <a:rPr lang="en-US"/>
              <a:t>Must perform an addition on every memory reference (i.e. on every address translation) to add the start address of the partition.</a:t>
            </a:r>
            <a:endParaRPr/>
          </a:p>
          <a:p>
            <a:pPr indent="-182880" lvl="0" marL="182880" rtl="0" algn="just">
              <a:lnSpc>
                <a:spcPct val="90000"/>
              </a:lnSpc>
              <a:spcBef>
                <a:spcPts val="1200"/>
              </a:spcBef>
              <a:spcAft>
                <a:spcPts val="0"/>
              </a:spcAft>
              <a:buSzPts val="1700"/>
              <a:buChar char="▪"/>
            </a:pPr>
            <a:r>
              <a:rPr lang="en-US"/>
              <a:t>Eliminates internal fragmentation. </a:t>
            </a:r>
            <a:endParaRPr/>
          </a:p>
          <a:p>
            <a:pPr indent="-182880" lvl="0" marL="182880" rtl="0" algn="just">
              <a:lnSpc>
                <a:spcPct val="90000"/>
              </a:lnSpc>
              <a:spcBef>
                <a:spcPts val="1200"/>
              </a:spcBef>
              <a:spcAft>
                <a:spcPts val="0"/>
              </a:spcAft>
              <a:buSzPts val="1700"/>
              <a:buChar char="▪"/>
            </a:pPr>
            <a:r>
              <a:rPr lang="en-US"/>
              <a:t>Find a region the exact right size (leave a hole for the remainder). </a:t>
            </a:r>
            <a:endParaRPr/>
          </a:p>
          <a:p>
            <a:pPr indent="-182880" lvl="0" marL="182880" rtl="0" algn="just">
              <a:lnSpc>
                <a:spcPct val="90000"/>
              </a:lnSpc>
              <a:spcBef>
                <a:spcPts val="1200"/>
              </a:spcBef>
              <a:spcAft>
                <a:spcPts val="0"/>
              </a:spcAft>
              <a:buSzPts val="1700"/>
              <a:buChar char="▪"/>
            </a:pPr>
            <a:r>
              <a:rPr lang="en-US"/>
              <a:t>Not quite true, can't get a piece with 10A755 bytes. Would get say 10A760. </a:t>
            </a:r>
            <a:endParaRPr/>
          </a:p>
          <a:p>
            <a:pPr indent="-182880" lvl="0" marL="182880" rtl="0" algn="just">
              <a:lnSpc>
                <a:spcPct val="90000"/>
              </a:lnSpc>
              <a:spcBef>
                <a:spcPts val="1200"/>
              </a:spcBef>
              <a:spcAft>
                <a:spcPts val="0"/>
              </a:spcAft>
              <a:buSzPts val="1700"/>
              <a:buChar char="▪"/>
            </a:pPr>
            <a:r>
              <a:rPr lang="en-US"/>
              <a:t>But internal fragmentation is much reduced compared to MFT. </a:t>
            </a:r>
            <a:endParaRPr/>
          </a:p>
          <a:p>
            <a:pPr indent="-182880" lvl="0" marL="182880" rtl="0" algn="just">
              <a:lnSpc>
                <a:spcPct val="90000"/>
              </a:lnSpc>
              <a:spcBef>
                <a:spcPts val="1200"/>
              </a:spcBef>
              <a:spcAft>
                <a:spcPts val="0"/>
              </a:spcAft>
              <a:buSzPts val="1700"/>
              <a:buChar char="▪"/>
            </a:pPr>
            <a:r>
              <a:rPr lang="en-US"/>
              <a:t>Indeed, we say that internal fragmentation has been eliminated.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31" name="Google Shape;331;p32"/>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2"/>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2"/>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35" name="Google Shape;335;p32"/>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36" name="Google Shape;336;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37" name="Google Shape;337;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sp>
        <p:nvSpPr>
          <p:cNvPr id="338" name="Google Shape;338;p3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This time however when the bit is set to valid, this value indicates that the associated page is both legal and in memory. </a:t>
            </a:r>
            <a:endParaRPr/>
          </a:p>
          <a:p>
            <a:pPr indent="-182880" lvl="0" marL="182880" rtl="0" algn="just">
              <a:lnSpc>
                <a:spcPct val="90000"/>
              </a:lnSpc>
              <a:spcBef>
                <a:spcPts val="1200"/>
              </a:spcBef>
              <a:spcAft>
                <a:spcPts val="0"/>
              </a:spcAft>
              <a:buSzPts val="1700"/>
              <a:buChar char="▪"/>
            </a:pPr>
            <a:r>
              <a:rPr lang="en-US"/>
              <a:t>If the bit is set to invalid this value indicates that the page either is invalid (that is, not in the logical address space of the process) or valid but currently on the disk. </a:t>
            </a:r>
            <a:endParaRPr/>
          </a:p>
          <a:p>
            <a:pPr indent="-182880" lvl="0" marL="182880" rtl="0" algn="just">
              <a:lnSpc>
                <a:spcPct val="90000"/>
              </a:lnSpc>
              <a:spcBef>
                <a:spcPts val="1200"/>
              </a:spcBef>
              <a:spcAft>
                <a:spcPts val="0"/>
              </a:spcAft>
              <a:buSzPts val="1700"/>
              <a:buChar char="▪"/>
            </a:pPr>
            <a:r>
              <a:rPr lang="en-US"/>
              <a:t>The page table entry for a page that is brought into memory is set as usual but the page table entry for a page that is currently not in memory is simply marked invalid or contains the address of the page on disk. </a:t>
            </a:r>
            <a:endParaRPr/>
          </a:p>
          <a:p>
            <a:pPr indent="-182880" lvl="0" marL="182880" rtl="0" algn="just">
              <a:lnSpc>
                <a:spcPct val="90000"/>
              </a:lnSpc>
              <a:spcBef>
                <a:spcPts val="1200"/>
              </a:spcBef>
              <a:spcAft>
                <a:spcPts val="0"/>
              </a:spcAft>
              <a:buSzPts val="1700"/>
              <a:buChar char="▪"/>
            </a:pPr>
            <a:r>
              <a:rPr lang="en-US"/>
              <a:t>Notice that marking a page invalid will have no effect if the process never attempts to access that page.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2" name="Shape 342"/>
        <p:cNvGrpSpPr/>
        <p:nvPr/>
      </p:nvGrpSpPr>
      <p:grpSpPr>
        <a:xfrm>
          <a:off x="0" y="0"/>
          <a:ext cx="0" cy="0"/>
          <a:chOff x="0" y="0"/>
          <a:chExt cx="0" cy="0"/>
        </a:xfrm>
      </p:grpSpPr>
      <p:sp>
        <p:nvSpPr>
          <p:cNvPr id="343" name="Google Shape;343;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44" name="Google Shape;344;p33"/>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3"/>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3"/>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48" name="Google Shape;348;p33"/>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49" name="Google Shape;349;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50" name="Google Shape;350;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DEMAND PAGING</a:t>
            </a:r>
            <a:endParaRPr b="1"/>
          </a:p>
        </p:txBody>
      </p:sp>
      <p:pic>
        <p:nvPicPr>
          <p:cNvPr descr="Diagram, table&#10;&#10;Description automatically generated" id="351" name="Google Shape;351;p33"/>
          <p:cNvPicPr preferRelativeResize="0"/>
          <p:nvPr>
            <p:ph idx="1" type="body"/>
          </p:nvPr>
        </p:nvPicPr>
        <p:blipFill rotWithShape="1">
          <a:blip r:embed="rId5">
            <a:alphaModFix/>
          </a:blip>
          <a:srcRect b="0" l="0" r="0" t="0"/>
          <a:stretch/>
        </p:blipFill>
        <p:spPr>
          <a:xfrm>
            <a:off x="1814053" y="2174874"/>
            <a:ext cx="8141108" cy="468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5" name="Shape 355"/>
        <p:cNvGrpSpPr/>
        <p:nvPr/>
      </p:nvGrpSpPr>
      <p:grpSpPr>
        <a:xfrm>
          <a:off x="0" y="0"/>
          <a:ext cx="0" cy="0"/>
          <a:chOff x="0" y="0"/>
          <a:chExt cx="0" cy="0"/>
        </a:xfrm>
      </p:grpSpPr>
      <p:sp>
        <p:nvSpPr>
          <p:cNvPr id="356" name="Google Shape;356;p3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57" name="Google Shape;357;p34"/>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61" name="Google Shape;361;p34"/>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62" name="Google Shape;362;p3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63" name="Google Shape;363;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364" name="Google Shape;364;p3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What happens if the process tries to access a page that was not brought into memory? </a:t>
            </a:r>
            <a:endParaRPr/>
          </a:p>
          <a:p>
            <a:pPr indent="-182880" lvl="0" marL="182880" rtl="0" algn="just">
              <a:lnSpc>
                <a:spcPct val="90000"/>
              </a:lnSpc>
              <a:spcBef>
                <a:spcPts val="1200"/>
              </a:spcBef>
              <a:spcAft>
                <a:spcPts val="0"/>
              </a:spcAft>
              <a:buSzPts val="1700"/>
              <a:buChar char="▪"/>
            </a:pPr>
            <a:r>
              <a:rPr lang="en-US"/>
              <a:t>Access to a page marked invalid causes a page fault trap. </a:t>
            </a:r>
            <a:endParaRPr/>
          </a:p>
          <a:p>
            <a:pPr indent="-182880" lvl="0" marL="182880" rtl="0" algn="just">
              <a:lnSpc>
                <a:spcPct val="90000"/>
              </a:lnSpc>
              <a:spcBef>
                <a:spcPts val="1200"/>
              </a:spcBef>
              <a:spcAft>
                <a:spcPts val="0"/>
              </a:spcAft>
              <a:buSzPts val="1700"/>
              <a:buChar char="▪"/>
            </a:pPr>
            <a:r>
              <a:rPr lang="en-US"/>
              <a:t>The paging hardware in translating the address through the page table will notice that the invalid bit is set, causing a trap to the operating system.</a:t>
            </a:r>
            <a:endParaRPr/>
          </a:p>
          <a:p>
            <a:pPr indent="-182880" lvl="0" marL="182880" rtl="0" algn="just">
              <a:lnSpc>
                <a:spcPct val="90000"/>
              </a:lnSpc>
              <a:spcBef>
                <a:spcPts val="1200"/>
              </a:spcBef>
              <a:spcAft>
                <a:spcPts val="0"/>
              </a:spcAft>
              <a:buSzPts val="1700"/>
              <a:buChar char="▪"/>
            </a:pPr>
            <a:r>
              <a:rPr lang="en-US"/>
              <a:t>The procedure for handling a page fault is straightforward: </a:t>
            </a:r>
            <a:endParaRPr/>
          </a:p>
          <a:p>
            <a:pPr indent="-457200" lvl="0" marL="457200" rtl="0" algn="just">
              <a:lnSpc>
                <a:spcPct val="90000"/>
              </a:lnSpc>
              <a:spcBef>
                <a:spcPts val="1200"/>
              </a:spcBef>
              <a:spcAft>
                <a:spcPts val="0"/>
              </a:spcAft>
              <a:buSzPts val="1700"/>
              <a:buFont typeface="Rockwell"/>
              <a:buAutoNum type="arabicPeriod"/>
            </a:pPr>
            <a:r>
              <a:rPr lang="en-US"/>
              <a:t>We check an internal table (usually kept with the process control block) for this process to determine whether the reference was valid or invalid memory access. </a:t>
            </a:r>
            <a:endParaRPr/>
          </a:p>
          <a:p>
            <a:pPr indent="-457200" lvl="0" marL="457200" rtl="0" algn="just">
              <a:lnSpc>
                <a:spcPct val="90000"/>
              </a:lnSpc>
              <a:spcBef>
                <a:spcPts val="1200"/>
              </a:spcBef>
              <a:spcAft>
                <a:spcPts val="0"/>
              </a:spcAft>
              <a:buSzPts val="1700"/>
              <a:buFont typeface="Rockwell"/>
              <a:buAutoNum type="arabicPeriod"/>
            </a:pPr>
            <a:r>
              <a:rPr lang="en-US"/>
              <a:t>If the reference was invalid we terminate the process. If it was valid, but we have not yet brought in that page, we now page it in.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70" name="Google Shape;370;p35"/>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5"/>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5"/>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74" name="Google Shape;374;p35"/>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75" name="Google Shape;375;p3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76" name="Google Shape;376;p3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377" name="Google Shape;377;p3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74929" lvl="0" marL="182880" rtl="0" algn="just">
              <a:lnSpc>
                <a:spcPct val="90000"/>
              </a:lnSpc>
              <a:spcBef>
                <a:spcPts val="0"/>
              </a:spcBef>
              <a:spcAft>
                <a:spcPts val="0"/>
              </a:spcAft>
              <a:buSzPts val="1700"/>
              <a:buNone/>
            </a:pPr>
            <a:r>
              <a:t/>
            </a:r>
            <a:endParaRPr/>
          </a:p>
          <a:p>
            <a:pPr indent="-457200" lvl="0" marL="457200" rtl="0" algn="just">
              <a:lnSpc>
                <a:spcPct val="90000"/>
              </a:lnSpc>
              <a:spcBef>
                <a:spcPts val="1200"/>
              </a:spcBef>
              <a:spcAft>
                <a:spcPts val="0"/>
              </a:spcAft>
              <a:buSzPts val="1700"/>
              <a:buFont typeface="Rockwell"/>
              <a:buAutoNum type="arabicPeriod" startAt="3"/>
            </a:pPr>
            <a:r>
              <a:rPr lang="en-US"/>
              <a:t>We find a free frame (by taking one from the free-frame list, for example) </a:t>
            </a:r>
            <a:endParaRPr/>
          </a:p>
          <a:p>
            <a:pPr indent="-457200" lvl="0" marL="457200" rtl="0" algn="just">
              <a:lnSpc>
                <a:spcPct val="90000"/>
              </a:lnSpc>
              <a:spcBef>
                <a:spcPts val="1200"/>
              </a:spcBef>
              <a:spcAft>
                <a:spcPts val="0"/>
              </a:spcAft>
              <a:buSzPts val="1700"/>
              <a:buFont typeface="Rockwell"/>
              <a:buAutoNum type="arabicPeriod" startAt="3"/>
            </a:pPr>
            <a:r>
              <a:rPr lang="en-US"/>
              <a:t>We schedule a disk operation to read the desired page into the newly allocated frame. </a:t>
            </a:r>
            <a:endParaRPr/>
          </a:p>
          <a:p>
            <a:pPr indent="-457200" lvl="0" marL="457200" rtl="0" algn="just">
              <a:lnSpc>
                <a:spcPct val="90000"/>
              </a:lnSpc>
              <a:spcBef>
                <a:spcPts val="1200"/>
              </a:spcBef>
              <a:spcAft>
                <a:spcPts val="0"/>
              </a:spcAft>
              <a:buSzPts val="1700"/>
              <a:buFont typeface="Rockwell"/>
              <a:buAutoNum type="arabicPeriod" startAt="3"/>
            </a:pPr>
            <a:r>
              <a:rPr lang="en-US"/>
              <a:t>When the disk read is complete, we modify the internal table kept with the process and the page table to indicate that the page is now in memory. </a:t>
            </a:r>
            <a:endParaRPr/>
          </a:p>
          <a:p>
            <a:pPr indent="-457200" lvl="0" marL="457200" rtl="0" algn="just">
              <a:lnSpc>
                <a:spcPct val="90000"/>
              </a:lnSpc>
              <a:spcBef>
                <a:spcPts val="1200"/>
              </a:spcBef>
              <a:spcAft>
                <a:spcPts val="0"/>
              </a:spcAft>
              <a:buSzPts val="1700"/>
              <a:buFont typeface="Rockwell"/>
              <a:buAutoNum type="arabicPeriod" startAt="3"/>
            </a:pPr>
            <a:r>
              <a:rPr lang="en-US"/>
              <a:t>We restart the instruction that was interrupted by the illegal address trap. </a:t>
            </a:r>
            <a:endParaRPr/>
          </a:p>
          <a:p>
            <a:pPr indent="-182880" lvl="0" marL="182880" rtl="0" algn="just">
              <a:lnSpc>
                <a:spcPct val="90000"/>
              </a:lnSpc>
              <a:spcBef>
                <a:spcPts val="1200"/>
              </a:spcBef>
              <a:spcAft>
                <a:spcPts val="0"/>
              </a:spcAft>
              <a:buSzPts val="1700"/>
              <a:buChar char="▪"/>
            </a:pPr>
            <a:r>
              <a:rPr lang="en-US"/>
              <a:t>The process can now access the page as though it had always been in memory.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3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83" name="Google Shape;383;p36"/>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387" name="Google Shape;387;p36"/>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388" name="Google Shape;388;p3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389" name="Google Shape;389;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pic>
        <p:nvPicPr>
          <p:cNvPr descr="Diagram&#10;&#10;Description automatically generated" id="390" name="Google Shape;390;p36"/>
          <p:cNvPicPr preferRelativeResize="0"/>
          <p:nvPr>
            <p:ph idx="1" type="body"/>
          </p:nvPr>
        </p:nvPicPr>
        <p:blipFill rotWithShape="1">
          <a:blip r:embed="rId5">
            <a:alphaModFix/>
          </a:blip>
          <a:srcRect b="0" l="0" r="0" t="0"/>
          <a:stretch/>
        </p:blipFill>
        <p:spPr>
          <a:xfrm>
            <a:off x="2138516" y="2144805"/>
            <a:ext cx="8023123" cy="47131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4" name="Shape 394"/>
        <p:cNvGrpSpPr/>
        <p:nvPr/>
      </p:nvGrpSpPr>
      <p:grpSpPr>
        <a:xfrm>
          <a:off x="0" y="0"/>
          <a:ext cx="0" cy="0"/>
          <a:chOff x="0" y="0"/>
          <a:chExt cx="0" cy="0"/>
        </a:xfrm>
      </p:grpSpPr>
      <p:sp>
        <p:nvSpPr>
          <p:cNvPr id="395" name="Google Shape;395;p3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96" name="Google Shape;396;p3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00" name="Google Shape;400;p3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01" name="Google Shape;401;p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02" name="Google Shape;402;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403" name="Google Shape;403;p3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 crucial requirement for demand paging is the ability to restart any instruction after a page fault. </a:t>
            </a:r>
            <a:endParaRPr/>
          </a:p>
          <a:p>
            <a:pPr indent="-182880" lvl="0" marL="182880" rtl="0" algn="just">
              <a:lnSpc>
                <a:spcPct val="90000"/>
              </a:lnSpc>
              <a:spcBef>
                <a:spcPts val="1200"/>
              </a:spcBef>
              <a:spcAft>
                <a:spcPts val="0"/>
              </a:spcAft>
              <a:buSzPts val="1700"/>
              <a:buChar char="▪"/>
            </a:pPr>
            <a:r>
              <a:rPr lang="en-US"/>
              <a:t>Since we save the state (registers, condition code, instruction counter) of the interrupted process when the page fault occurs, we can restart the process in exactly the same place and state except that the desired page is now in memory and is accessible. </a:t>
            </a:r>
            <a:endParaRPr/>
          </a:p>
          <a:p>
            <a:pPr indent="-182880" lvl="0" marL="182880" rtl="0" algn="just">
              <a:lnSpc>
                <a:spcPct val="90000"/>
              </a:lnSpc>
              <a:spcBef>
                <a:spcPts val="1200"/>
              </a:spcBef>
              <a:spcAft>
                <a:spcPts val="0"/>
              </a:spcAft>
              <a:buSzPts val="1700"/>
              <a:buChar char="▪"/>
            </a:pPr>
            <a:r>
              <a:rPr lang="en-US"/>
              <a:t>In this way we are able to execute a process even though portions of it are not yet in memory. </a:t>
            </a:r>
            <a:endParaRPr/>
          </a:p>
          <a:p>
            <a:pPr indent="-182880" lvl="0" marL="182880" rtl="0" algn="just">
              <a:lnSpc>
                <a:spcPct val="90000"/>
              </a:lnSpc>
              <a:spcBef>
                <a:spcPts val="1200"/>
              </a:spcBef>
              <a:spcAft>
                <a:spcPts val="0"/>
              </a:spcAft>
              <a:buSzPts val="1700"/>
              <a:buChar char="▪"/>
            </a:pPr>
            <a:r>
              <a:rPr lang="en-US"/>
              <a:t>When the process tries to access locations that are not in memory, the hardware traps the operating system (page fault). </a:t>
            </a:r>
            <a:endParaRPr/>
          </a:p>
          <a:p>
            <a:pPr indent="-182880" lvl="0" marL="182880" rtl="0" algn="just">
              <a:lnSpc>
                <a:spcPct val="90000"/>
              </a:lnSpc>
              <a:spcBef>
                <a:spcPts val="1200"/>
              </a:spcBef>
              <a:spcAft>
                <a:spcPts val="0"/>
              </a:spcAft>
              <a:buSzPts val="1700"/>
              <a:buChar char="▪"/>
            </a:pPr>
            <a:r>
              <a:rPr lang="en-US"/>
              <a:t>The operating system reads the desired into memory and restarts the process as though the page had always been in memory.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3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409" name="Google Shape;409;p3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13" name="Google Shape;413;p3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14" name="Google Shape;414;p3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15" name="Google Shape;415;p3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416" name="Google Shape;416;p3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In the extreme case, we could start executing a process with no pages in memory.</a:t>
            </a:r>
            <a:endParaRPr/>
          </a:p>
          <a:p>
            <a:pPr indent="-182880" lvl="0" marL="182880" rtl="0" algn="just">
              <a:lnSpc>
                <a:spcPct val="90000"/>
              </a:lnSpc>
              <a:spcBef>
                <a:spcPts val="1200"/>
              </a:spcBef>
              <a:spcAft>
                <a:spcPts val="0"/>
              </a:spcAft>
              <a:buSzPts val="1700"/>
              <a:buChar char="▪"/>
            </a:pPr>
            <a:r>
              <a:rPr lang="en-US"/>
              <a:t>When the operating system sets the instruction pointer to the first instruction of the process, which is on a non-memory resident page, the process immediately faults for the page. </a:t>
            </a:r>
            <a:endParaRPr/>
          </a:p>
          <a:p>
            <a:pPr indent="-182880" lvl="0" marL="182880" rtl="0" algn="just">
              <a:lnSpc>
                <a:spcPct val="90000"/>
              </a:lnSpc>
              <a:spcBef>
                <a:spcPts val="1200"/>
              </a:spcBef>
              <a:spcAft>
                <a:spcPts val="0"/>
              </a:spcAft>
              <a:buSzPts val="1700"/>
              <a:buChar char="▪"/>
            </a:pPr>
            <a:r>
              <a:rPr lang="en-US"/>
              <a:t>After this page is brought into memory, the process continues to execute faulting as necessary until every page that it needs is in memory. </a:t>
            </a:r>
            <a:endParaRPr/>
          </a:p>
          <a:p>
            <a:pPr indent="-182880" lvl="0" marL="182880" rtl="0" algn="just">
              <a:lnSpc>
                <a:spcPct val="90000"/>
              </a:lnSpc>
              <a:spcBef>
                <a:spcPts val="1200"/>
              </a:spcBef>
              <a:spcAft>
                <a:spcPts val="0"/>
              </a:spcAft>
              <a:buSzPts val="1700"/>
              <a:buChar char="▪"/>
            </a:pPr>
            <a:r>
              <a:rPr lang="en-US"/>
              <a:t>At that point, it can execute with no more faults. </a:t>
            </a:r>
            <a:endParaRPr/>
          </a:p>
          <a:p>
            <a:pPr indent="-182880" lvl="0" marL="182880" rtl="0" algn="just">
              <a:lnSpc>
                <a:spcPct val="90000"/>
              </a:lnSpc>
              <a:spcBef>
                <a:spcPts val="1200"/>
              </a:spcBef>
              <a:spcAft>
                <a:spcPts val="0"/>
              </a:spcAft>
              <a:buSzPts val="1700"/>
              <a:buChar char="▪"/>
            </a:pPr>
            <a:r>
              <a:rPr lang="en-US"/>
              <a:t>This scheme is called pure demand paging: never bring a page into memory until it is required.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0" name="Shape 420"/>
        <p:cNvGrpSpPr/>
        <p:nvPr/>
      </p:nvGrpSpPr>
      <p:grpSpPr>
        <a:xfrm>
          <a:off x="0" y="0"/>
          <a:ext cx="0" cy="0"/>
          <a:chOff x="0" y="0"/>
          <a:chExt cx="0" cy="0"/>
        </a:xfrm>
      </p:grpSpPr>
      <p:sp>
        <p:nvSpPr>
          <p:cNvPr id="421" name="Google Shape;421;p3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422" name="Google Shape;422;p3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426" name="Google Shape;426;p3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427" name="Google Shape;427;p3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428" name="Google Shape;428;p3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PAGE FAULT </a:t>
            </a:r>
            <a:endParaRPr b="1"/>
          </a:p>
        </p:txBody>
      </p:sp>
      <p:sp>
        <p:nvSpPr>
          <p:cNvPr id="429" name="Google Shape;429;p3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 hardware needed to support demand paging is the same as the hardware for paging and swapping: </a:t>
            </a:r>
            <a:endParaRPr/>
          </a:p>
          <a:p>
            <a:pPr indent="-182880" lvl="0" marL="182880" rtl="0" algn="just">
              <a:lnSpc>
                <a:spcPct val="90000"/>
              </a:lnSpc>
              <a:spcBef>
                <a:spcPts val="1200"/>
              </a:spcBef>
              <a:spcAft>
                <a:spcPts val="0"/>
              </a:spcAft>
              <a:buSzPts val="1700"/>
              <a:buFont typeface="Noto Sans Symbols"/>
              <a:buChar char="❑"/>
            </a:pPr>
            <a:r>
              <a:rPr lang="en-US"/>
              <a:t> Page table—This table has the ability to mark an entry invalid through a valid invalid bit or special value of protection bits. </a:t>
            </a:r>
            <a:endParaRPr/>
          </a:p>
          <a:p>
            <a:pPr indent="-182880" lvl="0" marL="182880" rtl="0" algn="just">
              <a:lnSpc>
                <a:spcPct val="90000"/>
              </a:lnSpc>
              <a:spcBef>
                <a:spcPts val="1200"/>
              </a:spcBef>
              <a:spcAft>
                <a:spcPts val="0"/>
              </a:spcAft>
              <a:buSzPts val="1700"/>
              <a:buFont typeface="Noto Sans Symbols"/>
              <a:buChar char="❑"/>
            </a:pPr>
            <a:r>
              <a:rPr lang="en-US"/>
              <a:t>Secondary memory—This memory holds those pages that are not present in the main memory. </a:t>
            </a:r>
            <a:endParaRPr/>
          </a:p>
          <a:p>
            <a:pPr indent="-182880" lvl="0" marL="182880" rtl="0" algn="just">
              <a:lnSpc>
                <a:spcPct val="90000"/>
              </a:lnSpc>
              <a:spcBef>
                <a:spcPts val="1200"/>
              </a:spcBef>
              <a:spcAft>
                <a:spcPts val="0"/>
              </a:spcAft>
              <a:buSzPts val="1700"/>
              <a:buChar char="▪"/>
            </a:pPr>
            <a:r>
              <a:rPr lang="en-US"/>
              <a:t>The secondary memory is usually a high-speed disk. </a:t>
            </a:r>
            <a:endParaRPr/>
          </a:p>
          <a:p>
            <a:pPr indent="-182880" lvl="0" marL="182880" rtl="0" algn="just">
              <a:lnSpc>
                <a:spcPct val="90000"/>
              </a:lnSpc>
              <a:spcBef>
                <a:spcPts val="1200"/>
              </a:spcBef>
              <a:spcAft>
                <a:spcPts val="0"/>
              </a:spcAft>
              <a:buSzPts val="1700"/>
              <a:buChar char="▪"/>
            </a:pPr>
            <a:r>
              <a:rPr lang="en-US"/>
              <a:t>It is known as the swap device, and the section of disk used for this purpose is called the swap space.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34" name="Google Shape;134;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35" name="Google Shape;135;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MULTIPROGRAMMING WITH VARIABLE TASKS (MVT)</a:t>
            </a:r>
            <a:endParaRPr b="1"/>
          </a:p>
        </p:txBody>
      </p:sp>
      <p:sp>
        <p:nvSpPr>
          <p:cNvPr id="136" name="Google Shape;136;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20000"/>
          </a:bodyPr>
          <a:lstStyle/>
          <a:p>
            <a:pPr indent="-182880" lvl="0" marL="182880" rtl="0" algn="just">
              <a:lnSpc>
                <a:spcPct val="90000"/>
              </a:lnSpc>
              <a:spcBef>
                <a:spcPts val="0"/>
              </a:spcBef>
              <a:spcAft>
                <a:spcPts val="0"/>
              </a:spcAft>
              <a:buSzPct val="85000"/>
              <a:buChar char="▪"/>
            </a:pPr>
            <a:r>
              <a:rPr lang="en-US"/>
              <a:t>This is the generalization of the fixed partition scheme. </a:t>
            </a:r>
            <a:endParaRPr/>
          </a:p>
          <a:p>
            <a:pPr indent="-182880" lvl="0" marL="182880" rtl="0" algn="just">
              <a:lnSpc>
                <a:spcPct val="90000"/>
              </a:lnSpc>
              <a:spcBef>
                <a:spcPts val="1200"/>
              </a:spcBef>
              <a:spcAft>
                <a:spcPts val="0"/>
              </a:spcAft>
              <a:buSzPct val="85000"/>
              <a:buChar char="▪"/>
            </a:pPr>
            <a:r>
              <a:rPr lang="en-US"/>
              <a:t>It is used primarily in a batch environment. T</a:t>
            </a:r>
            <a:endParaRPr/>
          </a:p>
          <a:p>
            <a:pPr indent="-182880" lvl="0" marL="182880" rtl="0" algn="just">
              <a:lnSpc>
                <a:spcPct val="90000"/>
              </a:lnSpc>
              <a:spcBef>
                <a:spcPts val="1200"/>
              </a:spcBef>
              <a:spcAft>
                <a:spcPts val="0"/>
              </a:spcAft>
              <a:buSzPct val="85000"/>
              <a:buChar char="▪"/>
            </a:pPr>
            <a:r>
              <a:rPr lang="en-US"/>
              <a:t>his scheme of memory management was first introduced in IBM OS/MVT (multiprogramming with a varying number of tasks).</a:t>
            </a:r>
            <a:endParaRPr/>
          </a:p>
          <a:p>
            <a:pPr indent="-182880" lvl="0" marL="182880" rtl="0" algn="just">
              <a:lnSpc>
                <a:spcPct val="90000"/>
              </a:lnSpc>
              <a:spcBef>
                <a:spcPts val="1200"/>
              </a:spcBef>
              <a:spcAft>
                <a:spcPts val="0"/>
              </a:spcAft>
              <a:buSzPct val="85000"/>
              <a:buChar char="▪"/>
            </a:pPr>
            <a:r>
              <a:rPr lang="en-US"/>
              <a:t>Both the number and size of the partitions change with time. </a:t>
            </a:r>
            <a:endParaRPr/>
          </a:p>
          <a:p>
            <a:pPr indent="-182880" lvl="0" marL="182880" rtl="0" algn="just">
              <a:lnSpc>
                <a:spcPct val="90000"/>
              </a:lnSpc>
              <a:spcBef>
                <a:spcPts val="1200"/>
              </a:spcBef>
              <a:spcAft>
                <a:spcPts val="0"/>
              </a:spcAft>
              <a:buSzPct val="85000"/>
              <a:buChar char="▪"/>
            </a:pPr>
            <a:r>
              <a:rPr lang="en-US"/>
              <a:t>Job still has only one segment (as with MFT) but now can be of any size up to the size of the machine and can change with time. </a:t>
            </a:r>
            <a:endParaRPr/>
          </a:p>
          <a:p>
            <a:pPr indent="-182880" lvl="0" marL="182880" rtl="0" algn="just">
              <a:lnSpc>
                <a:spcPct val="90000"/>
              </a:lnSpc>
              <a:spcBef>
                <a:spcPts val="1200"/>
              </a:spcBef>
              <a:spcAft>
                <a:spcPts val="0"/>
              </a:spcAft>
              <a:buSzPct val="85000"/>
              <a:buChar char="▪"/>
            </a:pPr>
            <a:r>
              <a:rPr lang="en-US"/>
              <a:t>A single ready list. </a:t>
            </a:r>
            <a:endParaRPr/>
          </a:p>
          <a:p>
            <a:pPr indent="-182880" lvl="0" marL="182880" rtl="0" algn="just">
              <a:lnSpc>
                <a:spcPct val="90000"/>
              </a:lnSpc>
              <a:spcBef>
                <a:spcPts val="1200"/>
              </a:spcBef>
              <a:spcAft>
                <a:spcPts val="0"/>
              </a:spcAft>
              <a:buSzPct val="85000"/>
              <a:buChar char="▪"/>
            </a:pPr>
            <a:r>
              <a:rPr lang="en-US"/>
              <a:t>Job can move (might be swapped back in a different place). This is dynamic address translation (during run time). </a:t>
            </a:r>
            <a:endParaRPr/>
          </a:p>
          <a:p>
            <a:pPr indent="-182880" lvl="0" marL="182880" rtl="0" algn="just">
              <a:lnSpc>
                <a:spcPct val="90000"/>
              </a:lnSpc>
              <a:spcBef>
                <a:spcPts val="1200"/>
              </a:spcBef>
              <a:spcAft>
                <a:spcPts val="0"/>
              </a:spcAft>
              <a:buSzPct val="85000"/>
              <a:buChar char="▪"/>
            </a:pPr>
            <a:r>
              <a:rPr lang="en-US"/>
              <a:t>Must perform an addition on every memory reference (i.e. on every address translation) to add the start address of the partition. </a:t>
            </a:r>
            <a:endParaRPr/>
          </a:p>
          <a:p>
            <a:pPr indent="-182880" lvl="0" marL="182880" rtl="0" algn="just">
              <a:lnSpc>
                <a:spcPct val="90000"/>
              </a:lnSpc>
              <a:spcBef>
                <a:spcPts val="1200"/>
              </a:spcBef>
              <a:spcAft>
                <a:spcPts val="0"/>
              </a:spcAft>
              <a:buSzPct val="85000"/>
              <a:buChar char="▪"/>
            </a:pPr>
            <a:r>
              <a:rPr lang="en-US"/>
              <a:t>Eliminates internal fragmentation.</a:t>
            </a:r>
            <a:endParaRPr/>
          </a:p>
          <a:p>
            <a:pPr indent="-182880" lvl="0" marL="182880" rtl="0" algn="just">
              <a:lnSpc>
                <a:spcPct val="90000"/>
              </a:lnSpc>
              <a:spcBef>
                <a:spcPts val="1200"/>
              </a:spcBef>
              <a:spcAft>
                <a:spcPts val="0"/>
              </a:spcAft>
              <a:buSzPct val="85000"/>
              <a:buChar char="▪"/>
            </a:pPr>
            <a:r>
              <a:rPr lang="en-US"/>
              <a:t>Find a region the exact right size (leave a hole for the remainder).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42" name="Google Shape;142;p16"/>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6"/>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46" name="Google Shape;146;p16"/>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47" name="Google Shape;147;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48" name="Google Shape;148;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MULTIPROGRAMMING WITH VARIABLE TASKS (MVT)</a:t>
            </a:r>
            <a:endParaRPr b="1"/>
          </a:p>
        </p:txBody>
      </p:sp>
      <p:sp>
        <p:nvSpPr>
          <p:cNvPr id="149" name="Google Shape;149;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just">
              <a:lnSpc>
                <a:spcPct val="90000"/>
              </a:lnSpc>
              <a:spcBef>
                <a:spcPts val="0"/>
              </a:spcBef>
              <a:spcAft>
                <a:spcPts val="0"/>
              </a:spcAft>
              <a:buSzPts val="1700"/>
              <a:buNone/>
            </a:pPr>
            <a:r>
              <a:t/>
            </a:r>
            <a:endParaRPr/>
          </a:p>
          <a:p>
            <a:pPr indent="-182880" lvl="0" marL="182880" rtl="0" algn="just">
              <a:lnSpc>
                <a:spcPct val="90000"/>
              </a:lnSpc>
              <a:spcBef>
                <a:spcPts val="1200"/>
              </a:spcBef>
              <a:spcAft>
                <a:spcPts val="0"/>
              </a:spcAft>
              <a:buSzPts val="2380"/>
              <a:buChar char="▪"/>
            </a:pPr>
            <a:r>
              <a:rPr b="1" lang="en-US" sz="2800"/>
              <a:t>Introduces external fragmentation</a:t>
            </a:r>
            <a:r>
              <a:rPr lang="en-US"/>
              <a:t>, i.e., holes outside any region.</a:t>
            </a:r>
            <a:endParaRPr/>
          </a:p>
          <a:p>
            <a:pPr indent="-182880" lvl="0" marL="182880" rtl="0" algn="just">
              <a:lnSpc>
                <a:spcPct val="90000"/>
              </a:lnSpc>
              <a:spcBef>
                <a:spcPts val="1200"/>
              </a:spcBef>
              <a:spcAft>
                <a:spcPts val="0"/>
              </a:spcAft>
              <a:buSzPts val="1700"/>
              <a:buChar char="▪"/>
            </a:pPr>
            <a:r>
              <a:rPr lang="en-US"/>
              <a:t>What do you do if no hole is big enough for the request</a:t>
            </a:r>
            <a:r>
              <a:rPr lang="en-US" sz="5400">
                <a:solidFill>
                  <a:srgbClr val="C00000"/>
                </a:solidFill>
              </a:rPr>
              <a:t>?</a:t>
            </a:r>
            <a:r>
              <a:rPr lang="en-US"/>
              <a:t> </a:t>
            </a:r>
            <a:endParaRPr/>
          </a:p>
          <a:p>
            <a:pPr indent="-182880" lvl="0" marL="182880" rtl="0" algn="just">
              <a:lnSpc>
                <a:spcPct val="90000"/>
              </a:lnSpc>
              <a:spcBef>
                <a:spcPts val="1200"/>
              </a:spcBef>
              <a:spcAft>
                <a:spcPts val="0"/>
              </a:spcAft>
              <a:buSzPts val="2720"/>
              <a:buChar char="▪"/>
            </a:pPr>
            <a:r>
              <a:rPr b="1" lang="en-US" sz="3200">
                <a:solidFill>
                  <a:srgbClr val="C00000"/>
                </a:solidFill>
              </a:rPr>
              <a:t>Solution</a:t>
            </a:r>
            <a:r>
              <a:rPr lang="en-US"/>
              <a:t>—Can compact memory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3" name="Shape 153"/>
        <p:cNvGrpSpPr/>
        <p:nvPr/>
      </p:nvGrpSpPr>
      <p:grpSpPr>
        <a:xfrm>
          <a:off x="0" y="0"/>
          <a:ext cx="0" cy="0"/>
          <a:chOff x="0" y="0"/>
          <a:chExt cx="0" cy="0"/>
        </a:xfrm>
      </p:grpSpPr>
      <p:sp>
        <p:nvSpPr>
          <p:cNvPr id="154" name="Google Shape;154;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55" name="Google Shape;155;p17"/>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59" name="Google Shape;159;p17"/>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60" name="Google Shape;160;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61" name="Google Shape;161;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MULTIPROGRAMMING WITH VARIABLE TASKS (MVT)</a:t>
            </a:r>
            <a:endParaRPr b="1"/>
          </a:p>
        </p:txBody>
      </p:sp>
      <p:pic>
        <p:nvPicPr>
          <p:cNvPr id="162" name="Google Shape;162;p17"/>
          <p:cNvPicPr preferRelativeResize="0"/>
          <p:nvPr>
            <p:ph idx="1" type="body"/>
          </p:nvPr>
        </p:nvPicPr>
        <p:blipFill rotWithShape="1">
          <a:blip r:embed="rId5">
            <a:alphaModFix/>
          </a:blip>
          <a:srcRect b="0" l="0" r="0" t="0"/>
          <a:stretch/>
        </p:blipFill>
        <p:spPr>
          <a:xfrm>
            <a:off x="1638921" y="2236787"/>
            <a:ext cx="9748207" cy="44011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68" name="Google Shape;168;p18"/>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72" name="Google Shape;172;p18"/>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73" name="Google Shape;173;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74" name="Google Shape;174;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EXTERNAL FRAGMENTATION</a:t>
            </a:r>
            <a:endParaRPr b="1"/>
          </a:p>
        </p:txBody>
      </p:sp>
      <p:sp>
        <p:nvSpPr>
          <p:cNvPr id="175" name="Google Shape;175;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2040"/>
              <a:buChar char="▪"/>
            </a:pPr>
            <a:r>
              <a:rPr lang="en-US" sz="2400"/>
              <a:t>As processes come and go, holes of free space are created in the main memory.</a:t>
            </a:r>
            <a:endParaRPr/>
          </a:p>
          <a:p>
            <a:pPr indent="-182880" lvl="0" marL="182880" rtl="0" algn="just">
              <a:lnSpc>
                <a:spcPct val="90000"/>
              </a:lnSpc>
              <a:spcBef>
                <a:spcPts val="1200"/>
              </a:spcBef>
              <a:spcAft>
                <a:spcPts val="0"/>
              </a:spcAft>
              <a:buSzPts val="2040"/>
              <a:buChar char="▪"/>
            </a:pPr>
            <a:r>
              <a:rPr b="1" lang="en-US" sz="2400">
                <a:solidFill>
                  <a:srgbClr val="C00000"/>
                </a:solidFill>
              </a:rPr>
              <a:t>External Fragmentation</a:t>
            </a:r>
            <a:r>
              <a:rPr b="1" lang="en-US" sz="2400"/>
              <a:t>—</a:t>
            </a:r>
            <a:r>
              <a:rPr lang="en-US" sz="2400"/>
              <a:t>refers to the situation when free memory space exists to load a process in the memory but the space is not contiguous. </a:t>
            </a:r>
            <a:endParaRPr/>
          </a:p>
          <a:p>
            <a:pPr indent="-182880" lvl="0" marL="182880" rtl="0" algn="just">
              <a:lnSpc>
                <a:spcPct val="90000"/>
              </a:lnSpc>
              <a:spcBef>
                <a:spcPts val="1200"/>
              </a:spcBef>
              <a:spcAft>
                <a:spcPts val="0"/>
              </a:spcAft>
              <a:buSzPts val="2040"/>
              <a:buChar char="▪"/>
            </a:pPr>
            <a:r>
              <a:rPr lang="en-US" sz="2400"/>
              <a:t>Compaction eliminates external fragmentation by shuffling memory contents (processes) to place all free memory into one large block. </a:t>
            </a:r>
            <a:endParaRPr/>
          </a:p>
          <a:p>
            <a:pPr indent="-182880" lvl="0" marL="182880" rtl="0" algn="just">
              <a:lnSpc>
                <a:spcPct val="90000"/>
              </a:lnSpc>
              <a:spcBef>
                <a:spcPts val="1200"/>
              </a:spcBef>
              <a:spcAft>
                <a:spcPts val="0"/>
              </a:spcAft>
              <a:buSzPts val="2040"/>
              <a:buChar char="▪"/>
            </a:pPr>
            <a:r>
              <a:rPr lang="en-US" sz="2400"/>
              <a:t>The cost of compaction is slower execution of processes as compaction takes place.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81" name="Google Shape;181;p19"/>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85" name="Google Shape;185;p19"/>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86" name="Google Shape;186;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187" name="Google Shape;187;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PAGING </a:t>
            </a:r>
            <a:endParaRPr b="1"/>
          </a:p>
        </p:txBody>
      </p:sp>
      <p:sp>
        <p:nvSpPr>
          <p:cNvPr id="188" name="Google Shape;188;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lnSpcReduction="10000"/>
          </a:bodyPr>
          <a:lstStyle/>
          <a:p>
            <a:pPr indent="-182880" lvl="0" marL="182880" rtl="0" algn="just">
              <a:lnSpc>
                <a:spcPct val="90000"/>
              </a:lnSpc>
              <a:spcBef>
                <a:spcPts val="0"/>
              </a:spcBef>
              <a:spcAft>
                <a:spcPts val="0"/>
              </a:spcAft>
              <a:buSzPts val="1700"/>
              <a:buChar char="▪"/>
            </a:pPr>
            <a:r>
              <a:rPr lang="en-US"/>
              <a:t>All programs and data are composed of fixed-length units called pages i.e. logical memory is divided into blocks of the same size, called pages.</a:t>
            </a:r>
            <a:endParaRPr/>
          </a:p>
          <a:p>
            <a:pPr indent="-182880" lvl="0" marL="182880" rtl="0" algn="just">
              <a:lnSpc>
                <a:spcPct val="90000"/>
              </a:lnSpc>
              <a:spcBef>
                <a:spcPts val="1200"/>
              </a:spcBef>
              <a:spcAft>
                <a:spcPts val="0"/>
              </a:spcAft>
              <a:buSzPts val="1700"/>
              <a:buFont typeface="Noto Sans Symbols"/>
              <a:buChar char="✔"/>
            </a:pPr>
            <a:r>
              <a:rPr lang="en-US"/>
              <a:t>A block of words that occupy contiguous locations in main memory.</a:t>
            </a:r>
            <a:endParaRPr/>
          </a:p>
          <a:p>
            <a:pPr indent="-182880" lvl="0" marL="182880" rtl="0" algn="just">
              <a:lnSpc>
                <a:spcPct val="90000"/>
              </a:lnSpc>
              <a:spcBef>
                <a:spcPts val="1200"/>
              </a:spcBef>
              <a:spcAft>
                <a:spcPts val="0"/>
              </a:spcAft>
              <a:buSzPts val="1700"/>
              <a:buFont typeface="Noto Sans Symbols"/>
              <a:buChar char="✔"/>
            </a:pPr>
            <a:r>
              <a:rPr lang="en-US"/>
              <a:t>Constitute a basic unit of information that is transferred between the main memory and the disk.</a:t>
            </a:r>
            <a:endParaRPr/>
          </a:p>
          <a:p>
            <a:pPr indent="-182880" lvl="0" marL="182880" rtl="0" algn="just">
              <a:lnSpc>
                <a:spcPct val="90000"/>
              </a:lnSpc>
              <a:spcBef>
                <a:spcPts val="1200"/>
              </a:spcBef>
              <a:spcAft>
                <a:spcPts val="0"/>
              </a:spcAft>
              <a:buSzPts val="1700"/>
              <a:buChar char="▪"/>
            </a:pPr>
            <a:r>
              <a:rPr lang="en-US"/>
              <a:t>Pages should not be too small.</a:t>
            </a:r>
            <a:endParaRPr/>
          </a:p>
          <a:p>
            <a:pPr indent="-182880" lvl="0" marL="182880" rtl="0" algn="just">
              <a:lnSpc>
                <a:spcPct val="90000"/>
              </a:lnSpc>
              <a:spcBef>
                <a:spcPts val="1200"/>
              </a:spcBef>
              <a:spcAft>
                <a:spcPts val="0"/>
              </a:spcAft>
              <a:buSzPts val="1700"/>
              <a:buFont typeface="Noto Sans Symbols"/>
              <a:buChar char="✔"/>
            </a:pPr>
            <a:r>
              <a:rPr lang="en-US"/>
              <a:t>Takes a considerable amount of time to locate the data on the disk.</a:t>
            </a:r>
            <a:endParaRPr/>
          </a:p>
          <a:p>
            <a:pPr indent="-182880" lvl="0" marL="182880" rtl="0" algn="just">
              <a:lnSpc>
                <a:spcPct val="90000"/>
              </a:lnSpc>
              <a:spcBef>
                <a:spcPts val="1200"/>
              </a:spcBef>
              <a:spcAft>
                <a:spcPts val="0"/>
              </a:spcAft>
              <a:buSzPts val="1700"/>
              <a:buChar char="▪"/>
            </a:pPr>
            <a:r>
              <a:rPr lang="en-US"/>
              <a:t>Pages should not be too large.</a:t>
            </a:r>
            <a:endParaRPr/>
          </a:p>
          <a:p>
            <a:pPr indent="-182880" lvl="0" marL="182880" rtl="0" algn="just">
              <a:lnSpc>
                <a:spcPct val="90000"/>
              </a:lnSpc>
              <a:spcBef>
                <a:spcPts val="1200"/>
              </a:spcBef>
              <a:spcAft>
                <a:spcPts val="0"/>
              </a:spcAft>
              <a:buSzPts val="1700"/>
              <a:buFont typeface="Noto Sans Symbols"/>
              <a:buChar char="✔"/>
            </a:pPr>
            <a:r>
              <a:rPr lang="en-US"/>
              <a:t>Substantial portion of a page may not be used.</a:t>
            </a:r>
            <a:endParaRPr/>
          </a:p>
          <a:p>
            <a:pPr indent="-182880" lvl="0" marL="182880" rtl="0" algn="just">
              <a:lnSpc>
                <a:spcPct val="90000"/>
              </a:lnSpc>
              <a:spcBef>
                <a:spcPts val="1200"/>
              </a:spcBef>
              <a:spcAft>
                <a:spcPts val="0"/>
              </a:spcAft>
              <a:buSzPts val="1700"/>
              <a:buChar char="▪"/>
            </a:pPr>
            <a:r>
              <a:rPr lang="en-US"/>
              <a:t>An area in the main memory that can hold one page is called a page frame i.e., Physical memory is broken down into fixed-sized blocks, called frames.</a:t>
            </a:r>
            <a:endParaRPr/>
          </a:p>
          <a:p>
            <a:pPr indent="-74929" lvl="0" marL="182880" rtl="0" algn="just">
              <a:lnSpc>
                <a:spcPct val="90000"/>
              </a:lnSpc>
              <a:spcBef>
                <a:spcPts val="1200"/>
              </a:spcBef>
              <a:spcAft>
                <a:spcPts val="0"/>
              </a:spcAft>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sp>
        <p:nvSpPr>
          <p:cNvPr id="193" name="Google Shape;193;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4" name="Google Shape;194;p20"/>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198" name="Google Shape;198;p20"/>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199" name="Google Shape;199;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00" name="Google Shape;200;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PAGING </a:t>
            </a:r>
            <a:endParaRPr b="1"/>
          </a:p>
        </p:txBody>
      </p:sp>
      <p:sp>
        <p:nvSpPr>
          <p:cNvPr id="201" name="Google Shape;201;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It is important to keep track of all free frames. </a:t>
            </a:r>
            <a:endParaRPr/>
          </a:p>
          <a:p>
            <a:pPr indent="-182880" lvl="0" marL="182880" rtl="0" algn="just">
              <a:lnSpc>
                <a:spcPct val="90000"/>
              </a:lnSpc>
              <a:spcBef>
                <a:spcPts val="1200"/>
              </a:spcBef>
              <a:spcAft>
                <a:spcPts val="0"/>
              </a:spcAft>
              <a:buSzPts val="1700"/>
              <a:buChar char="▪"/>
            </a:pPr>
            <a:r>
              <a:rPr lang="en-US"/>
              <a:t>In order to run a program of size n pages, we find n free frames and load program pages into these frames.</a:t>
            </a:r>
            <a:endParaRPr/>
          </a:p>
          <a:p>
            <a:pPr indent="-182880" lvl="0" marL="182880" rtl="0" algn="just">
              <a:lnSpc>
                <a:spcPct val="90000"/>
              </a:lnSpc>
              <a:spcBef>
                <a:spcPts val="1200"/>
              </a:spcBef>
              <a:spcAft>
                <a:spcPts val="0"/>
              </a:spcAft>
              <a:buSzPts val="1700"/>
              <a:buChar char="▪"/>
            </a:pPr>
            <a:r>
              <a:rPr lang="en-US"/>
              <a:t>In order to keep track of a program’s pages in the main memory a page table is used.</a:t>
            </a:r>
            <a:endParaRPr/>
          </a:p>
          <a:p>
            <a:pPr indent="-182880" lvl="0" marL="182880" rtl="0" algn="just">
              <a:lnSpc>
                <a:spcPct val="90000"/>
              </a:lnSpc>
              <a:spcBef>
                <a:spcPts val="1200"/>
              </a:spcBef>
              <a:spcAft>
                <a:spcPts val="0"/>
              </a:spcAft>
              <a:buSzPts val="1700"/>
              <a:buChar char="▪"/>
            </a:pPr>
            <a:r>
              <a:rPr lang="en-US"/>
              <a:t>The size of a page is a power of 2, the typical page table size lying between 1K and16K.  </a:t>
            </a:r>
            <a:endParaRPr/>
          </a:p>
          <a:p>
            <a:pPr indent="-182880" lvl="0" marL="182880" rtl="0" algn="just">
              <a:lnSpc>
                <a:spcPct val="90000"/>
              </a:lnSpc>
              <a:spcBef>
                <a:spcPts val="1200"/>
              </a:spcBef>
              <a:spcAft>
                <a:spcPts val="0"/>
              </a:spcAft>
              <a:buSzPts val="1700"/>
              <a:buChar char="▪"/>
            </a:pPr>
            <a:r>
              <a:rPr lang="en-US"/>
              <a:t>Every logical address generated by the CPU is divided into two parts:</a:t>
            </a:r>
            <a:endParaRPr/>
          </a:p>
          <a:p>
            <a:pPr indent="-457200" lvl="0" marL="457200" rtl="0" algn="just">
              <a:lnSpc>
                <a:spcPct val="90000"/>
              </a:lnSpc>
              <a:spcBef>
                <a:spcPts val="1200"/>
              </a:spcBef>
              <a:spcAft>
                <a:spcPts val="0"/>
              </a:spcAft>
              <a:buSzPts val="1700"/>
              <a:buFont typeface="Rockwell"/>
              <a:buAutoNum type="arabicPeriod"/>
            </a:pPr>
            <a:r>
              <a:rPr lang="en-US"/>
              <a:t>Page number (p) (high-order bits)</a:t>
            </a:r>
            <a:endParaRPr/>
          </a:p>
          <a:p>
            <a:pPr indent="-457200" lvl="0" marL="457200" rtl="0" algn="just">
              <a:lnSpc>
                <a:spcPct val="90000"/>
              </a:lnSpc>
              <a:spcBef>
                <a:spcPts val="1200"/>
              </a:spcBef>
              <a:spcAft>
                <a:spcPts val="0"/>
              </a:spcAft>
              <a:buSzPts val="1700"/>
              <a:buFont typeface="Rockwell"/>
              <a:buAutoNum type="arabicPeriod"/>
            </a:pPr>
            <a:r>
              <a:rPr lang="en-US"/>
              <a:t>And a page offset (d). (low-order bits)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07" name="Google Shape;207;p21"/>
          <p:cNvSpPr/>
          <p:nvPr/>
        </p:nvSpPr>
        <p:spPr>
          <a:xfrm>
            <a:off x="984504" y="464119"/>
            <a:ext cx="10222992" cy="80683"/>
          </a:xfrm>
          <a:prstGeom prst="rect">
            <a:avLst/>
          </a:prstGeom>
          <a:blipFill rotWithShape="1">
            <a:blip r:embed="rId3">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984504" y="601952"/>
            <a:ext cx="10222992" cy="1385874"/>
          </a:xfrm>
          <a:prstGeom prst="rect">
            <a:avLst/>
          </a:prstGeom>
          <a:blipFill rotWithShape="1">
            <a:blip r:embed="rId3">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984504" y="2038655"/>
            <a:ext cx="10222992" cy="80683"/>
          </a:xfrm>
          <a:prstGeom prst="rect">
            <a:avLst/>
          </a:prstGeom>
          <a:blipFill rotWithShape="1">
            <a:blip r:embed="rId3">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11401725" y="6229681"/>
            <a:ext cx="457200" cy="457200"/>
          </a:xfrm>
          <a:prstGeom prst="ellipse">
            <a:avLst/>
          </a:prstGeom>
          <a:blipFill rotWithShape="1">
            <a:blip r:embed="rId4">
              <a:alphaModFix/>
            </a:blip>
            <a:tile algn="tl" flip="none" tx="50800" sx="85000" ty="0" sy="85000"/>
          </a:blip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000"/>
              <a:buFont typeface="Rockwell"/>
              <a:buNone/>
            </a:pPr>
            <a:r>
              <a:t/>
            </a:r>
            <a:endParaRPr b="1" i="0" sz="2000" u="none" cap="none" strike="noStrike">
              <a:solidFill>
                <a:srgbClr val="FFFFFF"/>
              </a:solidFill>
              <a:latin typeface="Rockwell"/>
              <a:ea typeface="Rockwell"/>
              <a:cs typeface="Rockwell"/>
              <a:sym typeface="Rockwell"/>
            </a:endParaRPr>
          </a:p>
        </p:txBody>
      </p:sp>
      <p:sp>
        <p:nvSpPr>
          <p:cNvPr id="211" name="Google Shape;211;p21"/>
          <p:cNvSpPr/>
          <p:nvPr/>
        </p:nvSpPr>
        <p:spPr>
          <a:xfrm>
            <a:off x="11430918" y="6258874"/>
            <a:ext cx="398813" cy="398815"/>
          </a:xfrm>
          <a:prstGeom prst="ellipse">
            <a:avLst/>
          </a:prstGeom>
          <a:noFill/>
          <a:ln cap="flat" cmpd="sng" w="127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Rockwell"/>
              <a:buNone/>
            </a:pPr>
            <a:r>
              <a:t/>
            </a:r>
            <a:endParaRPr b="0" i="0" sz="1800" u="none" cap="none" strike="noStrike">
              <a:solidFill>
                <a:srgbClr val="FFFFFF"/>
              </a:solidFill>
              <a:latin typeface="Calibri"/>
              <a:ea typeface="Calibri"/>
              <a:cs typeface="Calibri"/>
              <a:sym typeface="Calibri"/>
            </a:endParaRPr>
          </a:p>
        </p:txBody>
      </p:sp>
      <p:sp>
        <p:nvSpPr>
          <p:cNvPr id="212" name="Google Shape;212;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sp>
        <p:nvSpPr>
          <p:cNvPr id="213" name="Google Shape;213;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US"/>
              <a:t>PAGING </a:t>
            </a:r>
            <a:endParaRPr b="1"/>
          </a:p>
        </p:txBody>
      </p:sp>
      <p:sp>
        <p:nvSpPr>
          <p:cNvPr id="214" name="Google Shape;214;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74929" lvl="0" marL="182880" rtl="0" algn="just">
              <a:lnSpc>
                <a:spcPct val="90000"/>
              </a:lnSpc>
              <a:spcBef>
                <a:spcPts val="0"/>
              </a:spcBef>
              <a:spcAft>
                <a:spcPts val="0"/>
              </a:spcAft>
              <a:buSzPts val="1700"/>
              <a:buNone/>
            </a:pPr>
            <a:r>
              <a:t/>
            </a:r>
            <a:endParaRPr/>
          </a:p>
          <a:p>
            <a:pPr indent="-182880" lvl="0" marL="182880" rtl="0" algn="just">
              <a:lnSpc>
                <a:spcPct val="90000"/>
              </a:lnSpc>
              <a:spcBef>
                <a:spcPts val="1200"/>
              </a:spcBef>
              <a:spcAft>
                <a:spcPts val="0"/>
              </a:spcAft>
              <a:buSzPts val="2040"/>
              <a:buChar char="▪"/>
            </a:pPr>
            <a:r>
              <a:rPr lang="en-US" sz="2400"/>
              <a:t>Information about main memory location of each page is kept in a page table.</a:t>
            </a:r>
            <a:endParaRPr/>
          </a:p>
          <a:p>
            <a:pPr indent="-182880" lvl="0" marL="182880" rtl="0" algn="just">
              <a:lnSpc>
                <a:spcPct val="90000"/>
              </a:lnSpc>
              <a:spcBef>
                <a:spcPts val="1200"/>
              </a:spcBef>
              <a:spcAft>
                <a:spcPts val="0"/>
              </a:spcAft>
              <a:buSzPts val="2040"/>
              <a:buChar char="▪"/>
            </a:pPr>
            <a:r>
              <a:rPr lang="en-US" sz="2400"/>
              <a:t>Each entry in the page table includes some control bits:</a:t>
            </a:r>
            <a:endParaRPr/>
          </a:p>
          <a:p>
            <a:pPr indent="-182880" lvl="0" marL="182880" rtl="0" algn="just">
              <a:lnSpc>
                <a:spcPct val="90000"/>
              </a:lnSpc>
              <a:spcBef>
                <a:spcPts val="1200"/>
              </a:spcBef>
              <a:spcAft>
                <a:spcPts val="0"/>
              </a:spcAft>
              <a:buSzPts val="2040"/>
              <a:buChar char="▪"/>
            </a:pPr>
            <a:r>
              <a:rPr lang="en-US" sz="2400"/>
              <a:t>One bit indicates the validity of the page.</a:t>
            </a:r>
            <a:endParaRPr/>
          </a:p>
          <a:p>
            <a:pPr indent="-182880" lvl="0" marL="182880" rtl="0" algn="just">
              <a:lnSpc>
                <a:spcPct val="90000"/>
              </a:lnSpc>
              <a:spcBef>
                <a:spcPts val="1200"/>
              </a:spcBef>
              <a:spcAft>
                <a:spcPts val="0"/>
              </a:spcAft>
              <a:buSzPts val="2040"/>
              <a:buChar char="▪"/>
            </a:pPr>
            <a:r>
              <a:rPr lang="en-US" sz="2400"/>
              <a:t>Another bit indicates whether the page has been modified.</a:t>
            </a:r>
            <a:endParaRPr/>
          </a:p>
          <a:p>
            <a:pPr indent="-182880" lvl="0" marL="182880" rtl="0" algn="just">
              <a:lnSpc>
                <a:spcPct val="90000"/>
              </a:lnSpc>
              <a:spcBef>
                <a:spcPts val="1200"/>
              </a:spcBef>
              <a:spcAft>
                <a:spcPts val="0"/>
              </a:spcAft>
              <a:buSzPts val="2040"/>
              <a:buChar char="▪"/>
            </a:pPr>
            <a:r>
              <a:rPr lang="en-US" sz="2400"/>
              <a:t>Other control bits indicate various restrictions that may be imposed on accessing the page.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