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9" r:id="rId4"/>
    <p:sldId id="261" r:id="rId5"/>
    <p:sldId id="262" r:id="rId6"/>
    <p:sldId id="263" r:id="rId7"/>
    <p:sldId id="264" r:id="rId8"/>
    <p:sldId id="274" r:id="rId9"/>
    <p:sldId id="273" r:id="rId10"/>
    <p:sldId id="260" r:id="rId11"/>
    <p:sldId id="265" r:id="rId12"/>
    <p:sldId id="266" r:id="rId13"/>
    <p:sldId id="267" r:id="rId14"/>
    <p:sldId id="268" r:id="rId15"/>
    <p:sldId id="275" r:id="rId16"/>
    <p:sldId id="276" r:id="rId17"/>
    <p:sldId id="269" r:id="rId18"/>
    <p:sldId id="270" r:id="rId19"/>
    <p:sldId id="271" r:id="rId20"/>
    <p:sldId id="272"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34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884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32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97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85" name="Google Shape;85;p13" descr="C:\Users\Saad Farooq\Desktop\Capture.PNG"/>
          <p:cNvPicPr preferRelativeResize="0">
            <a:picLocks noGrp="1"/>
          </p:cNvPicPr>
          <p:nvPr>
            <p:ph type="body" idx="1"/>
          </p:nvPr>
        </p:nvPicPr>
        <p:blipFill rotWithShape="1">
          <a:blip r:embed="rId3">
            <a:alphaModFix/>
          </a:blip>
          <a:srcRect/>
          <a:stretch/>
        </p:blipFill>
        <p:spPr>
          <a:xfrm>
            <a:off x="3059467" y="1600200"/>
            <a:ext cx="3025065" cy="45259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0" name="Google Shape;110;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11" name="Google Shape;111;p17" descr="C:\Users\Saad Farooq\Desktop\Capture.PNG"/>
          <p:cNvPicPr preferRelativeResize="0"/>
          <p:nvPr/>
        </p:nvPicPr>
        <p:blipFill rotWithShape="1">
          <a:blip r:embed="rId3">
            <a:alphaModFix/>
          </a:blip>
          <a:srcRect/>
          <a:stretch/>
        </p:blipFill>
        <p:spPr>
          <a:xfrm>
            <a:off x="-785813" y="-271463"/>
            <a:ext cx="10715626" cy="7400926"/>
          </a:xfrm>
          <a:prstGeom prst="rect">
            <a:avLst/>
          </a:prstGeom>
          <a:noFill/>
          <a:ln>
            <a:noFill/>
          </a:ln>
        </p:spPr>
      </p:pic>
    </p:spTree>
    <p:extLst>
      <p:ext uri="{BB962C8B-B14F-4D97-AF65-F5344CB8AC3E}">
        <p14:creationId xmlns:p14="http://schemas.microsoft.com/office/powerpoint/2010/main" val="165322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CPU Scheduler</a:t>
            </a:r>
            <a:endParaRPr/>
          </a:p>
        </p:txBody>
      </p:sp>
      <p:sp>
        <p:nvSpPr>
          <p:cNvPr id="142" name="Google Shape;14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short-term scheduler, or CPU scheduler, selects from among the processes that are ready to execute and allocates the CPU to one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Job Scheduler (Long Term Scheduler)</a:t>
            </a:r>
            <a:endParaRPr/>
          </a:p>
        </p:txBody>
      </p:sp>
      <p:sp>
        <p:nvSpPr>
          <p:cNvPr id="148" name="Google Shape;14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More processes are submitted than can be executed immediately. These processes are spooled to a mass-storage device (typically a disk), where they are kept for later execution. </a:t>
            </a:r>
            <a:endParaRPr/>
          </a:p>
          <a:p>
            <a:pPr marL="342900" lvl="0" indent="-18542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The long-term scheduler, or job scheduler, selects processes from this pool and loads them into memory for Process Scheduling execution.</a:t>
            </a:r>
            <a:endParaRPr/>
          </a:p>
          <a:p>
            <a:pPr marL="342900" lvl="0" indent="-34290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In short, Job Scheduler decides which processes that have been submitted can be in memory and hence in the ready queue.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4" name="Google Shape;154;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CPU scheduler runs more often than job scheduler.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Types of Schedulers</a:t>
            </a:r>
            <a:endParaRPr/>
          </a:p>
        </p:txBody>
      </p:sp>
      <p:sp>
        <p:nvSpPr>
          <p:cNvPr id="160" name="Google Shape;160;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I/O Schedulers such as disk scheduler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Types of Schedulers</a:t>
            </a:r>
            <a:endParaRPr/>
          </a:p>
        </p:txBody>
      </p:sp>
      <p:sp>
        <p:nvSpPr>
          <p:cNvPr id="160" name="Google Shape;160;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ts val="3200"/>
              <a:buChar char="•"/>
            </a:pPr>
            <a:r>
              <a:rPr lang="en-US" dirty="0"/>
              <a:t>Some operating systems such as time-sharing systems may introduce a medium-term scheduler, which removes processes from memory and thus reduces the degree of multiprogramming. </a:t>
            </a:r>
          </a:p>
          <a:p>
            <a:pPr marL="342900" lvl="0" indent="-342900" algn="just" rtl="0">
              <a:spcBef>
                <a:spcPts val="0"/>
              </a:spcBef>
              <a:spcAft>
                <a:spcPts val="0"/>
              </a:spcAft>
              <a:buClr>
                <a:schemeClr val="dk1"/>
              </a:buClr>
              <a:buSzPts val="3200"/>
              <a:buChar char="•"/>
            </a:pPr>
            <a:r>
              <a:rPr lang="en-US" dirty="0"/>
              <a:t>At some later time the process can be reintroduced at some later stage, this scheme is called swapping. </a:t>
            </a:r>
          </a:p>
          <a:p>
            <a:pPr marL="342900" lvl="0" indent="-342900" algn="just" rtl="0">
              <a:spcBef>
                <a:spcPts val="0"/>
              </a:spcBef>
              <a:spcAft>
                <a:spcPts val="0"/>
              </a:spcAft>
              <a:buClr>
                <a:schemeClr val="dk1"/>
              </a:buClr>
              <a:buSzPts val="3200"/>
              <a:buChar char="•"/>
            </a:pPr>
            <a:r>
              <a:rPr lang="en-US" dirty="0"/>
              <a:t>The process is swapped out and is later swapped in by the medium-term scheduler. </a:t>
            </a:r>
          </a:p>
          <a:p>
            <a:pPr marL="342900" lvl="0" indent="-342900" algn="just" rtl="0">
              <a:spcBef>
                <a:spcPts val="0"/>
              </a:spcBef>
              <a:spcAft>
                <a:spcPts val="0"/>
              </a:spcAft>
              <a:buClr>
                <a:schemeClr val="dk1"/>
              </a:buClr>
              <a:buSzPts val="3200"/>
              <a:buChar char="•"/>
            </a:pPr>
            <a:r>
              <a:rPr lang="en-US" dirty="0"/>
              <a:t>Swapping may be necessary to improve the job mix, or because a change in memory requirements has over-committed available memory, requiring memory to be freed up. </a:t>
            </a:r>
          </a:p>
          <a:p>
            <a:pPr marL="342900" lvl="0" indent="-342900" algn="just" rtl="0">
              <a:spcBef>
                <a:spcPts val="0"/>
              </a:spcBef>
              <a:spcAft>
                <a:spcPts val="0"/>
              </a:spcAft>
              <a:buClr>
                <a:schemeClr val="dk1"/>
              </a:buClr>
              <a:buSzPts val="3200"/>
              <a:buChar char="•"/>
            </a:pPr>
            <a:r>
              <a:rPr lang="en-US" dirty="0"/>
              <a:t>The work carried out by the swapper to move a process from the main memory to disk is known as swap out and moving it back into the main memory is called swap in. </a:t>
            </a:r>
          </a:p>
          <a:p>
            <a:pPr marL="342900" lvl="0" indent="-342900" algn="just" rtl="0">
              <a:spcBef>
                <a:spcPts val="0"/>
              </a:spcBef>
              <a:spcAft>
                <a:spcPts val="0"/>
              </a:spcAft>
              <a:buClr>
                <a:schemeClr val="dk1"/>
              </a:buClr>
              <a:buSzPts val="3200"/>
              <a:buChar char="•"/>
            </a:pPr>
            <a:r>
              <a:rPr lang="en-US" dirty="0"/>
              <a:t>The area on the disk where swapped-out processes are stored is called the swap space. </a:t>
            </a:r>
            <a:endParaRPr dirty="0"/>
          </a:p>
        </p:txBody>
      </p:sp>
    </p:spTree>
    <p:extLst>
      <p:ext uri="{BB962C8B-B14F-4D97-AF65-F5344CB8AC3E}">
        <p14:creationId xmlns:p14="http://schemas.microsoft.com/office/powerpoint/2010/main" val="240167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C7AC053-1E53-4F38-A4F0-4394452A15AF}"/>
              </a:ext>
            </a:extLst>
          </p:cNvPr>
          <p:cNvPicPr>
            <a:picLocks noChangeAspect="1"/>
          </p:cNvPicPr>
          <p:nvPr/>
        </p:nvPicPr>
        <p:blipFill>
          <a:blip r:embed="rId2"/>
          <a:stretch>
            <a:fillRect/>
          </a:stretch>
        </p:blipFill>
        <p:spPr>
          <a:xfrm>
            <a:off x="1659989" y="1885071"/>
            <a:ext cx="6063174" cy="3516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328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I/O-Bound Process vs CPU-Bound Process</a:t>
            </a:r>
            <a:endParaRPr/>
          </a:p>
        </p:txBody>
      </p:sp>
      <p:sp>
        <p:nvSpPr>
          <p:cNvPr id="166" name="Google Shape;166;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I/O-bound process is one that spends more of its time doing I/O than it spends doing computations. </a:t>
            </a:r>
            <a:endParaRPr/>
          </a:p>
          <a:p>
            <a:pPr marL="342900" lvl="0" indent="-342900" algn="l" rtl="0">
              <a:spcBef>
                <a:spcPts val="592"/>
              </a:spcBef>
              <a:spcAft>
                <a:spcPts val="0"/>
              </a:spcAft>
              <a:buClr>
                <a:schemeClr val="dk1"/>
              </a:buClr>
              <a:buSzPct val="100000"/>
              <a:buChar char="•"/>
            </a:pPr>
            <a:r>
              <a:rPr lang="en-US"/>
              <a:t>A CPU-bound process, in contrast, generates I/O requests infrequently, using more of its time doing computations. </a:t>
            </a:r>
            <a:endParaRPr/>
          </a:p>
          <a:p>
            <a:pPr marL="342900" lvl="0" indent="-15494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r>
              <a:rPr lang="en-US"/>
              <a:t>It is important that the long-term scheduler select a good process mix of I/O-bound and CPU-bound processes.</a:t>
            </a:r>
            <a:endParaRPr/>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72" name="Google Shape;17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If all processes are I/O bound, the ready queue will almost always be empty, and the short-term scheduler will have little to do.</a:t>
            </a:r>
            <a:endParaRPr/>
          </a:p>
          <a:p>
            <a:pPr marL="342900" lvl="0" indent="-342900" algn="l" rtl="0">
              <a:spcBef>
                <a:spcPts val="592"/>
              </a:spcBef>
              <a:spcAft>
                <a:spcPts val="0"/>
              </a:spcAft>
              <a:buClr>
                <a:schemeClr val="dk1"/>
              </a:buClr>
              <a:buSzPct val="100000"/>
              <a:buChar char="•"/>
            </a:pPr>
            <a:r>
              <a:rPr lang="en-US"/>
              <a:t>If all processes are CPU bound, the I/O waiting queue will almost always be empty, devices will go unused, and again the system will be unbalanced. </a:t>
            </a:r>
            <a:endParaRPr/>
          </a:p>
          <a:p>
            <a:pPr marL="342900" lvl="0" indent="-342900" algn="l" rtl="0">
              <a:spcBef>
                <a:spcPts val="592"/>
              </a:spcBef>
              <a:spcAft>
                <a:spcPts val="0"/>
              </a:spcAft>
              <a:buClr>
                <a:schemeClr val="dk1"/>
              </a:buClr>
              <a:buSzPct val="100000"/>
              <a:buChar char="•"/>
            </a:pPr>
            <a:r>
              <a:rPr lang="en-US"/>
              <a:t>The system with the best performance will thus have a combination of CPU-bound and I/O-bound processes.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Context Switch</a:t>
            </a:r>
            <a:endParaRPr/>
          </a:p>
        </p:txBody>
      </p:sp>
      <p:sp>
        <p:nvSpPr>
          <p:cNvPr id="178" name="Google Shape;178;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Context Switch is a method in which the CPU state of currently executing process is saved in the PCB and the state of another process in the ready queue is loaded in the CPU from the PCB.</a:t>
            </a:r>
            <a:endParaRPr/>
          </a:p>
          <a:p>
            <a:pPr marL="342900" lvl="0" indent="-342900" algn="l" rtl="0">
              <a:spcBef>
                <a:spcPts val="640"/>
              </a:spcBef>
              <a:spcAft>
                <a:spcPts val="0"/>
              </a:spcAft>
              <a:buClr>
                <a:schemeClr val="dk1"/>
              </a:buClr>
              <a:buSzPts val="3200"/>
              <a:buChar char="•"/>
            </a:pPr>
            <a:r>
              <a:rPr lang="en-US"/>
              <a:t>Context switching is done by the dispatcher.</a:t>
            </a:r>
            <a:endParaRPr/>
          </a:p>
          <a:p>
            <a:pPr marL="342900" lvl="0" indent="-342900" algn="l" rtl="0">
              <a:spcBef>
                <a:spcPts val="640"/>
              </a:spcBef>
              <a:spcAft>
                <a:spcPts val="0"/>
              </a:spcAft>
              <a:buClr>
                <a:schemeClr val="dk1"/>
              </a:buClr>
              <a:buSzPts val="3200"/>
              <a:buChar char="•"/>
            </a:pPr>
            <a:r>
              <a:rPr lang="en-US"/>
              <a:t>Context switching also wastes some time of the CPU.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Process States</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b="1"/>
              <a:t>New. </a:t>
            </a:r>
            <a:r>
              <a:rPr lang="en-US"/>
              <a:t>The process is being created.</a:t>
            </a:r>
            <a:endParaRPr/>
          </a:p>
          <a:p>
            <a:pPr marL="342900" lvl="0" indent="-342900" algn="l" rtl="0">
              <a:spcBef>
                <a:spcPts val="640"/>
              </a:spcBef>
              <a:spcAft>
                <a:spcPts val="0"/>
              </a:spcAft>
              <a:buClr>
                <a:schemeClr val="dk1"/>
              </a:buClr>
              <a:buSzPts val="3200"/>
              <a:buChar char="•"/>
            </a:pPr>
            <a:r>
              <a:rPr lang="en-US" b="1"/>
              <a:t>Running. </a:t>
            </a:r>
            <a:r>
              <a:rPr lang="en-US"/>
              <a:t>Instructions are being executed.</a:t>
            </a:r>
            <a:endParaRPr/>
          </a:p>
          <a:p>
            <a:pPr marL="342900" lvl="0" indent="-342900" algn="l" rtl="0">
              <a:spcBef>
                <a:spcPts val="640"/>
              </a:spcBef>
              <a:spcAft>
                <a:spcPts val="0"/>
              </a:spcAft>
              <a:buClr>
                <a:schemeClr val="dk1"/>
              </a:buClr>
              <a:buSzPts val="3200"/>
              <a:buChar char="•"/>
            </a:pPr>
            <a:r>
              <a:rPr lang="en-US" b="1"/>
              <a:t>Waiting. </a:t>
            </a:r>
            <a:r>
              <a:rPr lang="en-US"/>
              <a:t>The process is waiting for some event to occur (such as an I/O completion or reception of a signal).</a:t>
            </a:r>
            <a:endParaRPr/>
          </a:p>
          <a:p>
            <a:pPr marL="342900" lvl="0" indent="-342900" algn="l" rtl="0">
              <a:spcBef>
                <a:spcPts val="640"/>
              </a:spcBef>
              <a:spcAft>
                <a:spcPts val="0"/>
              </a:spcAft>
              <a:buClr>
                <a:schemeClr val="dk1"/>
              </a:buClr>
              <a:buSzPts val="3200"/>
              <a:buChar char="•"/>
            </a:pPr>
            <a:r>
              <a:rPr lang="en-US" b="1"/>
              <a:t>Ready. </a:t>
            </a:r>
            <a:r>
              <a:rPr lang="en-US"/>
              <a:t>The process is waiting to be assigned to a processor.</a:t>
            </a:r>
            <a:endParaRPr/>
          </a:p>
          <a:p>
            <a:pPr marL="342900" lvl="0" indent="-342900" algn="l" rtl="0">
              <a:spcBef>
                <a:spcPts val="640"/>
              </a:spcBef>
              <a:spcAft>
                <a:spcPts val="0"/>
              </a:spcAft>
              <a:buClr>
                <a:schemeClr val="dk1"/>
              </a:buClr>
              <a:buSzPts val="3200"/>
              <a:buChar char="•"/>
            </a:pPr>
            <a:r>
              <a:rPr lang="en-US" b="1"/>
              <a:t>Terminated. </a:t>
            </a:r>
            <a:r>
              <a:rPr lang="en-US"/>
              <a:t>The process has finished execution.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Interactive Process vs Non-interactive Process</a:t>
            </a:r>
            <a:endParaRPr/>
          </a:p>
        </p:txBody>
      </p:sp>
      <p:sp>
        <p:nvSpPr>
          <p:cNvPr id="184" name="Google Shape;184;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An interactive process is a process which communicates with the user frequently via I/O devices.</a:t>
            </a:r>
            <a:endParaRPr/>
          </a:p>
          <a:p>
            <a:pPr marL="342900" lvl="0" indent="-342900" algn="l" rtl="0">
              <a:spcBef>
                <a:spcPts val="640"/>
              </a:spcBef>
              <a:spcAft>
                <a:spcPts val="0"/>
              </a:spcAft>
              <a:buClr>
                <a:schemeClr val="dk1"/>
              </a:buClr>
              <a:buSzPts val="3200"/>
              <a:buChar char="•"/>
            </a:pPr>
            <a:r>
              <a:rPr lang="en-US"/>
              <a:t>A non-interactive process runs in the background without any user intervention.</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Generally, interactive processes are given more priority.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03" name="Google Shape;10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4" name="Google Shape;104;p16" descr="C:\Users\Saad Farooq\Desktop\Capture.PNG"/>
          <p:cNvPicPr preferRelativeResize="0"/>
          <p:nvPr/>
        </p:nvPicPr>
        <p:blipFill rotWithShape="1">
          <a:blip r:embed="rId3">
            <a:alphaModFix/>
          </a:blip>
          <a:srcRect/>
          <a:stretch/>
        </p:blipFill>
        <p:spPr>
          <a:xfrm>
            <a:off x="228600" y="1219200"/>
            <a:ext cx="8614683" cy="463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17" name="Google Shape;117;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ts val="3200"/>
              <a:buChar char="•"/>
            </a:pPr>
            <a:r>
              <a:rPr lang="en-US"/>
              <a:t>The device controller is responsible for moving the data between the peripheral devices that it controls and its local buffer storage. </a:t>
            </a:r>
            <a:endParaRPr/>
          </a:p>
          <a:p>
            <a:pPr marL="342900" lvl="0" indent="-342900" algn="l" rtl="0">
              <a:spcBef>
                <a:spcPts val="640"/>
              </a:spcBef>
              <a:spcAft>
                <a:spcPts val="0"/>
              </a:spcAft>
              <a:buClr>
                <a:schemeClr val="dk1"/>
              </a:buClr>
              <a:buSzPts val="3200"/>
              <a:buChar char="•"/>
            </a:pPr>
            <a:r>
              <a:rPr lang="en-US"/>
              <a:t>Typically, operating systems have a </a:t>
            </a:r>
            <a:r>
              <a:rPr lang="en-US" b="1"/>
              <a:t>device driver for each device controller.</a:t>
            </a:r>
            <a:endParaRPr/>
          </a:p>
          <a:p>
            <a:pPr marL="342900" lvl="0" indent="-342900" algn="l" rtl="0">
              <a:spcBef>
                <a:spcPts val="640"/>
              </a:spcBef>
              <a:spcAft>
                <a:spcPts val="0"/>
              </a:spcAft>
              <a:buClr>
                <a:schemeClr val="dk1"/>
              </a:buClr>
              <a:buSzPts val="3200"/>
              <a:buChar char="•"/>
            </a:pPr>
            <a:r>
              <a:rPr lang="en-US"/>
              <a:t>Whenever a process needs to read data from a file in the disk. The OS will instruct (via device driver) the disk controller to read the appropriate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23" name="Google Shape;123;p19"/>
          <p:cNvSpPr txBox="1">
            <a:spLocks noGrp="1"/>
          </p:cNvSpPr>
          <p:nvPr>
            <p:ph type="body" idx="1"/>
          </p:nvPr>
        </p:nvSpPr>
        <p:spPr>
          <a:xfrm>
            <a:off x="47244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a:t>The data will be read by the disk driver and stored in its buffer memory. </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Once the operation is complete, an interrupt will be generated to inform the system that data is ready.</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The CPU will then transfer the data from controller’s buffer to RAM.</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CPU is still being wasted in this method in reading the data.</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 Some architectures allow controllers to transfer the data directly to RAM. It is known as </a:t>
            </a:r>
            <a:r>
              <a:rPr lang="en-US" b="1"/>
              <a:t>Direct Memory Access (DMA)</a:t>
            </a:r>
            <a:r>
              <a:rPr lang="en-US"/>
              <a:t>.</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 While the device controller is transferring the data to RAM, the CPU is available to accomplish other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29" name="Google Shape;129;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Devi</a:t>
            </a:r>
            <a:endParaRPr/>
          </a:p>
        </p:txBody>
      </p:sp>
      <p:pic>
        <p:nvPicPr>
          <p:cNvPr id="130" name="Google Shape;130;p20"/>
          <p:cNvPicPr preferRelativeResize="0"/>
          <p:nvPr/>
        </p:nvPicPr>
        <p:blipFill rotWithShape="1">
          <a:blip r:embed="rId3">
            <a:alphaModFix/>
          </a:blip>
          <a:srcRect/>
          <a:stretch/>
        </p:blipFill>
        <p:spPr>
          <a:xfrm>
            <a:off x="762000" y="771525"/>
            <a:ext cx="7620000" cy="531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PCB (Process Control Block)</a:t>
            </a:r>
            <a:endParaRPr/>
          </a:p>
        </p:txBody>
      </p:sp>
      <p:sp>
        <p:nvSpPr>
          <p:cNvPr id="136" name="Google Shape;13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3200"/>
              <a:buFont typeface="Calibri"/>
              <a:buAutoNum type="arabicPeriod"/>
            </a:pPr>
            <a:r>
              <a:rPr lang="en-US"/>
              <a:t>Process state</a:t>
            </a:r>
            <a:endParaRPr/>
          </a:p>
          <a:p>
            <a:pPr marL="514350" lvl="0" indent="-514350" algn="l" rtl="0">
              <a:spcBef>
                <a:spcPts val="640"/>
              </a:spcBef>
              <a:spcAft>
                <a:spcPts val="0"/>
              </a:spcAft>
              <a:buClr>
                <a:schemeClr val="dk1"/>
              </a:buClr>
              <a:buSzPts val="3200"/>
              <a:buFont typeface="Calibri"/>
              <a:buAutoNum type="arabicPeriod"/>
            </a:pPr>
            <a:r>
              <a:rPr lang="en-US"/>
              <a:t>Program counter</a:t>
            </a:r>
            <a:endParaRPr/>
          </a:p>
          <a:p>
            <a:pPr marL="514350" lvl="0" indent="-514350" algn="l" rtl="0">
              <a:spcBef>
                <a:spcPts val="640"/>
              </a:spcBef>
              <a:spcAft>
                <a:spcPts val="0"/>
              </a:spcAft>
              <a:buClr>
                <a:schemeClr val="dk1"/>
              </a:buClr>
              <a:buSzPts val="3200"/>
              <a:buFont typeface="Calibri"/>
              <a:buAutoNum type="arabicPeriod"/>
            </a:pPr>
            <a:r>
              <a:rPr lang="en-US"/>
              <a:t>CPU registers</a:t>
            </a:r>
            <a:endParaRPr/>
          </a:p>
          <a:p>
            <a:pPr marL="514350" lvl="0" indent="-514350" algn="l" rtl="0">
              <a:spcBef>
                <a:spcPts val="640"/>
              </a:spcBef>
              <a:spcAft>
                <a:spcPts val="0"/>
              </a:spcAft>
              <a:buClr>
                <a:schemeClr val="dk1"/>
              </a:buClr>
              <a:buSzPts val="3200"/>
              <a:buFont typeface="Calibri"/>
              <a:buAutoNum type="arabicPeriod"/>
            </a:pPr>
            <a:r>
              <a:rPr lang="en-US"/>
              <a:t>CPU-scheduling information</a:t>
            </a:r>
            <a:endParaRPr/>
          </a:p>
          <a:p>
            <a:pPr marL="514350" lvl="0" indent="-514350" algn="l" rtl="0">
              <a:spcBef>
                <a:spcPts val="640"/>
              </a:spcBef>
              <a:spcAft>
                <a:spcPts val="0"/>
              </a:spcAft>
              <a:buClr>
                <a:schemeClr val="dk1"/>
              </a:buClr>
              <a:buSzPts val="3200"/>
              <a:buFont typeface="Calibri"/>
              <a:buAutoNum type="arabicPeriod"/>
            </a:pPr>
            <a:r>
              <a:rPr lang="en-US"/>
              <a:t>Memory-management information</a:t>
            </a:r>
            <a:endParaRPr/>
          </a:p>
          <a:p>
            <a:pPr marL="514350" lvl="0" indent="-514350" algn="l" rtl="0">
              <a:spcBef>
                <a:spcPts val="640"/>
              </a:spcBef>
              <a:spcAft>
                <a:spcPts val="0"/>
              </a:spcAft>
              <a:buClr>
                <a:schemeClr val="dk1"/>
              </a:buClr>
              <a:buSzPts val="3200"/>
              <a:buFont typeface="Calibri"/>
              <a:buAutoNum type="arabicPeriod"/>
            </a:pPr>
            <a:r>
              <a:rPr lang="en-US"/>
              <a:t>Accounting information</a:t>
            </a:r>
            <a:endParaRPr/>
          </a:p>
          <a:p>
            <a:pPr marL="514350" lvl="0" indent="-514350" algn="l" rtl="0">
              <a:spcBef>
                <a:spcPts val="640"/>
              </a:spcBef>
              <a:spcAft>
                <a:spcPts val="0"/>
              </a:spcAft>
              <a:buClr>
                <a:schemeClr val="dk1"/>
              </a:buClr>
              <a:buSzPts val="3200"/>
              <a:buFont typeface="Calibri"/>
              <a:buAutoNum type="arabicPeriod"/>
            </a:pPr>
            <a:r>
              <a:rPr lang="en-US"/>
              <a:t>I/O status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43CFB43D-0BD8-4F6E-91FD-2A606BC21439}"/>
              </a:ext>
            </a:extLst>
          </p:cNvPr>
          <p:cNvPicPr>
            <a:picLocks noChangeAspect="1"/>
          </p:cNvPicPr>
          <p:nvPr/>
        </p:nvPicPr>
        <p:blipFill>
          <a:blip r:embed="rId2"/>
          <a:stretch>
            <a:fillRect/>
          </a:stretch>
        </p:blipFill>
        <p:spPr>
          <a:xfrm>
            <a:off x="3052690" y="1055077"/>
            <a:ext cx="3305908" cy="5022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861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Process Queues Maintained by the Kernel</a:t>
            </a:r>
            <a:endParaRPr dirty="0"/>
          </a:p>
        </p:txBody>
      </p:sp>
      <p:sp>
        <p:nvSpPr>
          <p:cNvPr id="97" name="Google Shape;97;p15"/>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spcBef>
                <a:spcPts val="0"/>
              </a:spcBef>
              <a:spcAft>
                <a:spcPts val="0"/>
              </a:spcAft>
              <a:buClr>
                <a:schemeClr val="dk1"/>
              </a:buClr>
              <a:buSzPts val="3200"/>
              <a:buNone/>
            </a:pPr>
            <a:r>
              <a:rPr lang="en-US" b="1" dirty="0"/>
              <a:t>Job Queue:</a:t>
            </a:r>
            <a:r>
              <a:rPr lang="en-US" dirty="0"/>
              <a:t> </a:t>
            </a:r>
          </a:p>
          <a:p>
            <a:pPr marL="0" lvl="0" indent="0" algn="just" rtl="0">
              <a:spcBef>
                <a:spcPts val="0"/>
              </a:spcBef>
              <a:spcAft>
                <a:spcPts val="0"/>
              </a:spcAft>
              <a:buClr>
                <a:schemeClr val="dk1"/>
              </a:buClr>
              <a:buSzPts val="3200"/>
              <a:buNone/>
            </a:pPr>
            <a:r>
              <a:rPr lang="en-US" dirty="0"/>
              <a:t>As processes enter the system, they are put into a job queue. This queue consists of all processes in the system.</a:t>
            </a:r>
          </a:p>
          <a:p>
            <a:pPr marL="0" lvl="0" indent="0" algn="just" rtl="0">
              <a:spcBef>
                <a:spcPts val="0"/>
              </a:spcBef>
              <a:spcAft>
                <a:spcPts val="0"/>
              </a:spcAft>
              <a:buClr>
                <a:schemeClr val="dk1"/>
              </a:buClr>
              <a:buSzPts val="3200"/>
              <a:buNone/>
            </a:pPr>
            <a:endParaRPr lang="en-US" dirty="0"/>
          </a:p>
          <a:p>
            <a:pPr marL="0" lvl="0" indent="0" algn="just" rtl="0">
              <a:spcBef>
                <a:spcPts val="0"/>
              </a:spcBef>
              <a:spcAft>
                <a:spcPts val="0"/>
              </a:spcAft>
              <a:buClr>
                <a:schemeClr val="dk1"/>
              </a:buClr>
              <a:buSzPts val="3200"/>
              <a:buNone/>
            </a:pPr>
            <a:r>
              <a:rPr lang="en-US" b="1" dirty="0"/>
              <a:t>Ready Queue:</a:t>
            </a:r>
            <a:r>
              <a:rPr lang="en-US" dirty="0"/>
              <a:t> </a:t>
            </a:r>
          </a:p>
          <a:p>
            <a:pPr marL="0" lvl="0" indent="0" algn="just" rtl="0">
              <a:spcBef>
                <a:spcPts val="0"/>
              </a:spcBef>
              <a:spcAft>
                <a:spcPts val="0"/>
              </a:spcAft>
              <a:buClr>
                <a:schemeClr val="dk1"/>
              </a:buClr>
              <a:buSzPts val="3200"/>
              <a:buNone/>
            </a:pPr>
            <a:r>
              <a:rPr lang="en-US" dirty="0"/>
              <a:t>The processes that are residing in main memory and are ready and waiting to execute are kept on a list called the ready queue. This queue is generally stored as a linked list. A ready-queue header contains pointers to the first and final PCBs in the list. Each PCB is extended to include a pointer field that points to the next PCB in the ready queue.</a:t>
            </a:r>
          </a:p>
          <a:p>
            <a:pPr marL="0" lvl="0" indent="0" algn="just" rtl="0">
              <a:spcBef>
                <a:spcPts val="0"/>
              </a:spcBef>
              <a:spcAft>
                <a:spcPts val="0"/>
              </a:spcAft>
              <a:buClr>
                <a:schemeClr val="dk1"/>
              </a:buClr>
              <a:buSzPts val="3200"/>
              <a:buNone/>
            </a:pPr>
            <a:r>
              <a:rPr lang="en-US" dirty="0"/>
              <a:t> </a:t>
            </a:r>
          </a:p>
          <a:p>
            <a:pPr marL="0" lvl="0" indent="0" algn="just" rtl="0">
              <a:spcBef>
                <a:spcPts val="0"/>
              </a:spcBef>
              <a:spcAft>
                <a:spcPts val="0"/>
              </a:spcAft>
              <a:buClr>
                <a:schemeClr val="dk1"/>
              </a:buClr>
              <a:buSzPts val="3200"/>
              <a:buNone/>
            </a:pPr>
            <a:r>
              <a:rPr lang="en-US" b="1" dirty="0"/>
              <a:t>Device Queue:</a:t>
            </a:r>
            <a:r>
              <a:rPr lang="en-US" dirty="0"/>
              <a:t> </a:t>
            </a:r>
          </a:p>
          <a:p>
            <a:pPr marL="0" lvl="0" indent="0" algn="just" rtl="0">
              <a:spcBef>
                <a:spcPts val="0"/>
              </a:spcBef>
              <a:spcAft>
                <a:spcPts val="0"/>
              </a:spcAft>
              <a:buClr>
                <a:schemeClr val="dk1"/>
              </a:buClr>
              <a:buSzPts val="3200"/>
              <a:buNone/>
            </a:pPr>
            <a:r>
              <a:rPr lang="en-US" dirty="0"/>
              <a:t>When a process is allocated the CPU, it executes for a while, and eventually quits, is interrupted or waits for a particular event, such as completion of an I/O request. In the case of an I/O request, the device may be busy with the I/O request of some other process, hence the list of processes waiting for a particular I/O device is called a device queue. Each device has its own device queue. </a:t>
            </a:r>
            <a:endParaRPr dirty="0"/>
          </a:p>
        </p:txBody>
      </p:sp>
    </p:spTree>
    <p:extLst>
      <p:ext uri="{BB962C8B-B14F-4D97-AF65-F5344CB8AC3E}">
        <p14:creationId xmlns:p14="http://schemas.microsoft.com/office/powerpoint/2010/main" val="35385923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997</Words>
  <Application>Microsoft Office PowerPoint</Application>
  <PresentationFormat>On-screen Show (4:3)</PresentationFormat>
  <Paragraphs>76</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Process States</vt:lpstr>
      <vt:lpstr>PowerPoint Presentation</vt:lpstr>
      <vt:lpstr>Device Controller</vt:lpstr>
      <vt:lpstr>Device Controller</vt:lpstr>
      <vt:lpstr>Device Controller</vt:lpstr>
      <vt:lpstr>PCB (Process Control Block)</vt:lpstr>
      <vt:lpstr>PowerPoint Presentation</vt:lpstr>
      <vt:lpstr>Process Queues Maintained by the Kernel</vt:lpstr>
      <vt:lpstr>PowerPoint Presentation</vt:lpstr>
      <vt:lpstr>CPU Scheduler</vt:lpstr>
      <vt:lpstr>Job Scheduler (Long Term Scheduler)</vt:lpstr>
      <vt:lpstr>PowerPoint Presentation</vt:lpstr>
      <vt:lpstr>Other Types of Schedulers</vt:lpstr>
      <vt:lpstr>Other Types of Schedulers</vt:lpstr>
      <vt:lpstr>PowerPoint Presentation</vt:lpstr>
      <vt:lpstr>I/O-Bound Process vs CPU-Bound Process</vt:lpstr>
      <vt:lpstr>PowerPoint Presentation</vt:lpstr>
      <vt:lpstr>Context Switch</vt:lpstr>
      <vt:lpstr>Interactive Process vs Non-interactive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Razi</cp:lastModifiedBy>
  <cp:revision>1</cp:revision>
  <dcterms:modified xsi:type="dcterms:W3CDTF">2023-01-30T07:41:20Z</dcterms:modified>
</cp:coreProperties>
</file>