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8" r:id="rId3"/>
    <p:sldId id="299" r:id="rId4"/>
    <p:sldId id="30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7" r:id="rId16"/>
    <p:sldId id="29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303C1E-3484-69BD-43D0-68F8534BB62C}" name="Mr.Razi-uddin" initials="Mu" userId="S::razi.uddin@nu.edu.pk::d7d1c73b-ca12-4be2-a8cb-990354b1337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ED09-49A1-4526-B1BA-F9F5FE5CAEF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6FDC4-0BDF-4AE5-BDAC-2884AF70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EFA87C-0092-4F09-9D0A-04B17106C70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A81A-7DC3-4592-934D-20AED0FC1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8CF11-4A32-491D-AF73-15B12BFF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735" y="4468031"/>
            <a:ext cx="7891272" cy="10698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Lecture </a:t>
            </a:r>
            <a:r>
              <a:rPr lang="en-US" sz="2800" b="1"/>
              <a:t># 6</a:t>
            </a:r>
            <a:endParaRPr lang="en-US" sz="2800" b="1" dirty="0"/>
          </a:p>
          <a:p>
            <a:pPr algn="ctr"/>
            <a:r>
              <a:rPr lang="en-US" sz="2800" b="1" dirty="0"/>
              <a:t>Razi Uddin</a:t>
            </a:r>
          </a:p>
        </p:txBody>
      </p:sp>
    </p:spTree>
    <p:extLst>
      <p:ext uri="{BB962C8B-B14F-4D97-AF65-F5344CB8AC3E}">
        <p14:creationId xmlns:p14="http://schemas.microsoft.com/office/powerpoint/2010/main" val="34405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68DB-1568-4A53-8668-2DA80B50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Indirect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D9BB-69B7-4F9A-9A24-A8194B8E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/>
              <a:t>With indirect communication, messages can be sent to and received from mailboxes. </a:t>
            </a:r>
          </a:p>
          <a:p>
            <a:r>
              <a:rPr lang="en-US" sz="1800"/>
              <a:t>Here, two processes can communicate only if they share a mailbox. </a:t>
            </a:r>
          </a:p>
          <a:p>
            <a:r>
              <a:rPr lang="en-US" sz="1800"/>
              <a:t>The send and receive primitives are defined as: </a:t>
            </a:r>
          </a:p>
          <a:p>
            <a:r>
              <a:rPr lang="en-US" sz="1800"/>
              <a:t> Send(A, message) – send a message to mailbox A. </a:t>
            </a:r>
          </a:p>
          <a:p>
            <a:r>
              <a:rPr lang="en-US" sz="1800"/>
              <a:t>Receive(A, message) – receive a message from mailbox A.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cash register&#10;&#10;Description automatically generated with low confidence">
            <a:extLst>
              <a:ext uri="{FF2B5EF4-FFF2-40B4-BE49-F238E27FC236}">
                <a16:creationId xmlns:a16="http://schemas.microsoft.com/office/drawing/2014/main" id="{BE35EB0B-8B9D-4117-944B-F8DBB371B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51" y="1072166"/>
            <a:ext cx="4218484" cy="3163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391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68DB-1568-4A53-8668-2DA80B50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Indirect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D9BB-69B7-4F9A-9A24-A8194B8E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/>
              <a:t>A communication link in this scheme has the following properties: </a:t>
            </a:r>
          </a:p>
          <a:p>
            <a:r>
              <a:rPr lang="en-US" sz="1800"/>
              <a:t> A link is established between a pair of processes only if both members have a shared mailbox. </a:t>
            </a:r>
          </a:p>
          <a:p>
            <a:r>
              <a:rPr lang="en-US" sz="1800"/>
              <a:t> A link is associated with more than two processes.</a:t>
            </a:r>
          </a:p>
          <a:p>
            <a:r>
              <a:rPr lang="en-US" sz="1800"/>
              <a:t>A number of different links may exist between each pair of communicating processes, with each link corresponding to one mailbox.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cash register&#10;&#10;Description automatically generated with low confidence">
            <a:extLst>
              <a:ext uri="{FF2B5EF4-FFF2-40B4-BE49-F238E27FC236}">
                <a16:creationId xmlns:a16="http://schemas.microsoft.com/office/drawing/2014/main" id="{BD77B590-4EAF-416A-9CE4-D8E4BE3D3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51" y="1072166"/>
            <a:ext cx="4218484" cy="3163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299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677-1A2A-46EB-B816-BA0FD46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C01E-DC8C-481F-8F28-B085D116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Communication between processes takes place by calls to send and receive primitives (i.e., functions). </a:t>
            </a:r>
          </a:p>
          <a:p>
            <a:pPr algn="just"/>
            <a:r>
              <a:rPr lang="en-US" dirty="0"/>
              <a:t>Message passing may be either blocking or non-blocking also called synchronous and asynchronous. </a:t>
            </a:r>
          </a:p>
          <a:p>
            <a:pPr marL="0" indent="0" algn="just">
              <a:buNone/>
            </a:pPr>
            <a:r>
              <a:rPr lang="en-US" sz="2400" b="1" dirty="0"/>
              <a:t>Blocking send—</a:t>
            </a:r>
            <a:r>
              <a:rPr lang="en-US" dirty="0"/>
              <a:t>The sending process is blocked until the receiving process or the mailbox receives the message. </a:t>
            </a:r>
          </a:p>
          <a:p>
            <a:pPr marL="0" indent="0" algn="just">
              <a:buNone/>
            </a:pPr>
            <a:r>
              <a:rPr lang="en-US" sz="2400" b="1" dirty="0"/>
              <a:t>Non-blocking send—</a:t>
            </a:r>
            <a:r>
              <a:rPr lang="en-US" dirty="0"/>
              <a:t>The sending process sends the message and resumes operation. </a:t>
            </a:r>
          </a:p>
          <a:p>
            <a:pPr marL="0" indent="0" algn="just">
              <a:buNone/>
            </a:pPr>
            <a:r>
              <a:rPr lang="en-US" sz="2400" b="1" dirty="0"/>
              <a:t>Blocking receiver—</a:t>
            </a:r>
            <a:r>
              <a:rPr lang="en-US" dirty="0"/>
              <a:t>The receiver blocks until a message is available. </a:t>
            </a:r>
          </a:p>
          <a:p>
            <a:pPr marL="0" indent="0" algn="just">
              <a:buNone/>
            </a:pPr>
            <a:r>
              <a:rPr lang="en-US" sz="2400" b="1" dirty="0"/>
              <a:t>Non-blocking receiver—</a:t>
            </a:r>
            <a:r>
              <a:rPr lang="en-US" dirty="0"/>
              <a:t>The receiver receives either a valid message or a null.</a:t>
            </a:r>
          </a:p>
        </p:txBody>
      </p:sp>
    </p:spTree>
    <p:extLst>
      <p:ext uri="{BB962C8B-B14F-4D97-AF65-F5344CB8AC3E}">
        <p14:creationId xmlns:p14="http://schemas.microsoft.com/office/powerpoint/2010/main" val="55206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F1F5-44F6-4E01-ACFF-F2B72F60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1ED7-B4C7-42D4-9F2D-6FA9AE00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Whether the communication is direct or indirect, messages exchanged by the processes reside in a temporary queue. This queue can be implemented in three ways: </a:t>
            </a:r>
          </a:p>
          <a:p>
            <a:pPr algn="just"/>
            <a:r>
              <a:rPr lang="en-US" sz="2400" b="1" dirty="0"/>
              <a:t>Zero Capacity:</a:t>
            </a:r>
            <a:r>
              <a:rPr lang="en-US" dirty="0"/>
              <a:t> The queue has a maximum length zero, thus the link cannot have any messages waiting in it. In this case, the sender must block until the message has been received. </a:t>
            </a:r>
          </a:p>
          <a:p>
            <a:pPr algn="just"/>
            <a:r>
              <a:rPr lang="en-US" sz="2400" b="1" dirty="0"/>
              <a:t>Bounded Capacity:</a:t>
            </a:r>
            <a:r>
              <a:rPr lang="en-US" dirty="0"/>
              <a:t> This queue has finite length n; thus at most n messages can reside in it. If the queue is not full when a new message is sent, the latter is placed in the queue and the sender resumes operation. If the queue is full, the sender blocks until space is available. </a:t>
            </a:r>
          </a:p>
          <a:p>
            <a:pPr algn="just"/>
            <a:r>
              <a:rPr lang="en-US" sz="2400" b="1" dirty="0"/>
              <a:t>Unbounded Capacity:</a:t>
            </a:r>
            <a:r>
              <a:rPr lang="en-US" dirty="0"/>
              <a:t> The queue has infinite length; thus the sender never blocks. </a:t>
            </a:r>
          </a:p>
        </p:txBody>
      </p:sp>
    </p:spTree>
    <p:extLst>
      <p:ext uri="{BB962C8B-B14F-4D97-AF65-F5344CB8AC3E}">
        <p14:creationId xmlns:p14="http://schemas.microsoft.com/office/powerpoint/2010/main" val="137682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9A96-66AA-4AEE-A326-68CFB413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IPC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C393-249B-48FC-BFC9-9AF8F954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UNIX and Linux operating systems provide many tools for inter-process communication.</a:t>
            </a:r>
          </a:p>
          <a:p>
            <a:pPr algn="just"/>
            <a:r>
              <a:rPr lang="en-US" dirty="0"/>
              <a:t>Pipe </a:t>
            </a:r>
          </a:p>
          <a:p>
            <a:pPr algn="just"/>
            <a:r>
              <a:rPr lang="en-US" dirty="0"/>
              <a:t>Named pipe (FIFO)</a:t>
            </a:r>
          </a:p>
          <a:p>
            <a:pPr algn="just"/>
            <a:r>
              <a:rPr lang="en-US" dirty="0"/>
              <a:t>BSD Socket </a:t>
            </a:r>
          </a:p>
          <a:p>
            <a:pPr algn="just"/>
            <a:r>
              <a:rPr lang="en-US" dirty="0"/>
              <a:t>TLI </a:t>
            </a:r>
          </a:p>
          <a:p>
            <a:pPr algn="just"/>
            <a:r>
              <a:rPr lang="en-US" dirty="0"/>
              <a:t>Message queue </a:t>
            </a:r>
          </a:p>
          <a:p>
            <a:pPr algn="just"/>
            <a:r>
              <a:rPr lang="en-US" dirty="0"/>
              <a:t>Shared memory </a:t>
            </a:r>
          </a:p>
          <a:p>
            <a:pPr algn="just"/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7204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CB01-84BE-4266-8047-1B5AC1E5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9C5C-46F0-488F-A495-EABF5197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open() system call is used to open or create a file. Its synopsis is as follows: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#include&lt;sys/types.h&gt;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#include &lt;sys/</a:t>
            </a:r>
            <a:r>
              <a:rPr lang="en-US" sz="2400" dirty="0" err="1">
                <a:solidFill>
                  <a:srgbClr val="C00000"/>
                </a:solidFill>
              </a:rPr>
              <a:t>stat.h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#include &lt;</a:t>
            </a:r>
            <a:r>
              <a:rPr lang="en-US" sz="2400" dirty="0" err="1">
                <a:solidFill>
                  <a:srgbClr val="C00000"/>
                </a:solidFill>
              </a:rPr>
              <a:t>fcntl.h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int open(const char *pathname, int flags);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int open(const char pathname, int </a:t>
            </a:r>
            <a:r>
              <a:rPr lang="en-US" sz="2400" dirty="0" err="1">
                <a:solidFill>
                  <a:srgbClr val="C00000"/>
                </a:solidFill>
              </a:rPr>
              <a:t>oflag</a:t>
            </a:r>
            <a:r>
              <a:rPr lang="en-US" sz="2400" dirty="0">
                <a:solidFill>
                  <a:srgbClr val="C00000"/>
                </a:solidFill>
              </a:rPr>
              <a:t>, /* </a:t>
            </a:r>
            <a:r>
              <a:rPr lang="en-US" sz="2400" dirty="0" err="1">
                <a:solidFill>
                  <a:srgbClr val="C00000"/>
                </a:solidFill>
              </a:rPr>
              <a:t>mode_t</a:t>
            </a:r>
            <a:r>
              <a:rPr lang="en-US" sz="2400" dirty="0">
                <a:solidFill>
                  <a:srgbClr val="C00000"/>
                </a:solidFill>
              </a:rPr>
              <a:t> mode */); </a:t>
            </a:r>
          </a:p>
        </p:txBody>
      </p:sp>
    </p:spTree>
    <p:extLst>
      <p:ext uri="{BB962C8B-B14F-4D97-AF65-F5344CB8AC3E}">
        <p14:creationId xmlns:p14="http://schemas.microsoft.com/office/powerpoint/2010/main" val="24632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7316-0845-428B-829A-15AB28D5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02B1-BD8E-44FD-BDE3-A1D30CF2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call converts a pathname into a file descriptor (a small, non-negative integer for use in subsequent I/O as with read, write, etc.). </a:t>
            </a:r>
          </a:p>
          <a:p>
            <a:pPr algn="just"/>
            <a:r>
              <a:rPr lang="en-US" dirty="0"/>
              <a:t>When the call is successful, the file descriptor returned will be the lowest file descriptor not currently open for the process. </a:t>
            </a:r>
          </a:p>
          <a:p>
            <a:pPr algn="just"/>
            <a:r>
              <a:rPr lang="en-US" dirty="0"/>
              <a:t>This system call can also specify whether read or write will be blocking or non-blocking. </a:t>
            </a:r>
          </a:p>
          <a:p>
            <a:pPr algn="just"/>
            <a:r>
              <a:rPr lang="en-US" dirty="0"/>
              <a:t>The ‘</a:t>
            </a:r>
            <a:r>
              <a:rPr lang="en-US" dirty="0" err="1"/>
              <a:t>oflag</a:t>
            </a:r>
            <a:r>
              <a:rPr lang="en-US" dirty="0"/>
              <a:t>’ argument specifies the purpose of opening the file and ‘mode’ specifies permission on the file if it is to be created. </a:t>
            </a:r>
          </a:p>
          <a:p>
            <a:pPr algn="just"/>
            <a:r>
              <a:rPr lang="en-US" dirty="0"/>
              <a:t>‘</a:t>
            </a:r>
            <a:r>
              <a:rPr lang="en-US" dirty="0" err="1"/>
              <a:t>oflag</a:t>
            </a:r>
            <a:r>
              <a:rPr lang="en-US" dirty="0"/>
              <a:t>’ value is constructed by </a:t>
            </a:r>
            <a:r>
              <a:rPr lang="en-US" dirty="0" err="1"/>
              <a:t>ORing</a:t>
            </a:r>
            <a:r>
              <a:rPr lang="en-US" dirty="0"/>
              <a:t> various flags: O_RDONLY, O_WRONLY, O_RDWR, O_NDELAY (or O_NONBLOCK), O_APPEND, O_CREAT, O_EXCL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3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A35B-8988-4765-9516-903E46EB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7C37-725E-4C98-986D-64443B42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read()—attempts to read up to count bytes from file descriptor </a:t>
            </a:r>
            <a:r>
              <a:rPr lang="en-US" dirty="0" err="1"/>
              <a:t>fd</a:t>
            </a:r>
            <a:r>
              <a:rPr lang="en-US" dirty="0"/>
              <a:t> into the buffer starting at </a:t>
            </a:r>
            <a:r>
              <a:rPr lang="en-US" dirty="0" err="1"/>
              <a:t>buf</a:t>
            </a:r>
            <a:r>
              <a:rPr lang="en-US" dirty="0"/>
              <a:t>. If count is zero, read() returns zero and has no other results. If count is greater than SSIZE_MAX, the result is unspecified. On success, read() returns the number of bytes read (zero indicates end of file) and advances the file position pointer by this number.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#include&lt;unistd.h&gt;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ssize_t</a:t>
            </a:r>
            <a:r>
              <a:rPr lang="en-US" sz="2400" b="1" dirty="0">
                <a:solidFill>
                  <a:srgbClr val="C00000"/>
                </a:solidFill>
              </a:rPr>
              <a:t>  read(int </a:t>
            </a:r>
            <a:r>
              <a:rPr lang="en-US" sz="2400" b="1" dirty="0" err="1">
                <a:solidFill>
                  <a:srgbClr val="C00000"/>
                </a:solidFill>
              </a:rPr>
              <a:t>fd</a:t>
            </a:r>
            <a:r>
              <a:rPr lang="en-US" sz="2400" b="1" dirty="0">
                <a:solidFill>
                  <a:srgbClr val="C00000"/>
                </a:solidFill>
              </a:rPr>
              <a:t>, void *</a:t>
            </a:r>
            <a:r>
              <a:rPr lang="en-US" sz="2400" b="1" dirty="0" err="1">
                <a:solidFill>
                  <a:srgbClr val="C00000"/>
                </a:solidFill>
              </a:rPr>
              <a:t>buf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size_t</a:t>
            </a:r>
            <a:r>
              <a:rPr lang="en-US" sz="2400" b="1" dirty="0">
                <a:solidFill>
                  <a:srgbClr val="C00000"/>
                </a:solidFill>
              </a:rPr>
              <a:t> count);</a:t>
            </a:r>
          </a:p>
        </p:txBody>
      </p:sp>
    </p:spTree>
    <p:extLst>
      <p:ext uri="{BB962C8B-B14F-4D97-AF65-F5344CB8AC3E}">
        <p14:creationId xmlns:p14="http://schemas.microsoft.com/office/powerpoint/2010/main" val="248964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6882-7988-4C2F-95B8-9B7FFBE6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System 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5898-58DC-4091-8B66-650A23B0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write()—attempts to write up to count bytes to the file referenced by the file descriptor </a:t>
            </a:r>
            <a:r>
              <a:rPr lang="en-US" dirty="0" err="1"/>
              <a:t>fd</a:t>
            </a:r>
            <a:r>
              <a:rPr lang="en-US" dirty="0"/>
              <a:t> from the buffer starting at </a:t>
            </a:r>
            <a:r>
              <a:rPr lang="en-US" dirty="0" err="1"/>
              <a:t>buf</a:t>
            </a:r>
            <a:r>
              <a:rPr lang="en-US" dirty="0"/>
              <a:t>. On success, write() returns the number of bytes written (zero indicates nothing was written) and advances the file position pointer by this number. On error, write() returns -1, and </a:t>
            </a:r>
            <a:r>
              <a:rPr lang="en-US" dirty="0" err="1"/>
              <a:t>errno</a:t>
            </a:r>
            <a:r>
              <a:rPr lang="en-US" dirty="0"/>
              <a:t> is set appropriately. If count is zero and the file descriptor refers to a regular file, 0 will be returned without causing any other effect.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#include &lt;</a:t>
            </a:r>
            <a:r>
              <a:rPr lang="en-US" sz="2400" b="1" dirty="0" err="1">
                <a:solidFill>
                  <a:srgbClr val="C00000"/>
                </a:solidFill>
              </a:rPr>
              <a:t>unistd.h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ssize_t</a:t>
            </a:r>
            <a:r>
              <a:rPr lang="en-US" sz="2400" b="1" dirty="0">
                <a:solidFill>
                  <a:srgbClr val="C00000"/>
                </a:solidFill>
              </a:rPr>
              <a:t> write(int </a:t>
            </a:r>
            <a:r>
              <a:rPr lang="en-US" sz="2400" b="1" dirty="0" err="1">
                <a:solidFill>
                  <a:srgbClr val="C00000"/>
                </a:solidFill>
              </a:rPr>
              <a:t>fd</a:t>
            </a:r>
            <a:r>
              <a:rPr lang="en-US" sz="2400" b="1" dirty="0">
                <a:solidFill>
                  <a:srgbClr val="C00000"/>
                </a:solidFill>
              </a:rPr>
              <a:t>, const void *</a:t>
            </a:r>
            <a:r>
              <a:rPr lang="en-US" sz="2400" b="1" dirty="0" err="1">
                <a:solidFill>
                  <a:srgbClr val="C00000"/>
                </a:solidFill>
              </a:rPr>
              <a:t>buf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size_t</a:t>
            </a:r>
            <a:r>
              <a:rPr lang="en-US" sz="2400" b="1" dirty="0">
                <a:solidFill>
                  <a:srgbClr val="C00000"/>
                </a:solidFill>
              </a:rPr>
              <a:t> count);</a:t>
            </a:r>
          </a:p>
        </p:txBody>
      </p:sp>
    </p:spTree>
    <p:extLst>
      <p:ext uri="{BB962C8B-B14F-4D97-AF65-F5344CB8AC3E}">
        <p14:creationId xmlns:p14="http://schemas.microsoft.com/office/powerpoint/2010/main" val="350249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71A7-4F28-48FE-9DB2-699C8880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4CFB-8F0F-4BAE-AE01-F21D42B2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close()—closes a file descriptor, so that it no longer refers to any file and may be reused. If </a:t>
            </a:r>
            <a:r>
              <a:rPr lang="en-US" dirty="0" err="1"/>
              <a:t>fd</a:t>
            </a:r>
            <a:r>
              <a:rPr lang="en-US" dirty="0"/>
              <a:t> is the last copy of a particular file descriptor the resources associated with it are freed; if the descriptor was the last reference to a file which has been removed using unlink(2) the file is deleted. close() returns zero on success, or -1 if an error occurred.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#include &lt;</a:t>
            </a:r>
            <a:r>
              <a:rPr lang="en-US" sz="2400" b="1" dirty="0" err="1">
                <a:solidFill>
                  <a:srgbClr val="C00000"/>
                </a:solidFill>
              </a:rPr>
              <a:t>unistd.h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int close(int </a:t>
            </a:r>
            <a:r>
              <a:rPr lang="en-US" sz="2400" b="1" dirty="0" err="1">
                <a:solidFill>
                  <a:srgbClr val="C00000"/>
                </a:solidFill>
              </a:rPr>
              <a:t>fd</a:t>
            </a:r>
            <a:r>
              <a:rPr lang="en-US" sz="2400" b="1" dirty="0">
                <a:solidFill>
                  <a:srgbClr val="C00000"/>
                </a:solidFill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225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IPC provides a mechanism to allow processes to communicate and to synchronize their actions without sharing the same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60406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4E3-934A-40BF-88AD-4B801A30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8640-8139-4A81-A187-FD705D7A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UNIX/Linux pipe can be used for IPC between related processes on a system.</a:t>
            </a:r>
          </a:p>
          <a:p>
            <a:pPr algn="just"/>
            <a:r>
              <a:rPr lang="en-US" dirty="0"/>
              <a:t>Communicating processes typically have sibling or parent-child relationship. </a:t>
            </a:r>
          </a:p>
          <a:p>
            <a:pPr algn="just"/>
            <a:r>
              <a:rPr lang="en-US" dirty="0"/>
              <a:t>At the command line, a pipe can be used to connect the standard output of one process to the standard input of another. </a:t>
            </a:r>
          </a:p>
          <a:p>
            <a:pPr algn="just"/>
            <a:r>
              <a:rPr lang="en-US" dirty="0"/>
              <a:t>Pipes provide a method of one-way communication and for this reason may be called half-duplex pipes. </a:t>
            </a:r>
          </a:p>
          <a:p>
            <a:pPr algn="just"/>
            <a:r>
              <a:rPr lang="en-US" dirty="0"/>
              <a:t>The pipe() system call creates a pipe and returns two file descriptors, one for reading and second for writing. </a:t>
            </a:r>
          </a:p>
          <a:p>
            <a:pPr algn="just"/>
            <a:r>
              <a:rPr lang="en-US" dirty="0"/>
              <a:t>The files associated with these file descriptors are streams and are both opened for reading and writing. </a:t>
            </a:r>
          </a:p>
          <a:p>
            <a:pPr algn="just"/>
            <a:r>
              <a:rPr lang="en-US" dirty="0"/>
              <a:t>Naturally, to use such a channel properly, one needs to form some kind of protocol in which data is sent over the pipe. </a:t>
            </a:r>
          </a:p>
          <a:p>
            <a:pPr algn="just"/>
            <a:r>
              <a:rPr lang="en-US" dirty="0"/>
              <a:t>Also, if we want a two-way communication, we'll need two pipes. </a:t>
            </a:r>
          </a:p>
        </p:txBody>
      </p:sp>
    </p:spTree>
    <p:extLst>
      <p:ext uri="{BB962C8B-B14F-4D97-AF65-F5344CB8AC3E}">
        <p14:creationId xmlns:p14="http://schemas.microsoft.com/office/powerpoint/2010/main" val="185104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4E3-934A-40BF-88AD-4B801A30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41E86253-A7C3-43B6-8885-E6D9B55B5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26" y="2385391"/>
            <a:ext cx="8706678" cy="3167270"/>
          </a:xfrm>
        </p:spPr>
      </p:pic>
    </p:spTree>
    <p:extLst>
      <p:ext uri="{BB962C8B-B14F-4D97-AF65-F5344CB8AC3E}">
        <p14:creationId xmlns:p14="http://schemas.microsoft.com/office/powerpoint/2010/main" val="196141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4E3-934A-40BF-88AD-4B801A30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8640-8139-4A81-A187-FD705D7A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system assures us of one thing: the order in which data is written to the pipe, is the same order as that in which data is read from the pipe. </a:t>
            </a:r>
          </a:p>
          <a:p>
            <a:pPr algn="just"/>
            <a:r>
              <a:rPr lang="en-US" dirty="0"/>
              <a:t>The system also assures that data won't get lost in the middle, unless one of the processes (the sender or the receiver) exits prematurely. </a:t>
            </a:r>
          </a:p>
          <a:p>
            <a:pPr algn="just"/>
            <a:r>
              <a:rPr lang="en-US" dirty="0"/>
              <a:t>The pipe() system call is used to create a read-write pipe that may later be used to communicate with a process we'll fork off. </a:t>
            </a:r>
          </a:p>
          <a:p>
            <a:pPr algn="just"/>
            <a:r>
              <a:rPr lang="en-US" dirty="0"/>
              <a:t>The synopsis of the system call is: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#include&lt;unistd.h&gt;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int pipe (int </a:t>
            </a:r>
            <a:r>
              <a:rPr lang="en-US" sz="2400" b="1" dirty="0" err="1">
                <a:solidFill>
                  <a:srgbClr val="C00000"/>
                </a:solidFill>
              </a:rPr>
              <a:t>fd</a:t>
            </a:r>
            <a:r>
              <a:rPr lang="en-US" sz="2400" b="1" dirty="0">
                <a:solidFill>
                  <a:srgbClr val="C00000"/>
                </a:solidFill>
              </a:rPr>
              <a:t>[2]); </a:t>
            </a:r>
          </a:p>
        </p:txBody>
      </p:sp>
    </p:spTree>
    <p:extLst>
      <p:ext uri="{BB962C8B-B14F-4D97-AF65-F5344CB8AC3E}">
        <p14:creationId xmlns:p14="http://schemas.microsoft.com/office/powerpoint/2010/main" val="167911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4E3-934A-40BF-88AD-4B801A30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8640-8139-4A81-A187-FD705D7A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 </a:t>
            </a:r>
            <a:r>
              <a:rPr lang="en-US" sz="2000" dirty="0" err="1"/>
              <a:t>fd</a:t>
            </a:r>
            <a:r>
              <a:rPr lang="en-US" sz="2000" dirty="0"/>
              <a:t>[0] is the file descriptor for the read end of the pipe (i.e., the descriptor to be used with the read system call), </a:t>
            </a:r>
          </a:p>
          <a:p>
            <a:pPr algn="just"/>
            <a:r>
              <a:rPr lang="en-US" sz="2000" dirty="0"/>
              <a:t>whereas </a:t>
            </a:r>
            <a:r>
              <a:rPr lang="en-US" sz="2000" dirty="0" err="1"/>
              <a:t>fd</a:t>
            </a:r>
            <a:r>
              <a:rPr lang="en-US" sz="2000" dirty="0"/>
              <a:t>[1] is the file descriptor for the write end of the pipe. (i.e., the descriptor to be used with the write system call).</a:t>
            </a:r>
          </a:p>
          <a:p>
            <a:pPr algn="just"/>
            <a:r>
              <a:rPr lang="en-US" sz="2000" dirty="0"/>
              <a:t>The function returns -1 if the call fails. </a:t>
            </a:r>
          </a:p>
          <a:p>
            <a:pPr algn="just"/>
            <a:r>
              <a:rPr lang="en-US" sz="2000" dirty="0"/>
              <a:t>A pipe is a bounded buffer and the maximum data written is PIPE_BUF, defined in &lt;sys/</a:t>
            </a:r>
            <a:r>
              <a:rPr lang="en-US" sz="2000" dirty="0" err="1"/>
              <a:t>param.h</a:t>
            </a:r>
            <a:r>
              <a:rPr lang="en-US" sz="2000" dirty="0"/>
              <a:t>&gt; in UNIX and in &lt;</a:t>
            </a:r>
            <a:r>
              <a:rPr lang="en-US" sz="2000" dirty="0" err="1"/>
              <a:t>linux</a:t>
            </a:r>
            <a:r>
              <a:rPr lang="en-US" sz="2000" dirty="0"/>
              <a:t>/</a:t>
            </a:r>
            <a:r>
              <a:rPr lang="en-US" sz="2000" dirty="0" err="1"/>
              <a:t>param.h</a:t>
            </a:r>
            <a:r>
              <a:rPr lang="en-US" sz="2000" dirty="0"/>
              <a:t>&gt; in Linux as 5120 and 4096, respectively.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2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4E3-934A-40BF-88AD-4B801A30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995D44-F671-4A77-B515-51627D591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26" y="2377440"/>
            <a:ext cx="6467348" cy="3246783"/>
          </a:xfrm>
        </p:spPr>
      </p:pic>
    </p:spTree>
    <p:extLst>
      <p:ext uri="{BB962C8B-B14F-4D97-AF65-F5344CB8AC3E}">
        <p14:creationId xmlns:p14="http://schemas.microsoft.com/office/powerpoint/2010/main" val="396371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FB6A-EB02-CA15-D288-97AA9AD7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7732-3C6C-29FD-78EA-18D8B696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Cooperating processes require an </a:t>
            </a:r>
            <a:r>
              <a:rPr lang="en-US" dirty="0" err="1"/>
              <a:t>interprocess</a:t>
            </a:r>
            <a:r>
              <a:rPr lang="en-US" dirty="0"/>
              <a:t> communication (IPC) mechanism that will allow them to exchange data— that is, send data to and receive data from each other. </a:t>
            </a:r>
          </a:p>
          <a:p>
            <a:pPr algn="just"/>
            <a:r>
              <a:rPr lang="en-US" dirty="0"/>
              <a:t>There are two fundamental models of </a:t>
            </a:r>
            <a:r>
              <a:rPr lang="en-US" dirty="0" err="1"/>
              <a:t>interprocess</a:t>
            </a:r>
            <a:r>
              <a:rPr lang="en-US" dirty="0"/>
              <a:t> communication: shared memory and message passing.</a:t>
            </a:r>
          </a:p>
          <a:p>
            <a:pPr algn="just"/>
            <a:r>
              <a:rPr lang="en-US" dirty="0"/>
              <a:t>In the shared-memory model, a region of memory that is shared by the cooperating processes is established. Processes can then exchange information by reading and writing data to the shared region. </a:t>
            </a:r>
          </a:p>
          <a:p>
            <a:pPr algn="just"/>
            <a:r>
              <a:rPr lang="en-US" dirty="0"/>
              <a:t>In the message-passing model communication takes place by means of messages exchanged between the cooperating processes.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7945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FB6A-EB02-CA15-D288-97AA9AD7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A5C74-35F6-70E7-642E-4280ADEA0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63" y="1943147"/>
            <a:ext cx="6117995" cy="4356032"/>
          </a:xfrm>
        </p:spPr>
      </p:pic>
    </p:spTree>
    <p:extLst>
      <p:ext uri="{BB962C8B-B14F-4D97-AF65-F5344CB8AC3E}">
        <p14:creationId xmlns:p14="http://schemas.microsoft.com/office/powerpoint/2010/main" val="412070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7A48-B673-417A-84CC-7DF24647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D59-6E48-437D-AFFE-859DC214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function of a message system is to allow processes to communicate without the need to resort to shared data.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Messages sent by a process may be of either fixed or variable size.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If processes P and Q want to communicate, a communication link must exist between them and they must send messages to and receive messages from each other through this link.</a:t>
            </a:r>
          </a:p>
        </p:txBody>
      </p:sp>
    </p:spTree>
    <p:extLst>
      <p:ext uri="{BB962C8B-B14F-4D97-AF65-F5344CB8AC3E}">
        <p14:creationId xmlns:p14="http://schemas.microsoft.com/office/powerpoint/2010/main" val="341996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7A48-B673-417A-84CC-7DF24647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D59-6E48-437D-AFFE-859DC214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</a:t>
            </a:r>
            <a:r>
              <a:rPr lang="en-US" sz="2000" dirty="0"/>
              <a:t>ethods for logically implementing a link and the send and receive options: 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Direct or indirect communication </a:t>
            </a:r>
          </a:p>
          <a:p>
            <a:pPr algn="just"/>
            <a:r>
              <a:rPr lang="en-US" sz="2000" dirty="0"/>
              <a:t>Symmetric or asymmetric communication </a:t>
            </a:r>
          </a:p>
          <a:p>
            <a:pPr algn="just"/>
            <a:r>
              <a:rPr lang="en-US" sz="2000" dirty="0"/>
              <a:t>Automatic or explicit buffering </a:t>
            </a:r>
          </a:p>
          <a:p>
            <a:pPr algn="just"/>
            <a:r>
              <a:rPr lang="en-US" sz="2000" dirty="0"/>
              <a:t>Send by copy or send by reference </a:t>
            </a:r>
          </a:p>
          <a:p>
            <a:pPr algn="just"/>
            <a:r>
              <a:rPr lang="en-US" sz="2000" dirty="0"/>
              <a:t>Fixed-size or variable size messages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3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6378-4925-4A5F-82C7-469D2491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8C31-0ED6-448D-AA96-30250E63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With direct communication, each process that wants to communicate must explicitly name the recipient or sender of the communication.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send and receive primitives are defined as: </a:t>
            </a:r>
          </a:p>
          <a:p>
            <a:r>
              <a:rPr lang="en-US" sz="2800" dirty="0"/>
              <a:t> Send(P, message) – send a message to process P </a:t>
            </a:r>
          </a:p>
          <a:p>
            <a:r>
              <a:rPr lang="en-US" sz="2800" dirty="0"/>
              <a:t>Receive(Q, message) – receive a message from process Q. </a:t>
            </a:r>
          </a:p>
        </p:txBody>
      </p:sp>
    </p:spTree>
    <p:extLst>
      <p:ext uri="{BB962C8B-B14F-4D97-AF65-F5344CB8AC3E}">
        <p14:creationId xmlns:p14="http://schemas.microsoft.com/office/powerpoint/2010/main" val="30421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A3F-FD8D-46E0-8D8E-936FCF4B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3E03-714E-40AB-A9F9-8B65F2BB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communication link in this scheme has the following properties: </a:t>
            </a:r>
          </a:p>
          <a:p>
            <a:pPr algn="just"/>
            <a:r>
              <a:rPr lang="en-US" sz="2400" dirty="0"/>
              <a:t>A link is established automatically between every pair of processes that want to communicate. </a:t>
            </a:r>
          </a:p>
          <a:p>
            <a:pPr algn="just"/>
            <a:r>
              <a:rPr lang="en-US" sz="2400" dirty="0"/>
              <a:t>The processes need to know only each other’s identity to communicate </a:t>
            </a:r>
          </a:p>
          <a:p>
            <a:pPr algn="just"/>
            <a:r>
              <a:rPr lang="en-US" sz="2400" dirty="0"/>
              <a:t>A link is associated with exactly two processes. </a:t>
            </a:r>
          </a:p>
          <a:p>
            <a:pPr algn="just"/>
            <a:r>
              <a:rPr lang="en-US" sz="2400" dirty="0"/>
              <a:t>Exactly one link exists between each pair of processes. </a:t>
            </a:r>
          </a:p>
        </p:txBody>
      </p:sp>
    </p:spTree>
    <p:extLst>
      <p:ext uri="{BB962C8B-B14F-4D97-AF65-F5344CB8AC3E}">
        <p14:creationId xmlns:p14="http://schemas.microsoft.com/office/powerpoint/2010/main" val="258336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A916-16F9-460A-B9E8-FF77030A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DDC2-BF86-49D5-85B5-2E664054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Unlike this symmetric addressing scheme, a variant of this scheme employs asymmetric addressing, in which the recipient is not required to name the sender. </a:t>
            </a:r>
          </a:p>
          <a:p>
            <a:pPr algn="just"/>
            <a:r>
              <a:rPr lang="en-US" sz="2400" dirty="0"/>
              <a:t>Send(P, message) – send a message to process P </a:t>
            </a:r>
          </a:p>
          <a:p>
            <a:pPr algn="just"/>
            <a:r>
              <a:rPr lang="en-US" sz="2400" dirty="0"/>
              <a:t>Receive(id, message) – receive a message from any process; the variable id is set to the name of the process with which communication has taken place. </a:t>
            </a:r>
          </a:p>
        </p:txBody>
      </p:sp>
    </p:spTree>
    <p:extLst>
      <p:ext uri="{BB962C8B-B14F-4D97-AF65-F5344CB8AC3E}">
        <p14:creationId xmlns:p14="http://schemas.microsoft.com/office/powerpoint/2010/main" val="246449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1372</TotalTime>
  <Words>1764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Rockwell</vt:lpstr>
      <vt:lpstr>Rockwell Condensed</vt:lpstr>
      <vt:lpstr>Wingdings</vt:lpstr>
      <vt:lpstr>Wood Type</vt:lpstr>
      <vt:lpstr>Operating Systems</vt:lpstr>
      <vt:lpstr>Inter-process Communication (IPC)</vt:lpstr>
      <vt:lpstr>Inter-process Communication (IPC)</vt:lpstr>
      <vt:lpstr>Inter-process Communication (IPC)</vt:lpstr>
      <vt:lpstr>Message Passing System </vt:lpstr>
      <vt:lpstr>Message Passing System </vt:lpstr>
      <vt:lpstr>Direct Communication</vt:lpstr>
      <vt:lpstr>Direct Communication</vt:lpstr>
      <vt:lpstr>Direct Communication</vt:lpstr>
      <vt:lpstr>Indirect Communication</vt:lpstr>
      <vt:lpstr>Indirect Communication</vt:lpstr>
      <vt:lpstr>Synchronization</vt:lpstr>
      <vt:lpstr>Buffering</vt:lpstr>
      <vt:lpstr>UNIX/Linux IPC Tools </vt:lpstr>
      <vt:lpstr>open() System call</vt:lpstr>
      <vt:lpstr>open() System call</vt:lpstr>
      <vt:lpstr>Read System Call</vt:lpstr>
      <vt:lpstr>Write System Call</vt:lpstr>
      <vt:lpstr>Close system Call</vt:lpstr>
      <vt:lpstr>Pipes</vt:lpstr>
      <vt:lpstr>Pipes</vt:lpstr>
      <vt:lpstr>Pipes</vt:lpstr>
      <vt:lpstr>Pipes</vt:lpstr>
      <vt:lpstr>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Mr.Razi-uddin</dc:creator>
  <cp:lastModifiedBy>Razi</cp:lastModifiedBy>
  <cp:revision>36</cp:revision>
  <dcterms:created xsi:type="dcterms:W3CDTF">2022-02-16T07:50:43Z</dcterms:created>
  <dcterms:modified xsi:type="dcterms:W3CDTF">2023-02-12T05:45:04Z</dcterms:modified>
</cp:coreProperties>
</file>