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8DC24-8EEE-4756-AD62-50F4D93651E7}" v="557" dt="2023-02-14T18:36:30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svg"/><Relationship Id="rId1" Type="http://schemas.openxmlformats.org/officeDocument/2006/relationships/image" Target="../media/image8.png"/><Relationship Id="rId6" Type="http://schemas.openxmlformats.org/officeDocument/2006/relationships/image" Target="../media/image15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svg"/><Relationship Id="rId1" Type="http://schemas.openxmlformats.org/officeDocument/2006/relationships/image" Target="../media/image8.png"/><Relationship Id="rId6" Type="http://schemas.openxmlformats.org/officeDocument/2006/relationships/image" Target="../media/image15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15A96-7ED5-4C65-B8C0-85D2315703A3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72E35CD-6FCE-4996-8DFF-654B2D909B4F}">
      <dgm:prSet/>
      <dgm:spPr/>
      <dgm:t>
        <a:bodyPr/>
        <a:lstStyle/>
        <a:p>
          <a:r>
            <a:rPr lang="en-US"/>
            <a:t>Identify</a:t>
          </a:r>
        </a:p>
      </dgm:t>
    </dgm:pt>
    <dgm:pt modelId="{6B91DBD2-9DC4-467D-BABE-7C60F7FBE747}" type="parTrans" cxnId="{151AA32E-1B9C-457D-9651-ED67378B1019}">
      <dgm:prSet/>
      <dgm:spPr/>
      <dgm:t>
        <a:bodyPr/>
        <a:lstStyle/>
        <a:p>
          <a:endParaRPr lang="en-US"/>
        </a:p>
      </dgm:t>
    </dgm:pt>
    <dgm:pt modelId="{A32BAF3D-32BC-4243-B83D-C903201DB616}" type="sibTrans" cxnId="{151AA32E-1B9C-457D-9651-ED67378B1019}">
      <dgm:prSet/>
      <dgm:spPr/>
      <dgm:t>
        <a:bodyPr/>
        <a:lstStyle/>
        <a:p>
          <a:endParaRPr lang="en-US"/>
        </a:p>
      </dgm:t>
    </dgm:pt>
    <dgm:pt modelId="{A6AD5584-DF69-471B-B9C0-1A228E1FF2EF}">
      <dgm:prSet/>
      <dgm:spPr/>
      <dgm:t>
        <a:bodyPr/>
        <a:lstStyle/>
        <a:p>
          <a:r>
            <a:rPr lang="en-US"/>
            <a:t>Identify major personality dimensions and understand how personality influences leadership and relationships within organizations.</a:t>
          </a:r>
        </a:p>
      </dgm:t>
    </dgm:pt>
    <dgm:pt modelId="{AE9CE6B0-4AAF-4193-9E13-82874026525A}" type="parTrans" cxnId="{63E7DAE4-3078-454E-B360-1DA3A023E7ED}">
      <dgm:prSet/>
      <dgm:spPr/>
      <dgm:t>
        <a:bodyPr/>
        <a:lstStyle/>
        <a:p>
          <a:endParaRPr lang="en-US"/>
        </a:p>
      </dgm:t>
    </dgm:pt>
    <dgm:pt modelId="{6453E0E2-11F9-4DBA-864A-1545E97A7B09}" type="sibTrans" cxnId="{63E7DAE4-3078-454E-B360-1DA3A023E7ED}">
      <dgm:prSet/>
      <dgm:spPr/>
      <dgm:t>
        <a:bodyPr/>
        <a:lstStyle/>
        <a:p>
          <a:endParaRPr lang="en-US"/>
        </a:p>
      </dgm:t>
    </dgm:pt>
    <dgm:pt modelId="{9EBA65F7-09F8-4942-A8D1-A9D82616FEA2}">
      <dgm:prSet/>
      <dgm:spPr/>
      <dgm:t>
        <a:bodyPr/>
        <a:lstStyle/>
        <a:p>
          <a:r>
            <a:rPr lang="en-US"/>
            <a:t>Clarify</a:t>
          </a:r>
        </a:p>
      </dgm:t>
    </dgm:pt>
    <dgm:pt modelId="{AB7AF726-2C02-4D7E-B43C-1B76395E57BF}" type="parTrans" cxnId="{6289DF68-7C63-4990-816D-8C5E0C74B05E}">
      <dgm:prSet/>
      <dgm:spPr/>
      <dgm:t>
        <a:bodyPr/>
        <a:lstStyle/>
        <a:p>
          <a:endParaRPr lang="en-US"/>
        </a:p>
      </dgm:t>
    </dgm:pt>
    <dgm:pt modelId="{5E6B37E8-C9D2-4558-91E1-51177506BE49}" type="sibTrans" cxnId="{6289DF68-7C63-4990-816D-8C5E0C74B05E}">
      <dgm:prSet/>
      <dgm:spPr/>
      <dgm:t>
        <a:bodyPr/>
        <a:lstStyle/>
        <a:p>
          <a:endParaRPr lang="en-US"/>
        </a:p>
      </dgm:t>
    </dgm:pt>
    <dgm:pt modelId="{2DA8592B-CAAF-4244-B321-0A4B5A2B1045}">
      <dgm:prSet/>
      <dgm:spPr/>
      <dgm:t>
        <a:bodyPr/>
        <a:lstStyle/>
        <a:p>
          <a:r>
            <a:rPr lang="en-US"/>
            <a:t>Clarify your instrumental and end values and recognize how values guide thoughts and behavior.</a:t>
          </a:r>
        </a:p>
      </dgm:t>
    </dgm:pt>
    <dgm:pt modelId="{07623279-34E9-44B5-B2B3-3478FE871790}" type="parTrans" cxnId="{F11F2E17-5F95-4742-ACB0-C73D1EE8C20A}">
      <dgm:prSet/>
      <dgm:spPr/>
      <dgm:t>
        <a:bodyPr/>
        <a:lstStyle/>
        <a:p>
          <a:endParaRPr lang="en-US"/>
        </a:p>
      </dgm:t>
    </dgm:pt>
    <dgm:pt modelId="{016E8558-B470-41EC-92D1-C1C100B6A761}" type="sibTrans" cxnId="{F11F2E17-5F95-4742-ACB0-C73D1EE8C20A}">
      <dgm:prSet/>
      <dgm:spPr/>
      <dgm:t>
        <a:bodyPr/>
        <a:lstStyle/>
        <a:p>
          <a:endParaRPr lang="en-US"/>
        </a:p>
      </dgm:t>
    </dgm:pt>
    <dgm:pt modelId="{21FED8EC-C243-4E33-A21D-D5B232EDD238}">
      <dgm:prSet/>
      <dgm:spPr/>
      <dgm:t>
        <a:bodyPr/>
        <a:lstStyle/>
        <a:p>
          <a:r>
            <a:rPr lang="en-US"/>
            <a:t>Define</a:t>
          </a:r>
        </a:p>
      </dgm:t>
    </dgm:pt>
    <dgm:pt modelId="{5007A4BD-F8BC-4E0F-99FA-6C826886C483}" type="parTrans" cxnId="{DFA6F12D-35ED-4BD7-A1D6-A31DEE3E6CAA}">
      <dgm:prSet/>
      <dgm:spPr/>
      <dgm:t>
        <a:bodyPr/>
        <a:lstStyle/>
        <a:p>
          <a:endParaRPr lang="en-US"/>
        </a:p>
      </dgm:t>
    </dgm:pt>
    <dgm:pt modelId="{7197417D-71E3-429A-9E11-E37E9E7AA0A2}" type="sibTrans" cxnId="{DFA6F12D-35ED-4BD7-A1D6-A31DEE3E6CAA}">
      <dgm:prSet/>
      <dgm:spPr/>
      <dgm:t>
        <a:bodyPr/>
        <a:lstStyle/>
        <a:p>
          <a:endParaRPr lang="en-US"/>
        </a:p>
      </dgm:t>
    </dgm:pt>
    <dgm:pt modelId="{0569575C-3B20-4099-A68B-9BF74AB5A216}">
      <dgm:prSet/>
      <dgm:spPr/>
      <dgm:t>
        <a:bodyPr/>
        <a:lstStyle/>
        <a:p>
          <a:r>
            <a:rPr lang="en-US"/>
            <a:t>Define attitudes and explain their relationship to leader behavior.</a:t>
          </a:r>
        </a:p>
      </dgm:t>
    </dgm:pt>
    <dgm:pt modelId="{B4BC1012-0F01-42F1-B74C-0F04E23F02B6}" type="parTrans" cxnId="{12785F58-4A64-4F43-91C8-E027417E873D}">
      <dgm:prSet/>
      <dgm:spPr/>
      <dgm:t>
        <a:bodyPr/>
        <a:lstStyle/>
        <a:p>
          <a:endParaRPr lang="en-US"/>
        </a:p>
      </dgm:t>
    </dgm:pt>
    <dgm:pt modelId="{E8E030C0-4C59-4819-8279-C5576E343F18}" type="sibTrans" cxnId="{12785F58-4A64-4F43-91C8-E027417E873D}">
      <dgm:prSet/>
      <dgm:spPr/>
      <dgm:t>
        <a:bodyPr/>
        <a:lstStyle/>
        <a:p>
          <a:endParaRPr lang="en-US"/>
        </a:p>
      </dgm:t>
    </dgm:pt>
    <dgm:pt modelId="{29A94F09-87DB-499F-9A1F-514961AE0F2E}">
      <dgm:prSet/>
      <dgm:spPr/>
      <dgm:t>
        <a:bodyPr/>
        <a:lstStyle/>
        <a:p>
          <a:r>
            <a:rPr lang="en-US"/>
            <a:t>Recognize</a:t>
          </a:r>
        </a:p>
      </dgm:t>
    </dgm:pt>
    <dgm:pt modelId="{D6C06E16-0EF2-4E9B-B0A3-C2C9A04F4952}" type="parTrans" cxnId="{AFE98BA7-F944-40B5-A9E7-92F9566C00B8}">
      <dgm:prSet/>
      <dgm:spPr/>
      <dgm:t>
        <a:bodyPr/>
        <a:lstStyle/>
        <a:p>
          <a:endParaRPr lang="en-US"/>
        </a:p>
      </dgm:t>
    </dgm:pt>
    <dgm:pt modelId="{516A81FB-DE66-4B9E-AEF6-FCB7B2CB283F}" type="sibTrans" cxnId="{AFE98BA7-F944-40B5-A9E7-92F9566C00B8}">
      <dgm:prSet/>
      <dgm:spPr/>
      <dgm:t>
        <a:bodyPr/>
        <a:lstStyle/>
        <a:p>
          <a:endParaRPr lang="en-US"/>
        </a:p>
      </dgm:t>
    </dgm:pt>
    <dgm:pt modelId="{FB94CC08-174C-4A3A-8D22-B46AE3B7FBF9}">
      <dgm:prSet/>
      <dgm:spPr/>
      <dgm:t>
        <a:bodyPr/>
        <a:lstStyle/>
        <a:p>
          <a:r>
            <a:rPr lang="en-US"/>
            <a:t>Recognize individual differences in cognitive style and broaden your own thinking style to expand leadership potential.</a:t>
          </a:r>
        </a:p>
      </dgm:t>
    </dgm:pt>
    <dgm:pt modelId="{D8AE3109-5A26-41BB-9D9F-36748B911553}" type="parTrans" cxnId="{87EFC6A5-8E84-47BD-9192-ED7A5C39BE0B}">
      <dgm:prSet/>
      <dgm:spPr/>
      <dgm:t>
        <a:bodyPr/>
        <a:lstStyle/>
        <a:p>
          <a:endParaRPr lang="en-US"/>
        </a:p>
      </dgm:t>
    </dgm:pt>
    <dgm:pt modelId="{4E62B1D4-646A-4582-A499-5A213A0430EF}" type="sibTrans" cxnId="{87EFC6A5-8E84-47BD-9192-ED7A5C39BE0B}">
      <dgm:prSet/>
      <dgm:spPr/>
      <dgm:t>
        <a:bodyPr/>
        <a:lstStyle/>
        <a:p>
          <a:endParaRPr lang="en-US"/>
        </a:p>
      </dgm:t>
    </dgm:pt>
    <dgm:pt modelId="{ED05C490-0236-480F-9001-15498580CD50}">
      <dgm:prSet/>
      <dgm:spPr/>
      <dgm:t>
        <a:bodyPr/>
        <a:lstStyle/>
        <a:p>
          <a:r>
            <a:rPr lang="en-US"/>
            <a:t>Practice</a:t>
          </a:r>
        </a:p>
      </dgm:t>
    </dgm:pt>
    <dgm:pt modelId="{EA4068E7-7E04-41FF-A232-4EDE4CF1F434}" type="parTrans" cxnId="{35574279-9FE0-4037-94EF-BACD8EC1214E}">
      <dgm:prSet/>
      <dgm:spPr/>
      <dgm:t>
        <a:bodyPr/>
        <a:lstStyle/>
        <a:p>
          <a:endParaRPr lang="en-US"/>
        </a:p>
      </dgm:t>
    </dgm:pt>
    <dgm:pt modelId="{6E4C6C45-C4BD-4BAB-907A-872CFBF4C857}" type="sibTrans" cxnId="{35574279-9FE0-4037-94EF-BACD8EC1214E}">
      <dgm:prSet/>
      <dgm:spPr/>
      <dgm:t>
        <a:bodyPr/>
        <a:lstStyle/>
        <a:p>
          <a:endParaRPr lang="en-US"/>
        </a:p>
      </dgm:t>
    </dgm:pt>
    <dgm:pt modelId="{EBD0BF86-A40D-4523-AB46-AA0AD767D8D8}">
      <dgm:prSet/>
      <dgm:spPr/>
      <dgm:t>
        <a:bodyPr/>
        <a:lstStyle/>
        <a:p>
          <a:r>
            <a:rPr lang="en-US"/>
            <a:t>Practice aspects of charismatic leadership by pursuing a vision or idea that you care deeply about and want to share with others.</a:t>
          </a:r>
        </a:p>
      </dgm:t>
    </dgm:pt>
    <dgm:pt modelId="{73C603D0-64FA-4CC1-8634-815984B0DC9A}" type="parTrans" cxnId="{2A6AA383-63BA-4FAF-9E13-3B22365C84E8}">
      <dgm:prSet/>
      <dgm:spPr/>
      <dgm:t>
        <a:bodyPr/>
        <a:lstStyle/>
        <a:p>
          <a:endParaRPr lang="en-US"/>
        </a:p>
      </dgm:t>
    </dgm:pt>
    <dgm:pt modelId="{6FC9AB6B-DA50-4A0C-BBE8-7D7E8FA2C9ED}" type="sibTrans" cxnId="{2A6AA383-63BA-4FAF-9E13-3B22365C84E8}">
      <dgm:prSet/>
      <dgm:spPr/>
      <dgm:t>
        <a:bodyPr/>
        <a:lstStyle/>
        <a:p>
          <a:endParaRPr lang="en-US"/>
        </a:p>
      </dgm:t>
    </dgm:pt>
    <dgm:pt modelId="{4BC7F83A-AACD-4951-877D-925A41E2C7F9}">
      <dgm:prSet/>
      <dgm:spPr/>
      <dgm:t>
        <a:bodyPr/>
        <a:lstStyle/>
        <a:p>
          <a:r>
            <a:rPr lang="en-US"/>
            <a:t>Apply</a:t>
          </a:r>
        </a:p>
      </dgm:t>
    </dgm:pt>
    <dgm:pt modelId="{22D5B167-8355-4C4D-A2C2-CC37578603A6}" type="parTrans" cxnId="{60AB6D4E-F7BD-41F7-90A0-D30483F89CC1}">
      <dgm:prSet/>
      <dgm:spPr/>
      <dgm:t>
        <a:bodyPr/>
        <a:lstStyle/>
        <a:p>
          <a:endParaRPr lang="en-US"/>
        </a:p>
      </dgm:t>
    </dgm:pt>
    <dgm:pt modelId="{165A3463-B2B0-4B9D-9914-65768191E509}" type="sibTrans" cxnId="{60AB6D4E-F7BD-41F7-90A0-D30483F89CC1}">
      <dgm:prSet/>
      <dgm:spPr/>
      <dgm:t>
        <a:bodyPr/>
        <a:lstStyle/>
        <a:p>
          <a:endParaRPr lang="en-US"/>
        </a:p>
      </dgm:t>
    </dgm:pt>
    <dgm:pt modelId="{BAFEE327-3CC7-410A-952D-83C24D61B188}">
      <dgm:prSet/>
      <dgm:spPr/>
      <dgm:t>
        <a:bodyPr/>
        <a:lstStyle/>
        <a:p>
          <a:r>
            <a:rPr lang="en-US"/>
            <a:t>Apply the concepts that distinguish transformational from transactional leadership.</a:t>
          </a:r>
        </a:p>
      </dgm:t>
    </dgm:pt>
    <dgm:pt modelId="{D7F6FC08-708F-424E-8933-878E21328045}" type="parTrans" cxnId="{169590D1-B7B0-4D29-9E16-553FC3978CAF}">
      <dgm:prSet/>
      <dgm:spPr/>
      <dgm:t>
        <a:bodyPr/>
        <a:lstStyle/>
        <a:p>
          <a:endParaRPr lang="en-US"/>
        </a:p>
      </dgm:t>
    </dgm:pt>
    <dgm:pt modelId="{494F9ADB-7888-4AAF-AC6A-D7FFA52A90A9}" type="sibTrans" cxnId="{169590D1-B7B0-4D29-9E16-553FC3978CAF}">
      <dgm:prSet/>
      <dgm:spPr/>
      <dgm:t>
        <a:bodyPr/>
        <a:lstStyle/>
        <a:p>
          <a:endParaRPr lang="en-US"/>
        </a:p>
      </dgm:t>
    </dgm:pt>
    <dgm:pt modelId="{7CC29A13-FFCB-4428-A90A-ECA90A0AD594}" type="pres">
      <dgm:prSet presAssocID="{54F15A96-7ED5-4C65-B8C0-85D2315703A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B5D85B-8E2B-44B2-9107-604BED09486E}" type="pres">
      <dgm:prSet presAssocID="{072E35CD-6FCE-4996-8DFF-654B2D909B4F}" presName="composite" presStyleCnt="0"/>
      <dgm:spPr/>
    </dgm:pt>
    <dgm:pt modelId="{8D5A0A60-29E2-4ED3-A8C8-C018F6E81ED1}" type="pres">
      <dgm:prSet presAssocID="{072E35CD-6FCE-4996-8DFF-654B2D909B4F}" presName="parTx" presStyleLbl="alignNode1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BB7401-95B9-4BC9-9FB9-0AB38A16FDA4}" type="pres">
      <dgm:prSet presAssocID="{072E35CD-6FCE-4996-8DFF-654B2D909B4F}" presName="desTx" presStyleLbl="alignAccFollowNode1" presStyleIdx="0" presStyleCnt="6">
        <dgm:presLayoutVars/>
      </dgm:prSet>
      <dgm:spPr/>
      <dgm:t>
        <a:bodyPr/>
        <a:lstStyle/>
        <a:p>
          <a:endParaRPr lang="en-US"/>
        </a:p>
      </dgm:t>
    </dgm:pt>
    <dgm:pt modelId="{02D4AB9F-549E-476F-977B-4C3FAFBC738F}" type="pres">
      <dgm:prSet presAssocID="{A32BAF3D-32BC-4243-B83D-C903201DB616}" presName="space" presStyleCnt="0"/>
      <dgm:spPr/>
    </dgm:pt>
    <dgm:pt modelId="{A01D1D63-FECC-4FED-97B7-6AF70B2C1F53}" type="pres">
      <dgm:prSet presAssocID="{9EBA65F7-09F8-4942-A8D1-A9D82616FEA2}" presName="composite" presStyleCnt="0"/>
      <dgm:spPr/>
    </dgm:pt>
    <dgm:pt modelId="{C7BE9837-32D3-4B49-A862-5149D32E5BFA}" type="pres">
      <dgm:prSet presAssocID="{9EBA65F7-09F8-4942-A8D1-A9D82616FEA2}" presName="parTx" presStyleLbl="alignNode1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CB4DC0E-7330-4BCA-A629-99EAE7557C4D}" type="pres">
      <dgm:prSet presAssocID="{9EBA65F7-09F8-4942-A8D1-A9D82616FEA2}" presName="desTx" presStyleLbl="alignAccFollowNode1" presStyleIdx="1" presStyleCnt="6">
        <dgm:presLayoutVars/>
      </dgm:prSet>
      <dgm:spPr/>
      <dgm:t>
        <a:bodyPr/>
        <a:lstStyle/>
        <a:p>
          <a:endParaRPr lang="en-US"/>
        </a:p>
      </dgm:t>
    </dgm:pt>
    <dgm:pt modelId="{91F7A8D3-7FD1-4956-8865-005930BD0FE9}" type="pres">
      <dgm:prSet presAssocID="{5E6B37E8-C9D2-4558-91E1-51177506BE49}" presName="space" presStyleCnt="0"/>
      <dgm:spPr/>
    </dgm:pt>
    <dgm:pt modelId="{F641FCF2-FD3F-43EF-B012-342DE307B914}" type="pres">
      <dgm:prSet presAssocID="{21FED8EC-C243-4E33-A21D-D5B232EDD238}" presName="composite" presStyleCnt="0"/>
      <dgm:spPr/>
    </dgm:pt>
    <dgm:pt modelId="{0DB0BF9A-7CE6-4C03-977F-8D0310D6836A}" type="pres">
      <dgm:prSet presAssocID="{21FED8EC-C243-4E33-A21D-D5B232EDD238}" presName="parTx" presStyleLbl="alignNode1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67B94D9-E6CC-4811-A25C-7A3DB8B0BA50}" type="pres">
      <dgm:prSet presAssocID="{21FED8EC-C243-4E33-A21D-D5B232EDD238}" presName="desTx" presStyleLbl="alignAccFollowNode1" presStyleIdx="2" presStyleCnt="6">
        <dgm:presLayoutVars/>
      </dgm:prSet>
      <dgm:spPr/>
      <dgm:t>
        <a:bodyPr/>
        <a:lstStyle/>
        <a:p>
          <a:endParaRPr lang="en-US"/>
        </a:p>
      </dgm:t>
    </dgm:pt>
    <dgm:pt modelId="{BB0198D8-3A08-484B-8546-500934F17BE9}" type="pres">
      <dgm:prSet presAssocID="{7197417D-71E3-429A-9E11-E37E9E7AA0A2}" presName="space" presStyleCnt="0"/>
      <dgm:spPr/>
    </dgm:pt>
    <dgm:pt modelId="{4FFE8C30-278B-4A3A-AE6E-FA993D52113F}" type="pres">
      <dgm:prSet presAssocID="{29A94F09-87DB-499F-9A1F-514961AE0F2E}" presName="composite" presStyleCnt="0"/>
      <dgm:spPr/>
    </dgm:pt>
    <dgm:pt modelId="{8E43B766-0B34-4B46-A336-6625B9BD8175}" type="pres">
      <dgm:prSet presAssocID="{29A94F09-87DB-499F-9A1F-514961AE0F2E}" presName="parTx" presStyleLbl="alignNode1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5132AB-7F37-4306-9E07-B60415F9C466}" type="pres">
      <dgm:prSet presAssocID="{29A94F09-87DB-499F-9A1F-514961AE0F2E}" presName="desTx" presStyleLbl="alignAccFollowNode1" presStyleIdx="3" presStyleCnt="6">
        <dgm:presLayoutVars/>
      </dgm:prSet>
      <dgm:spPr/>
      <dgm:t>
        <a:bodyPr/>
        <a:lstStyle/>
        <a:p>
          <a:endParaRPr lang="en-US"/>
        </a:p>
      </dgm:t>
    </dgm:pt>
    <dgm:pt modelId="{43A307F7-120B-4DA8-9A47-F4A2A9F1ED82}" type="pres">
      <dgm:prSet presAssocID="{516A81FB-DE66-4B9E-AEF6-FCB7B2CB283F}" presName="space" presStyleCnt="0"/>
      <dgm:spPr/>
    </dgm:pt>
    <dgm:pt modelId="{CDFEE8EF-9F10-4ED0-A663-D28BB8EA886D}" type="pres">
      <dgm:prSet presAssocID="{ED05C490-0236-480F-9001-15498580CD50}" presName="composite" presStyleCnt="0"/>
      <dgm:spPr/>
    </dgm:pt>
    <dgm:pt modelId="{E5DD4C5F-1A15-4A8F-AD96-F7E943289A1E}" type="pres">
      <dgm:prSet presAssocID="{ED05C490-0236-480F-9001-15498580CD50}" presName="parTx" presStyleLbl="alignNode1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CEBA7D5-C2F1-4234-BF63-351FFBF3E93D}" type="pres">
      <dgm:prSet presAssocID="{ED05C490-0236-480F-9001-15498580CD50}" presName="desTx" presStyleLbl="alignAccFollowNode1" presStyleIdx="4" presStyleCnt="6">
        <dgm:presLayoutVars/>
      </dgm:prSet>
      <dgm:spPr/>
      <dgm:t>
        <a:bodyPr/>
        <a:lstStyle/>
        <a:p>
          <a:endParaRPr lang="en-US"/>
        </a:p>
      </dgm:t>
    </dgm:pt>
    <dgm:pt modelId="{DEE782A7-E04F-4C51-A5D7-B3AF560986EB}" type="pres">
      <dgm:prSet presAssocID="{6E4C6C45-C4BD-4BAB-907A-872CFBF4C857}" presName="space" presStyleCnt="0"/>
      <dgm:spPr/>
    </dgm:pt>
    <dgm:pt modelId="{69C4B1B9-43D8-4C68-8411-9FFB220EAD8B}" type="pres">
      <dgm:prSet presAssocID="{4BC7F83A-AACD-4951-877D-925A41E2C7F9}" presName="composite" presStyleCnt="0"/>
      <dgm:spPr/>
    </dgm:pt>
    <dgm:pt modelId="{36800604-DF27-4D76-B9AB-49157E513604}" type="pres">
      <dgm:prSet presAssocID="{4BC7F83A-AACD-4951-877D-925A41E2C7F9}" presName="parTx" presStyleLbl="alignNode1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35E1513-F145-4A71-8183-B918538C1613}" type="pres">
      <dgm:prSet presAssocID="{4BC7F83A-AACD-4951-877D-925A41E2C7F9}" presName="desTx" presStyleLbl="alignAccFollowNode1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4D774E5A-BBAB-4C04-8EB9-0D6056279064}" type="presOf" srcId="{2DA8592B-CAAF-4244-B321-0A4B5A2B1045}" destId="{DCB4DC0E-7330-4BCA-A629-99EAE7557C4D}" srcOrd="0" destOrd="0" presId="urn:microsoft.com/office/officeart/2016/7/layout/ChevronBlockProcess"/>
    <dgm:cxn modelId="{12785F58-4A64-4F43-91C8-E027417E873D}" srcId="{21FED8EC-C243-4E33-A21D-D5B232EDD238}" destId="{0569575C-3B20-4099-A68B-9BF74AB5A216}" srcOrd="0" destOrd="0" parTransId="{B4BC1012-0F01-42F1-B74C-0F04E23F02B6}" sibTransId="{E8E030C0-4C59-4819-8279-C5576E343F18}"/>
    <dgm:cxn modelId="{45B914FB-8E8C-419B-8DA8-7CAC92DCF6CD}" type="presOf" srcId="{54F15A96-7ED5-4C65-B8C0-85D2315703A3}" destId="{7CC29A13-FFCB-4428-A90A-ECA90A0AD594}" srcOrd="0" destOrd="0" presId="urn:microsoft.com/office/officeart/2016/7/layout/ChevronBlockProcess"/>
    <dgm:cxn modelId="{AFE98BA7-F944-40B5-A9E7-92F9566C00B8}" srcId="{54F15A96-7ED5-4C65-B8C0-85D2315703A3}" destId="{29A94F09-87DB-499F-9A1F-514961AE0F2E}" srcOrd="3" destOrd="0" parTransId="{D6C06E16-0EF2-4E9B-B0A3-C2C9A04F4952}" sibTransId="{516A81FB-DE66-4B9E-AEF6-FCB7B2CB283F}"/>
    <dgm:cxn modelId="{169590D1-B7B0-4D29-9E16-553FC3978CAF}" srcId="{4BC7F83A-AACD-4951-877D-925A41E2C7F9}" destId="{BAFEE327-3CC7-410A-952D-83C24D61B188}" srcOrd="0" destOrd="0" parTransId="{D7F6FC08-708F-424E-8933-878E21328045}" sibTransId="{494F9ADB-7888-4AAF-AC6A-D7FFA52A90A9}"/>
    <dgm:cxn modelId="{1DF1CACB-8631-4045-8F97-72F3C4B0F7BE}" type="presOf" srcId="{BAFEE327-3CC7-410A-952D-83C24D61B188}" destId="{135E1513-F145-4A71-8183-B918538C1613}" srcOrd="0" destOrd="0" presId="urn:microsoft.com/office/officeart/2016/7/layout/ChevronBlockProcess"/>
    <dgm:cxn modelId="{F11F2E17-5F95-4742-ACB0-C73D1EE8C20A}" srcId="{9EBA65F7-09F8-4942-A8D1-A9D82616FEA2}" destId="{2DA8592B-CAAF-4244-B321-0A4B5A2B1045}" srcOrd="0" destOrd="0" parTransId="{07623279-34E9-44B5-B2B3-3478FE871790}" sibTransId="{016E8558-B470-41EC-92D1-C1C100B6A761}"/>
    <dgm:cxn modelId="{247FD380-CB99-4CA0-8ECE-E4BC1221FE09}" type="presOf" srcId="{4BC7F83A-AACD-4951-877D-925A41E2C7F9}" destId="{36800604-DF27-4D76-B9AB-49157E513604}" srcOrd="0" destOrd="0" presId="urn:microsoft.com/office/officeart/2016/7/layout/ChevronBlockProcess"/>
    <dgm:cxn modelId="{63E7DAE4-3078-454E-B360-1DA3A023E7ED}" srcId="{072E35CD-6FCE-4996-8DFF-654B2D909B4F}" destId="{A6AD5584-DF69-471B-B9C0-1A228E1FF2EF}" srcOrd="0" destOrd="0" parTransId="{AE9CE6B0-4AAF-4193-9E13-82874026525A}" sibTransId="{6453E0E2-11F9-4DBA-864A-1545E97A7B09}"/>
    <dgm:cxn modelId="{21D69129-FFE2-4BBB-90F8-0DBFDF9CA92C}" type="presOf" srcId="{9EBA65F7-09F8-4942-A8D1-A9D82616FEA2}" destId="{C7BE9837-32D3-4B49-A862-5149D32E5BFA}" srcOrd="0" destOrd="0" presId="urn:microsoft.com/office/officeart/2016/7/layout/ChevronBlockProcess"/>
    <dgm:cxn modelId="{D1530955-C242-4F5F-A9A6-739924B9E967}" type="presOf" srcId="{072E35CD-6FCE-4996-8DFF-654B2D909B4F}" destId="{8D5A0A60-29E2-4ED3-A8C8-C018F6E81ED1}" srcOrd="0" destOrd="0" presId="urn:microsoft.com/office/officeart/2016/7/layout/ChevronBlockProcess"/>
    <dgm:cxn modelId="{558FE555-45B6-4A97-A09C-9B023BE4ED2C}" type="presOf" srcId="{EBD0BF86-A40D-4523-AB46-AA0AD767D8D8}" destId="{9CEBA7D5-C2F1-4234-BF63-351FFBF3E93D}" srcOrd="0" destOrd="0" presId="urn:microsoft.com/office/officeart/2016/7/layout/ChevronBlockProcess"/>
    <dgm:cxn modelId="{35574279-9FE0-4037-94EF-BACD8EC1214E}" srcId="{54F15A96-7ED5-4C65-B8C0-85D2315703A3}" destId="{ED05C490-0236-480F-9001-15498580CD50}" srcOrd="4" destOrd="0" parTransId="{EA4068E7-7E04-41FF-A232-4EDE4CF1F434}" sibTransId="{6E4C6C45-C4BD-4BAB-907A-872CFBF4C857}"/>
    <dgm:cxn modelId="{DFA6F12D-35ED-4BD7-A1D6-A31DEE3E6CAA}" srcId="{54F15A96-7ED5-4C65-B8C0-85D2315703A3}" destId="{21FED8EC-C243-4E33-A21D-D5B232EDD238}" srcOrd="2" destOrd="0" parTransId="{5007A4BD-F8BC-4E0F-99FA-6C826886C483}" sibTransId="{7197417D-71E3-429A-9E11-E37E9E7AA0A2}"/>
    <dgm:cxn modelId="{E5631F68-7046-4B7E-AF3D-2025543A9FDD}" type="presOf" srcId="{A6AD5584-DF69-471B-B9C0-1A228E1FF2EF}" destId="{70BB7401-95B9-4BC9-9FB9-0AB38A16FDA4}" srcOrd="0" destOrd="0" presId="urn:microsoft.com/office/officeart/2016/7/layout/ChevronBlockProcess"/>
    <dgm:cxn modelId="{60AB6D4E-F7BD-41F7-90A0-D30483F89CC1}" srcId="{54F15A96-7ED5-4C65-B8C0-85D2315703A3}" destId="{4BC7F83A-AACD-4951-877D-925A41E2C7F9}" srcOrd="5" destOrd="0" parTransId="{22D5B167-8355-4C4D-A2C2-CC37578603A6}" sibTransId="{165A3463-B2B0-4B9D-9914-65768191E509}"/>
    <dgm:cxn modelId="{F7537F2C-8C68-4D90-88B0-FD8F6CB6D867}" type="presOf" srcId="{0569575C-3B20-4099-A68B-9BF74AB5A216}" destId="{F67B94D9-E6CC-4811-A25C-7A3DB8B0BA50}" srcOrd="0" destOrd="0" presId="urn:microsoft.com/office/officeart/2016/7/layout/ChevronBlockProcess"/>
    <dgm:cxn modelId="{6289DF68-7C63-4990-816D-8C5E0C74B05E}" srcId="{54F15A96-7ED5-4C65-B8C0-85D2315703A3}" destId="{9EBA65F7-09F8-4942-A8D1-A9D82616FEA2}" srcOrd="1" destOrd="0" parTransId="{AB7AF726-2C02-4D7E-B43C-1B76395E57BF}" sibTransId="{5E6B37E8-C9D2-4558-91E1-51177506BE49}"/>
    <dgm:cxn modelId="{41981D32-98A0-4C5E-9DDA-23637C5DCF49}" type="presOf" srcId="{ED05C490-0236-480F-9001-15498580CD50}" destId="{E5DD4C5F-1A15-4A8F-AD96-F7E943289A1E}" srcOrd="0" destOrd="0" presId="urn:microsoft.com/office/officeart/2016/7/layout/ChevronBlockProcess"/>
    <dgm:cxn modelId="{E441C49E-BD1F-441B-86F2-3D77860AAF04}" type="presOf" srcId="{21FED8EC-C243-4E33-A21D-D5B232EDD238}" destId="{0DB0BF9A-7CE6-4C03-977F-8D0310D6836A}" srcOrd="0" destOrd="0" presId="urn:microsoft.com/office/officeart/2016/7/layout/ChevronBlockProcess"/>
    <dgm:cxn modelId="{D3007F31-4FA3-4AE4-8A90-3C46A402C70A}" type="presOf" srcId="{FB94CC08-174C-4A3A-8D22-B46AE3B7FBF9}" destId="{005132AB-7F37-4306-9E07-B60415F9C466}" srcOrd="0" destOrd="0" presId="urn:microsoft.com/office/officeart/2016/7/layout/ChevronBlockProcess"/>
    <dgm:cxn modelId="{2A6AA383-63BA-4FAF-9E13-3B22365C84E8}" srcId="{ED05C490-0236-480F-9001-15498580CD50}" destId="{EBD0BF86-A40D-4523-AB46-AA0AD767D8D8}" srcOrd="0" destOrd="0" parTransId="{73C603D0-64FA-4CC1-8634-815984B0DC9A}" sibTransId="{6FC9AB6B-DA50-4A0C-BBE8-7D7E8FA2C9ED}"/>
    <dgm:cxn modelId="{151AA32E-1B9C-457D-9651-ED67378B1019}" srcId="{54F15A96-7ED5-4C65-B8C0-85D2315703A3}" destId="{072E35CD-6FCE-4996-8DFF-654B2D909B4F}" srcOrd="0" destOrd="0" parTransId="{6B91DBD2-9DC4-467D-BABE-7C60F7FBE747}" sibTransId="{A32BAF3D-32BC-4243-B83D-C903201DB616}"/>
    <dgm:cxn modelId="{87EFC6A5-8E84-47BD-9192-ED7A5C39BE0B}" srcId="{29A94F09-87DB-499F-9A1F-514961AE0F2E}" destId="{FB94CC08-174C-4A3A-8D22-B46AE3B7FBF9}" srcOrd="0" destOrd="0" parTransId="{D8AE3109-5A26-41BB-9D9F-36748B911553}" sibTransId="{4E62B1D4-646A-4582-A499-5A213A0430EF}"/>
    <dgm:cxn modelId="{6B8D4ADE-CD9C-4162-91AC-28BA03461BD8}" type="presOf" srcId="{29A94F09-87DB-499F-9A1F-514961AE0F2E}" destId="{8E43B766-0B34-4B46-A336-6625B9BD8175}" srcOrd="0" destOrd="0" presId="urn:microsoft.com/office/officeart/2016/7/layout/ChevronBlockProcess"/>
    <dgm:cxn modelId="{BCFCE966-5227-4FE9-9225-BA62AFC707EF}" type="presParOf" srcId="{7CC29A13-FFCB-4428-A90A-ECA90A0AD594}" destId="{66B5D85B-8E2B-44B2-9107-604BED09486E}" srcOrd="0" destOrd="0" presId="urn:microsoft.com/office/officeart/2016/7/layout/ChevronBlockProcess"/>
    <dgm:cxn modelId="{81A8ACC1-E9B3-429D-B487-A5F0D7310BAC}" type="presParOf" srcId="{66B5D85B-8E2B-44B2-9107-604BED09486E}" destId="{8D5A0A60-29E2-4ED3-A8C8-C018F6E81ED1}" srcOrd="0" destOrd="0" presId="urn:microsoft.com/office/officeart/2016/7/layout/ChevronBlockProcess"/>
    <dgm:cxn modelId="{77839736-5779-4B1D-B491-65CB1356BFE1}" type="presParOf" srcId="{66B5D85B-8E2B-44B2-9107-604BED09486E}" destId="{70BB7401-95B9-4BC9-9FB9-0AB38A16FDA4}" srcOrd="1" destOrd="0" presId="urn:microsoft.com/office/officeart/2016/7/layout/ChevronBlockProcess"/>
    <dgm:cxn modelId="{517AC1FF-518D-4570-BC89-D05D6E5CD908}" type="presParOf" srcId="{7CC29A13-FFCB-4428-A90A-ECA90A0AD594}" destId="{02D4AB9F-549E-476F-977B-4C3FAFBC738F}" srcOrd="1" destOrd="0" presId="urn:microsoft.com/office/officeart/2016/7/layout/ChevronBlockProcess"/>
    <dgm:cxn modelId="{B2E2A819-7191-4F41-804F-8F76CAF5655A}" type="presParOf" srcId="{7CC29A13-FFCB-4428-A90A-ECA90A0AD594}" destId="{A01D1D63-FECC-4FED-97B7-6AF70B2C1F53}" srcOrd="2" destOrd="0" presId="urn:microsoft.com/office/officeart/2016/7/layout/ChevronBlockProcess"/>
    <dgm:cxn modelId="{F77B84A7-4AC7-4909-858B-DE1133BA02E4}" type="presParOf" srcId="{A01D1D63-FECC-4FED-97B7-6AF70B2C1F53}" destId="{C7BE9837-32D3-4B49-A862-5149D32E5BFA}" srcOrd="0" destOrd="0" presId="urn:microsoft.com/office/officeart/2016/7/layout/ChevronBlockProcess"/>
    <dgm:cxn modelId="{8453BE3B-E0B7-40C1-9887-5A1AA8F15477}" type="presParOf" srcId="{A01D1D63-FECC-4FED-97B7-6AF70B2C1F53}" destId="{DCB4DC0E-7330-4BCA-A629-99EAE7557C4D}" srcOrd="1" destOrd="0" presId="urn:microsoft.com/office/officeart/2016/7/layout/ChevronBlockProcess"/>
    <dgm:cxn modelId="{FBE46A03-46CB-4983-9A17-D6733DC5EBB9}" type="presParOf" srcId="{7CC29A13-FFCB-4428-A90A-ECA90A0AD594}" destId="{91F7A8D3-7FD1-4956-8865-005930BD0FE9}" srcOrd="3" destOrd="0" presId="urn:microsoft.com/office/officeart/2016/7/layout/ChevronBlockProcess"/>
    <dgm:cxn modelId="{B33E99F9-6462-4304-952F-FFFC06B400D7}" type="presParOf" srcId="{7CC29A13-FFCB-4428-A90A-ECA90A0AD594}" destId="{F641FCF2-FD3F-43EF-B012-342DE307B914}" srcOrd="4" destOrd="0" presId="urn:microsoft.com/office/officeart/2016/7/layout/ChevronBlockProcess"/>
    <dgm:cxn modelId="{A38967A4-5936-4015-ACC5-7261A7BE5346}" type="presParOf" srcId="{F641FCF2-FD3F-43EF-B012-342DE307B914}" destId="{0DB0BF9A-7CE6-4C03-977F-8D0310D6836A}" srcOrd="0" destOrd="0" presId="urn:microsoft.com/office/officeart/2016/7/layout/ChevronBlockProcess"/>
    <dgm:cxn modelId="{65745628-9013-491A-8DB6-1BDF4B9953F8}" type="presParOf" srcId="{F641FCF2-FD3F-43EF-B012-342DE307B914}" destId="{F67B94D9-E6CC-4811-A25C-7A3DB8B0BA50}" srcOrd="1" destOrd="0" presId="urn:microsoft.com/office/officeart/2016/7/layout/ChevronBlockProcess"/>
    <dgm:cxn modelId="{59B4D3C2-A4C1-4D65-8859-0BB866633EB5}" type="presParOf" srcId="{7CC29A13-FFCB-4428-A90A-ECA90A0AD594}" destId="{BB0198D8-3A08-484B-8546-500934F17BE9}" srcOrd="5" destOrd="0" presId="urn:microsoft.com/office/officeart/2016/7/layout/ChevronBlockProcess"/>
    <dgm:cxn modelId="{A6A9A306-8C48-467B-AE13-0CAE1B936D4C}" type="presParOf" srcId="{7CC29A13-FFCB-4428-A90A-ECA90A0AD594}" destId="{4FFE8C30-278B-4A3A-AE6E-FA993D52113F}" srcOrd="6" destOrd="0" presId="urn:microsoft.com/office/officeart/2016/7/layout/ChevronBlockProcess"/>
    <dgm:cxn modelId="{CF2EE58D-8BED-4371-89CD-20A71749BDF4}" type="presParOf" srcId="{4FFE8C30-278B-4A3A-AE6E-FA993D52113F}" destId="{8E43B766-0B34-4B46-A336-6625B9BD8175}" srcOrd="0" destOrd="0" presId="urn:microsoft.com/office/officeart/2016/7/layout/ChevronBlockProcess"/>
    <dgm:cxn modelId="{51AE9307-DC67-42B5-9759-7FBB738A0855}" type="presParOf" srcId="{4FFE8C30-278B-4A3A-AE6E-FA993D52113F}" destId="{005132AB-7F37-4306-9E07-B60415F9C466}" srcOrd="1" destOrd="0" presId="urn:microsoft.com/office/officeart/2016/7/layout/ChevronBlockProcess"/>
    <dgm:cxn modelId="{4E94FC9C-7496-4249-B2F6-D2FC6007B3B0}" type="presParOf" srcId="{7CC29A13-FFCB-4428-A90A-ECA90A0AD594}" destId="{43A307F7-120B-4DA8-9A47-F4A2A9F1ED82}" srcOrd="7" destOrd="0" presId="urn:microsoft.com/office/officeart/2016/7/layout/ChevronBlockProcess"/>
    <dgm:cxn modelId="{9F685430-737D-4E12-B1D3-65B3A777E006}" type="presParOf" srcId="{7CC29A13-FFCB-4428-A90A-ECA90A0AD594}" destId="{CDFEE8EF-9F10-4ED0-A663-D28BB8EA886D}" srcOrd="8" destOrd="0" presId="urn:microsoft.com/office/officeart/2016/7/layout/ChevronBlockProcess"/>
    <dgm:cxn modelId="{DFA135A0-340A-4890-83CA-2BC18CDE628D}" type="presParOf" srcId="{CDFEE8EF-9F10-4ED0-A663-D28BB8EA886D}" destId="{E5DD4C5F-1A15-4A8F-AD96-F7E943289A1E}" srcOrd="0" destOrd="0" presId="urn:microsoft.com/office/officeart/2016/7/layout/ChevronBlockProcess"/>
    <dgm:cxn modelId="{05C5FBD1-D006-4753-80D4-817789FAA83B}" type="presParOf" srcId="{CDFEE8EF-9F10-4ED0-A663-D28BB8EA886D}" destId="{9CEBA7D5-C2F1-4234-BF63-351FFBF3E93D}" srcOrd="1" destOrd="0" presId="urn:microsoft.com/office/officeart/2016/7/layout/ChevronBlockProcess"/>
    <dgm:cxn modelId="{124A0A97-903D-4560-91DA-1C0E769DBC45}" type="presParOf" srcId="{7CC29A13-FFCB-4428-A90A-ECA90A0AD594}" destId="{DEE782A7-E04F-4C51-A5D7-B3AF560986EB}" srcOrd="9" destOrd="0" presId="urn:microsoft.com/office/officeart/2016/7/layout/ChevronBlockProcess"/>
    <dgm:cxn modelId="{A79571FD-6233-40F9-BB61-6AAC7EE61158}" type="presParOf" srcId="{7CC29A13-FFCB-4428-A90A-ECA90A0AD594}" destId="{69C4B1B9-43D8-4C68-8411-9FFB220EAD8B}" srcOrd="10" destOrd="0" presId="urn:microsoft.com/office/officeart/2016/7/layout/ChevronBlockProcess"/>
    <dgm:cxn modelId="{2CF815BB-1645-4AC1-8486-B8660A06EFA3}" type="presParOf" srcId="{69C4B1B9-43D8-4C68-8411-9FFB220EAD8B}" destId="{36800604-DF27-4D76-B9AB-49157E513604}" srcOrd="0" destOrd="0" presId="urn:microsoft.com/office/officeart/2016/7/layout/ChevronBlockProcess"/>
    <dgm:cxn modelId="{D98A6289-9EBE-47C8-8C20-2A60433A4344}" type="presParOf" srcId="{69C4B1B9-43D8-4C68-8411-9FFB220EAD8B}" destId="{135E1513-F145-4A71-8183-B918538C161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BD089E-7545-4B2A-B998-C3A74B632D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97C7F0E-39D7-407B-AC3C-A631F539DA76}">
      <dgm:prSet/>
      <dgm:spPr/>
      <dgm:t>
        <a:bodyPr/>
        <a:lstStyle/>
        <a:p>
          <a:r>
            <a:rPr lang="en-US"/>
            <a:t>Leadership is both an organizational phenomenon as well as an individual phenomenon. </a:t>
          </a:r>
        </a:p>
      </dgm:t>
    </dgm:pt>
    <dgm:pt modelId="{992478A4-C6F6-400C-AA88-5E43E02A7652}" type="parTrans" cxnId="{4B62BCFD-690F-47BD-A172-9D1859A6D7C0}">
      <dgm:prSet/>
      <dgm:spPr/>
      <dgm:t>
        <a:bodyPr/>
        <a:lstStyle/>
        <a:p>
          <a:endParaRPr lang="en-US"/>
        </a:p>
      </dgm:t>
    </dgm:pt>
    <dgm:pt modelId="{ECB5408F-C2F6-4778-AAA4-904DFB9DF5B4}" type="sibTrans" cxnId="{4B62BCFD-690F-47BD-A172-9D1859A6D7C0}">
      <dgm:prSet/>
      <dgm:spPr/>
      <dgm:t>
        <a:bodyPr/>
        <a:lstStyle/>
        <a:p>
          <a:endParaRPr lang="en-US"/>
        </a:p>
      </dgm:t>
    </dgm:pt>
    <dgm:pt modelId="{CA94FE15-2423-4EF5-8948-401814EE5002}">
      <dgm:prSet/>
      <dgm:spPr/>
      <dgm:t>
        <a:bodyPr/>
        <a:lstStyle/>
        <a:p>
          <a:r>
            <a:rPr lang="en-US"/>
            <a:t>It is important for leaders to know themselves as well as their followers.</a:t>
          </a:r>
        </a:p>
      </dgm:t>
    </dgm:pt>
    <dgm:pt modelId="{8FB1E4AB-2ADD-4F03-BE58-FFB8E82FF1B1}" type="parTrans" cxnId="{7A95B796-7B63-45D8-97CD-7C251B3A95C4}">
      <dgm:prSet/>
      <dgm:spPr/>
      <dgm:t>
        <a:bodyPr/>
        <a:lstStyle/>
        <a:p>
          <a:endParaRPr lang="en-US"/>
        </a:p>
      </dgm:t>
    </dgm:pt>
    <dgm:pt modelId="{AEAA5272-6BE5-42A7-994A-5A9C7BF73546}" type="sibTrans" cxnId="{7A95B796-7B63-45D8-97CD-7C251B3A95C4}">
      <dgm:prSet/>
      <dgm:spPr/>
      <dgm:t>
        <a:bodyPr/>
        <a:lstStyle/>
        <a:p>
          <a:endParaRPr lang="en-US"/>
        </a:p>
      </dgm:t>
    </dgm:pt>
    <dgm:pt modelId="{555304A3-D4DE-4AED-B03F-519CC0EC956D}" type="pres">
      <dgm:prSet presAssocID="{BDBD089E-7545-4B2A-B998-C3A74B632DB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069D04-1448-4077-A625-9C0F999610F2}" type="pres">
      <dgm:prSet presAssocID="{C97C7F0E-39D7-407B-AC3C-A631F539DA76}" presName="compNode" presStyleCnt="0"/>
      <dgm:spPr/>
    </dgm:pt>
    <dgm:pt modelId="{64993F07-7B9A-4FFC-B675-6B9590CA6547}" type="pres">
      <dgm:prSet presAssocID="{C97C7F0E-39D7-407B-AC3C-A631F539DA76}" presName="bgRect" presStyleLbl="bgShp" presStyleIdx="0" presStyleCnt="2"/>
      <dgm:spPr/>
    </dgm:pt>
    <dgm:pt modelId="{563C41C6-C231-4BC8-937D-155C46229881}" type="pres">
      <dgm:prSet presAssocID="{C97C7F0E-39D7-407B-AC3C-A631F539DA76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4CB11FA9-08FD-4C38-B2AB-5486CC703C64}" type="pres">
      <dgm:prSet presAssocID="{C97C7F0E-39D7-407B-AC3C-A631F539DA76}" presName="spaceRect" presStyleCnt="0"/>
      <dgm:spPr/>
    </dgm:pt>
    <dgm:pt modelId="{A9E43EFB-B124-4430-BB9F-15A70C11658D}" type="pres">
      <dgm:prSet presAssocID="{C97C7F0E-39D7-407B-AC3C-A631F539DA76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7FE8BC5-5D29-4ADA-8B81-8E55F240FF44}" type="pres">
      <dgm:prSet presAssocID="{ECB5408F-C2F6-4778-AAA4-904DFB9DF5B4}" presName="sibTrans" presStyleCnt="0"/>
      <dgm:spPr/>
    </dgm:pt>
    <dgm:pt modelId="{8064E6C6-AB21-4946-8C67-2F27547B8C22}" type="pres">
      <dgm:prSet presAssocID="{CA94FE15-2423-4EF5-8948-401814EE5002}" presName="compNode" presStyleCnt="0"/>
      <dgm:spPr/>
    </dgm:pt>
    <dgm:pt modelId="{230D81F8-549D-49BC-807D-2D2446A341B0}" type="pres">
      <dgm:prSet presAssocID="{CA94FE15-2423-4EF5-8948-401814EE5002}" presName="bgRect" presStyleLbl="bgShp" presStyleIdx="1" presStyleCnt="2"/>
      <dgm:spPr/>
    </dgm:pt>
    <dgm:pt modelId="{E7CAF810-374D-4115-90C0-27BCF72E21B7}" type="pres">
      <dgm:prSet presAssocID="{CA94FE15-2423-4EF5-8948-401814EE5002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02B5D55-9042-4448-A24F-018FFFC6A9E2}" type="pres">
      <dgm:prSet presAssocID="{CA94FE15-2423-4EF5-8948-401814EE5002}" presName="spaceRect" presStyleCnt="0"/>
      <dgm:spPr/>
    </dgm:pt>
    <dgm:pt modelId="{C4130C8C-4369-4A17-9156-885A1F9DDB68}" type="pres">
      <dgm:prSet presAssocID="{CA94FE15-2423-4EF5-8948-401814EE5002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8C72949-8454-4022-8489-10752F6682A3}" type="presOf" srcId="{BDBD089E-7545-4B2A-B998-C3A74B632DB8}" destId="{555304A3-D4DE-4AED-B03F-519CC0EC956D}" srcOrd="0" destOrd="0" presId="urn:microsoft.com/office/officeart/2018/2/layout/IconVerticalSolidList"/>
    <dgm:cxn modelId="{7A95B796-7B63-45D8-97CD-7C251B3A95C4}" srcId="{BDBD089E-7545-4B2A-B998-C3A74B632DB8}" destId="{CA94FE15-2423-4EF5-8948-401814EE5002}" srcOrd="1" destOrd="0" parTransId="{8FB1E4AB-2ADD-4F03-BE58-FFB8E82FF1B1}" sibTransId="{AEAA5272-6BE5-42A7-994A-5A9C7BF73546}"/>
    <dgm:cxn modelId="{4B62BCFD-690F-47BD-A172-9D1859A6D7C0}" srcId="{BDBD089E-7545-4B2A-B998-C3A74B632DB8}" destId="{C97C7F0E-39D7-407B-AC3C-A631F539DA76}" srcOrd="0" destOrd="0" parTransId="{992478A4-C6F6-400C-AA88-5E43E02A7652}" sibTransId="{ECB5408F-C2F6-4778-AAA4-904DFB9DF5B4}"/>
    <dgm:cxn modelId="{6C700099-2E3F-4189-B338-3866FC659F99}" type="presOf" srcId="{C97C7F0E-39D7-407B-AC3C-A631F539DA76}" destId="{A9E43EFB-B124-4430-BB9F-15A70C11658D}" srcOrd="0" destOrd="0" presId="urn:microsoft.com/office/officeart/2018/2/layout/IconVerticalSolidList"/>
    <dgm:cxn modelId="{E9860888-3878-443E-BB22-813F87F024DB}" type="presOf" srcId="{CA94FE15-2423-4EF5-8948-401814EE5002}" destId="{C4130C8C-4369-4A17-9156-885A1F9DDB68}" srcOrd="0" destOrd="0" presId="urn:microsoft.com/office/officeart/2018/2/layout/IconVerticalSolidList"/>
    <dgm:cxn modelId="{C4F9F086-740E-4F11-BF9F-D4155E1D071B}" type="presParOf" srcId="{555304A3-D4DE-4AED-B03F-519CC0EC956D}" destId="{C6069D04-1448-4077-A625-9C0F999610F2}" srcOrd="0" destOrd="0" presId="urn:microsoft.com/office/officeart/2018/2/layout/IconVerticalSolidList"/>
    <dgm:cxn modelId="{F73C1B3A-97C2-451D-9EAF-5193B0FF4CEF}" type="presParOf" srcId="{C6069D04-1448-4077-A625-9C0F999610F2}" destId="{64993F07-7B9A-4FFC-B675-6B9590CA6547}" srcOrd="0" destOrd="0" presId="urn:microsoft.com/office/officeart/2018/2/layout/IconVerticalSolidList"/>
    <dgm:cxn modelId="{D96AC071-727D-4102-A96F-EA717BEC4E93}" type="presParOf" srcId="{C6069D04-1448-4077-A625-9C0F999610F2}" destId="{563C41C6-C231-4BC8-937D-155C46229881}" srcOrd="1" destOrd="0" presId="urn:microsoft.com/office/officeart/2018/2/layout/IconVerticalSolidList"/>
    <dgm:cxn modelId="{0DB8E2FA-3F5B-4E04-8426-4CD66A0BDA2C}" type="presParOf" srcId="{C6069D04-1448-4077-A625-9C0F999610F2}" destId="{4CB11FA9-08FD-4C38-B2AB-5486CC703C64}" srcOrd="2" destOrd="0" presId="urn:microsoft.com/office/officeart/2018/2/layout/IconVerticalSolidList"/>
    <dgm:cxn modelId="{170CA1E1-1A24-40F1-B3F9-C4F79FE8EFAB}" type="presParOf" srcId="{C6069D04-1448-4077-A625-9C0F999610F2}" destId="{A9E43EFB-B124-4430-BB9F-15A70C11658D}" srcOrd="3" destOrd="0" presId="urn:microsoft.com/office/officeart/2018/2/layout/IconVerticalSolidList"/>
    <dgm:cxn modelId="{AA8F999E-E257-4EB0-B8FA-E5DC1615F4C2}" type="presParOf" srcId="{555304A3-D4DE-4AED-B03F-519CC0EC956D}" destId="{77FE8BC5-5D29-4ADA-8B81-8E55F240FF44}" srcOrd="1" destOrd="0" presId="urn:microsoft.com/office/officeart/2018/2/layout/IconVerticalSolidList"/>
    <dgm:cxn modelId="{D987B737-9EB2-4BFB-9C00-8D619E8F491F}" type="presParOf" srcId="{555304A3-D4DE-4AED-B03F-519CC0EC956D}" destId="{8064E6C6-AB21-4946-8C67-2F27547B8C22}" srcOrd="2" destOrd="0" presId="urn:microsoft.com/office/officeart/2018/2/layout/IconVerticalSolidList"/>
    <dgm:cxn modelId="{26D01514-E1B7-4F8D-B25E-986D67306050}" type="presParOf" srcId="{8064E6C6-AB21-4946-8C67-2F27547B8C22}" destId="{230D81F8-549D-49BC-807D-2D2446A341B0}" srcOrd="0" destOrd="0" presId="urn:microsoft.com/office/officeart/2018/2/layout/IconVerticalSolidList"/>
    <dgm:cxn modelId="{D6031F6D-C73C-47A9-9EE0-4D842BDD765E}" type="presParOf" srcId="{8064E6C6-AB21-4946-8C67-2F27547B8C22}" destId="{E7CAF810-374D-4115-90C0-27BCF72E21B7}" srcOrd="1" destOrd="0" presId="urn:microsoft.com/office/officeart/2018/2/layout/IconVerticalSolidList"/>
    <dgm:cxn modelId="{0AD15764-0D8E-4D00-B326-386E9AC9CF7A}" type="presParOf" srcId="{8064E6C6-AB21-4946-8C67-2F27547B8C22}" destId="{802B5D55-9042-4448-A24F-018FFFC6A9E2}" srcOrd="2" destOrd="0" presId="urn:microsoft.com/office/officeart/2018/2/layout/IconVerticalSolidList"/>
    <dgm:cxn modelId="{CC55E1E8-DEF2-4622-BA9F-C7334E7ED332}" type="presParOf" srcId="{8064E6C6-AB21-4946-8C67-2F27547B8C22}" destId="{C4130C8C-4369-4A17-9156-885A1F9DDB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DD975B-E2F3-4C71-BE5D-2B6ABD79AD9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AB048B-A26A-4D30-A413-2A08D387A805}">
      <dgm:prSet/>
      <dgm:spPr/>
      <dgm:t>
        <a:bodyPr/>
        <a:lstStyle/>
        <a:p>
          <a:r>
            <a:rPr lang="en-US"/>
            <a:t>Most important capability of leaders: self-awareness.</a:t>
          </a:r>
        </a:p>
      </dgm:t>
    </dgm:pt>
    <dgm:pt modelId="{F997A977-8677-4B9D-AC6F-C0FA184F0E3F}" type="parTrans" cxnId="{0BAD9CF8-DFFA-4954-AC47-FD02E781A3FE}">
      <dgm:prSet/>
      <dgm:spPr/>
      <dgm:t>
        <a:bodyPr/>
        <a:lstStyle/>
        <a:p>
          <a:endParaRPr lang="en-US"/>
        </a:p>
      </dgm:t>
    </dgm:pt>
    <dgm:pt modelId="{F5A08FF8-54E0-4969-ADC6-4DE4FC467E77}" type="sibTrans" cxnId="{0BAD9CF8-DFFA-4954-AC47-FD02E781A3FE}">
      <dgm:prSet/>
      <dgm:spPr/>
      <dgm:t>
        <a:bodyPr/>
        <a:lstStyle/>
        <a:p>
          <a:endParaRPr lang="en-US"/>
        </a:p>
      </dgm:t>
    </dgm:pt>
    <dgm:pt modelId="{068AA13B-6BA5-4830-8649-9D60CB8FC695}">
      <dgm:prSet/>
      <dgm:spPr/>
      <dgm:t>
        <a:bodyPr/>
        <a:lstStyle/>
        <a:p>
          <a:r>
            <a:rPr lang="en-US"/>
            <a:t>Self-awareness: Being aware of the internal aspects of one’s nature, such as personality traits, emotions, values, attitudes, and perceptions, and appreciating how your patterns affect other people. </a:t>
          </a:r>
        </a:p>
      </dgm:t>
    </dgm:pt>
    <dgm:pt modelId="{476D1772-8463-42B0-BF07-B18F8CB252DD}" type="parTrans" cxnId="{668E7385-E9A4-4DE4-AAFA-0924074347FD}">
      <dgm:prSet/>
      <dgm:spPr/>
      <dgm:t>
        <a:bodyPr/>
        <a:lstStyle/>
        <a:p>
          <a:endParaRPr lang="en-US"/>
        </a:p>
      </dgm:t>
    </dgm:pt>
    <dgm:pt modelId="{BFAF58EB-D760-4715-8E4C-BE7C820E9704}" type="sibTrans" cxnId="{668E7385-E9A4-4DE4-AAFA-0924074347FD}">
      <dgm:prSet/>
      <dgm:spPr/>
      <dgm:t>
        <a:bodyPr/>
        <a:lstStyle/>
        <a:p>
          <a:endParaRPr lang="en-US"/>
        </a:p>
      </dgm:t>
    </dgm:pt>
    <dgm:pt modelId="{0BC6BBFE-89FE-45A0-A327-E575A6E42FA9}" type="pres">
      <dgm:prSet presAssocID="{E0DD975B-E2F3-4C71-BE5D-2B6ABD79AD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EEF0686-BD7F-4465-A644-1DEF4306213C}" type="pres">
      <dgm:prSet presAssocID="{F0AB048B-A26A-4D30-A413-2A08D387A805}" presName="hierRoot1" presStyleCnt="0"/>
      <dgm:spPr/>
    </dgm:pt>
    <dgm:pt modelId="{F1EE9A01-A3F2-44A2-B23A-F5F9AD5E8E3A}" type="pres">
      <dgm:prSet presAssocID="{F0AB048B-A26A-4D30-A413-2A08D387A805}" presName="composite" presStyleCnt="0"/>
      <dgm:spPr/>
    </dgm:pt>
    <dgm:pt modelId="{AA652787-AE77-4056-8541-84A74FCE9713}" type="pres">
      <dgm:prSet presAssocID="{F0AB048B-A26A-4D30-A413-2A08D387A805}" presName="background" presStyleLbl="node0" presStyleIdx="0" presStyleCnt="2"/>
      <dgm:spPr/>
    </dgm:pt>
    <dgm:pt modelId="{E016D78F-0CD9-41EA-8349-F69405441CCA}" type="pres">
      <dgm:prSet presAssocID="{F0AB048B-A26A-4D30-A413-2A08D387A805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6AF2B9-9B83-4DCA-9BE5-A850CFD72E47}" type="pres">
      <dgm:prSet presAssocID="{F0AB048B-A26A-4D30-A413-2A08D387A805}" presName="hierChild2" presStyleCnt="0"/>
      <dgm:spPr/>
    </dgm:pt>
    <dgm:pt modelId="{9A47035E-C6A3-4790-B5F1-F4B26D54075B}" type="pres">
      <dgm:prSet presAssocID="{068AA13B-6BA5-4830-8649-9D60CB8FC695}" presName="hierRoot1" presStyleCnt="0"/>
      <dgm:spPr/>
    </dgm:pt>
    <dgm:pt modelId="{F369D925-9B02-48B1-9847-B2AB42D87A85}" type="pres">
      <dgm:prSet presAssocID="{068AA13B-6BA5-4830-8649-9D60CB8FC695}" presName="composite" presStyleCnt="0"/>
      <dgm:spPr/>
    </dgm:pt>
    <dgm:pt modelId="{086E9207-6230-492D-A7C2-5A338D47DCF9}" type="pres">
      <dgm:prSet presAssocID="{068AA13B-6BA5-4830-8649-9D60CB8FC695}" presName="background" presStyleLbl="node0" presStyleIdx="1" presStyleCnt="2"/>
      <dgm:spPr/>
    </dgm:pt>
    <dgm:pt modelId="{F02F3EE1-E6C4-4D11-A15A-80EC93C1AD42}" type="pres">
      <dgm:prSet presAssocID="{068AA13B-6BA5-4830-8649-9D60CB8FC695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93584-0B70-4BFD-B223-A212E224D3FD}" type="pres">
      <dgm:prSet presAssocID="{068AA13B-6BA5-4830-8649-9D60CB8FC695}" presName="hierChild2" presStyleCnt="0"/>
      <dgm:spPr/>
    </dgm:pt>
  </dgm:ptLst>
  <dgm:cxnLst>
    <dgm:cxn modelId="{1BD76D21-A34B-4F9B-82CC-D72797636858}" type="presOf" srcId="{068AA13B-6BA5-4830-8649-9D60CB8FC695}" destId="{F02F3EE1-E6C4-4D11-A15A-80EC93C1AD42}" srcOrd="0" destOrd="0" presId="urn:microsoft.com/office/officeart/2005/8/layout/hierarchy1"/>
    <dgm:cxn modelId="{0BAD9CF8-DFFA-4954-AC47-FD02E781A3FE}" srcId="{E0DD975B-E2F3-4C71-BE5D-2B6ABD79AD9A}" destId="{F0AB048B-A26A-4D30-A413-2A08D387A805}" srcOrd="0" destOrd="0" parTransId="{F997A977-8677-4B9D-AC6F-C0FA184F0E3F}" sibTransId="{F5A08FF8-54E0-4969-ADC6-4DE4FC467E77}"/>
    <dgm:cxn modelId="{668E7385-E9A4-4DE4-AAFA-0924074347FD}" srcId="{E0DD975B-E2F3-4C71-BE5D-2B6ABD79AD9A}" destId="{068AA13B-6BA5-4830-8649-9D60CB8FC695}" srcOrd="1" destOrd="0" parTransId="{476D1772-8463-42B0-BF07-B18F8CB252DD}" sibTransId="{BFAF58EB-D760-4715-8E4C-BE7C820E9704}"/>
    <dgm:cxn modelId="{980EE4AD-9105-473B-A7DE-5EAF11D2F660}" type="presOf" srcId="{F0AB048B-A26A-4D30-A413-2A08D387A805}" destId="{E016D78F-0CD9-41EA-8349-F69405441CCA}" srcOrd="0" destOrd="0" presId="urn:microsoft.com/office/officeart/2005/8/layout/hierarchy1"/>
    <dgm:cxn modelId="{9D2A7582-2B97-4022-807E-34FEB11C518B}" type="presOf" srcId="{E0DD975B-E2F3-4C71-BE5D-2B6ABD79AD9A}" destId="{0BC6BBFE-89FE-45A0-A327-E575A6E42FA9}" srcOrd="0" destOrd="0" presId="urn:microsoft.com/office/officeart/2005/8/layout/hierarchy1"/>
    <dgm:cxn modelId="{FD14B225-2014-42EB-92D8-05090E200719}" type="presParOf" srcId="{0BC6BBFE-89FE-45A0-A327-E575A6E42FA9}" destId="{BEEF0686-BD7F-4465-A644-1DEF4306213C}" srcOrd="0" destOrd="0" presId="urn:microsoft.com/office/officeart/2005/8/layout/hierarchy1"/>
    <dgm:cxn modelId="{796EC934-6464-43BF-B431-5B46F8A9BF0B}" type="presParOf" srcId="{BEEF0686-BD7F-4465-A644-1DEF4306213C}" destId="{F1EE9A01-A3F2-44A2-B23A-F5F9AD5E8E3A}" srcOrd="0" destOrd="0" presId="urn:microsoft.com/office/officeart/2005/8/layout/hierarchy1"/>
    <dgm:cxn modelId="{82F5E83A-EC9C-4299-B818-E80902E6EF2C}" type="presParOf" srcId="{F1EE9A01-A3F2-44A2-B23A-F5F9AD5E8E3A}" destId="{AA652787-AE77-4056-8541-84A74FCE9713}" srcOrd="0" destOrd="0" presId="urn:microsoft.com/office/officeart/2005/8/layout/hierarchy1"/>
    <dgm:cxn modelId="{1248D7D0-BAF7-4527-9A4D-B23D89A69811}" type="presParOf" srcId="{F1EE9A01-A3F2-44A2-B23A-F5F9AD5E8E3A}" destId="{E016D78F-0CD9-41EA-8349-F69405441CCA}" srcOrd="1" destOrd="0" presId="urn:microsoft.com/office/officeart/2005/8/layout/hierarchy1"/>
    <dgm:cxn modelId="{90403DC4-ADBC-4C47-9F3F-81D3FAB154F7}" type="presParOf" srcId="{BEEF0686-BD7F-4465-A644-1DEF4306213C}" destId="{406AF2B9-9B83-4DCA-9BE5-A850CFD72E47}" srcOrd="1" destOrd="0" presId="urn:microsoft.com/office/officeart/2005/8/layout/hierarchy1"/>
    <dgm:cxn modelId="{615465F8-12D3-425A-8AB9-01CFD2568589}" type="presParOf" srcId="{0BC6BBFE-89FE-45A0-A327-E575A6E42FA9}" destId="{9A47035E-C6A3-4790-B5F1-F4B26D54075B}" srcOrd="1" destOrd="0" presId="urn:microsoft.com/office/officeart/2005/8/layout/hierarchy1"/>
    <dgm:cxn modelId="{7D8865F5-0FC8-4B6C-8C40-2888D39E7F2B}" type="presParOf" srcId="{9A47035E-C6A3-4790-B5F1-F4B26D54075B}" destId="{F369D925-9B02-48B1-9847-B2AB42D87A85}" srcOrd="0" destOrd="0" presId="urn:microsoft.com/office/officeart/2005/8/layout/hierarchy1"/>
    <dgm:cxn modelId="{337B9C8D-0B91-444B-A7C6-38948CEAD3A3}" type="presParOf" srcId="{F369D925-9B02-48B1-9847-B2AB42D87A85}" destId="{086E9207-6230-492D-A7C2-5A338D47DCF9}" srcOrd="0" destOrd="0" presId="urn:microsoft.com/office/officeart/2005/8/layout/hierarchy1"/>
    <dgm:cxn modelId="{FF509A01-A0C9-4658-B85D-BAF7B9E97AA6}" type="presParOf" srcId="{F369D925-9B02-48B1-9847-B2AB42D87A85}" destId="{F02F3EE1-E6C4-4D11-A15A-80EC93C1AD42}" srcOrd="1" destOrd="0" presId="urn:microsoft.com/office/officeart/2005/8/layout/hierarchy1"/>
    <dgm:cxn modelId="{E8056F3E-C14E-4E39-9897-0C24AAFB66F2}" type="presParOf" srcId="{9A47035E-C6A3-4790-B5F1-F4B26D54075B}" destId="{C3E93584-0B70-4BFD-B223-A212E224D3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96CD74-5120-4A58-B79B-3C0C755B29BC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27E4094-8575-4D52-853F-3D4931D2DCCA}">
      <dgm:prSet/>
      <dgm:spPr/>
      <dgm:t>
        <a:bodyPr/>
        <a:lstStyle/>
        <a:p>
          <a:r>
            <a:rPr lang="en-US" b="1"/>
            <a:t>Locus of Control</a:t>
          </a:r>
          <a:endParaRPr lang="en-US"/>
        </a:p>
      </dgm:t>
    </dgm:pt>
    <dgm:pt modelId="{1E665A62-BFF8-4873-B1CA-93997A174B1D}" type="parTrans" cxnId="{0F38B363-4F39-4208-8689-691678919F8E}">
      <dgm:prSet/>
      <dgm:spPr/>
      <dgm:t>
        <a:bodyPr/>
        <a:lstStyle/>
        <a:p>
          <a:endParaRPr lang="en-US"/>
        </a:p>
      </dgm:t>
    </dgm:pt>
    <dgm:pt modelId="{B29157E5-F035-4AB4-85A0-B16286EB3CE8}" type="sibTrans" cxnId="{0F38B363-4F39-4208-8689-691678919F8E}">
      <dgm:prSet/>
      <dgm:spPr/>
      <dgm:t>
        <a:bodyPr/>
        <a:lstStyle/>
        <a:p>
          <a:endParaRPr lang="en-US"/>
        </a:p>
      </dgm:t>
    </dgm:pt>
    <dgm:pt modelId="{A6D9A383-A83E-4991-A278-425EB1C1465B}">
      <dgm:prSet/>
      <dgm:spPr/>
      <dgm:t>
        <a:bodyPr/>
        <a:lstStyle/>
        <a:p>
          <a:r>
            <a:rPr lang="en-US"/>
            <a:t>Defines whether a person places the primary responsibility for what happens to him or her within himself/herself or on outside forces</a:t>
          </a:r>
        </a:p>
      </dgm:t>
    </dgm:pt>
    <dgm:pt modelId="{F4819C6B-C734-4738-8EC8-33A28BD94E59}" type="parTrans" cxnId="{3211D85A-E55B-4629-A64E-C58F16248746}">
      <dgm:prSet/>
      <dgm:spPr/>
      <dgm:t>
        <a:bodyPr/>
        <a:lstStyle/>
        <a:p>
          <a:endParaRPr lang="en-US"/>
        </a:p>
      </dgm:t>
    </dgm:pt>
    <dgm:pt modelId="{74F79422-1F46-468E-B2D6-09E16BB2F54C}" type="sibTrans" cxnId="{3211D85A-E55B-4629-A64E-C58F16248746}">
      <dgm:prSet/>
      <dgm:spPr/>
      <dgm:t>
        <a:bodyPr/>
        <a:lstStyle/>
        <a:p>
          <a:endParaRPr lang="en-US"/>
        </a:p>
      </dgm:t>
    </dgm:pt>
    <dgm:pt modelId="{4A6706F1-E600-4A11-B2B3-0F81C819AF52}">
      <dgm:prSet/>
      <dgm:spPr/>
      <dgm:t>
        <a:bodyPr/>
        <a:lstStyle/>
        <a:p>
          <a:r>
            <a:rPr lang="en-US" b="1"/>
            <a:t>Authoritarianism</a:t>
          </a:r>
          <a:endParaRPr lang="en-US"/>
        </a:p>
      </dgm:t>
    </dgm:pt>
    <dgm:pt modelId="{698D86C7-DFD2-49AE-80F9-11E7CFFDA9A0}" type="parTrans" cxnId="{16690BA9-1C0D-4AC6-AA09-2561AA5E666A}">
      <dgm:prSet/>
      <dgm:spPr/>
      <dgm:t>
        <a:bodyPr/>
        <a:lstStyle/>
        <a:p>
          <a:endParaRPr lang="en-US"/>
        </a:p>
      </dgm:t>
    </dgm:pt>
    <dgm:pt modelId="{D8050F88-39B0-4B17-9CB4-37A832FD6B22}" type="sibTrans" cxnId="{16690BA9-1C0D-4AC6-AA09-2561AA5E666A}">
      <dgm:prSet/>
      <dgm:spPr/>
      <dgm:t>
        <a:bodyPr/>
        <a:lstStyle/>
        <a:p>
          <a:endParaRPr lang="en-US"/>
        </a:p>
      </dgm:t>
    </dgm:pt>
    <dgm:pt modelId="{19166B49-7D5D-453D-AE35-9D9396E41009}">
      <dgm:prSet/>
      <dgm:spPr/>
      <dgm:t>
        <a:bodyPr/>
        <a:lstStyle/>
        <a:p>
          <a:r>
            <a:rPr lang="en-US"/>
            <a:t>The belief that power and status differences should exist in an organization</a:t>
          </a:r>
        </a:p>
      </dgm:t>
    </dgm:pt>
    <dgm:pt modelId="{879B2E8E-A200-4945-BAC1-EC051F4FA4A7}" type="parTrans" cxnId="{08C7479A-7ED7-43B6-BAF4-3E04E77A3570}">
      <dgm:prSet/>
      <dgm:spPr/>
      <dgm:t>
        <a:bodyPr/>
        <a:lstStyle/>
        <a:p>
          <a:endParaRPr lang="en-US"/>
        </a:p>
      </dgm:t>
    </dgm:pt>
    <dgm:pt modelId="{6A4995B1-0CB0-42F0-991B-4E2936EF162C}" type="sibTrans" cxnId="{08C7479A-7ED7-43B6-BAF4-3E04E77A3570}">
      <dgm:prSet/>
      <dgm:spPr/>
      <dgm:t>
        <a:bodyPr/>
        <a:lstStyle/>
        <a:p>
          <a:endParaRPr lang="en-US"/>
        </a:p>
      </dgm:t>
    </dgm:pt>
    <dgm:pt modelId="{7F2B5400-411A-4F3C-BD45-E55B46966918}" type="pres">
      <dgm:prSet presAssocID="{5396CD74-5120-4A58-B79B-3C0C755B29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817E70-0139-4992-98A2-D7EC6A65DEB4}" type="pres">
      <dgm:prSet presAssocID="{327E4094-8575-4D52-853F-3D4931D2DCCA}" presName="parentLin" presStyleCnt="0"/>
      <dgm:spPr/>
    </dgm:pt>
    <dgm:pt modelId="{C8CE3612-FC82-41FB-8EB0-55AC02F99AF0}" type="pres">
      <dgm:prSet presAssocID="{327E4094-8575-4D52-853F-3D4931D2DCC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59093BD-6194-49D8-BB1F-DB79C0E6263E}" type="pres">
      <dgm:prSet presAssocID="{327E4094-8575-4D52-853F-3D4931D2DCC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F9DDE-70B4-4411-8E4B-7102E172F785}" type="pres">
      <dgm:prSet presAssocID="{327E4094-8575-4D52-853F-3D4931D2DCCA}" presName="negativeSpace" presStyleCnt="0"/>
      <dgm:spPr/>
    </dgm:pt>
    <dgm:pt modelId="{DF9098C1-227E-4634-9E6F-4F8B6364A048}" type="pres">
      <dgm:prSet presAssocID="{327E4094-8575-4D52-853F-3D4931D2DCC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9A42E-2A0D-4626-9739-6DECE2416782}" type="pres">
      <dgm:prSet presAssocID="{B29157E5-F035-4AB4-85A0-B16286EB3CE8}" presName="spaceBetweenRectangles" presStyleCnt="0"/>
      <dgm:spPr/>
    </dgm:pt>
    <dgm:pt modelId="{59E584F8-5AFC-4CB1-961D-86CBC84ADB0C}" type="pres">
      <dgm:prSet presAssocID="{4A6706F1-E600-4A11-B2B3-0F81C819AF52}" presName="parentLin" presStyleCnt="0"/>
      <dgm:spPr/>
    </dgm:pt>
    <dgm:pt modelId="{8F2EBCEE-D29C-4B85-99E1-BD681FEA7AE6}" type="pres">
      <dgm:prSet presAssocID="{4A6706F1-E600-4A11-B2B3-0F81C819AF5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D449307-77DA-4E7F-8F08-11662EB29C3C}" type="pres">
      <dgm:prSet presAssocID="{4A6706F1-E600-4A11-B2B3-0F81C819AF5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5BF70-6C22-48D6-B134-AF774DE18866}" type="pres">
      <dgm:prSet presAssocID="{4A6706F1-E600-4A11-B2B3-0F81C819AF52}" presName="negativeSpace" presStyleCnt="0"/>
      <dgm:spPr/>
    </dgm:pt>
    <dgm:pt modelId="{3F321DED-D390-44BF-BB9C-A55A9D998CC7}" type="pres">
      <dgm:prSet presAssocID="{4A6706F1-E600-4A11-B2B3-0F81C819AF5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42A34D-76B8-4821-992B-AA1DAA6C4327}" type="presOf" srcId="{4A6706F1-E600-4A11-B2B3-0F81C819AF52}" destId="{FD449307-77DA-4E7F-8F08-11662EB29C3C}" srcOrd="1" destOrd="0" presId="urn:microsoft.com/office/officeart/2005/8/layout/list1"/>
    <dgm:cxn modelId="{16690BA9-1C0D-4AC6-AA09-2561AA5E666A}" srcId="{5396CD74-5120-4A58-B79B-3C0C755B29BC}" destId="{4A6706F1-E600-4A11-B2B3-0F81C819AF52}" srcOrd="1" destOrd="0" parTransId="{698D86C7-DFD2-49AE-80F9-11E7CFFDA9A0}" sibTransId="{D8050F88-39B0-4B17-9CB4-37A832FD6B22}"/>
    <dgm:cxn modelId="{08C7479A-7ED7-43B6-BAF4-3E04E77A3570}" srcId="{4A6706F1-E600-4A11-B2B3-0F81C819AF52}" destId="{19166B49-7D5D-453D-AE35-9D9396E41009}" srcOrd="0" destOrd="0" parTransId="{879B2E8E-A200-4945-BAC1-EC051F4FA4A7}" sibTransId="{6A4995B1-0CB0-42F0-991B-4E2936EF162C}"/>
    <dgm:cxn modelId="{3211D85A-E55B-4629-A64E-C58F16248746}" srcId="{327E4094-8575-4D52-853F-3D4931D2DCCA}" destId="{A6D9A383-A83E-4991-A278-425EB1C1465B}" srcOrd="0" destOrd="0" parTransId="{F4819C6B-C734-4738-8EC8-33A28BD94E59}" sibTransId="{74F79422-1F46-468E-B2D6-09E16BB2F54C}"/>
    <dgm:cxn modelId="{0F38B363-4F39-4208-8689-691678919F8E}" srcId="{5396CD74-5120-4A58-B79B-3C0C755B29BC}" destId="{327E4094-8575-4D52-853F-3D4931D2DCCA}" srcOrd="0" destOrd="0" parTransId="{1E665A62-BFF8-4873-B1CA-93997A174B1D}" sibTransId="{B29157E5-F035-4AB4-85A0-B16286EB3CE8}"/>
    <dgm:cxn modelId="{BB571788-B576-4907-8638-12E58B5A53A5}" type="presOf" srcId="{A6D9A383-A83E-4991-A278-425EB1C1465B}" destId="{DF9098C1-227E-4634-9E6F-4F8B6364A048}" srcOrd="0" destOrd="0" presId="urn:microsoft.com/office/officeart/2005/8/layout/list1"/>
    <dgm:cxn modelId="{7F0228DB-C418-4836-8BFB-772960548C5A}" type="presOf" srcId="{327E4094-8575-4D52-853F-3D4931D2DCCA}" destId="{B59093BD-6194-49D8-BB1F-DB79C0E6263E}" srcOrd="1" destOrd="0" presId="urn:microsoft.com/office/officeart/2005/8/layout/list1"/>
    <dgm:cxn modelId="{5EA81D83-8E49-4E74-90FD-1195B0626A49}" type="presOf" srcId="{327E4094-8575-4D52-853F-3D4931D2DCCA}" destId="{C8CE3612-FC82-41FB-8EB0-55AC02F99AF0}" srcOrd="0" destOrd="0" presId="urn:microsoft.com/office/officeart/2005/8/layout/list1"/>
    <dgm:cxn modelId="{32AECF19-2E4C-4F8E-9389-C306973375CD}" type="presOf" srcId="{19166B49-7D5D-453D-AE35-9D9396E41009}" destId="{3F321DED-D390-44BF-BB9C-A55A9D998CC7}" srcOrd="0" destOrd="0" presId="urn:microsoft.com/office/officeart/2005/8/layout/list1"/>
    <dgm:cxn modelId="{97C5BFEE-BC4A-48C9-92CD-197AA7DB5A2A}" type="presOf" srcId="{4A6706F1-E600-4A11-B2B3-0F81C819AF52}" destId="{8F2EBCEE-D29C-4B85-99E1-BD681FEA7AE6}" srcOrd="0" destOrd="0" presId="urn:microsoft.com/office/officeart/2005/8/layout/list1"/>
    <dgm:cxn modelId="{5568D6D8-9E9E-4D1E-A37F-8CE09EE1739B}" type="presOf" srcId="{5396CD74-5120-4A58-B79B-3C0C755B29BC}" destId="{7F2B5400-411A-4F3C-BD45-E55B46966918}" srcOrd="0" destOrd="0" presId="urn:microsoft.com/office/officeart/2005/8/layout/list1"/>
    <dgm:cxn modelId="{4CC1D2E7-6409-452E-B02C-A4433FD7C47C}" type="presParOf" srcId="{7F2B5400-411A-4F3C-BD45-E55B46966918}" destId="{95817E70-0139-4992-98A2-D7EC6A65DEB4}" srcOrd="0" destOrd="0" presId="urn:microsoft.com/office/officeart/2005/8/layout/list1"/>
    <dgm:cxn modelId="{D76B62EF-66B2-4449-A4FF-22F5C8EF1019}" type="presParOf" srcId="{95817E70-0139-4992-98A2-D7EC6A65DEB4}" destId="{C8CE3612-FC82-41FB-8EB0-55AC02F99AF0}" srcOrd="0" destOrd="0" presId="urn:microsoft.com/office/officeart/2005/8/layout/list1"/>
    <dgm:cxn modelId="{D6642750-CEC7-40F3-98D8-683C3D0BEA6C}" type="presParOf" srcId="{95817E70-0139-4992-98A2-D7EC6A65DEB4}" destId="{B59093BD-6194-49D8-BB1F-DB79C0E6263E}" srcOrd="1" destOrd="0" presId="urn:microsoft.com/office/officeart/2005/8/layout/list1"/>
    <dgm:cxn modelId="{E6753C31-5971-4116-908C-FF98ABA529A4}" type="presParOf" srcId="{7F2B5400-411A-4F3C-BD45-E55B46966918}" destId="{4CCF9DDE-70B4-4411-8E4B-7102E172F785}" srcOrd="1" destOrd="0" presId="urn:microsoft.com/office/officeart/2005/8/layout/list1"/>
    <dgm:cxn modelId="{D1B548AE-8D2E-478F-A4D6-34F203E874F8}" type="presParOf" srcId="{7F2B5400-411A-4F3C-BD45-E55B46966918}" destId="{DF9098C1-227E-4634-9E6F-4F8B6364A048}" srcOrd="2" destOrd="0" presId="urn:microsoft.com/office/officeart/2005/8/layout/list1"/>
    <dgm:cxn modelId="{ADC5F436-88DA-4602-97B1-9A4B7E3469E1}" type="presParOf" srcId="{7F2B5400-411A-4F3C-BD45-E55B46966918}" destId="{80D9A42E-2A0D-4626-9739-6DECE2416782}" srcOrd="3" destOrd="0" presId="urn:microsoft.com/office/officeart/2005/8/layout/list1"/>
    <dgm:cxn modelId="{0D96355E-E1C3-4CB1-9384-B19FB692BA26}" type="presParOf" srcId="{7F2B5400-411A-4F3C-BD45-E55B46966918}" destId="{59E584F8-5AFC-4CB1-961D-86CBC84ADB0C}" srcOrd="4" destOrd="0" presId="urn:microsoft.com/office/officeart/2005/8/layout/list1"/>
    <dgm:cxn modelId="{6265E2A3-BB62-44C3-BC29-74BC23EB671A}" type="presParOf" srcId="{59E584F8-5AFC-4CB1-961D-86CBC84ADB0C}" destId="{8F2EBCEE-D29C-4B85-99E1-BD681FEA7AE6}" srcOrd="0" destOrd="0" presId="urn:microsoft.com/office/officeart/2005/8/layout/list1"/>
    <dgm:cxn modelId="{43F8FAD7-89F3-4743-810C-335AE494A47E}" type="presParOf" srcId="{59E584F8-5AFC-4CB1-961D-86CBC84ADB0C}" destId="{FD449307-77DA-4E7F-8F08-11662EB29C3C}" srcOrd="1" destOrd="0" presId="urn:microsoft.com/office/officeart/2005/8/layout/list1"/>
    <dgm:cxn modelId="{7503F120-97AA-47F8-8262-48B3D2002CCA}" type="presParOf" srcId="{7F2B5400-411A-4F3C-BD45-E55B46966918}" destId="{94C5BF70-6C22-48D6-B134-AF774DE18866}" srcOrd="5" destOrd="0" presId="urn:microsoft.com/office/officeart/2005/8/layout/list1"/>
    <dgm:cxn modelId="{32E482E2-A644-4FB2-B607-3ECD28601A15}" type="presParOf" srcId="{7F2B5400-411A-4F3C-BD45-E55B46966918}" destId="{3F321DED-D390-44BF-BB9C-A55A9D998CC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AD56CE-5ECD-49BF-9C89-9315205950F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F84AE-D763-4E48-9F7C-B946A6147D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Fundamental beliefs that an individual considers to be important, that are relatively stable over time, and that have an impact on attitudes and behavior.</a:t>
          </a:r>
        </a:p>
      </dgm:t>
    </dgm:pt>
    <dgm:pt modelId="{21ADCE82-BCBE-4962-B318-B421039C3F89}" type="parTrans" cxnId="{41AD3BEF-5E06-4A15-8337-DB6735DBF990}">
      <dgm:prSet/>
      <dgm:spPr/>
      <dgm:t>
        <a:bodyPr/>
        <a:lstStyle/>
        <a:p>
          <a:endParaRPr lang="en-US"/>
        </a:p>
      </dgm:t>
    </dgm:pt>
    <dgm:pt modelId="{BB51BA32-604E-4BC4-A417-74F36B4EC68F}" type="sibTrans" cxnId="{41AD3BEF-5E06-4A15-8337-DB6735DBF990}">
      <dgm:prSet/>
      <dgm:spPr/>
      <dgm:t>
        <a:bodyPr/>
        <a:lstStyle/>
        <a:p>
          <a:endParaRPr lang="en-US"/>
        </a:p>
      </dgm:t>
    </dgm:pt>
    <dgm:pt modelId="{46DFF38E-9649-4003-87F8-2B7BF33A96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End Values</a:t>
          </a:r>
          <a:endParaRPr lang="en-US"/>
        </a:p>
      </dgm:t>
    </dgm:pt>
    <dgm:pt modelId="{50550795-89F1-416C-885D-215CD116C423}" type="parTrans" cxnId="{63DB2299-1E0F-4562-9600-F8E8AB0EFE34}">
      <dgm:prSet/>
      <dgm:spPr/>
      <dgm:t>
        <a:bodyPr/>
        <a:lstStyle/>
        <a:p>
          <a:endParaRPr lang="en-US"/>
        </a:p>
      </dgm:t>
    </dgm:pt>
    <dgm:pt modelId="{72A1B397-0B73-4538-8C92-E2120D0530D9}" type="sibTrans" cxnId="{63DB2299-1E0F-4562-9600-F8E8AB0EFE34}">
      <dgm:prSet/>
      <dgm:spPr/>
      <dgm:t>
        <a:bodyPr/>
        <a:lstStyle/>
        <a:p>
          <a:endParaRPr lang="en-US"/>
        </a:p>
      </dgm:t>
    </dgm:pt>
    <dgm:pt modelId="{568F90DE-6EEF-494A-A8A8-4624595024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Sometimes called terminal values, these are beliefs about the kind of goals or outcomes that are worth trying to pursue.</a:t>
          </a:r>
        </a:p>
      </dgm:t>
    </dgm:pt>
    <dgm:pt modelId="{9328984A-ABAA-45A7-B331-A1933DE372F6}" type="parTrans" cxnId="{62FAF6BD-F463-4CAB-BE94-8CA964A1EA2F}">
      <dgm:prSet/>
      <dgm:spPr/>
      <dgm:t>
        <a:bodyPr/>
        <a:lstStyle/>
        <a:p>
          <a:endParaRPr lang="en-US"/>
        </a:p>
      </dgm:t>
    </dgm:pt>
    <dgm:pt modelId="{D63EC75D-FB6E-458A-BAB6-1AD4A6A75EF5}" type="sibTrans" cxnId="{62FAF6BD-F463-4CAB-BE94-8CA964A1EA2F}">
      <dgm:prSet/>
      <dgm:spPr/>
      <dgm:t>
        <a:bodyPr/>
        <a:lstStyle/>
        <a:p>
          <a:endParaRPr lang="en-US"/>
        </a:p>
      </dgm:t>
    </dgm:pt>
    <dgm:pt modelId="{35CD9E1C-A79E-46D5-AE23-D0463C62F4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Instrumental Values</a:t>
          </a:r>
          <a:endParaRPr lang="en-US"/>
        </a:p>
      </dgm:t>
    </dgm:pt>
    <dgm:pt modelId="{A8E3D339-248F-4747-A4B1-78F0587B8E3E}" type="parTrans" cxnId="{996AF01F-D71D-4A7E-B4B9-693759305750}">
      <dgm:prSet/>
      <dgm:spPr/>
      <dgm:t>
        <a:bodyPr/>
        <a:lstStyle/>
        <a:p>
          <a:endParaRPr lang="en-US"/>
        </a:p>
      </dgm:t>
    </dgm:pt>
    <dgm:pt modelId="{06456E7B-F989-4063-A917-83905BBDEF5A}" type="sibTrans" cxnId="{996AF01F-D71D-4A7E-B4B9-693759305750}">
      <dgm:prSet/>
      <dgm:spPr/>
      <dgm:t>
        <a:bodyPr/>
        <a:lstStyle/>
        <a:p>
          <a:endParaRPr lang="en-US"/>
        </a:p>
      </dgm:t>
    </dgm:pt>
    <dgm:pt modelId="{2D7FDE62-EA8A-49A8-B55C-ADA5755371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Beliefs about the types of behavior that are appropriate for reaching goals.</a:t>
          </a:r>
        </a:p>
      </dgm:t>
    </dgm:pt>
    <dgm:pt modelId="{AA9FF133-5865-4005-9AD8-805C3C7F4CE8}" type="parTrans" cxnId="{9A3A1CE9-58D2-4666-A6C8-922952FCD67C}">
      <dgm:prSet/>
      <dgm:spPr/>
      <dgm:t>
        <a:bodyPr/>
        <a:lstStyle/>
        <a:p>
          <a:endParaRPr lang="en-US"/>
        </a:p>
      </dgm:t>
    </dgm:pt>
    <dgm:pt modelId="{B8F23BB0-1333-4BF6-93AA-6AADC4A58439}" type="sibTrans" cxnId="{9A3A1CE9-58D2-4666-A6C8-922952FCD67C}">
      <dgm:prSet/>
      <dgm:spPr/>
      <dgm:t>
        <a:bodyPr/>
        <a:lstStyle/>
        <a:p>
          <a:endParaRPr lang="en-US"/>
        </a:p>
      </dgm:t>
    </dgm:pt>
    <dgm:pt modelId="{ECEC1018-B98E-421F-88D6-2312996293F2}" type="pres">
      <dgm:prSet presAssocID="{50AD56CE-5ECD-49BF-9C89-9315205950F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DE01E7-6ACE-4E09-874F-4FF65C6958D7}" type="pres">
      <dgm:prSet presAssocID="{804F84AE-D763-4E48-9F7C-B946A6147DB4}" presName="compNode" presStyleCnt="0"/>
      <dgm:spPr/>
    </dgm:pt>
    <dgm:pt modelId="{6A53F139-D6DD-49C7-8E41-BD343072DF37}" type="pres">
      <dgm:prSet presAssocID="{804F84AE-D763-4E48-9F7C-B946A6147DB4}" presName="bgRect" presStyleLbl="bgShp" presStyleIdx="0" presStyleCnt="3"/>
      <dgm:spPr/>
    </dgm:pt>
    <dgm:pt modelId="{7965DC08-ED43-4361-9947-A75C70A741F7}" type="pres">
      <dgm:prSet presAssocID="{804F84AE-D763-4E48-9F7C-B946A6147DB4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3C9573D6-04C3-4FAC-8708-38F43206C090}" type="pres">
      <dgm:prSet presAssocID="{804F84AE-D763-4E48-9F7C-B946A6147DB4}" presName="spaceRect" presStyleCnt="0"/>
      <dgm:spPr/>
    </dgm:pt>
    <dgm:pt modelId="{ACB061CE-34BB-4F5A-BECD-96321FC251B0}" type="pres">
      <dgm:prSet presAssocID="{804F84AE-D763-4E48-9F7C-B946A6147DB4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15170A5-C8CA-4500-94A4-EE6CBE5046D2}" type="pres">
      <dgm:prSet presAssocID="{BB51BA32-604E-4BC4-A417-74F36B4EC68F}" presName="sibTrans" presStyleCnt="0"/>
      <dgm:spPr/>
    </dgm:pt>
    <dgm:pt modelId="{66CB0ECB-59F1-4FAB-BE62-7C19D449ECFA}" type="pres">
      <dgm:prSet presAssocID="{46DFF38E-9649-4003-87F8-2B7BF33A965B}" presName="compNode" presStyleCnt="0"/>
      <dgm:spPr/>
    </dgm:pt>
    <dgm:pt modelId="{6C6C83D4-9277-461E-A534-DD1258CDDEEE}" type="pres">
      <dgm:prSet presAssocID="{46DFF38E-9649-4003-87F8-2B7BF33A965B}" presName="bgRect" presStyleLbl="bgShp" presStyleIdx="1" presStyleCnt="3"/>
      <dgm:spPr/>
    </dgm:pt>
    <dgm:pt modelId="{1D32B862-C077-4F5A-AF7B-D026DFF90EC3}" type="pres">
      <dgm:prSet presAssocID="{46DFF38E-9649-4003-87F8-2B7BF33A965B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53F9B4C8-1B41-4491-84D8-6FA9AB991437}" type="pres">
      <dgm:prSet presAssocID="{46DFF38E-9649-4003-87F8-2B7BF33A965B}" presName="spaceRect" presStyleCnt="0"/>
      <dgm:spPr/>
    </dgm:pt>
    <dgm:pt modelId="{CD2F9E09-9028-45E3-86CD-CBD8F90CF422}" type="pres">
      <dgm:prSet presAssocID="{46DFF38E-9649-4003-87F8-2B7BF33A965B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C71865F-C0BC-44A8-8C0C-E38DD3FBD80C}" type="pres">
      <dgm:prSet presAssocID="{46DFF38E-9649-4003-87F8-2B7BF33A965B}" presName="desTx" presStyleLbl="revTx" presStyleIdx="2" presStyleCnt="5">
        <dgm:presLayoutVars/>
      </dgm:prSet>
      <dgm:spPr/>
      <dgm:t>
        <a:bodyPr/>
        <a:lstStyle/>
        <a:p>
          <a:endParaRPr lang="en-US"/>
        </a:p>
      </dgm:t>
    </dgm:pt>
    <dgm:pt modelId="{D72D740D-A882-4711-9FAF-9368FB53FFE7}" type="pres">
      <dgm:prSet presAssocID="{72A1B397-0B73-4538-8C92-E2120D0530D9}" presName="sibTrans" presStyleCnt="0"/>
      <dgm:spPr/>
    </dgm:pt>
    <dgm:pt modelId="{6E6C44B6-1258-4AB1-9143-02F0B7B9B160}" type="pres">
      <dgm:prSet presAssocID="{35CD9E1C-A79E-46D5-AE23-D0463C62F438}" presName="compNode" presStyleCnt="0"/>
      <dgm:spPr/>
    </dgm:pt>
    <dgm:pt modelId="{D6403219-ED60-41D0-9574-473FAA4CE088}" type="pres">
      <dgm:prSet presAssocID="{35CD9E1C-A79E-46D5-AE23-D0463C62F438}" presName="bgRect" presStyleLbl="bgShp" presStyleIdx="2" presStyleCnt="3"/>
      <dgm:spPr/>
    </dgm:pt>
    <dgm:pt modelId="{70FA6E39-1E71-4B41-8871-D7064F8A4D6E}" type="pres">
      <dgm:prSet presAssocID="{35CD9E1C-A79E-46D5-AE23-D0463C62F438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CE66C4E-C327-4630-98D9-AB431AEDDA1F}" type="pres">
      <dgm:prSet presAssocID="{35CD9E1C-A79E-46D5-AE23-D0463C62F438}" presName="spaceRect" presStyleCnt="0"/>
      <dgm:spPr/>
    </dgm:pt>
    <dgm:pt modelId="{29B40833-A578-413A-A05D-B88DA72A91A9}" type="pres">
      <dgm:prSet presAssocID="{35CD9E1C-A79E-46D5-AE23-D0463C62F438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D552AE0-9AFA-4FA4-8427-5EE76F835700}" type="pres">
      <dgm:prSet presAssocID="{35CD9E1C-A79E-46D5-AE23-D0463C62F438}" presName="desTx" presStyleLbl="revTx" presStyleIdx="4" presStyleCnt="5">
        <dgm:presLayoutVars/>
      </dgm:prSet>
      <dgm:spPr/>
      <dgm:t>
        <a:bodyPr/>
        <a:lstStyle/>
        <a:p>
          <a:endParaRPr lang="en-US"/>
        </a:p>
      </dgm:t>
    </dgm:pt>
  </dgm:ptLst>
  <dgm:cxnLst>
    <dgm:cxn modelId="{B76BA148-3FEB-4A59-A4A3-F37065ED1D95}" type="presOf" srcId="{2D7FDE62-EA8A-49A8-B55C-ADA5755371C8}" destId="{6D552AE0-9AFA-4FA4-8427-5EE76F835700}" srcOrd="0" destOrd="0" presId="urn:microsoft.com/office/officeart/2018/2/layout/IconVerticalSolidList"/>
    <dgm:cxn modelId="{F48E9564-13E0-45EF-9476-496EE3DE98C4}" type="presOf" srcId="{568F90DE-6EEF-494A-A8A8-46245950245A}" destId="{AC71865F-C0BC-44A8-8C0C-E38DD3FBD80C}" srcOrd="0" destOrd="0" presId="urn:microsoft.com/office/officeart/2018/2/layout/IconVerticalSolidList"/>
    <dgm:cxn modelId="{885DCF6E-5DE6-4CE4-82C7-D70E6FA3EFE5}" type="presOf" srcId="{35CD9E1C-A79E-46D5-AE23-D0463C62F438}" destId="{29B40833-A578-413A-A05D-B88DA72A91A9}" srcOrd="0" destOrd="0" presId="urn:microsoft.com/office/officeart/2018/2/layout/IconVerticalSolidList"/>
    <dgm:cxn modelId="{C57C108F-0670-4D8B-B61E-8071802E7D35}" type="presOf" srcId="{46DFF38E-9649-4003-87F8-2B7BF33A965B}" destId="{CD2F9E09-9028-45E3-86CD-CBD8F90CF422}" srcOrd="0" destOrd="0" presId="urn:microsoft.com/office/officeart/2018/2/layout/IconVerticalSolidList"/>
    <dgm:cxn modelId="{EB7733F8-C09C-4ED3-A82F-AA96D3666342}" type="presOf" srcId="{804F84AE-D763-4E48-9F7C-B946A6147DB4}" destId="{ACB061CE-34BB-4F5A-BECD-96321FC251B0}" srcOrd="0" destOrd="0" presId="urn:microsoft.com/office/officeart/2018/2/layout/IconVerticalSolidList"/>
    <dgm:cxn modelId="{41AD3BEF-5E06-4A15-8337-DB6735DBF990}" srcId="{50AD56CE-5ECD-49BF-9C89-9315205950FB}" destId="{804F84AE-D763-4E48-9F7C-B946A6147DB4}" srcOrd="0" destOrd="0" parTransId="{21ADCE82-BCBE-4962-B318-B421039C3F89}" sibTransId="{BB51BA32-604E-4BC4-A417-74F36B4EC68F}"/>
    <dgm:cxn modelId="{BAC14927-03A2-4C1B-BBDB-F35ED673B1B2}" type="presOf" srcId="{50AD56CE-5ECD-49BF-9C89-9315205950FB}" destId="{ECEC1018-B98E-421F-88D6-2312996293F2}" srcOrd="0" destOrd="0" presId="urn:microsoft.com/office/officeart/2018/2/layout/IconVerticalSolidList"/>
    <dgm:cxn modelId="{9A3A1CE9-58D2-4666-A6C8-922952FCD67C}" srcId="{35CD9E1C-A79E-46D5-AE23-D0463C62F438}" destId="{2D7FDE62-EA8A-49A8-B55C-ADA5755371C8}" srcOrd="0" destOrd="0" parTransId="{AA9FF133-5865-4005-9AD8-805C3C7F4CE8}" sibTransId="{B8F23BB0-1333-4BF6-93AA-6AADC4A58439}"/>
    <dgm:cxn modelId="{63DB2299-1E0F-4562-9600-F8E8AB0EFE34}" srcId="{50AD56CE-5ECD-49BF-9C89-9315205950FB}" destId="{46DFF38E-9649-4003-87F8-2B7BF33A965B}" srcOrd="1" destOrd="0" parTransId="{50550795-89F1-416C-885D-215CD116C423}" sibTransId="{72A1B397-0B73-4538-8C92-E2120D0530D9}"/>
    <dgm:cxn modelId="{996AF01F-D71D-4A7E-B4B9-693759305750}" srcId="{50AD56CE-5ECD-49BF-9C89-9315205950FB}" destId="{35CD9E1C-A79E-46D5-AE23-D0463C62F438}" srcOrd="2" destOrd="0" parTransId="{A8E3D339-248F-4747-A4B1-78F0587B8E3E}" sibTransId="{06456E7B-F989-4063-A917-83905BBDEF5A}"/>
    <dgm:cxn modelId="{62FAF6BD-F463-4CAB-BE94-8CA964A1EA2F}" srcId="{46DFF38E-9649-4003-87F8-2B7BF33A965B}" destId="{568F90DE-6EEF-494A-A8A8-46245950245A}" srcOrd="0" destOrd="0" parTransId="{9328984A-ABAA-45A7-B331-A1933DE372F6}" sibTransId="{D63EC75D-FB6E-458A-BAB6-1AD4A6A75EF5}"/>
    <dgm:cxn modelId="{63B988A1-BFE2-4710-A32F-5B07FD52C833}" type="presParOf" srcId="{ECEC1018-B98E-421F-88D6-2312996293F2}" destId="{73DE01E7-6ACE-4E09-874F-4FF65C6958D7}" srcOrd="0" destOrd="0" presId="urn:microsoft.com/office/officeart/2018/2/layout/IconVerticalSolidList"/>
    <dgm:cxn modelId="{AC7B10BB-8C17-4442-81CD-E51D4A20B383}" type="presParOf" srcId="{73DE01E7-6ACE-4E09-874F-4FF65C6958D7}" destId="{6A53F139-D6DD-49C7-8E41-BD343072DF37}" srcOrd="0" destOrd="0" presId="urn:microsoft.com/office/officeart/2018/2/layout/IconVerticalSolidList"/>
    <dgm:cxn modelId="{96A0FFE0-3453-4833-B72F-6604C107FB08}" type="presParOf" srcId="{73DE01E7-6ACE-4E09-874F-4FF65C6958D7}" destId="{7965DC08-ED43-4361-9947-A75C70A741F7}" srcOrd="1" destOrd="0" presId="urn:microsoft.com/office/officeart/2018/2/layout/IconVerticalSolidList"/>
    <dgm:cxn modelId="{B8E004EC-99F0-425D-97B0-809A6E938D3C}" type="presParOf" srcId="{73DE01E7-6ACE-4E09-874F-4FF65C6958D7}" destId="{3C9573D6-04C3-4FAC-8708-38F43206C090}" srcOrd="2" destOrd="0" presId="urn:microsoft.com/office/officeart/2018/2/layout/IconVerticalSolidList"/>
    <dgm:cxn modelId="{C1F0EBDD-E479-4A8D-81A5-49C6AA4E0A21}" type="presParOf" srcId="{73DE01E7-6ACE-4E09-874F-4FF65C6958D7}" destId="{ACB061CE-34BB-4F5A-BECD-96321FC251B0}" srcOrd="3" destOrd="0" presId="urn:microsoft.com/office/officeart/2018/2/layout/IconVerticalSolidList"/>
    <dgm:cxn modelId="{1F1AA912-87F8-4B16-85B4-3023913C2448}" type="presParOf" srcId="{ECEC1018-B98E-421F-88D6-2312996293F2}" destId="{A15170A5-C8CA-4500-94A4-EE6CBE5046D2}" srcOrd="1" destOrd="0" presId="urn:microsoft.com/office/officeart/2018/2/layout/IconVerticalSolidList"/>
    <dgm:cxn modelId="{AB4B3620-1ED0-4046-ADA5-728E84438017}" type="presParOf" srcId="{ECEC1018-B98E-421F-88D6-2312996293F2}" destId="{66CB0ECB-59F1-4FAB-BE62-7C19D449ECFA}" srcOrd="2" destOrd="0" presId="urn:microsoft.com/office/officeart/2018/2/layout/IconVerticalSolidList"/>
    <dgm:cxn modelId="{CA95A987-7EDD-46AD-BF4C-0DFB9E8F48FC}" type="presParOf" srcId="{66CB0ECB-59F1-4FAB-BE62-7C19D449ECFA}" destId="{6C6C83D4-9277-461E-A534-DD1258CDDEEE}" srcOrd="0" destOrd="0" presId="urn:microsoft.com/office/officeart/2018/2/layout/IconVerticalSolidList"/>
    <dgm:cxn modelId="{1C0D40BA-39FE-4F8A-82B6-AEF8493F8A6F}" type="presParOf" srcId="{66CB0ECB-59F1-4FAB-BE62-7C19D449ECFA}" destId="{1D32B862-C077-4F5A-AF7B-D026DFF90EC3}" srcOrd="1" destOrd="0" presId="urn:microsoft.com/office/officeart/2018/2/layout/IconVerticalSolidList"/>
    <dgm:cxn modelId="{D82AC875-BDC2-4F4B-9B0B-E0FF9C73C5E1}" type="presParOf" srcId="{66CB0ECB-59F1-4FAB-BE62-7C19D449ECFA}" destId="{53F9B4C8-1B41-4491-84D8-6FA9AB991437}" srcOrd="2" destOrd="0" presId="urn:microsoft.com/office/officeart/2018/2/layout/IconVerticalSolidList"/>
    <dgm:cxn modelId="{CA563485-4D0D-4BFA-8EE2-709BA4178375}" type="presParOf" srcId="{66CB0ECB-59F1-4FAB-BE62-7C19D449ECFA}" destId="{CD2F9E09-9028-45E3-86CD-CBD8F90CF422}" srcOrd="3" destOrd="0" presId="urn:microsoft.com/office/officeart/2018/2/layout/IconVerticalSolidList"/>
    <dgm:cxn modelId="{D1E51325-244E-4F3C-878F-3EA00CEF92CA}" type="presParOf" srcId="{66CB0ECB-59F1-4FAB-BE62-7C19D449ECFA}" destId="{AC71865F-C0BC-44A8-8C0C-E38DD3FBD80C}" srcOrd="4" destOrd="0" presId="urn:microsoft.com/office/officeart/2018/2/layout/IconVerticalSolidList"/>
    <dgm:cxn modelId="{4BFE7D07-7564-48FE-9962-BA9A4747C0C1}" type="presParOf" srcId="{ECEC1018-B98E-421F-88D6-2312996293F2}" destId="{D72D740D-A882-4711-9FAF-9368FB53FFE7}" srcOrd="3" destOrd="0" presId="urn:microsoft.com/office/officeart/2018/2/layout/IconVerticalSolidList"/>
    <dgm:cxn modelId="{93F54667-D8CA-4B6B-B9C5-A115A656D0A4}" type="presParOf" srcId="{ECEC1018-B98E-421F-88D6-2312996293F2}" destId="{6E6C44B6-1258-4AB1-9143-02F0B7B9B160}" srcOrd="4" destOrd="0" presId="urn:microsoft.com/office/officeart/2018/2/layout/IconVerticalSolidList"/>
    <dgm:cxn modelId="{9A48FD25-03DF-42CD-A735-07D2CF894BE9}" type="presParOf" srcId="{6E6C44B6-1258-4AB1-9143-02F0B7B9B160}" destId="{D6403219-ED60-41D0-9574-473FAA4CE088}" srcOrd="0" destOrd="0" presId="urn:microsoft.com/office/officeart/2018/2/layout/IconVerticalSolidList"/>
    <dgm:cxn modelId="{62C61F13-0854-4835-A5DF-53618E7A3AA7}" type="presParOf" srcId="{6E6C44B6-1258-4AB1-9143-02F0B7B9B160}" destId="{70FA6E39-1E71-4B41-8871-D7064F8A4D6E}" srcOrd="1" destOrd="0" presId="urn:microsoft.com/office/officeart/2018/2/layout/IconVerticalSolidList"/>
    <dgm:cxn modelId="{DA9316D3-D455-4F55-8BEF-2B849E08C358}" type="presParOf" srcId="{6E6C44B6-1258-4AB1-9143-02F0B7B9B160}" destId="{2CE66C4E-C327-4630-98D9-AB431AEDDA1F}" srcOrd="2" destOrd="0" presId="urn:microsoft.com/office/officeart/2018/2/layout/IconVerticalSolidList"/>
    <dgm:cxn modelId="{E9E81091-A4D0-48DE-97F7-320FDBC8871C}" type="presParOf" srcId="{6E6C44B6-1258-4AB1-9143-02F0B7B9B160}" destId="{29B40833-A578-413A-A05D-B88DA72A91A9}" srcOrd="3" destOrd="0" presId="urn:microsoft.com/office/officeart/2018/2/layout/IconVerticalSolidList"/>
    <dgm:cxn modelId="{AA3DC5F2-BD4C-4600-A270-3C894EB5F01A}" type="presParOf" srcId="{6E6C44B6-1258-4AB1-9143-02F0B7B9B160}" destId="{6D552AE0-9AFA-4FA4-8427-5EE76F83570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A0A60-29E2-4ED3-A8C8-C018F6E81ED1}">
      <dsp:nvSpPr>
        <dsp:cNvPr id="0" name=""/>
        <dsp:cNvSpPr/>
      </dsp:nvSpPr>
      <dsp:spPr>
        <a:xfrm>
          <a:off x="12088" y="825924"/>
          <a:ext cx="2010906" cy="603272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487" tIns="74487" rIns="74487" bIns="7448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Identify</a:t>
          </a:r>
        </a:p>
      </dsp:txBody>
      <dsp:txXfrm>
        <a:off x="193070" y="825924"/>
        <a:ext cx="1648942" cy="603272"/>
      </dsp:txXfrm>
    </dsp:sp>
    <dsp:sp modelId="{70BB7401-95B9-4BC9-9FB9-0AB38A16FDA4}">
      <dsp:nvSpPr>
        <dsp:cNvPr id="0" name=""/>
        <dsp:cNvSpPr/>
      </dsp:nvSpPr>
      <dsp:spPr>
        <a:xfrm>
          <a:off x="12088" y="1429196"/>
          <a:ext cx="1829925" cy="259546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05" tIns="144605" rIns="144605" bIns="289209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Identify major personality dimensions and understand how personality influences leadership and relationships within organizations.</a:t>
          </a:r>
        </a:p>
      </dsp:txBody>
      <dsp:txXfrm>
        <a:off x="12088" y="1429196"/>
        <a:ext cx="1829925" cy="2595465"/>
      </dsp:txXfrm>
    </dsp:sp>
    <dsp:sp modelId="{C7BE9837-32D3-4B49-A862-5149D32E5BFA}">
      <dsp:nvSpPr>
        <dsp:cNvPr id="0" name=""/>
        <dsp:cNvSpPr/>
      </dsp:nvSpPr>
      <dsp:spPr>
        <a:xfrm>
          <a:off x="1964077" y="825924"/>
          <a:ext cx="2010906" cy="603272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487" tIns="74487" rIns="74487" bIns="7448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Clarify</a:t>
          </a:r>
        </a:p>
      </dsp:txBody>
      <dsp:txXfrm>
        <a:off x="2145059" y="825924"/>
        <a:ext cx="1648942" cy="603272"/>
      </dsp:txXfrm>
    </dsp:sp>
    <dsp:sp modelId="{DCB4DC0E-7330-4BCA-A629-99EAE7557C4D}">
      <dsp:nvSpPr>
        <dsp:cNvPr id="0" name=""/>
        <dsp:cNvSpPr/>
      </dsp:nvSpPr>
      <dsp:spPr>
        <a:xfrm>
          <a:off x="1964077" y="1429196"/>
          <a:ext cx="1829925" cy="259546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05" tIns="144605" rIns="144605" bIns="289209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Clarify your instrumental and end values and recognize how values guide thoughts and behavior.</a:t>
          </a:r>
        </a:p>
      </dsp:txBody>
      <dsp:txXfrm>
        <a:off x="1964077" y="1429196"/>
        <a:ext cx="1829925" cy="2595465"/>
      </dsp:txXfrm>
    </dsp:sp>
    <dsp:sp modelId="{0DB0BF9A-7CE6-4C03-977F-8D0310D6836A}">
      <dsp:nvSpPr>
        <dsp:cNvPr id="0" name=""/>
        <dsp:cNvSpPr/>
      </dsp:nvSpPr>
      <dsp:spPr>
        <a:xfrm>
          <a:off x="3916066" y="825924"/>
          <a:ext cx="2010906" cy="603272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487" tIns="74487" rIns="74487" bIns="7448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Define</a:t>
          </a:r>
        </a:p>
      </dsp:txBody>
      <dsp:txXfrm>
        <a:off x="4097048" y="825924"/>
        <a:ext cx="1648942" cy="603272"/>
      </dsp:txXfrm>
    </dsp:sp>
    <dsp:sp modelId="{F67B94D9-E6CC-4811-A25C-7A3DB8B0BA50}">
      <dsp:nvSpPr>
        <dsp:cNvPr id="0" name=""/>
        <dsp:cNvSpPr/>
      </dsp:nvSpPr>
      <dsp:spPr>
        <a:xfrm>
          <a:off x="3916066" y="1429196"/>
          <a:ext cx="1829925" cy="259546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05" tIns="144605" rIns="144605" bIns="289209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Define attitudes and explain their relationship to leader behavior.</a:t>
          </a:r>
        </a:p>
      </dsp:txBody>
      <dsp:txXfrm>
        <a:off x="3916066" y="1429196"/>
        <a:ext cx="1829925" cy="2595465"/>
      </dsp:txXfrm>
    </dsp:sp>
    <dsp:sp modelId="{8E43B766-0B34-4B46-A336-6625B9BD8175}">
      <dsp:nvSpPr>
        <dsp:cNvPr id="0" name=""/>
        <dsp:cNvSpPr/>
      </dsp:nvSpPr>
      <dsp:spPr>
        <a:xfrm>
          <a:off x="5868055" y="825924"/>
          <a:ext cx="2010906" cy="603272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487" tIns="74487" rIns="74487" bIns="7448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Recognize</a:t>
          </a:r>
        </a:p>
      </dsp:txBody>
      <dsp:txXfrm>
        <a:off x="6049037" y="825924"/>
        <a:ext cx="1648942" cy="603272"/>
      </dsp:txXfrm>
    </dsp:sp>
    <dsp:sp modelId="{005132AB-7F37-4306-9E07-B60415F9C466}">
      <dsp:nvSpPr>
        <dsp:cNvPr id="0" name=""/>
        <dsp:cNvSpPr/>
      </dsp:nvSpPr>
      <dsp:spPr>
        <a:xfrm>
          <a:off x="5868055" y="1429196"/>
          <a:ext cx="1829925" cy="259546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05" tIns="144605" rIns="144605" bIns="289209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Recognize individual differences in cognitive style and broaden your own thinking style to expand leadership potential.</a:t>
          </a:r>
        </a:p>
      </dsp:txBody>
      <dsp:txXfrm>
        <a:off x="5868055" y="1429196"/>
        <a:ext cx="1829925" cy="2595465"/>
      </dsp:txXfrm>
    </dsp:sp>
    <dsp:sp modelId="{E5DD4C5F-1A15-4A8F-AD96-F7E943289A1E}">
      <dsp:nvSpPr>
        <dsp:cNvPr id="0" name=""/>
        <dsp:cNvSpPr/>
      </dsp:nvSpPr>
      <dsp:spPr>
        <a:xfrm>
          <a:off x="7820044" y="825924"/>
          <a:ext cx="2010906" cy="603272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487" tIns="74487" rIns="74487" bIns="7448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Practice</a:t>
          </a:r>
        </a:p>
      </dsp:txBody>
      <dsp:txXfrm>
        <a:off x="8001026" y="825924"/>
        <a:ext cx="1648942" cy="603272"/>
      </dsp:txXfrm>
    </dsp:sp>
    <dsp:sp modelId="{9CEBA7D5-C2F1-4234-BF63-351FFBF3E93D}">
      <dsp:nvSpPr>
        <dsp:cNvPr id="0" name=""/>
        <dsp:cNvSpPr/>
      </dsp:nvSpPr>
      <dsp:spPr>
        <a:xfrm>
          <a:off x="7820044" y="1429196"/>
          <a:ext cx="1829925" cy="259546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05" tIns="144605" rIns="144605" bIns="289209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Practice aspects of charismatic leadership by pursuing a vision or idea that you care deeply about and want to share with others.</a:t>
          </a:r>
        </a:p>
      </dsp:txBody>
      <dsp:txXfrm>
        <a:off x="7820044" y="1429196"/>
        <a:ext cx="1829925" cy="2595465"/>
      </dsp:txXfrm>
    </dsp:sp>
    <dsp:sp modelId="{36800604-DF27-4D76-B9AB-49157E513604}">
      <dsp:nvSpPr>
        <dsp:cNvPr id="0" name=""/>
        <dsp:cNvSpPr/>
      </dsp:nvSpPr>
      <dsp:spPr>
        <a:xfrm>
          <a:off x="9772033" y="825924"/>
          <a:ext cx="2010906" cy="603272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487" tIns="74487" rIns="74487" bIns="7448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Apply</a:t>
          </a:r>
        </a:p>
      </dsp:txBody>
      <dsp:txXfrm>
        <a:off x="9953015" y="825924"/>
        <a:ext cx="1648942" cy="603272"/>
      </dsp:txXfrm>
    </dsp:sp>
    <dsp:sp modelId="{135E1513-F145-4A71-8183-B918538C1613}">
      <dsp:nvSpPr>
        <dsp:cNvPr id="0" name=""/>
        <dsp:cNvSpPr/>
      </dsp:nvSpPr>
      <dsp:spPr>
        <a:xfrm>
          <a:off x="9772033" y="1429196"/>
          <a:ext cx="1829925" cy="259546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05" tIns="144605" rIns="144605" bIns="289209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Apply the concepts that distinguish transformational from transactional leadership.</a:t>
          </a:r>
        </a:p>
      </dsp:txBody>
      <dsp:txXfrm>
        <a:off x="9772033" y="1429196"/>
        <a:ext cx="1829925" cy="2595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93F07-7B9A-4FFC-B675-6B9590CA6547}">
      <dsp:nvSpPr>
        <dsp:cNvPr id="0" name=""/>
        <dsp:cNvSpPr/>
      </dsp:nvSpPr>
      <dsp:spPr>
        <a:xfrm>
          <a:off x="0" y="680749"/>
          <a:ext cx="11033029" cy="1256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C41C6-C231-4BC8-937D-155C46229881}">
      <dsp:nvSpPr>
        <dsp:cNvPr id="0" name=""/>
        <dsp:cNvSpPr/>
      </dsp:nvSpPr>
      <dsp:spPr>
        <a:xfrm>
          <a:off x="380172" y="963522"/>
          <a:ext cx="691222" cy="69122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43EFB-B124-4430-BB9F-15A70C11658D}">
      <dsp:nvSpPr>
        <dsp:cNvPr id="0" name=""/>
        <dsp:cNvSpPr/>
      </dsp:nvSpPr>
      <dsp:spPr>
        <a:xfrm>
          <a:off x="1451567" y="680749"/>
          <a:ext cx="9581461" cy="1256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008" tIns="133008" rIns="133008" bIns="133008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Leadership is both an organizational phenomenon as well as an individual phenomenon. </a:t>
          </a:r>
        </a:p>
      </dsp:txBody>
      <dsp:txXfrm>
        <a:off x="1451567" y="680749"/>
        <a:ext cx="9581461" cy="1256768"/>
      </dsp:txXfrm>
    </dsp:sp>
    <dsp:sp modelId="{230D81F8-549D-49BC-807D-2D2446A341B0}">
      <dsp:nvSpPr>
        <dsp:cNvPr id="0" name=""/>
        <dsp:cNvSpPr/>
      </dsp:nvSpPr>
      <dsp:spPr>
        <a:xfrm>
          <a:off x="0" y="2251710"/>
          <a:ext cx="11033029" cy="12567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AF810-374D-4115-90C0-27BCF72E21B7}">
      <dsp:nvSpPr>
        <dsp:cNvPr id="0" name=""/>
        <dsp:cNvSpPr/>
      </dsp:nvSpPr>
      <dsp:spPr>
        <a:xfrm>
          <a:off x="380172" y="2534483"/>
          <a:ext cx="691222" cy="69122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30C8C-4369-4A17-9156-885A1F9DDB68}">
      <dsp:nvSpPr>
        <dsp:cNvPr id="0" name=""/>
        <dsp:cNvSpPr/>
      </dsp:nvSpPr>
      <dsp:spPr>
        <a:xfrm>
          <a:off x="1451567" y="2251710"/>
          <a:ext cx="9581461" cy="1256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008" tIns="133008" rIns="133008" bIns="133008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It is important for leaders to know themselves as well as their followers.</a:t>
          </a:r>
        </a:p>
      </dsp:txBody>
      <dsp:txXfrm>
        <a:off x="1451567" y="2251710"/>
        <a:ext cx="9581461" cy="12567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52787-AE77-4056-8541-84A74FCE9713}">
      <dsp:nvSpPr>
        <dsp:cNvPr id="0" name=""/>
        <dsp:cNvSpPr/>
      </dsp:nvSpPr>
      <dsp:spPr>
        <a:xfrm>
          <a:off x="1346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6D78F-0CD9-41EA-8349-F69405441CCA}">
      <dsp:nvSpPr>
        <dsp:cNvPr id="0" name=""/>
        <dsp:cNvSpPr/>
      </dsp:nvSpPr>
      <dsp:spPr>
        <a:xfrm>
          <a:off x="526600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Most important capability of leaders: self-awareness.</a:t>
          </a:r>
        </a:p>
      </dsp:txBody>
      <dsp:txXfrm>
        <a:off x="614520" y="931116"/>
        <a:ext cx="4551446" cy="2825986"/>
      </dsp:txXfrm>
    </dsp:sp>
    <dsp:sp modelId="{086E9207-6230-492D-A7C2-5A338D47DCF9}">
      <dsp:nvSpPr>
        <dsp:cNvPr id="0" name=""/>
        <dsp:cNvSpPr/>
      </dsp:nvSpPr>
      <dsp:spPr>
        <a:xfrm>
          <a:off x="5779141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F3EE1-E6C4-4D11-A15A-80EC93C1AD42}">
      <dsp:nvSpPr>
        <dsp:cNvPr id="0" name=""/>
        <dsp:cNvSpPr/>
      </dsp:nvSpPr>
      <dsp:spPr>
        <a:xfrm>
          <a:off x="6304395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Self-awareness: Being aware of the internal aspects of one’s nature, such as personality traits, emotions, values, attitudes, and perceptions, and appreciating how your patterns affect other people. </a:t>
          </a:r>
        </a:p>
      </dsp:txBody>
      <dsp:txXfrm>
        <a:off x="6392315" y="931116"/>
        <a:ext cx="4551446" cy="28259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98C1-227E-4634-9E6F-4F8B6364A048}">
      <dsp:nvSpPr>
        <dsp:cNvPr id="0" name=""/>
        <dsp:cNvSpPr/>
      </dsp:nvSpPr>
      <dsp:spPr>
        <a:xfrm>
          <a:off x="0" y="427364"/>
          <a:ext cx="11033029" cy="1760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286" tIns="541528" rIns="856286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/>
            <a:t>Defines whether a person places the primary responsibility for what happens to him or her within himself/herself or on outside forces</a:t>
          </a:r>
        </a:p>
      </dsp:txBody>
      <dsp:txXfrm>
        <a:off x="0" y="427364"/>
        <a:ext cx="11033029" cy="1760850"/>
      </dsp:txXfrm>
    </dsp:sp>
    <dsp:sp modelId="{B59093BD-6194-49D8-BB1F-DB79C0E6263E}">
      <dsp:nvSpPr>
        <dsp:cNvPr id="0" name=""/>
        <dsp:cNvSpPr/>
      </dsp:nvSpPr>
      <dsp:spPr>
        <a:xfrm>
          <a:off x="551651" y="43604"/>
          <a:ext cx="7723120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916" tIns="0" rIns="291916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/>
            <a:t>Locus of Control</a:t>
          </a:r>
          <a:endParaRPr lang="en-US" sz="2600" kern="1200"/>
        </a:p>
      </dsp:txBody>
      <dsp:txXfrm>
        <a:off x="589118" y="81071"/>
        <a:ext cx="7648186" cy="692586"/>
      </dsp:txXfrm>
    </dsp:sp>
    <dsp:sp modelId="{3F321DED-D390-44BF-BB9C-A55A9D998CC7}">
      <dsp:nvSpPr>
        <dsp:cNvPr id="0" name=""/>
        <dsp:cNvSpPr/>
      </dsp:nvSpPr>
      <dsp:spPr>
        <a:xfrm>
          <a:off x="0" y="2712374"/>
          <a:ext cx="11033029" cy="143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286" tIns="541528" rIns="856286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/>
            <a:t>The belief that power and status differences should exist in an organization</a:t>
          </a:r>
        </a:p>
      </dsp:txBody>
      <dsp:txXfrm>
        <a:off x="0" y="2712374"/>
        <a:ext cx="11033029" cy="1433250"/>
      </dsp:txXfrm>
    </dsp:sp>
    <dsp:sp modelId="{FD449307-77DA-4E7F-8F08-11662EB29C3C}">
      <dsp:nvSpPr>
        <dsp:cNvPr id="0" name=""/>
        <dsp:cNvSpPr/>
      </dsp:nvSpPr>
      <dsp:spPr>
        <a:xfrm>
          <a:off x="551651" y="2328614"/>
          <a:ext cx="7723120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916" tIns="0" rIns="291916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/>
            <a:t>Authoritarianism</a:t>
          </a:r>
          <a:endParaRPr lang="en-US" sz="2600" kern="1200"/>
        </a:p>
      </dsp:txBody>
      <dsp:txXfrm>
        <a:off x="589118" y="2366081"/>
        <a:ext cx="7648186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3F139-D6DD-49C7-8E41-BD343072DF37}">
      <dsp:nvSpPr>
        <dsp:cNvPr id="0" name=""/>
        <dsp:cNvSpPr/>
      </dsp:nvSpPr>
      <dsp:spPr>
        <a:xfrm>
          <a:off x="0" y="572"/>
          <a:ext cx="10758864" cy="13404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5DC08-ED43-4361-9947-A75C70A741F7}">
      <dsp:nvSpPr>
        <dsp:cNvPr id="0" name=""/>
        <dsp:cNvSpPr/>
      </dsp:nvSpPr>
      <dsp:spPr>
        <a:xfrm>
          <a:off x="405475" y="302166"/>
          <a:ext cx="737228" cy="73722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061CE-34BB-4F5A-BECD-96321FC251B0}">
      <dsp:nvSpPr>
        <dsp:cNvPr id="0" name=""/>
        <dsp:cNvSpPr/>
      </dsp:nvSpPr>
      <dsp:spPr>
        <a:xfrm>
          <a:off x="1548178" y="572"/>
          <a:ext cx="9210685" cy="1340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61" tIns="141861" rIns="141861" bIns="141861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Fundamental beliefs that an individual considers to be important, that are relatively stable over time, and that have an impact on attitudes and behavior.</a:t>
          </a:r>
        </a:p>
      </dsp:txBody>
      <dsp:txXfrm>
        <a:off x="1548178" y="572"/>
        <a:ext cx="9210685" cy="1340414"/>
      </dsp:txXfrm>
    </dsp:sp>
    <dsp:sp modelId="{6C6C83D4-9277-461E-A534-DD1258CDDEEE}">
      <dsp:nvSpPr>
        <dsp:cNvPr id="0" name=""/>
        <dsp:cNvSpPr/>
      </dsp:nvSpPr>
      <dsp:spPr>
        <a:xfrm>
          <a:off x="0" y="1676091"/>
          <a:ext cx="10758864" cy="13404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2B862-C077-4F5A-AF7B-D026DFF90EC3}">
      <dsp:nvSpPr>
        <dsp:cNvPr id="0" name=""/>
        <dsp:cNvSpPr/>
      </dsp:nvSpPr>
      <dsp:spPr>
        <a:xfrm>
          <a:off x="405475" y="1977684"/>
          <a:ext cx="737228" cy="73722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F9E09-9028-45E3-86CD-CBD8F90CF422}">
      <dsp:nvSpPr>
        <dsp:cNvPr id="0" name=""/>
        <dsp:cNvSpPr/>
      </dsp:nvSpPr>
      <dsp:spPr>
        <a:xfrm>
          <a:off x="1548178" y="1676091"/>
          <a:ext cx="4841488" cy="1340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61" tIns="141861" rIns="141861" bIns="141861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/>
            <a:t>End Values</a:t>
          </a:r>
          <a:endParaRPr lang="en-US" sz="2400" kern="1200"/>
        </a:p>
      </dsp:txBody>
      <dsp:txXfrm>
        <a:off x="1548178" y="1676091"/>
        <a:ext cx="4841488" cy="1340414"/>
      </dsp:txXfrm>
    </dsp:sp>
    <dsp:sp modelId="{AC71865F-C0BC-44A8-8C0C-E38DD3FBD80C}">
      <dsp:nvSpPr>
        <dsp:cNvPr id="0" name=""/>
        <dsp:cNvSpPr/>
      </dsp:nvSpPr>
      <dsp:spPr>
        <a:xfrm>
          <a:off x="6389667" y="1676091"/>
          <a:ext cx="4369196" cy="1340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61" tIns="141861" rIns="141861" bIns="141861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Sometimes called terminal values, these are beliefs about the kind of goals or outcomes that are worth trying to pursue.</a:t>
          </a:r>
        </a:p>
      </dsp:txBody>
      <dsp:txXfrm>
        <a:off x="6389667" y="1676091"/>
        <a:ext cx="4369196" cy="1340414"/>
      </dsp:txXfrm>
    </dsp:sp>
    <dsp:sp modelId="{D6403219-ED60-41D0-9574-473FAA4CE088}">
      <dsp:nvSpPr>
        <dsp:cNvPr id="0" name=""/>
        <dsp:cNvSpPr/>
      </dsp:nvSpPr>
      <dsp:spPr>
        <a:xfrm>
          <a:off x="0" y="3351609"/>
          <a:ext cx="10758864" cy="13404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A6E39-1E71-4B41-8871-D7064F8A4D6E}">
      <dsp:nvSpPr>
        <dsp:cNvPr id="0" name=""/>
        <dsp:cNvSpPr/>
      </dsp:nvSpPr>
      <dsp:spPr>
        <a:xfrm>
          <a:off x="405475" y="3653202"/>
          <a:ext cx="737228" cy="73722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40833-A578-413A-A05D-B88DA72A91A9}">
      <dsp:nvSpPr>
        <dsp:cNvPr id="0" name=""/>
        <dsp:cNvSpPr/>
      </dsp:nvSpPr>
      <dsp:spPr>
        <a:xfrm>
          <a:off x="1548178" y="3351609"/>
          <a:ext cx="4841488" cy="1340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61" tIns="141861" rIns="141861" bIns="141861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/>
            <a:t>Instrumental Values</a:t>
          </a:r>
          <a:endParaRPr lang="en-US" sz="2400" kern="1200"/>
        </a:p>
      </dsp:txBody>
      <dsp:txXfrm>
        <a:off x="1548178" y="3351609"/>
        <a:ext cx="4841488" cy="1340414"/>
      </dsp:txXfrm>
    </dsp:sp>
    <dsp:sp modelId="{6D552AE0-9AFA-4FA4-8427-5EE76F835700}">
      <dsp:nvSpPr>
        <dsp:cNvPr id="0" name=""/>
        <dsp:cNvSpPr/>
      </dsp:nvSpPr>
      <dsp:spPr>
        <a:xfrm>
          <a:off x="6389667" y="3351609"/>
          <a:ext cx="4369196" cy="1340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61" tIns="141861" rIns="141861" bIns="141861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Beliefs about the types of behavior that are appropriate for reaching goals.</a:t>
          </a:r>
        </a:p>
      </dsp:txBody>
      <dsp:txXfrm>
        <a:off x="6389667" y="3351609"/>
        <a:ext cx="4369196" cy="1340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February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February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February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5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February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3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February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February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0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February 14,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7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February 14,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4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February 14,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February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1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February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February 14,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4591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74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d toy person in front of two lines of white figures">
            <a:extLst>
              <a:ext uri="{FF2B5EF4-FFF2-40B4-BE49-F238E27FC236}">
                <a16:creationId xmlns:a16="http://schemas.microsoft.com/office/drawing/2014/main" id="{229FAF52-4CBF-E374-3CCE-EC4B8AD80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28" r="26209" b="5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PRINCIPLES OF LEADERSHIP</a:t>
            </a:r>
            <a:br>
              <a:rPr lang="en-US">
                <a:solidFill>
                  <a:schemeClr val="bg1"/>
                </a:solidFill>
                <a:cs typeface="Calibri Ligh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/>
            </a:r>
            <a:br>
              <a:rPr lang="en-US">
                <a:solidFill>
                  <a:schemeClr val="bg1"/>
                </a:solidFill>
                <a:cs typeface="Calibri Ligh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>THE LEADER AS AN INDIVIDUAL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759383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140000"/>
              </a:lnSpc>
            </a:pPr>
            <a:r>
              <a:rPr lang="en-US" b="1" dirty="0" smtClean="0">
                <a:solidFill>
                  <a:schemeClr val="bg1"/>
                </a:solidFill>
                <a:cs typeface="Calibri"/>
              </a:rPr>
              <a:t>CHAPTER 04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algn="r">
              <a:lnSpc>
                <a:spcPct val="140000"/>
              </a:lnSpc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SPRING 2023</a:t>
            </a:r>
          </a:p>
          <a:p>
            <a:pPr algn="r">
              <a:lnSpc>
                <a:spcPct val="140000"/>
              </a:lnSpc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FAREED QURESHI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B01-FCD0-8C41-EE02-5D14855B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4848"/>
            <a:ext cx="10241280" cy="889384"/>
          </a:xfrm>
        </p:spPr>
        <p:txBody>
          <a:bodyPr/>
          <a:lstStyle/>
          <a:p>
            <a:r>
              <a:rPr lang="en-US" dirty="0"/>
              <a:t>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F93B4-DF95-2180-55AA-2342D5DFE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945849"/>
              </p:ext>
            </p:extLst>
          </p:nvPr>
        </p:nvGraphicFramePr>
        <p:xfrm>
          <a:off x="1141562" y="1450906"/>
          <a:ext cx="10758864" cy="4692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99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65DC08-ED43-4361-9947-A75C70A741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7965DC08-ED43-4361-9947-A75C70A741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7965DC08-ED43-4361-9947-A75C70A741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7965DC08-ED43-4361-9947-A75C70A741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53F139-D6DD-49C7-8E41-BD343072D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6A53F139-D6DD-49C7-8E41-BD343072D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6A53F139-D6DD-49C7-8E41-BD343072D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6A53F139-D6DD-49C7-8E41-BD343072D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B061CE-34BB-4F5A-BECD-96321FC25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CB061CE-34BB-4F5A-BECD-96321FC251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ACB061CE-34BB-4F5A-BECD-96321FC25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ACB061CE-34BB-4F5A-BECD-96321FC25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6C83D4-9277-461E-A534-DD1258CDDE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6C6C83D4-9277-461E-A534-DD1258CDDE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6C6C83D4-9277-461E-A534-DD1258CDDE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6C6C83D4-9277-461E-A534-DD1258CDDE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32B862-C077-4F5A-AF7B-D026DFF90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1D32B862-C077-4F5A-AF7B-D026DFF90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1D32B862-C077-4F5A-AF7B-D026DFF90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1D32B862-C077-4F5A-AF7B-D026DFF90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2F9E09-9028-45E3-86CD-CBD8F90CF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CD2F9E09-9028-45E3-86CD-CBD8F90CF4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CD2F9E09-9028-45E3-86CD-CBD8F90CF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CD2F9E09-9028-45E3-86CD-CBD8F90CF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71865F-C0BC-44A8-8C0C-E38DD3FBD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AC71865F-C0BC-44A8-8C0C-E38DD3FBD8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AC71865F-C0BC-44A8-8C0C-E38DD3FBD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AC71865F-C0BC-44A8-8C0C-E38DD3FBD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403219-ED60-41D0-9574-473FAA4CE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graphicEl>
                                              <a:dgm id="{D6403219-ED60-41D0-9574-473FAA4CE0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graphicEl>
                                              <a:dgm id="{D6403219-ED60-41D0-9574-473FAA4CE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D6403219-ED60-41D0-9574-473FAA4CE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FA6E39-1E71-4B41-8871-D7064F8A4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graphicEl>
                                              <a:dgm id="{70FA6E39-1E71-4B41-8871-D7064F8A4D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graphicEl>
                                              <a:dgm id="{70FA6E39-1E71-4B41-8871-D7064F8A4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graphicEl>
                                              <a:dgm id="{70FA6E39-1E71-4B41-8871-D7064F8A4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B40833-A578-413A-A05D-B88DA72A9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29B40833-A578-413A-A05D-B88DA72A91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29B40833-A578-413A-A05D-B88DA72A9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29B40833-A578-413A-A05D-B88DA72A9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552AE0-9AFA-4FA4-8427-5EE76F835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6D552AE0-9AFA-4FA4-8427-5EE76F8357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graphicEl>
                                              <a:dgm id="{6D552AE0-9AFA-4FA4-8427-5EE76F835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graphicEl>
                                              <a:dgm id="{6D552AE0-9AFA-4FA4-8427-5EE76F835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FF406-598D-9A5A-A23B-A9AC1858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92" y="212785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ATTITUDE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58C7-3949-C79D-3B06-388A58E34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93" y="1943069"/>
            <a:ext cx="5328335" cy="420216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 evaluation (either positive or negative) about people, events, or things.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Self-Concept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The collection of attitudes we have about ourselves; includes self-esteem and whether a person generally has a positive or negative feeling about him/herself.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Angel Face Outline">
            <a:extLst>
              <a:ext uri="{FF2B5EF4-FFF2-40B4-BE49-F238E27FC236}">
                <a16:creationId xmlns:a16="http://schemas.microsoft.com/office/drawing/2014/main" id="{43F9C586-9D31-4B05-228C-0CEC4C54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4639" y="648307"/>
            <a:ext cx="5090161" cy="50901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FF406-598D-9A5A-A23B-A9AC1858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HOW IS THE SELF-CONCEPT FORMED?</a:t>
            </a:r>
          </a:p>
        </p:txBody>
      </p:sp>
      <p:pic>
        <p:nvPicPr>
          <p:cNvPr id="4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D79CFB2D-E33C-A898-1552-31E21FB20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718" y="198408"/>
            <a:ext cx="7001107" cy="65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7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FF406-598D-9A5A-A23B-A9AC1858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69" y="245031"/>
            <a:ext cx="10374517" cy="9715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chemeClr val="bg1"/>
                </a:solidFill>
              </a:rPr>
              <a:t>DISTINGUISHING CHARACTERISTICS OF CHARISMATIC AND NON-CHARISMATIC LEADERS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4EC2FE-9AE4-6B08-467A-99EF471FB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475109"/>
              </p:ext>
            </p:extLst>
          </p:nvPr>
        </p:nvGraphicFramePr>
        <p:xfrm>
          <a:off x="579474" y="2347148"/>
          <a:ext cx="11033030" cy="36203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87656">
                  <a:extLst>
                    <a:ext uri="{9D8B030D-6E8A-4147-A177-3AD203B41FA5}">
                      <a16:colId xmlns:a16="http://schemas.microsoft.com/office/drawing/2014/main" val="868279597"/>
                    </a:ext>
                  </a:extLst>
                </a:gridCol>
                <a:gridCol w="4321135">
                  <a:extLst>
                    <a:ext uri="{9D8B030D-6E8A-4147-A177-3AD203B41FA5}">
                      <a16:colId xmlns:a16="http://schemas.microsoft.com/office/drawing/2014/main" val="1293490516"/>
                    </a:ext>
                  </a:extLst>
                </a:gridCol>
                <a:gridCol w="4324239">
                  <a:extLst>
                    <a:ext uri="{9D8B030D-6E8A-4147-A177-3AD203B41FA5}">
                      <a16:colId xmlns:a16="http://schemas.microsoft.com/office/drawing/2014/main" val="2219965412"/>
                    </a:ext>
                  </a:extLst>
                </a:gridCol>
              </a:tblGrid>
              <a:tr h="567065">
                <a:tc>
                  <a:txBody>
                    <a:bodyPr/>
                    <a:lstStyle/>
                    <a:p>
                      <a:pPr marL="0" marR="0" indent="0" rtl="0" fontAlgn="base" latinLnBrk="0">
                        <a:spcBef>
                          <a:spcPts val="672"/>
                        </a:spcBef>
                        <a:spcAft>
                          <a:spcPts val="0"/>
                        </a:spcAft>
                      </a:pPr>
                      <a:endParaRPr lang="en-US" sz="24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27611" marB="138053" anchor="b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2400" b="0" cap="none" spc="0">
                          <a:solidFill>
                            <a:schemeClr val="tx1"/>
                          </a:solidFill>
                          <a:effectLst/>
                        </a:rPr>
                        <a:t>Non-charismatic Leaders</a:t>
                      </a:r>
                    </a:p>
                  </a:txBody>
                  <a:tcPr marL="0" marR="0" marT="27611" marB="138053" anchor="b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2400" b="0" cap="none" spc="0">
                          <a:solidFill>
                            <a:schemeClr val="tx1"/>
                          </a:solidFill>
                          <a:effectLst/>
                        </a:rPr>
                        <a:t>Charismatic Leaders</a:t>
                      </a:r>
                    </a:p>
                  </a:txBody>
                  <a:tcPr marL="0" marR="0" marT="27611" marB="138053" anchor="b"/>
                </a:tc>
                <a:extLst>
                  <a:ext uri="{0D108BD9-81ED-4DB2-BD59-A6C34878D82A}">
                    <a16:rowId xmlns:a16="http://schemas.microsoft.com/office/drawing/2014/main" val="434543112"/>
                  </a:ext>
                </a:extLst>
              </a:tr>
              <a:tr h="1037007">
                <a:tc>
                  <a:txBody>
                    <a:bodyPr/>
                    <a:lstStyle/>
                    <a:p>
                      <a:pPr marL="0" marR="0" indent="0" rtl="0" fontAlgn="base" latinLnBrk="0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Likableness</a:t>
                      </a:r>
                    </a:p>
                  </a:txBody>
                  <a:tcPr marL="0" marR="0" marT="41416" marB="138053" anchor="ctr"/>
                </a:tc>
                <a:tc>
                  <a:txBody>
                    <a:bodyPr/>
                    <a:lstStyle/>
                    <a:p>
                      <a:pPr marL="0" marR="0" indent="0" rtl="0" fontAlgn="base" latinLnBrk="0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Shared perspective makes leader likable</a:t>
                      </a:r>
                    </a:p>
                  </a:txBody>
                  <a:tcPr marL="0" marR="0" marT="41416" marB="138053" anchor="ctr"/>
                </a:tc>
                <a:tc>
                  <a:txBody>
                    <a:bodyPr/>
                    <a:lstStyle/>
                    <a:p>
                      <a:pPr marL="0" marR="0" indent="0" rtl="0" fontAlgn="base" latinLnBrk="0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Shared perspective and idealized vision make leader likable and an honorable hero worthy of identification and imitation</a:t>
                      </a:r>
                    </a:p>
                  </a:txBody>
                  <a:tcPr marL="0" marR="0" marT="41416" marB="138053" anchor="ctr"/>
                </a:tc>
                <a:extLst>
                  <a:ext uri="{0D108BD9-81ED-4DB2-BD59-A6C34878D82A}">
                    <a16:rowId xmlns:a16="http://schemas.microsoft.com/office/drawing/2014/main" val="2255543720"/>
                  </a:ext>
                </a:extLst>
              </a:tr>
              <a:tr h="763325">
                <a:tc>
                  <a:txBody>
                    <a:bodyPr/>
                    <a:lstStyle/>
                    <a:p>
                      <a:pPr marL="0" marR="0" indent="0" rtl="0" fontAlgn="base" latinLnBrk="0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Trustworthiness</a:t>
                      </a:r>
                    </a:p>
                  </a:txBody>
                  <a:tcPr marL="0" marR="0" marT="41416" marB="138053" anchor="ctr"/>
                </a:tc>
                <a:tc>
                  <a:txBody>
                    <a:bodyPr/>
                    <a:lstStyle/>
                    <a:p>
                      <a:pPr marL="0" marR="0" indent="0" rtl="0" fontAlgn="base" latinLnBrk="0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Disinterested advocacy in persuasion attempts</a:t>
                      </a:r>
                    </a:p>
                  </a:txBody>
                  <a:tcPr marL="0" marR="0" marT="41416" marB="138053" anchor="ctr"/>
                </a:tc>
                <a:tc>
                  <a:txBody>
                    <a:bodyPr/>
                    <a:lstStyle/>
                    <a:p>
                      <a:pPr marL="0" marR="0" indent="0" rtl="0" fontAlgn="base" latinLnBrk="0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Passionate advocacy by incurring great personal risk and cost</a:t>
                      </a:r>
                    </a:p>
                  </a:txBody>
                  <a:tcPr marL="0" marR="0" marT="41416" marB="138053" anchor="ctr"/>
                </a:tc>
                <a:extLst>
                  <a:ext uri="{0D108BD9-81ED-4DB2-BD59-A6C34878D82A}">
                    <a16:rowId xmlns:a16="http://schemas.microsoft.com/office/drawing/2014/main" val="1291774435"/>
                  </a:ext>
                </a:extLst>
              </a:tr>
              <a:tr h="489643">
                <a:tc>
                  <a:txBody>
                    <a:bodyPr/>
                    <a:lstStyle/>
                    <a:p>
                      <a:pPr marL="0" marR="0" indent="0" rtl="0" fontAlgn="base" latinLnBrk="0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Relation to status quo</a:t>
                      </a:r>
                    </a:p>
                  </a:txBody>
                  <a:tcPr marL="0" marR="0" marT="41416" marB="138053" anchor="ctr"/>
                </a:tc>
                <a:tc>
                  <a:txBody>
                    <a:bodyPr/>
                    <a:lstStyle/>
                    <a:p>
                      <a:pPr marL="0" marR="0" indent="0" rtl="0" fontAlgn="base" latinLnBrk="0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Tries to maintain status quo</a:t>
                      </a:r>
                    </a:p>
                  </a:txBody>
                  <a:tcPr marL="0" marR="0" marT="41416" marB="138053" anchor="ctr"/>
                </a:tc>
                <a:tc>
                  <a:txBody>
                    <a:bodyPr/>
                    <a:lstStyle/>
                    <a:p>
                      <a:pPr marL="0" marR="0" indent="0" rtl="0" fontAlgn="base" latinLnBrk="0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Creates atmosphere of change</a:t>
                      </a:r>
                    </a:p>
                  </a:txBody>
                  <a:tcPr marL="0" marR="0" marT="41416" marB="138053" anchor="ctr"/>
                </a:tc>
                <a:extLst>
                  <a:ext uri="{0D108BD9-81ED-4DB2-BD59-A6C34878D82A}">
                    <a16:rowId xmlns:a16="http://schemas.microsoft.com/office/drawing/2014/main" val="2987257737"/>
                  </a:ext>
                </a:extLst>
              </a:tr>
              <a:tr h="763325">
                <a:tc>
                  <a:txBody>
                    <a:bodyPr/>
                    <a:lstStyle/>
                    <a:p>
                      <a:pPr marL="0" marR="0" indent="0" rtl="0" fontAlgn="base" latinLnBrk="0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Future goals</a:t>
                      </a:r>
                    </a:p>
                  </a:txBody>
                  <a:tcPr marL="0" marR="0" marT="41416" marB="138053" anchor="ctr"/>
                </a:tc>
                <a:tc>
                  <a:txBody>
                    <a:bodyPr/>
                    <a:lstStyle/>
                    <a:p>
                      <a:pPr marL="0" marR="0" indent="0" rtl="0" fontAlgn="base" latinLnBrk="0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Limited goals not too discrepant from status quo</a:t>
                      </a:r>
                    </a:p>
                  </a:txBody>
                  <a:tcPr marL="0" marR="0" marT="41416" marB="138053" anchor="ctr"/>
                </a:tc>
                <a:tc>
                  <a:txBody>
                    <a:bodyPr/>
                    <a:lstStyle/>
                    <a:p>
                      <a:pPr marL="0" marR="0" indent="0" rtl="0" fontAlgn="base" latinLnBrk="0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Idealized vision that is highly discrepant from status quo</a:t>
                      </a:r>
                    </a:p>
                  </a:txBody>
                  <a:tcPr marL="0" marR="0" marT="41416" marB="138053" anchor="ctr"/>
                </a:tc>
                <a:extLst>
                  <a:ext uri="{0D108BD9-81ED-4DB2-BD59-A6C34878D82A}">
                    <a16:rowId xmlns:a16="http://schemas.microsoft.com/office/drawing/2014/main" val="96730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5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FF406-598D-9A5A-A23B-A9AC1858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9" y="302540"/>
            <a:ext cx="11510327" cy="971512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DISTINGUISHING CHARACTERISTICS OF CHARISMATIC AND NON-CHARISMATIC LEADERS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141EB-3339-0354-581C-1AE1B0686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407953"/>
              </p:ext>
            </p:extLst>
          </p:nvPr>
        </p:nvGraphicFramePr>
        <p:xfrm>
          <a:off x="1681493" y="2062715"/>
          <a:ext cx="8828991" cy="418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790">
                  <a:extLst>
                    <a:ext uri="{9D8B030D-6E8A-4147-A177-3AD203B41FA5}">
                      <a16:colId xmlns:a16="http://schemas.microsoft.com/office/drawing/2014/main" val="3631776683"/>
                    </a:ext>
                  </a:extLst>
                </a:gridCol>
                <a:gridCol w="3723367">
                  <a:extLst>
                    <a:ext uri="{9D8B030D-6E8A-4147-A177-3AD203B41FA5}">
                      <a16:colId xmlns:a16="http://schemas.microsoft.com/office/drawing/2014/main" val="1524943086"/>
                    </a:ext>
                  </a:extLst>
                </a:gridCol>
                <a:gridCol w="3524834">
                  <a:extLst>
                    <a:ext uri="{9D8B030D-6E8A-4147-A177-3AD203B41FA5}">
                      <a16:colId xmlns:a16="http://schemas.microsoft.com/office/drawing/2014/main" val="3084149191"/>
                    </a:ext>
                  </a:extLst>
                </a:gridCol>
              </a:tblGrid>
              <a:tr h="384957"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baseline="0">
                          <a:ln>
                            <a:noFill/>
                          </a:ln>
                          <a:effectLst/>
                        </a:rPr>
                        <a:t>Noncharismatic Leaders</a:t>
                      </a:r>
                      <a:endParaRPr lang="en-US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baseline="0">
                          <a:ln>
                            <a:noFill/>
                          </a:ln>
                          <a:effectLst/>
                        </a:rPr>
                        <a:t>Charismatic Leaders</a:t>
                      </a:r>
                      <a:endParaRPr lang="en-US" sz="2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2678669"/>
                  </a:ext>
                </a:extLst>
              </a:tr>
              <a:tr h="951069"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ln>
                            <a:noFill/>
                          </a:ln>
                          <a:effectLst/>
                        </a:rPr>
                        <a:t>Articulation</a:t>
                      </a:r>
                      <a:endParaRPr lang="en-US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ln>
                            <a:noFill/>
                          </a:ln>
                          <a:effectLst/>
                        </a:rPr>
                        <a:t>Weak articulation of goals and motivation to lead</a:t>
                      </a:r>
                      <a:endParaRPr lang="en-US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ln>
                            <a:noFill/>
                          </a:ln>
                          <a:effectLst/>
                        </a:rPr>
                        <a:t>Strong and inspirational articulation of vision and motivation to lead</a:t>
                      </a:r>
                      <a:endParaRPr lang="en-US" sz="2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3566772"/>
                  </a:ext>
                </a:extLst>
              </a:tr>
              <a:tr h="951069"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ln>
                            <a:noFill/>
                          </a:ln>
                          <a:effectLst/>
                        </a:rPr>
                        <a:t>Competence</a:t>
                      </a:r>
                      <a:endParaRPr lang="en-US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ln>
                            <a:noFill/>
                          </a:ln>
                          <a:effectLst/>
                        </a:rPr>
                        <a:t>Uses available means to achieve goals within framework of the existing order</a:t>
                      </a:r>
                      <a:endParaRPr lang="en-US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ln>
                            <a:noFill/>
                          </a:ln>
                          <a:effectLst/>
                        </a:rPr>
                        <a:t>Uses conventional means to transcend the existing order</a:t>
                      </a:r>
                      <a:endParaRPr lang="en-US" sz="2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2626028"/>
                  </a:ext>
                </a:extLst>
              </a:tr>
              <a:tr h="649142"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ln>
                            <a:noFill/>
                          </a:ln>
                          <a:effectLst/>
                        </a:rPr>
                        <a:t>Behavior</a:t>
                      </a:r>
                      <a:endParaRPr lang="en-US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ln>
                            <a:noFill/>
                          </a:ln>
                          <a:effectLst/>
                        </a:rPr>
                        <a:t>Conventional, conform to norms</a:t>
                      </a:r>
                      <a:endParaRPr lang="en-US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ln>
                            <a:noFill/>
                          </a:ln>
                          <a:effectLst/>
                        </a:rPr>
                        <a:t>Unconventional, counter-normative</a:t>
                      </a:r>
                      <a:endParaRPr lang="en-US" sz="2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4871222"/>
                  </a:ext>
                </a:extLst>
              </a:tr>
              <a:tr h="1252995"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ln>
                            <a:noFill/>
                          </a:ln>
                          <a:effectLst/>
                        </a:rPr>
                        <a:t>Influence</a:t>
                      </a:r>
                      <a:endParaRPr lang="en-US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ln>
                            <a:noFill/>
                          </a:ln>
                          <a:effectLst/>
                        </a:rPr>
                        <a:t>Primarily authority of position and rewards</a:t>
                      </a:r>
                      <a:endParaRPr lang="en-US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84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ln>
                            <a:noFill/>
                          </a:ln>
                          <a:effectLst/>
                        </a:rPr>
                        <a:t>Transcends position; personal power based on expertise and respect and admiration for the leader</a:t>
                      </a:r>
                      <a:endParaRPr lang="en-US" sz="2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896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0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7F2020-3718-4400-926B-893A0FBDC0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C66CE-2B3E-4513-9B9D-EC2B8182FA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12198725" cy="164502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F3C764-BCFB-4F32-B897-6513FF0F65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8122026" cy="1653935"/>
          </a:xfrm>
          <a:prstGeom prst="rect">
            <a:avLst/>
          </a:prstGeom>
          <a:gradFill>
            <a:gsLst>
              <a:gs pos="24000">
                <a:schemeClr val="accent2">
                  <a:alpha val="0"/>
                </a:schemeClr>
              </a:gs>
              <a:gs pos="99000">
                <a:schemeClr val="accent2">
                  <a:alpha val="68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11D24A-F765-48C8-813D-D3A5E5AAB1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95080" y="3111827"/>
            <a:ext cx="1177951" cy="5415888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FF406-598D-9A5A-A23B-A9AC1858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49" y="5510306"/>
            <a:ext cx="7260031" cy="10922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spc="750">
                <a:solidFill>
                  <a:schemeClr val="bg1"/>
                </a:solidFill>
              </a:rPr>
              <a:t>TRANSACTIONAL VS TRANSFORMATIONAL LEADERSHIP</a:t>
            </a:r>
          </a:p>
        </p:txBody>
      </p:sp>
      <p:pic>
        <p:nvPicPr>
          <p:cNvPr id="4" name="Picture 4" descr="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133DD58-1EFE-629D-2990-F0BC34E2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4" y="1568767"/>
            <a:ext cx="4971783" cy="208800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5FD018B-9B78-A9EE-B0C3-2441D649A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56" y="1575063"/>
            <a:ext cx="4971783" cy="221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5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F406-598D-9A5A-A23B-A9AC1858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IS ALL FOR TODAY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58C7-3949-C79D-3B06-388A58E3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6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187BB-5746-215A-62D6-3C8FAED7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CHAPTER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6B5EC1-A269-696B-F507-FE4D107CA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295838"/>
              </p:ext>
            </p:extLst>
          </p:nvPr>
        </p:nvGraphicFramePr>
        <p:xfrm>
          <a:off x="263172" y="1717658"/>
          <a:ext cx="11795029" cy="4850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71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03B01-FCD0-8C41-EE02-5D14855B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SIGNIFICANCE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6130E6-7238-9407-B217-6EDAC9188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18660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908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993F07-7B9A-4FFC-B675-6B9590CA6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64993F07-7B9A-4FFC-B675-6B9590CA65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64993F07-7B9A-4FFC-B675-6B9590CA6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64993F07-7B9A-4FFC-B675-6B9590CA6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3C41C6-C231-4BC8-937D-155C46229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563C41C6-C231-4BC8-937D-155C462298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563C41C6-C231-4BC8-937D-155C46229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563C41C6-C231-4BC8-937D-155C46229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E43EFB-B124-4430-BB9F-15A70C11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9E43EFB-B124-4430-BB9F-15A70C1165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A9E43EFB-B124-4430-BB9F-15A70C11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A9E43EFB-B124-4430-BB9F-15A70C11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CAF810-374D-4115-90C0-27BCF72E2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E7CAF810-374D-4115-90C0-27BCF72E21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E7CAF810-374D-4115-90C0-27BCF72E2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E7CAF810-374D-4115-90C0-27BCF72E2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0D81F8-549D-49BC-807D-2D2446A34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230D81F8-549D-49BC-807D-2D2446A341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230D81F8-549D-49BC-807D-2D2446A34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230D81F8-549D-49BC-807D-2D2446A34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130C8C-4369-4A17-9156-885A1F9DD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C4130C8C-4369-4A17-9156-885A1F9DDB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C4130C8C-4369-4A17-9156-885A1F9DD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C4130C8C-4369-4A17-9156-885A1F9DD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03B01-FCD0-8C41-EE02-5D14855B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bg1"/>
                </a:solidFill>
              </a:rPr>
              <a:t>The secret ingredient for leadership effectiveness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4E92D0A-967F-F2CD-10F2-9CE4951F0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777810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3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A652787-AE77-4056-8541-84A74FCE9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graphicEl>
                                              <a:dgm id="{AA652787-AE77-4056-8541-84A74FCE97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graphicEl>
                                              <a:dgm id="{AA652787-AE77-4056-8541-84A74FCE9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graphicEl>
                                              <a:dgm id="{AA652787-AE77-4056-8541-84A74FCE9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016D78F-0CD9-41EA-8349-F69405441C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graphicEl>
                                              <a:dgm id="{E016D78F-0CD9-41EA-8349-F69405441C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graphicEl>
                                              <a:dgm id="{E016D78F-0CD9-41EA-8349-F69405441C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graphicEl>
                                              <a:dgm id="{E016D78F-0CD9-41EA-8349-F69405441C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86E9207-6230-492D-A7C2-5A338D47D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graphicEl>
                                              <a:dgm id="{086E9207-6230-492D-A7C2-5A338D47DC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graphicEl>
                                              <a:dgm id="{086E9207-6230-492D-A7C2-5A338D47D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graphicEl>
                                              <a:dgm id="{086E9207-6230-492D-A7C2-5A338D47D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02F3EE1-E6C4-4D11-A15A-80EC93C1A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>
                                            <p:graphicEl>
                                              <a:dgm id="{F02F3EE1-E6C4-4D11-A15A-80EC93C1AD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graphicEl>
                                              <a:dgm id="{F02F3EE1-E6C4-4D11-A15A-80EC93C1A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graphicEl>
                                              <a:dgm id="{F02F3EE1-E6C4-4D11-A15A-80EC93C1A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03B01-FCD0-8C41-EE02-5D14855B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SELF-AWARENESS IS A TOUGH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340B-102A-B5EA-E99E-C18CB532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33" y="453605"/>
            <a:ext cx="10642119" cy="4491847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Blind spots: things leaders are not aware of or don’t recognize as problems—that limit their effectiveness</a:t>
            </a:r>
          </a:p>
          <a:p>
            <a:r>
              <a:rPr lang="en-US" sz="2800" dirty="0">
                <a:ea typeface="+mn-lt"/>
                <a:cs typeface="+mn-lt"/>
              </a:rPr>
              <a:t>Self-reflection is important to recognize one’s blind spots.</a:t>
            </a:r>
          </a:p>
          <a:p>
            <a:r>
              <a:rPr lang="en-US" sz="2800" dirty="0">
                <a:ea typeface="+mn-lt"/>
                <a:cs typeface="+mn-lt"/>
              </a:rPr>
              <a:t>Perpetual jerks</a:t>
            </a:r>
          </a:p>
          <a:p>
            <a:r>
              <a:rPr lang="en-US" sz="2800" dirty="0">
                <a:ea typeface="+mn-lt"/>
                <a:cs typeface="+mn-lt"/>
              </a:rPr>
              <a:t>People pleasers</a:t>
            </a:r>
          </a:p>
          <a:p>
            <a:r>
              <a:rPr lang="en-US" sz="2800" dirty="0">
                <a:ea typeface="+mn-lt"/>
                <a:cs typeface="+mn-lt"/>
              </a:rPr>
              <a:t>People skills become far more important on upper layers of management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61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B01-FCD0-8C41-EE02-5D14855B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25" y="105415"/>
            <a:ext cx="10241280" cy="1234440"/>
          </a:xfrm>
        </p:spPr>
        <p:txBody>
          <a:bodyPr/>
          <a:lstStyle/>
          <a:p>
            <a:r>
              <a:rPr lang="en-US" dirty="0"/>
              <a:t>SELF-AWARENESS; THE JOHARI WINDOW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C513DB-C558-FF34-DD82-D7E0EAB74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288" y="1423593"/>
            <a:ext cx="7133864" cy="4905374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2A3BDD2-013D-EB29-C595-517675BF6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192" y="1578576"/>
            <a:ext cx="4080294" cy="43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DAC5EB-CB66-4144-944F-FCA082908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03B01-FCD0-8C41-EE02-5D14855B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3" y="4996329"/>
            <a:ext cx="10943420" cy="1035982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PERSONALITY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340B-102A-B5EA-E99E-C18CB532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176" y="212785"/>
            <a:ext cx="3543344" cy="4213774"/>
          </a:xfrm>
        </p:spPr>
        <p:txBody>
          <a:bodyPr vert="horz" lIns="0" tIns="0" rIns="0" bIns="0" rtlCol="0" anchor="b">
            <a:normAutofit/>
          </a:bodyPr>
          <a:lstStyle/>
          <a:p>
            <a:pPr algn="r"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The set of unseen characteristics and processes that underlie a relatively stable pattern of behavior in response to ideas, objects, and people in the environment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" name="Picture 4" descr="A group of multi coloured wooden stick figures">
            <a:extLst>
              <a:ext uri="{FF2B5EF4-FFF2-40B4-BE49-F238E27FC236}">
                <a16:creationId xmlns:a16="http://schemas.microsoft.com/office/drawing/2014/main" id="{2A4B5082-1CBD-C44D-F365-46B41CD36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66" r="2" b="6313"/>
          <a:stretch/>
        </p:blipFill>
        <p:spPr>
          <a:xfrm>
            <a:off x="4038600" y="-431"/>
            <a:ext cx="7696201" cy="45903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B7A620-47FC-4678-9F07-D291E9CD57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1999" cy="457198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61000"/>
                </a:schemeClr>
              </a:gs>
              <a:gs pos="30000">
                <a:schemeClr val="accent5">
                  <a:alpha val="8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CE6113-16AE-4250-8027-F864DE5BC3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742"/>
            <a:ext cx="8153398" cy="448830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73000">
                <a:schemeClr val="accent2">
                  <a:alpha val="74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6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03B01-FCD0-8C41-EE02-5D14855B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200" spc="750">
                <a:solidFill>
                  <a:schemeClr val="bg1"/>
                </a:solidFill>
              </a:rPr>
              <a:t>THE BIG FIVE PERSONALITY DIMENSIONS</a:t>
            </a:r>
          </a:p>
        </p:txBody>
      </p:sp>
      <p:pic>
        <p:nvPicPr>
          <p:cNvPr id="4" name="Picture 4" descr="Shape, arrow&#10;&#10;Description automatically generated">
            <a:extLst>
              <a:ext uri="{FF2B5EF4-FFF2-40B4-BE49-F238E27FC236}">
                <a16:creationId xmlns:a16="http://schemas.microsoft.com/office/drawing/2014/main" id="{5DB31AB6-2037-315E-97B3-08559888F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072" y="398817"/>
            <a:ext cx="7789232" cy="539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2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03B01-FCD0-8C41-EE02-5D14855B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PERSONALITY TRAITS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20AFC01-6FB4-7352-D979-BD5DC6B6E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808532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163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B59093BD-6194-49D8-BB1F-DB79C0E62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graphicEl>
                                              <a:dgm id="{B59093BD-6194-49D8-BB1F-DB79C0E626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graphicEl>
                                              <a:dgm id="{B59093BD-6194-49D8-BB1F-DB79C0E62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graphicEl>
                                              <a:dgm id="{B59093BD-6194-49D8-BB1F-DB79C0E62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F9098C1-227E-4634-9E6F-4F8B6364A0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graphicEl>
                                              <a:dgm id="{DF9098C1-227E-4634-9E6F-4F8B6364A0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graphicEl>
                                              <a:dgm id="{DF9098C1-227E-4634-9E6F-4F8B6364A0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graphicEl>
                                              <a:dgm id="{DF9098C1-227E-4634-9E6F-4F8B6364A0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D449307-77DA-4E7F-8F08-11662EB29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graphicEl>
                                              <a:dgm id="{FD449307-77DA-4E7F-8F08-11662EB29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graphicEl>
                                              <a:dgm id="{FD449307-77DA-4E7F-8F08-11662EB29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graphicEl>
                                              <a:dgm id="{FD449307-77DA-4E7F-8F08-11662EB29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F321DED-D390-44BF-BB9C-A55A9D998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graphicEl>
                                              <a:dgm id="{3F321DED-D390-44BF-BB9C-A55A9D998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graphicEl>
                                              <a:dgm id="{3F321DED-D390-44BF-BB9C-A55A9D998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graphicEl>
                                              <a:dgm id="{3F321DED-D390-44BF-BB9C-A55A9D998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7"/>
      </a:lt2>
      <a:accent1>
        <a:srgbClr val="E72954"/>
      </a:accent1>
      <a:accent2>
        <a:srgbClr val="D53C17"/>
      </a:accent2>
      <a:accent3>
        <a:srgbClr val="DA9427"/>
      </a:accent3>
      <a:accent4>
        <a:srgbClr val="A5A912"/>
      </a:accent4>
      <a:accent5>
        <a:srgbClr val="72B420"/>
      </a:accent5>
      <a:accent6>
        <a:srgbClr val="2CBB14"/>
      </a:accent6>
      <a:hlink>
        <a:srgbClr val="31937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592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Calibri Light</vt:lpstr>
      <vt:lpstr>GradientRiseVTI</vt:lpstr>
      <vt:lpstr>PRINCIPLES OF LEADERSHIP  THE LEADER AS AN INDIVIDUAL</vt:lpstr>
      <vt:lpstr>CHAPTER OBJECTIVES</vt:lpstr>
      <vt:lpstr>SIGNIFICANCE</vt:lpstr>
      <vt:lpstr>The secret ingredient for leadership effectiveness</vt:lpstr>
      <vt:lpstr>SELF-AWARENESS IS A TOUGH CALL</vt:lpstr>
      <vt:lpstr>SELF-AWARENESS; THE JOHARI WINDOW</vt:lpstr>
      <vt:lpstr>PERSONALITY</vt:lpstr>
      <vt:lpstr>THE BIG FIVE PERSONALITY DIMENSIONS</vt:lpstr>
      <vt:lpstr>PERSONALITY TRAITS</vt:lpstr>
      <vt:lpstr>VALUES</vt:lpstr>
      <vt:lpstr>ATTITUDE</vt:lpstr>
      <vt:lpstr>HOW IS THE SELF-CONCEPT FORMED?</vt:lpstr>
      <vt:lpstr>DISTINGUISHING CHARACTERISTICS OF CHARISMATIC AND NON-CHARISMATIC LEADERS</vt:lpstr>
      <vt:lpstr>DISTINGUISHING CHARACTERISTICS OF CHARISMATIC AND NON-CHARISMATIC LEADERS</vt:lpstr>
      <vt:lpstr>TRANSACTIONAL VS TRANSFORMATIONAL LEADERSHIP</vt:lpstr>
      <vt:lpstr>THAT IS ALL FOR TODAY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Fareed</cp:lastModifiedBy>
  <cp:revision>158</cp:revision>
  <dcterms:created xsi:type="dcterms:W3CDTF">2023-02-14T17:56:31Z</dcterms:created>
  <dcterms:modified xsi:type="dcterms:W3CDTF">2023-02-14T18:52:21Z</dcterms:modified>
</cp:coreProperties>
</file>