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sldIdLst>
    <p:sldId id="407" r:id="rId2"/>
    <p:sldId id="487" r:id="rId3"/>
    <p:sldId id="406" r:id="rId4"/>
    <p:sldId id="460" r:id="rId5"/>
    <p:sldId id="461" r:id="rId6"/>
    <p:sldId id="463" r:id="rId7"/>
    <p:sldId id="464" r:id="rId8"/>
    <p:sldId id="468" r:id="rId9"/>
    <p:sldId id="465" r:id="rId10"/>
    <p:sldId id="466" r:id="rId11"/>
    <p:sldId id="467" r:id="rId12"/>
    <p:sldId id="469" r:id="rId13"/>
    <p:sldId id="470" r:id="rId14"/>
    <p:sldId id="471" r:id="rId15"/>
    <p:sldId id="472" r:id="rId16"/>
    <p:sldId id="473" r:id="rId17"/>
    <p:sldId id="474" r:id="rId18"/>
    <p:sldId id="476" r:id="rId19"/>
    <p:sldId id="486" r:id="rId20"/>
    <p:sldId id="478" r:id="rId21"/>
    <p:sldId id="479" r:id="rId22"/>
    <p:sldId id="477" r:id="rId23"/>
    <p:sldId id="480" r:id="rId24"/>
    <p:sldId id="481" r:id="rId25"/>
    <p:sldId id="482" r:id="rId26"/>
    <p:sldId id="483" r:id="rId27"/>
    <p:sldId id="484" r:id="rId28"/>
    <p:sldId id="485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4873"/>
    <a:srgbClr val="993366"/>
    <a:srgbClr val="008000"/>
    <a:srgbClr val="CC00CC"/>
    <a:srgbClr val="FF5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4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>
      <p:cViewPr varScale="1">
        <p:scale>
          <a:sx n="36" d="100"/>
          <a:sy n="36" d="100"/>
        </p:scale>
        <p:origin x="-148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F3FA757-B459-46DB-854C-4CD8353A75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09EA27D-D553-42F0-83F6-DC8F14E916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7DB423F1-951E-4116-B806-C8744559F4F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30A62E97-CCDE-4645-A930-D21298F2DE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0FAA0963-5760-4CBF-B20A-90AD8B5461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D9C99775-5699-43FA-B849-32D0C321F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5DBB7FD-31DE-49A3-A85C-FDC9535FA15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3F2104A9-BAE9-48AA-B14F-758A034D44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60781F5A-EB8E-4FEC-839E-080FBE519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en-US" altLang="en-US"/>
              <a:t>Act of transferring information from one place to another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8B29EB6B-0BD0-426C-9630-E95739FD5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9B2FFC-0290-4DEC-A3BD-FE2C11023EF6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744ED5-43B1-48A4-BBC1-6C46EE7B8C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DE3CC0-BAE4-48FD-9481-B81804482E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68EE69-48F9-4688-8A56-3820FBBA8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81D38-832B-4596-BB01-67BFF31A26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54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0DD586-B687-4B7D-A3C6-4E12ACB63A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0EE896-A55D-4A8D-B4C8-CB1E388E0E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38B8E0-53D2-40DD-AC0F-68BCD78E8D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AFCD8E-5307-48C0-BF81-DAA037AF9B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088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50A9D8-5664-4623-BE89-43A4337B5A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E63FDB-2DC1-4AC5-93DA-B656668A0E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F31218-1A14-4E19-893A-EED3FBD3B4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2C852-F70F-41D6-851D-A7A2FD4230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23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D0A963-460B-4F2D-B41F-969127B71D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240AEF-5CD8-43DD-BA9F-26622F1ED0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F47AB8-F589-423E-84D0-3410356FBC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C572DA-4BBC-4495-A15E-EC5F142520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885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A0C67-CDCC-4F2D-B34B-2C9B104B52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9D089-019D-44DD-8622-5F5D1F6DB5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968462-355B-4F35-AF24-E16D0946E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4FDC35-D25C-4333-9CF7-CB402D5074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4370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3785DE-4877-454F-894A-F607CD52BD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ACCEEF-C216-4E92-8908-2140B18962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3C4AEE-7D6A-4CFE-9969-CFE7C306EF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14FD4-9943-4C70-AE3A-E33704724D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04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D1B9F1-EC82-4FFA-B5CF-FF185E8477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E2969C-F593-409E-954C-B99807FDB5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63C2E6-1C3D-4244-9035-D5917C942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BE29D-67C1-4869-9190-99A9F96A3B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0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16E0B-B760-44E7-BAD0-62193E4EC8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EF5F0F-F5A9-4D51-81CB-B924296625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6CADC-9CB9-46E4-BFD0-821616EAFF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7B57A-9B93-434E-83A1-17C81BA049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180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1A9B882-881C-4AA0-AE10-065805A3EC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FF858B-8691-4F24-B4D7-B1B2294642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E50176F-5CF9-4B80-A403-5281CF29B8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07D93-AFD8-4EA2-966B-ABB6E998E7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30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C4D407D-9616-416D-BB47-286510F5B3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1043F0-7DF7-442A-BBBD-1C4B96BAB5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3C83E1-161F-4720-83E2-A3E5D8F10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5DB12-9103-4E6E-BE06-C362B8504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371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D52624-CF5D-4180-A17B-70845CBE6F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A10D895-69E5-43E6-A99C-76F771307E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5050CC2-63E4-4517-A40E-2DC5597349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88FAE9-6CDB-4994-8EAA-2F96FFC4A7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11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4EC080-1286-4016-B453-977BB5F309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D398A-E3D5-4080-9E5E-AF078C8936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EA55E-C63A-4434-BA51-44DD55F26C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9402D-05DA-46E0-AA1D-0E76A09DB4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7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BC025-BD94-4AC3-859E-D12BB976EA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FCC4F7-DDDB-4C07-BC4A-779EACFA35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E4DF39-9A51-48B8-9340-6E46C843CF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35A97-EDA3-4A8A-8AAB-488C7212DB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8E49C7E-442D-44F8-B03C-96710294E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609600"/>
            <a:ext cx="9144000" cy="11430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92A1B5-3F5A-4817-9821-A432E14B6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E29C8C7-CBFC-49B8-87FD-F52EE2C9570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8BAF861-A6C3-4E9D-9D15-256A6356B3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FAST NUCES, Lahore 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7566950-2796-4F19-A079-F6F21D804B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288F34D-A8B6-4A0D-A917-26E73054762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1" name="Picture 6" descr="Logo Fast ">
            <a:extLst>
              <a:ext uri="{FF2B5EF4-FFF2-40B4-BE49-F238E27FC236}">
                <a16:creationId xmlns:a16="http://schemas.microsoft.com/office/drawing/2014/main" id="{7D0939A7-8261-4D75-95AB-F2B47AB0A8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2484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Calibri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641B2690-6EB8-40ED-94AD-CB98039BD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0400"/>
            <a:ext cx="9144000" cy="1524000"/>
          </a:xfrm>
          <a:solidFill>
            <a:schemeClr val="accent2"/>
          </a:solidFill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/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dirty="0">
                <a:solidFill>
                  <a:schemeClr val="bg1"/>
                </a:solidFill>
              </a:rPr>
              <a:t>Communication System</a:t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en-US" altLang="en-US" sz="3200" dirty="0">
                <a:solidFill>
                  <a:schemeClr val="bg1"/>
                </a:solidFill>
              </a:rPr>
              <a:t>IICT Lecture 10</a:t>
            </a:r>
            <a:br>
              <a:rPr lang="en-US" altLang="en-US" sz="3200" dirty="0">
                <a:solidFill>
                  <a:schemeClr val="bg1"/>
                </a:solidFill>
              </a:rPr>
            </a:br>
            <a:r>
              <a:rPr lang="en-US" altLang="en-US" sz="3200" dirty="0">
                <a:solidFill>
                  <a:schemeClr val="bg1"/>
                </a:solidFill>
              </a:rPr>
              <a:t/>
            </a:r>
            <a:br>
              <a:rPr lang="en-US" altLang="en-US" sz="3200" dirty="0">
                <a:solidFill>
                  <a:schemeClr val="bg1"/>
                </a:solidFill>
              </a:rPr>
            </a:b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2051" name="Footer Placeholder 3">
            <a:extLst>
              <a:ext uri="{FF2B5EF4-FFF2-40B4-BE49-F238E27FC236}">
                <a16:creationId xmlns:a16="http://schemas.microsoft.com/office/drawing/2014/main" id="{6E02C8CB-8348-4718-B886-B2DDB382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pic>
        <p:nvPicPr>
          <p:cNvPr id="2052" name="Picture 4" descr="Logo Fast ">
            <a:extLst>
              <a:ext uri="{FF2B5EF4-FFF2-40B4-BE49-F238E27FC236}">
                <a16:creationId xmlns:a16="http://schemas.microsoft.com/office/drawing/2014/main" id="{366BF7D5-5C01-4BFE-98FD-1A6A38454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62000"/>
            <a:ext cx="2133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2EE0E8D-F5AE-45AF-BF33-079DF831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Service Performed at Each Layer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BBBDBB1-193B-4A74-9FCF-8B56E80A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2133600"/>
            <a:ext cx="5410200" cy="4114800"/>
          </a:xfrm>
        </p:spPr>
        <p:txBody>
          <a:bodyPr/>
          <a:lstStyle/>
          <a:p>
            <a:r>
              <a:rPr lang="en-US" altLang="en-US" sz="2800"/>
              <a:t>Identification, authentication</a:t>
            </a:r>
          </a:p>
          <a:p>
            <a:r>
              <a:rPr lang="en-US" altLang="en-US" sz="2800"/>
              <a:t>Format conversion</a:t>
            </a:r>
          </a:p>
          <a:p>
            <a:r>
              <a:rPr lang="en-US" altLang="en-US" sz="2800"/>
              <a:t>Set-up coordinate conversation</a:t>
            </a:r>
          </a:p>
          <a:p>
            <a:r>
              <a:rPr lang="en-US" altLang="en-US" sz="2800"/>
              <a:t>Ensures error-free transfer</a:t>
            </a:r>
          </a:p>
          <a:p>
            <a:r>
              <a:rPr lang="en-US" altLang="en-US" sz="2800"/>
              <a:t>Routing of data through network</a:t>
            </a:r>
          </a:p>
          <a:p>
            <a:r>
              <a:rPr lang="en-US" altLang="en-US" sz="2800"/>
              <a:t>Error control and synchronization</a:t>
            </a:r>
          </a:p>
          <a:p>
            <a:r>
              <a:rPr lang="en-US" altLang="en-US" sz="2800"/>
              <a:t>Placing signals on the carrier</a:t>
            </a:r>
          </a:p>
          <a:p>
            <a:endParaRPr lang="en-US" altLang="en-US" sz="2800"/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3CFCA5BF-7A06-4E59-AA42-5F3C51E8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pic>
        <p:nvPicPr>
          <p:cNvPr id="11269" name="Picture 2">
            <a:extLst>
              <a:ext uri="{FF2B5EF4-FFF2-40B4-BE49-F238E27FC236}">
                <a16:creationId xmlns:a16="http://schemas.microsoft.com/office/drawing/2014/main" id="{60DD5FB6-9B70-4139-A68B-27FDBC397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4443" r="61156" b="13333"/>
          <a:stretch>
            <a:fillRect/>
          </a:stretch>
        </p:blipFill>
        <p:spPr bwMode="auto">
          <a:xfrm>
            <a:off x="0" y="2286000"/>
            <a:ext cx="32623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786AE7A-9FC9-4CBE-AE01-EB283811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Service Performed at Each Layer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618D3661-8C65-4519-A737-67AEDEA5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2133600"/>
            <a:ext cx="5410200" cy="4114800"/>
          </a:xfrm>
        </p:spPr>
        <p:txBody>
          <a:bodyPr/>
          <a:lstStyle/>
          <a:p>
            <a:r>
              <a:rPr lang="en-US" altLang="en-US" sz="2400"/>
              <a:t>E-mail, Web browser, Directory</a:t>
            </a:r>
          </a:p>
          <a:p>
            <a:r>
              <a:rPr lang="en-US" altLang="en-US" sz="2400"/>
              <a:t>POP, SMTP, FTP, HTTP, DNS</a:t>
            </a:r>
          </a:p>
          <a:p>
            <a:r>
              <a:rPr lang="en-US" altLang="en-US" sz="2400"/>
              <a:t>Sockets</a:t>
            </a:r>
          </a:p>
          <a:p>
            <a:r>
              <a:rPr lang="en-US" altLang="en-US" sz="2400"/>
              <a:t>TCP</a:t>
            </a:r>
          </a:p>
          <a:p>
            <a:r>
              <a:rPr lang="en-US" altLang="en-US" sz="2400"/>
              <a:t>IP</a:t>
            </a:r>
          </a:p>
          <a:p>
            <a:r>
              <a:rPr lang="en-US" altLang="en-US" sz="2400"/>
              <a:t>PPP, Ethernet, Token ring</a:t>
            </a:r>
          </a:p>
          <a:p>
            <a:r>
              <a:rPr lang="en-US" altLang="en-US" sz="2400"/>
              <a:t>100baseT</a:t>
            </a:r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12292" name="Footer Placeholder 3">
            <a:extLst>
              <a:ext uri="{FF2B5EF4-FFF2-40B4-BE49-F238E27FC236}">
                <a16:creationId xmlns:a16="http://schemas.microsoft.com/office/drawing/2014/main" id="{A8D8F18F-380A-4F47-B47F-1BD1F291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pic>
        <p:nvPicPr>
          <p:cNvPr id="12293" name="Picture 2">
            <a:extLst>
              <a:ext uri="{FF2B5EF4-FFF2-40B4-BE49-F238E27FC236}">
                <a16:creationId xmlns:a16="http://schemas.microsoft.com/office/drawing/2014/main" id="{6F436BEC-8B93-42DF-B2BA-854D9BEA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4443" r="61156" b="13333"/>
          <a:stretch>
            <a:fillRect/>
          </a:stretch>
        </p:blipFill>
        <p:spPr bwMode="auto">
          <a:xfrm>
            <a:off x="0" y="2286000"/>
            <a:ext cx="326231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0AEF9A8-0627-43D5-B1F8-7E0438E6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143000"/>
          </a:xfrm>
          <a:solidFill>
            <a:srgbClr val="993366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Transmitting and Receiving in Comm. Systems</a:t>
            </a:r>
          </a:p>
        </p:txBody>
      </p:sp>
      <p:sp>
        <p:nvSpPr>
          <p:cNvPr id="13315" name="Footer Placeholder 3">
            <a:extLst>
              <a:ext uri="{FF2B5EF4-FFF2-40B4-BE49-F238E27FC236}">
                <a16:creationId xmlns:a16="http://schemas.microsoft.com/office/drawing/2014/main" id="{0A07D044-CC44-4216-815B-2061EC80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DBDD649-21EE-4230-B62D-3F859489C4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93366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Serial Transmission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4E40B1E-0621-44C3-8359-D2778C93F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is transmitted, on a single channel, one bit at a  time one after another</a:t>
            </a:r>
          </a:p>
          <a:p>
            <a:r>
              <a:rPr lang="en-US" altLang="en-US"/>
              <a:t>Much faster than parallel because of way bits  processed (e.g. USB and SATA drives)</a:t>
            </a:r>
          </a:p>
          <a:p>
            <a:endParaRPr lang="en-US" altLang="en-US"/>
          </a:p>
        </p:txBody>
      </p:sp>
      <p:sp>
        <p:nvSpPr>
          <p:cNvPr id="14340" name="Footer Placeholder 3">
            <a:extLst>
              <a:ext uri="{FF2B5EF4-FFF2-40B4-BE49-F238E27FC236}">
                <a16:creationId xmlns:a16="http://schemas.microsoft.com/office/drawing/2014/main" id="{860E4DE6-C922-4FB7-A43E-DCCA19BEC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pic>
        <p:nvPicPr>
          <p:cNvPr id="14341" name="Picture 2">
            <a:extLst>
              <a:ext uri="{FF2B5EF4-FFF2-40B4-BE49-F238E27FC236}">
                <a16:creationId xmlns:a16="http://schemas.microsoft.com/office/drawing/2014/main" id="{F09B26AF-FAFA-4B19-91AD-E46260FA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0"/>
            <a:ext cx="57816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167229D-EE4A-4AC9-9E40-668FA51F4F5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93366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Parallel Transmission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CDFB29F-17BE-4952-9F12-BD8534A9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en-US" sz="2400"/>
              <a:t>Each bit has it’s own piece of wire along which it travels</a:t>
            </a:r>
          </a:p>
          <a:p>
            <a:r>
              <a:rPr lang="en-US" altLang="en-US" sz="2400"/>
              <a:t>Often used to send data to a printer</a:t>
            </a:r>
          </a:p>
          <a:p>
            <a:endParaRPr lang="en-US" altLang="en-US" sz="2400"/>
          </a:p>
        </p:txBody>
      </p:sp>
      <p:sp>
        <p:nvSpPr>
          <p:cNvPr id="15364" name="Footer Placeholder 3">
            <a:extLst>
              <a:ext uri="{FF2B5EF4-FFF2-40B4-BE49-F238E27FC236}">
                <a16:creationId xmlns:a16="http://schemas.microsoft.com/office/drawing/2014/main" id="{24DD269A-473E-4347-BD90-0F2842F3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7FC837B2-17EF-476B-8F11-B1C723C31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971800"/>
            <a:ext cx="4543425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37E0098-9861-4808-9B54-B3601D4942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993366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Why not to use Parallel instead Serial?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562F158-7339-4FCD-A790-A94A8DD00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Due to inconsistencies on channels data  arrives at different times</a:t>
            </a:r>
          </a:p>
          <a:p>
            <a:r>
              <a:rPr lang="en-US" altLang="en-US" sz="2800"/>
              <a:t>Because of the way it is transmitted packet  switching cannot be used</a:t>
            </a:r>
          </a:p>
          <a:p>
            <a:r>
              <a:rPr lang="en-US" altLang="en-US" sz="2800"/>
              <a:t>The above two points makes parallel slower  than serial and requires higher bandwidth.</a:t>
            </a:r>
          </a:p>
          <a:p>
            <a:r>
              <a:rPr lang="en-US" altLang="en-US" sz="2800"/>
              <a:t>Parallel transmissions are rarely used  anymore</a:t>
            </a:r>
          </a:p>
          <a:p>
            <a:endParaRPr lang="en-US" altLang="en-US" sz="2800"/>
          </a:p>
        </p:txBody>
      </p:sp>
      <p:sp>
        <p:nvSpPr>
          <p:cNvPr id="16388" name="Footer Placeholder 3">
            <a:extLst>
              <a:ext uri="{FF2B5EF4-FFF2-40B4-BE49-F238E27FC236}">
                <a16:creationId xmlns:a16="http://schemas.microsoft.com/office/drawing/2014/main" id="{D3E94C97-B013-4802-A469-B5380D49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85D2C6E-C6C5-4AFF-BBE8-4148D087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Synchronous VS Asynchronous Transmission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398AC46-4CB5-4D0A-A6F6-5DFE6B24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/>
              <a:t>Synchronous Transmission</a:t>
            </a:r>
          </a:p>
          <a:p>
            <a:r>
              <a:rPr lang="en-US" altLang="en-US" sz="2400"/>
              <a:t>All data sent at once and no packet switching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 b="1"/>
              <a:t>Asynchronous Transmission</a:t>
            </a:r>
          </a:p>
          <a:p>
            <a:r>
              <a:rPr lang="en-US" altLang="en-US" sz="2400"/>
              <a:t>Uses stop/ start bits</a:t>
            </a:r>
          </a:p>
          <a:p>
            <a:r>
              <a:rPr lang="en-US" altLang="en-US" sz="2400"/>
              <a:t>most common type of serial data transfer</a:t>
            </a:r>
          </a:p>
          <a:p>
            <a:r>
              <a:rPr lang="en-US" altLang="en-US" sz="2400"/>
              <a:t>Allows packet switching</a:t>
            </a:r>
          </a:p>
          <a:p>
            <a:r>
              <a:rPr lang="en-US" altLang="en-US" sz="2400"/>
              <a:t>Allows sharing of bandwidth (i.e. talk on phone  while another person is using internet)</a:t>
            </a:r>
          </a:p>
          <a:p>
            <a:endParaRPr lang="en-US" altLang="en-US" sz="2400"/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62578E2C-659C-439B-AF16-541F9BD7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63D8-3B36-471C-96FB-ABA5EBE87C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/>
              <a:t>Transmission Directions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FF6F7B8-729A-46C7-ABD6-853EF55D1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Simplex: One direction only</a:t>
            </a:r>
          </a:p>
          <a:p>
            <a:r>
              <a:rPr lang="en-US" altLang="en-US"/>
              <a:t>Half duplex: Both directions but only one</a:t>
            </a:r>
            <a:br>
              <a:rPr lang="en-US" altLang="en-US"/>
            </a:br>
            <a:r>
              <a:rPr lang="en-US" altLang="en-US"/>
              <a:t>direction at a time </a:t>
            </a:r>
          </a:p>
          <a:p>
            <a:r>
              <a:rPr lang="en-US" altLang="en-US"/>
              <a:t>Full duplex: send and receive both directions at once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  <p:sp>
        <p:nvSpPr>
          <p:cNvPr id="18436" name="Footer Placeholder 3">
            <a:extLst>
              <a:ext uri="{FF2B5EF4-FFF2-40B4-BE49-F238E27FC236}">
                <a16:creationId xmlns:a16="http://schemas.microsoft.com/office/drawing/2014/main" id="{952D67C1-9535-4532-BEC7-24B08BFB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328ADCB-487B-4DF5-BF51-CDC5892679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altLang="en-US"/>
              <a:t>Network Topologies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91F52DB-D6D4-4419-973D-1ED146AEE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Mesh Topology</a:t>
            </a:r>
          </a:p>
          <a:p>
            <a:r>
              <a:rPr lang="en-US" altLang="en-US"/>
              <a:t>Ring Topology</a:t>
            </a:r>
          </a:p>
          <a:p>
            <a:r>
              <a:rPr lang="en-US" altLang="en-US"/>
              <a:t>Bus Topology</a:t>
            </a:r>
          </a:p>
          <a:p>
            <a:r>
              <a:rPr lang="en-US" altLang="en-US"/>
              <a:t>Star Topology</a:t>
            </a:r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18070098-91F5-4F37-BC29-05F38C63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DCD6B66-B43E-4B9B-9E10-BD7E011AA2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altLang="en-US"/>
              <a:t>Mesh Topology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04D8AEBA-A519-489C-88D8-403CFBA0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9F6E3F49-DFCD-4068-972B-B322461B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pic>
        <p:nvPicPr>
          <p:cNvPr id="20485" name="Picture 2" descr="Image result for mesh topology">
            <a:extLst>
              <a:ext uri="{FF2B5EF4-FFF2-40B4-BE49-F238E27FC236}">
                <a16:creationId xmlns:a16="http://schemas.microsoft.com/office/drawing/2014/main" id="{113B9BD9-802B-4C67-9E2B-1BE5EC9B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28800"/>
            <a:ext cx="4495800" cy="432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B1E5D70-AFD4-47E8-B3B4-B53A7B6893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A84873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What is Communication?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E4DEE13-646E-4888-9F2D-B6139A29B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6" name="Footer Placeholder 3">
            <a:extLst>
              <a:ext uri="{FF2B5EF4-FFF2-40B4-BE49-F238E27FC236}">
                <a16:creationId xmlns:a16="http://schemas.microsoft.com/office/drawing/2014/main" id="{F5D2C786-3E5B-4830-81E7-D461AD5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1C24CD3-03EB-4B34-9971-381EDC464DD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altLang="en-US"/>
              <a:t>Ring Topology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1AABB1E-B8BF-49A5-AB64-059B69F7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1508" name="Footer Placeholder 3">
            <a:extLst>
              <a:ext uri="{FF2B5EF4-FFF2-40B4-BE49-F238E27FC236}">
                <a16:creationId xmlns:a16="http://schemas.microsoft.com/office/drawing/2014/main" id="{28BD5B65-6CA0-4196-BAC5-3DC637EB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sp>
        <p:nvSpPr>
          <p:cNvPr id="21509" name="object 9">
            <a:extLst>
              <a:ext uri="{FF2B5EF4-FFF2-40B4-BE49-F238E27FC236}">
                <a16:creationId xmlns:a16="http://schemas.microsoft.com/office/drawing/2014/main" id="{BB3CA27D-63A0-43AB-926B-EBAFD8831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5257800" cy="404018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BC269B5F-CB0E-425C-9FF0-908D73C29FB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altLang="en-US"/>
              <a:t>Bus Topology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B6D5749-04D0-4BB7-B88F-6CA160D72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2532" name="Footer Placeholder 3">
            <a:extLst>
              <a:ext uri="{FF2B5EF4-FFF2-40B4-BE49-F238E27FC236}">
                <a16:creationId xmlns:a16="http://schemas.microsoft.com/office/drawing/2014/main" id="{8F792E45-3371-401D-8EB9-2AF7C435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sp>
        <p:nvSpPr>
          <p:cNvPr id="22533" name="object 7">
            <a:extLst>
              <a:ext uri="{FF2B5EF4-FFF2-40B4-BE49-F238E27FC236}">
                <a16:creationId xmlns:a16="http://schemas.microsoft.com/office/drawing/2014/main" id="{A692E7B3-322B-430B-B8F3-E0294084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8151813" cy="25638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149B502-10B2-4535-905F-2DA7F9A2CC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altLang="en-US"/>
              <a:t>Star Topology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98346181-70A4-49F2-BE01-E42343EA7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3556" name="Footer Placeholder 3">
            <a:extLst>
              <a:ext uri="{FF2B5EF4-FFF2-40B4-BE49-F238E27FC236}">
                <a16:creationId xmlns:a16="http://schemas.microsoft.com/office/drawing/2014/main" id="{0BE615FB-FF0C-4359-A708-828A8C1F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sp>
        <p:nvSpPr>
          <p:cNvPr id="23557" name="object 8">
            <a:extLst>
              <a:ext uri="{FF2B5EF4-FFF2-40B4-BE49-F238E27FC236}">
                <a16:creationId xmlns:a16="http://schemas.microsoft.com/office/drawing/2014/main" id="{CB75977F-A8AC-4424-8387-296997D86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5105400" cy="38687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BAF2B-D0E6-40D6-9855-A3298B20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67000"/>
            <a:ext cx="9144000" cy="1143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/>
              <a:t>Network Hardware</a:t>
            </a:r>
          </a:p>
        </p:txBody>
      </p:sp>
      <p:sp>
        <p:nvSpPr>
          <p:cNvPr id="24579" name="Footer Placeholder 2">
            <a:extLst>
              <a:ext uri="{FF2B5EF4-FFF2-40B4-BE49-F238E27FC236}">
                <a16:creationId xmlns:a16="http://schemas.microsoft.com/office/drawing/2014/main" id="{E77EA510-024C-491F-8385-D619C57AE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D530-EF27-47F2-AE78-725EB040640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/>
              <a:t>Bridge</a:t>
            </a:r>
          </a:p>
        </p:txBody>
      </p:sp>
      <p:sp>
        <p:nvSpPr>
          <p:cNvPr id="25603" name="Footer Placeholder 2">
            <a:extLst>
              <a:ext uri="{FF2B5EF4-FFF2-40B4-BE49-F238E27FC236}">
                <a16:creationId xmlns:a16="http://schemas.microsoft.com/office/drawing/2014/main" id="{0ED0F759-DF11-4B36-96EA-B95C71B73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AE1FB235-502C-4926-BD5F-BDDBAEA5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419600"/>
            <a:ext cx="64674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4B9B28-850A-44AB-B74C-7CB358D99604}"/>
              </a:ext>
            </a:extLst>
          </p:cNvPr>
          <p:cNvSpPr txBox="1"/>
          <p:nvPr/>
        </p:nvSpPr>
        <p:spPr>
          <a:xfrm>
            <a:off x="457200" y="2057400"/>
            <a:ext cx="83820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pc="-10" dirty="0">
                <a:latin typeface="Calibri" pitchFamily="34" charset="0"/>
                <a:cs typeface="Calibri" pitchFamily="34" charset="0"/>
              </a:rPr>
              <a:t>Large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networks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can be separated into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two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or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more smaller  networks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using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 bridge. This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is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done to increase speed and  </a:t>
            </a:r>
            <a:r>
              <a:rPr lang="en-US" spc="-20" dirty="0">
                <a:latin typeface="Calibri" pitchFamily="34" charset="0"/>
                <a:cs typeface="Calibri" pitchFamily="34" charset="0"/>
              </a:rPr>
              <a:t>efficiency. </a:t>
            </a:r>
            <a:r>
              <a:rPr lang="en-US" dirty="0">
                <a:latin typeface="Calibri" pitchFamily="34" charset="0"/>
                <a:cs typeface="Calibri" pitchFamily="34" charset="0"/>
              </a:rPr>
              <a:t>This type of network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is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called a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segmented LAN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and  has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largely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been superseded by the use of switches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which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can  transfer data straight to a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computer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and thus avoid bottleneck</a:t>
            </a:r>
            <a:r>
              <a:rPr lang="en-US" spc="-215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jams  which </a:t>
            </a:r>
            <a:r>
              <a:rPr lang="en-US" dirty="0">
                <a:latin typeface="Calibri" pitchFamily="34" charset="0"/>
                <a:cs typeface="Calibri" pitchFamily="34" charset="0"/>
              </a:rPr>
              <a:t>bridges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were </a:t>
            </a:r>
            <a:r>
              <a:rPr lang="en-US" dirty="0">
                <a:latin typeface="Calibri" pitchFamily="34" charset="0"/>
                <a:cs typeface="Calibri" pitchFamily="34" charset="0"/>
              </a:rPr>
              <a:t>designed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to</a:t>
            </a:r>
            <a:r>
              <a:rPr lang="en-US" spc="-6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fix.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7BAD-5DA2-4669-B4CC-2FFFE18C00D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/>
              <a:t>Gateway</a:t>
            </a:r>
          </a:p>
        </p:txBody>
      </p:sp>
      <p:sp>
        <p:nvSpPr>
          <p:cNvPr id="26627" name="Footer Placeholder 2">
            <a:extLst>
              <a:ext uri="{FF2B5EF4-FFF2-40B4-BE49-F238E27FC236}">
                <a16:creationId xmlns:a16="http://schemas.microsoft.com/office/drawing/2014/main" id="{7AFDC29E-7655-407A-8604-A61EFFF7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D1513452-CAA7-4FAE-83E6-2488EC7BC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86250"/>
            <a:ext cx="618172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8BF87E-DE43-4A53-BF9F-D4BAD10AB15E}"/>
              </a:ext>
            </a:extLst>
          </p:cNvPr>
          <p:cNvSpPr txBox="1"/>
          <p:nvPr/>
        </p:nvSpPr>
        <p:spPr>
          <a:xfrm>
            <a:off x="1295400" y="2133600"/>
            <a:ext cx="64770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pc="-5" dirty="0">
                <a:latin typeface="Calibri" pitchFamily="34" charset="0"/>
                <a:cs typeface="Calibri" pitchFamily="34" charset="0"/>
              </a:rPr>
              <a:t> Often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used to connect a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LAN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with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a</a:t>
            </a:r>
            <a:r>
              <a:rPr lang="en-US" spc="-5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pc="-80" dirty="0">
                <a:latin typeface="Calibri" pitchFamily="34" charset="0"/>
                <a:cs typeface="Calibri" pitchFamily="34" charset="0"/>
              </a:rPr>
              <a:t>WAN.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pc="-8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Gateways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join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two</a:t>
            </a:r>
            <a:r>
              <a:rPr lang="en-US" spc="-6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or  More </a:t>
            </a:r>
            <a:r>
              <a:rPr lang="en-US" spc="-10" dirty="0">
                <a:latin typeface="Calibri" pitchFamily="34" charset="0"/>
                <a:cs typeface="Calibri" pitchFamily="34" charset="0"/>
              </a:rPr>
              <a:t>different </a:t>
            </a:r>
            <a:r>
              <a:rPr lang="en-US" spc="-5" dirty="0">
                <a:latin typeface="Calibri" pitchFamily="34" charset="0"/>
                <a:cs typeface="Calibri" pitchFamily="34" charset="0"/>
              </a:rPr>
              <a:t>networks</a:t>
            </a:r>
            <a:r>
              <a:rPr lang="en-US" spc="-3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pc="-15" dirty="0">
                <a:latin typeface="Calibri" pitchFamily="34" charset="0"/>
                <a:cs typeface="Calibri" pitchFamily="34" charset="0"/>
              </a:rPr>
              <a:t>together.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  <a:defRPr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012D-F8BF-4EA7-A843-A472F08D35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>
              <a:defRPr/>
            </a:pPr>
            <a:r>
              <a:rPr lang="en-US" dirty="0"/>
              <a:t>Some more</a:t>
            </a:r>
          </a:p>
        </p:txBody>
      </p:sp>
      <p:sp>
        <p:nvSpPr>
          <p:cNvPr id="27651" name="Footer Placeholder 2">
            <a:extLst>
              <a:ext uri="{FF2B5EF4-FFF2-40B4-BE49-F238E27FC236}">
                <a16:creationId xmlns:a16="http://schemas.microsoft.com/office/drawing/2014/main" id="{8AB8C3D5-DFF3-435A-9469-AC2D9A3E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sp>
        <p:nvSpPr>
          <p:cNvPr id="27652" name="TextBox 3">
            <a:extLst>
              <a:ext uri="{FF2B5EF4-FFF2-40B4-BE49-F238E27FC236}">
                <a16:creationId xmlns:a16="http://schemas.microsoft.com/office/drawing/2014/main" id="{26C81CD4-CF7B-4A81-89D7-4A37BFF8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33600"/>
            <a:ext cx="7924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Routers</a:t>
            </a: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: A router is a networking device that forwards data packets between computer networks. Can be used in place of a switch or bridge.</a:t>
            </a:r>
          </a:p>
          <a:p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: smart hubs which transmit packets to the</a:t>
            </a:r>
            <a:b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destination port only</a:t>
            </a:r>
          </a:p>
          <a:p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Hubs</a:t>
            </a: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: like double adapters /power boards in the home</a:t>
            </a:r>
            <a:b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except instead of plugging in extension cords we are plugging</a:t>
            </a:r>
            <a:b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in computers to allow them to communicate.</a:t>
            </a:r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B365920-1DBD-4701-8A15-9AD603A39D1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Transmission Media</a:t>
            </a:r>
          </a:p>
        </p:txBody>
      </p:sp>
      <p:sp>
        <p:nvSpPr>
          <p:cNvPr id="28675" name="Footer Placeholder 2">
            <a:extLst>
              <a:ext uri="{FF2B5EF4-FFF2-40B4-BE49-F238E27FC236}">
                <a16:creationId xmlns:a16="http://schemas.microsoft.com/office/drawing/2014/main" id="{8C39D059-B0F1-4C56-A7EE-A0EFAFB6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sp>
        <p:nvSpPr>
          <p:cNvPr id="28676" name="TextBox 3">
            <a:extLst>
              <a:ext uri="{FF2B5EF4-FFF2-40B4-BE49-F238E27FC236}">
                <a16:creationId xmlns:a16="http://schemas.microsoft.com/office/drawing/2014/main" id="{647E90F6-C139-4586-8B96-E740045F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2296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Twisted pair – </a:t>
            </a: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Ethernet cable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Coaxial cable –</a:t>
            </a: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Thick black cable used for  higher bandwidth communications than  twisted pair (i.e. Optus cable)</a:t>
            </a:r>
          </a:p>
          <a:p>
            <a:r>
              <a:rPr lang="en-US" altLang="en-US">
                <a:latin typeface="Calibri" panose="020F0502020204030204" pitchFamily="34" charset="0"/>
                <a:cs typeface="Calibri" panose="020F0502020204030204" pitchFamily="34" charset="0"/>
              </a:rPr>
              <a:t>Fiber optic – </a:t>
            </a:r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data transferred through  pulses of light. Extremely fast.</a:t>
            </a:r>
          </a:p>
          <a:p>
            <a:r>
              <a:rPr lang="en-US" altLang="en-US" b="0">
                <a:latin typeface="Calibri" panose="020F0502020204030204" pitchFamily="34" charset="0"/>
                <a:cs typeface="Calibri" panose="020F0502020204030204" pitchFamily="34" charset="0"/>
              </a:rPr>
              <a:t>Non cable methods such as satellite,  microwave, wireless and Bluetooth</a:t>
            </a:r>
          </a:p>
          <a:p>
            <a:endParaRPr lang="en-US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677" name="Picture 6" descr="Image result for twisted pair">
            <a:extLst>
              <a:ext uri="{FF2B5EF4-FFF2-40B4-BE49-F238E27FC236}">
                <a16:creationId xmlns:a16="http://schemas.microsoft.com/office/drawing/2014/main" id="{7BD7E414-66A0-4116-B610-B056A7464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216525"/>
            <a:ext cx="281940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7" descr="Image result for coaxial cable">
            <a:extLst>
              <a:ext uri="{FF2B5EF4-FFF2-40B4-BE49-F238E27FC236}">
                <a16:creationId xmlns:a16="http://schemas.microsoft.com/office/drawing/2014/main" id="{9C235A7E-70DE-4D6E-9911-1768CAB23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708525"/>
            <a:ext cx="35814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9" descr="Image result for fiber optic single cable">
            <a:extLst>
              <a:ext uri="{FF2B5EF4-FFF2-40B4-BE49-F238E27FC236}">
                <a16:creationId xmlns:a16="http://schemas.microsoft.com/office/drawing/2014/main" id="{C9F38EB6-4383-4625-9D3B-AA4ECD630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3175"/>
            <a:ext cx="23622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8DC871F-CB4E-4762-9320-EF3E496F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1800"/>
            <a:ext cx="9144000" cy="1143000"/>
          </a:xfrm>
          <a:solidFill>
            <a:srgbClr val="FF0000"/>
          </a:solidFill>
        </p:spPr>
        <p:txBody>
          <a:bodyPr/>
          <a:lstStyle/>
          <a:p>
            <a:r>
              <a:rPr lang="en-US" altLang="en-US"/>
              <a:t>End of the Lecture</a:t>
            </a:r>
          </a:p>
        </p:txBody>
      </p:sp>
      <p:sp>
        <p:nvSpPr>
          <p:cNvPr id="29699" name="Footer Placeholder 2">
            <a:extLst>
              <a:ext uri="{FF2B5EF4-FFF2-40B4-BE49-F238E27FC236}">
                <a16:creationId xmlns:a16="http://schemas.microsoft.com/office/drawing/2014/main" id="{F7190729-BAFB-4EC6-8711-EA40F6AC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701245F-54F1-4D65-B2B9-98A14F61865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Characteristics of Communication System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859C4D08-A231-4EC7-AA3E-620D89C38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4114800"/>
          </a:xfrm>
        </p:spPr>
        <p:txBody>
          <a:bodyPr/>
          <a:lstStyle/>
          <a:p>
            <a:pPr marL="225425">
              <a:spcBef>
                <a:spcPts val="100"/>
              </a:spcBef>
              <a:tabLst>
                <a:tab pos="3386138" algn="l"/>
              </a:tabLst>
            </a:pPr>
            <a:r>
              <a:rPr lang="en-US" altLang="en-US" sz="2400"/>
              <a:t>There must be a Sender and Receiver</a:t>
            </a:r>
          </a:p>
          <a:p>
            <a:pPr marL="225425">
              <a:spcBef>
                <a:spcPts val="100"/>
              </a:spcBef>
              <a:tabLst>
                <a:tab pos="3386138" algn="l"/>
              </a:tabLst>
            </a:pPr>
            <a:r>
              <a:rPr lang="en-US" altLang="en-US" sz="2400"/>
              <a:t>A protocol is a set of rules which governs the transfer of data between computers. Protocols allow communication between computers and networks.</a:t>
            </a:r>
          </a:p>
          <a:p>
            <a:pPr marL="225425">
              <a:spcBef>
                <a:spcPts val="100"/>
              </a:spcBef>
              <a:tabLst>
                <a:tab pos="3386138" algn="l"/>
              </a:tabLst>
            </a:pPr>
            <a:r>
              <a:rPr lang="en-US" altLang="en-US" sz="2400"/>
              <a:t>Handshaking is used to establish which protocols to use. Handshaking controls the flow of data between computers</a:t>
            </a:r>
          </a:p>
          <a:p>
            <a:pPr marL="225425">
              <a:spcBef>
                <a:spcPts val="100"/>
              </a:spcBef>
              <a:tabLst>
                <a:tab pos="3386138" algn="l"/>
              </a:tabLst>
            </a:pPr>
            <a:r>
              <a:rPr lang="en-US" altLang="en-US" sz="2400"/>
              <a:t>Protocols will determine the speed of transmission, error checking method, size of bytes, and whether synchronous or asynchronous</a:t>
            </a:r>
          </a:p>
        </p:txBody>
      </p:sp>
      <p:sp>
        <p:nvSpPr>
          <p:cNvPr id="4100" name="Footer Placeholder 3">
            <a:extLst>
              <a:ext uri="{FF2B5EF4-FFF2-40B4-BE49-F238E27FC236}">
                <a16:creationId xmlns:a16="http://schemas.microsoft.com/office/drawing/2014/main" id="{D624F843-3601-4DE3-AC8E-6218F903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47E0073-1F82-4A65-8E45-3F192834F9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Five Basic Components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30D3DFA-04E0-48CF-BC79-7181F65A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 b="1"/>
              <a:t>Every communication system has 5 basic requirements</a:t>
            </a:r>
          </a:p>
          <a:p>
            <a:r>
              <a:rPr lang="en-US" altLang="en-US" sz="2400"/>
              <a:t>Data Source (where the data originates)</a:t>
            </a:r>
          </a:p>
          <a:p>
            <a:r>
              <a:rPr lang="en-US" altLang="en-US" sz="2400"/>
              <a:t>Transmitter (device used to transmit data)</a:t>
            </a:r>
          </a:p>
          <a:p>
            <a:r>
              <a:rPr lang="en-US" altLang="en-US" sz="2400"/>
              <a:t>Transmission Medium (cables or non cable)</a:t>
            </a:r>
          </a:p>
          <a:p>
            <a:r>
              <a:rPr lang="en-US" altLang="en-US" sz="2400"/>
              <a:t>Receiver (device used to receive data)</a:t>
            </a:r>
          </a:p>
          <a:p>
            <a:r>
              <a:rPr lang="en-US" altLang="en-US" sz="2400"/>
              <a:t>Destination (where the data will be placed)</a:t>
            </a:r>
          </a:p>
          <a:p>
            <a:endParaRPr lang="en-US" altLang="en-US" sz="2400"/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4B5F3037-0346-417A-B88D-9A1FDB40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sp>
        <p:nvSpPr>
          <p:cNvPr id="5125" name="object 8">
            <a:extLst>
              <a:ext uri="{FF2B5EF4-FFF2-40B4-BE49-F238E27FC236}">
                <a16:creationId xmlns:a16="http://schemas.microsoft.com/office/drawing/2014/main" id="{F03F7A0F-188B-4F94-9D24-0DF64E62C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78450"/>
            <a:ext cx="9144000" cy="14795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332A02E-5A8E-442C-B89F-5AC59A86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Pictorial Representation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0F84D41-FA87-4D79-B2DA-3AA10F1C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148" name="Footer Placeholder 3">
            <a:extLst>
              <a:ext uri="{FF2B5EF4-FFF2-40B4-BE49-F238E27FC236}">
                <a16:creationId xmlns:a16="http://schemas.microsoft.com/office/drawing/2014/main" id="{0B390A4F-C2C0-4A0D-99E4-5D0CF031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sp>
        <p:nvSpPr>
          <p:cNvPr id="6149" name="object 7">
            <a:extLst>
              <a:ext uri="{FF2B5EF4-FFF2-40B4-BE49-F238E27FC236}">
                <a16:creationId xmlns:a16="http://schemas.microsoft.com/office/drawing/2014/main" id="{F8C89200-EE60-481B-A53B-7A0AEE1A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52600"/>
            <a:ext cx="9144000" cy="43291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CE3DAD3-91E3-45BD-A9CE-76936C42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41966C84-118D-45B2-A18F-EC070CE3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The Open Systems Interconnection </a:t>
            </a:r>
            <a:r>
              <a:rPr lang="en-US" altLang="en-US" sz="2800" b="1"/>
              <a:t>model</a:t>
            </a:r>
            <a:r>
              <a:rPr lang="en-US" altLang="en-US" sz="2800"/>
              <a:t> (</a:t>
            </a:r>
            <a:r>
              <a:rPr lang="en-US" altLang="en-US" sz="2800" b="1"/>
              <a:t>OSI model</a:t>
            </a:r>
            <a:r>
              <a:rPr lang="en-US" altLang="en-US" sz="2800"/>
              <a:t>) is a conceptual </a:t>
            </a:r>
            <a:r>
              <a:rPr lang="en-US" altLang="en-US" sz="2800" b="1"/>
              <a:t>model</a:t>
            </a:r>
            <a:r>
              <a:rPr lang="en-US" altLang="en-US" sz="2800"/>
              <a:t> that characterizes and standardizes the communication functions of a telecommunication or computing system without regard to its underlying internal structure and technology.</a:t>
            </a:r>
          </a:p>
          <a:p>
            <a:r>
              <a:rPr lang="en-US" altLang="en-US" sz="2800"/>
              <a:t>The OSI model also provides much  more information which is included with  each package.</a:t>
            </a:r>
          </a:p>
          <a:p>
            <a:endParaRPr lang="en-US" altLang="en-US" sz="2800"/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EE336915-69EC-495A-8BAC-4C378756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4702D3F-B1BF-4F40-8BEF-98EC694C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7 Layers of OSI Model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7B57A066-BCE8-4561-AF82-B65D8132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OSI	“Open System Interconnection”</a:t>
            </a:r>
          </a:p>
          <a:p>
            <a:r>
              <a:rPr lang="en-US" altLang="en-US" sz="2800"/>
              <a:t>OSI is not a protocol but a list of protocols  divided between 7 layers with each layer having  a different set of functions.</a:t>
            </a:r>
          </a:p>
          <a:p>
            <a:r>
              <a:rPr lang="en-US" altLang="en-US" sz="2800"/>
              <a:t>Each packet is layered/packaged with protocols  from each of the layers as it is processed.</a:t>
            </a:r>
          </a:p>
          <a:p>
            <a:r>
              <a:rPr lang="en-US" altLang="en-US" sz="2800"/>
              <a:t>The process of layering the protocols around  each package is called encapsulation. The final  encapsulated data packet is called a frame.</a:t>
            </a:r>
          </a:p>
          <a:p>
            <a:endParaRPr lang="en-US" altLang="en-US" sz="2800"/>
          </a:p>
        </p:txBody>
      </p:sp>
      <p:sp>
        <p:nvSpPr>
          <p:cNvPr id="8196" name="Footer Placeholder 3">
            <a:extLst>
              <a:ext uri="{FF2B5EF4-FFF2-40B4-BE49-F238E27FC236}">
                <a16:creationId xmlns:a16="http://schemas.microsoft.com/office/drawing/2014/main" id="{55F92ACE-60B1-406B-9224-EFE6DD87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FACEEFB-3D9C-4F0B-900B-E1E782FE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9219" name="Footer Placeholder 3">
            <a:extLst>
              <a:ext uri="{FF2B5EF4-FFF2-40B4-BE49-F238E27FC236}">
                <a16:creationId xmlns:a16="http://schemas.microsoft.com/office/drawing/2014/main" id="{4149766F-78F5-45B7-991B-88870E05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pic>
        <p:nvPicPr>
          <p:cNvPr id="9220" name="Picture 2" descr="Related image">
            <a:extLst>
              <a:ext uri="{FF2B5EF4-FFF2-40B4-BE49-F238E27FC236}">
                <a16:creationId xmlns:a16="http://schemas.microsoft.com/office/drawing/2014/main" id="{DA958F24-8934-423F-BD86-D388045EE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6848475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E20145A-183F-437D-926A-F5CA4C16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bg1"/>
                </a:solidFill>
              </a:rPr>
              <a:t>OSI Model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15959D8-3274-429F-BEEF-DD0B816E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OSI Reference Model</a:t>
            </a:r>
          </a:p>
        </p:txBody>
      </p:sp>
      <p:sp>
        <p:nvSpPr>
          <p:cNvPr id="10244" name="Footer Placeholder 3">
            <a:extLst>
              <a:ext uri="{FF2B5EF4-FFF2-40B4-BE49-F238E27FC236}">
                <a16:creationId xmlns:a16="http://schemas.microsoft.com/office/drawing/2014/main" id="{CD66F201-3B8C-40C1-8865-AFEC4713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b="0">
                <a:latin typeface="Calibri" panose="020F0502020204030204" pitchFamily="34" charset="0"/>
              </a:rPr>
              <a:t>FAST NUCES, Lahore </a:t>
            </a:r>
          </a:p>
        </p:txBody>
      </p:sp>
      <p:pic>
        <p:nvPicPr>
          <p:cNvPr id="10245" name="Picture 2">
            <a:extLst>
              <a:ext uri="{FF2B5EF4-FFF2-40B4-BE49-F238E27FC236}">
                <a16:creationId xmlns:a16="http://schemas.microsoft.com/office/drawing/2014/main" id="{5093EAEE-C9B0-4F7A-BD8C-50447235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684371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E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6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702</Words>
  <Application>Microsoft Office PowerPoint</Application>
  <PresentationFormat>On-screen Show (4:3)</PresentationFormat>
  <Paragraphs>122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Default Design</vt:lpstr>
      <vt:lpstr> Communication System IICT Lecture 10  </vt:lpstr>
      <vt:lpstr>What is Communication?</vt:lpstr>
      <vt:lpstr>Characteristics of Communication System</vt:lpstr>
      <vt:lpstr>Five Basic Components</vt:lpstr>
      <vt:lpstr>Pictorial Representation</vt:lpstr>
      <vt:lpstr>OSI Model</vt:lpstr>
      <vt:lpstr>7 Layers of OSI Model</vt:lpstr>
      <vt:lpstr>OSI Model</vt:lpstr>
      <vt:lpstr>OSI Model</vt:lpstr>
      <vt:lpstr>Service Performed at Each Layer</vt:lpstr>
      <vt:lpstr>Service Performed at Each Layer</vt:lpstr>
      <vt:lpstr>Transmitting and Receiving in Comm. Systems</vt:lpstr>
      <vt:lpstr>Serial Transmission</vt:lpstr>
      <vt:lpstr>Parallel Transmission</vt:lpstr>
      <vt:lpstr>Why not to use Parallel instead Serial?</vt:lpstr>
      <vt:lpstr>Synchronous VS Asynchronous Transmission</vt:lpstr>
      <vt:lpstr>Transmission Directions</vt:lpstr>
      <vt:lpstr>Network Topologies</vt:lpstr>
      <vt:lpstr>Mesh Topology</vt:lpstr>
      <vt:lpstr>Ring Topology</vt:lpstr>
      <vt:lpstr>Bus Topology</vt:lpstr>
      <vt:lpstr>Star Topology</vt:lpstr>
      <vt:lpstr>Network Hardware</vt:lpstr>
      <vt:lpstr>Bridge</vt:lpstr>
      <vt:lpstr>Gateway</vt:lpstr>
      <vt:lpstr>Some more</vt:lpstr>
      <vt:lpstr>Transmission Media</vt:lpstr>
      <vt:lpstr>End of the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COMMUNICATION SYSTEMS</dc:title>
  <dc:creator>JANAKA</dc:creator>
  <cp:lastModifiedBy>Muhammad Naveed</cp:lastModifiedBy>
  <cp:revision>138</cp:revision>
  <dcterms:created xsi:type="dcterms:W3CDTF">2004-07-28T03:48:58Z</dcterms:created>
  <dcterms:modified xsi:type="dcterms:W3CDTF">2021-11-30T05:57:44Z</dcterms:modified>
</cp:coreProperties>
</file>