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3" r:id="rId7"/>
    <p:sldId id="264" r:id="rId8"/>
    <p:sldId id="265" r:id="rId9"/>
    <p:sldId id="266" r:id="rId10"/>
    <p:sldId id="267" r:id="rId11"/>
    <p:sldId id="268" r:id="rId12"/>
    <p:sldId id="269" r:id="rId13"/>
    <p:sldId id="284" r:id="rId14"/>
    <p:sldId id="280" r:id="rId15"/>
    <p:sldId id="270" r:id="rId16"/>
    <p:sldId id="281" r:id="rId17"/>
    <p:sldId id="282" r:id="rId18"/>
    <p:sldId id="271" r:id="rId19"/>
    <p:sldId id="272" r:id="rId20"/>
    <p:sldId id="273" r:id="rId21"/>
    <p:sldId id="274" r:id="rId22"/>
    <p:sldId id="276" r:id="rId23"/>
    <p:sldId id="275" r:id="rId24"/>
    <p:sldId id="277" r:id="rId25"/>
    <p:sldId id="278" r:id="rId26"/>
    <p:sldId id="283" r:id="rId27"/>
    <p:sldId id="285" r:id="rId28"/>
    <p:sldId id="28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011F76-6282-422A-AE9F-13DCEE1728B2}" type="datetimeFigureOut">
              <a:rPr lang="en-US" smtClean="0"/>
              <a:pPr/>
              <a:t>11/2/2021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C7841-2624-4E4B-87D2-341ED27EDE44}" type="slidenum">
              <a:rPr lang="en-US" smtClean="0"/>
              <a:pPr/>
              <a:t>‹#›</a:t>
            </a:fld>
            <a:endParaRPr lang="en-US"/>
          </a:p>
        </p:txBody>
      </p:sp>
    </p:spTree>
    <p:extLst>
      <p:ext uri="{BB962C8B-B14F-4D97-AF65-F5344CB8AC3E}">
        <p14:creationId xmlns:p14="http://schemas.microsoft.com/office/powerpoint/2010/main" val="3099883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Earth Resource</a:t>
            </a:r>
            <a:r>
              <a:rPr lang="en-US" baseline="0" dirty="0" smtClean="0"/>
              <a:t> Data Analyses System</a:t>
            </a:r>
            <a:endParaRPr lang="en-US" dirty="0"/>
          </a:p>
        </p:txBody>
      </p:sp>
      <p:sp>
        <p:nvSpPr>
          <p:cNvPr id="4" name="Slide Number Placeholder 3"/>
          <p:cNvSpPr>
            <a:spLocks noGrp="1"/>
          </p:cNvSpPr>
          <p:nvPr>
            <p:ph type="sldNum" sz="quarter" idx="10"/>
          </p:nvPr>
        </p:nvSpPr>
        <p:spPr/>
        <p:txBody>
          <a:bodyPr/>
          <a:lstStyle/>
          <a:p>
            <a:fld id="{8DCC7841-2624-4E4B-87D2-341ED27EDE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11/2/2021</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Introduction to Artificial Intelligence</a:t>
            </a:r>
            <a:br>
              <a:rPr lang="en-US" dirty="0" smtClean="0"/>
            </a:br>
            <a:r>
              <a:rPr lang="en-US" sz="3600" dirty="0" smtClean="0">
                <a:solidFill>
                  <a:schemeClr val="accent2"/>
                </a:solidFill>
              </a:rPr>
              <a:t>IICT Lecture 07</a:t>
            </a:r>
            <a:endParaRPr lang="en-US" dirty="0">
              <a:solidFill>
                <a:schemeClr val="accent2"/>
              </a:solidFill>
            </a:endParaRP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524000"/>
            <a:ext cx="8229600" cy="4525963"/>
          </a:xfrm>
        </p:spPr>
        <p:txBody>
          <a:bodyPr>
            <a:noAutofit/>
          </a:bodyPr>
          <a:lstStyle/>
          <a:p>
            <a:r>
              <a:rPr lang="en-US" sz="2200" dirty="0" smtClean="0"/>
              <a:t>Knight’s Plight</a:t>
            </a:r>
          </a:p>
          <a:p>
            <a:pPr lvl="1"/>
            <a:r>
              <a:rPr lang="en-US" sz="1800" dirty="0" smtClean="0"/>
              <a:t>Planning</a:t>
            </a:r>
          </a:p>
          <a:p>
            <a:r>
              <a:rPr lang="en-US" sz="2200" dirty="0" smtClean="0"/>
              <a:t>Finding the odd one out</a:t>
            </a:r>
          </a:p>
          <a:p>
            <a:pPr lvl="1"/>
            <a:r>
              <a:rPr lang="en-US" sz="1800" dirty="0" smtClean="0"/>
              <a:t>Unsupervised Learning</a:t>
            </a:r>
          </a:p>
          <a:p>
            <a:r>
              <a:rPr lang="en-US" sz="2200" dirty="0" smtClean="0"/>
              <a:t>Painting by two different painters</a:t>
            </a:r>
          </a:p>
          <a:p>
            <a:pPr lvl="1"/>
            <a:r>
              <a:rPr lang="en-US" sz="1800" dirty="0" smtClean="0"/>
              <a:t>Supervised Learning</a:t>
            </a:r>
          </a:p>
          <a:p>
            <a:r>
              <a:rPr lang="en-US" sz="2200" dirty="0" smtClean="0"/>
              <a:t>Series Completion</a:t>
            </a:r>
          </a:p>
          <a:p>
            <a:pPr lvl="1"/>
            <a:r>
              <a:rPr lang="en-US" sz="1800" dirty="0" smtClean="0"/>
              <a:t>Prediction</a:t>
            </a:r>
          </a:p>
          <a:p>
            <a:r>
              <a:rPr lang="en-US" sz="2200" dirty="0" smtClean="0"/>
              <a:t>Road Crossing</a:t>
            </a:r>
          </a:p>
          <a:p>
            <a:pPr lvl="1"/>
            <a:r>
              <a:rPr lang="en-US" sz="1800" dirty="0" smtClean="0"/>
              <a:t>Rational Actions</a:t>
            </a:r>
          </a:p>
          <a:p>
            <a:r>
              <a:rPr lang="en-US" sz="2200" dirty="0" smtClean="0"/>
              <a:t>Process of Writing this Conclusion</a:t>
            </a:r>
          </a:p>
          <a:p>
            <a:pPr lvl="1"/>
            <a:r>
              <a:rPr lang="en-US" sz="1800" dirty="0" smtClean="0"/>
              <a:t> Summarizing, Abstraction </a:t>
            </a:r>
            <a:br>
              <a:rPr lang="en-US" sz="1800" dirty="0" smtClean="0"/>
            </a:br>
            <a:endParaRPr lang="en-US" sz="1800" dirty="0"/>
          </a:p>
        </p:txBody>
      </p:sp>
      <p:pic>
        <p:nvPicPr>
          <p:cNvPr id="21507" name="Picture 3"/>
          <p:cNvPicPr>
            <a:picLocks noChangeAspect="1" noChangeArrowheads="1"/>
          </p:cNvPicPr>
          <p:nvPr/>
        </p:nvPicPr>
        <p:blipFill>
          <a:blip r:embed="rId2" cstate="print"/>
          <a:srcRect/>
          <a:stretch>
            <a:fillRect/>
          </a:stretch>
        </p:blipFill>
        <p:spPr bwMode="auto">
          <a:xfrm>
            <a:off x="4953000" y="2590800"/>
            <a:ext cx="1676400" cy="2993136"/>
          </a:xfrm>
          <a:prstGeom prst="rect">
            <a:avLst/>
          </a:prstGeom>
          <a:noFill/>
          <a:ln w="9525">
            <a:noFill/>
            <a:miter lim="800000"/>
            <a:headEnd/>
            <a:tailEnd/>
          </a:ln>
          <a:effectLst/>
        </p:spPr>
      </p:pic>
      <p:sp>
        <p:nvSpPr>
          <p:cNvPr id="6" name="Cloud Callout 5"/>
          <p:cNvSpPr/>
          <p:nvPr/>
        </p:nvSpPr>
        <p:spPr>
          <a:xfrm>
            <a:off x="5638800" y="914400"/>
            <a:ext cx="2743200" cy="190500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Searching for a solution is central to intelligence</a:t>
            </a:r>
            <a:endParaRPr lang="en-US" sz="2000" b="1" dirty="0"/>
          </a:p>
        </p:txBody>
      </p:sp>
      <p:sp>
        <p:nvSpPr>
          <p:cNvPr id="7" name="Rectangle 6"/>
          <p:cNvSpPr/>
          <p:nvPr/>
        </p:nvSpPr>
        <p:spPr>
          <a:xfrm>
            <a:off x="0" y="152400"/>
            <a:ext cx="4572000" cy="923330"/>
          </a:xfrm>
          <a:prstGeom prst="rect">
            <a:avLst/>
          </a:prstGeom>
        </p:spPr>
        <p:txBody>
          <a:bodyPr>
            <a:spAutoFit/>
          </a:bodyPr>
          <a:lstStyle/>
          <a:p>
            <a:r>
              <a:rPr lang="en-US" b="1" dirty="0" smtClean="0">
                <a:solidFill>
                  <a:srgbClr val="FF0000"/>
                </a:solidFill>
              </a:rPr>
              <a:t>These are the very characteristics of Intelligent beings!!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Artificial Intelligence?</a:t>
            </a:r>
            <a:endParaRPr lang="en-US" dirty="0"/>
          </a:p>
        </p:txBody>
      </p:sp>
      <p:sp>
        <p:nvSpPr>
          <p:cNvPr id="3" name="Content Placeholder 2"/>
          <p:cNvSpPr>
            <a:spLocks noGrp="1"/>
          </p:cNvSpPr>
          <p:nvPr>
            <p:ph idx="1"/>
          </p:nvPr>
        </p:nvSpPr>
        <p:spPr>
          <a:xfrm>
            <a:off x="457200" y="1752600"/>
            <a:ext cx="8305800" cy="4572000"/>
          </a:xfrm>
        </p:spPr>
        <p:txBody>
          <a:bodyPr>
            <a:normAutofit fontScale="92500" lnSpcReduction="10000"/>
          </a:bodyPr>
          <a:lstStyle/>
          <a:p>
            <a:r>
              <a:rPr lang="en-US" dirty="0" smtClean="0"/>
              <a:t>Computers are ______.</a:t>
            </a:r>
          </a:p>
          <a:p>
            <a:r>
              <a:rPr lang="en-US" dirty="0" smtClean="0"/>
              <a:t>Making a machine (computer) to perform the</a:t>
            </a:r>
            <a:br>
              <a:rPr lang="en-US" dirty="0" smtClean="0"/>
            </a:br>
            <a:r>
              <a:rPr lang="en-US" dirty="0" smtClean="0"/>
              <a:t>same tasks which you have just done is called______.</a:t>
            </a:r>
          </a:p>
          <a:p>
            <a:pPr lvl="1"/>
            <a:r>
              <a:rPr lang="en-US" dirty="0" smtClean="0">
                <a:solidFill>
                  <a:srgbClr val="FF0000"/>
                </a:solidFill>
              </a:rPr>
              <a:t>Artificial Intelligence </a:t>
            </a:r>
          </a:p>
          <a:p>
            <a:r>
              <a:rPr lang="en-US" dirty="0" smtClean="0"/>
              <a:t>If you learn to do these tasks using existing</a:t>
            </a:r>
            <a:br>
              <a:rPr lang="en-US" dirty="0" smtClean="0"/>
            </a:br>
            <a:r>
              <a:rPr lang="en-US" dirty="0" smtClean="0"/>
              <a:t>data, then this is called _____.</a:t>
            </a:r>
          </a:p>
          <a:p>
            <a:pPr lvl="1"/>
            <a:r>
              <a:rPr lang="en-US" dirty="0" smtClean="0">
                <a:solidFill>
                  <a:srgbClr val="FF0000"/>
                </a:solidFill>
              </a:rPr>
              <a:t>Machine Learning</a:t>
            </a:r>
            <a:r>
              <a:rPr lang="en-US" dirty="0" smtClean="0"/>
              <a:t/>
            </a:r>
            <a:br>
              <a:rPr lang="en-US" dirty="0" smtClean="0"/>
            </a:br>
            <a:r>
              <a:rPr lang="en-US" dirty="0" smtClean="0"/>
              <a:t/>
            </a:r>
            <a:br>
              <a:rPr lang="en-US" dirty="0" smtClean="0"/>
            </a:br>
            <a:endParaRPr lang="en-US" dirty="0" smtClean="0"/>
          </a:p>
        </p:txBody>
      </p:sp>
      <p:sp>
        <p:nvSpPr>
          <p:cNvPr id="4" name="TextBox 3"/>
          <p:cNvSpPr txBox="1"/>
          <p:nvPr/>
        </p:nvSpPr>
        <p:spPr>
          <a:xfrm>
            <a:off x="3276600" y="1752600"/>
            <a:ext cx="942887" cy="738664"/>
          </a:xfrm>
          <a:prstGeom prst="rect">
            <a:avLst/>
          </a:prstGeom>
          <a:noFill/>
        </p:spPr>
        <p:txBody>
          <a:bodyPr wrap="none" rtlCol="0">
            <a:spAutoFit/>
          </a:bodyPr>
          <a:lstStyle/>
          <a:p>
            <a:pPr marL="0" lvl="1"/>
            <a:r>
              <a:rPr lang="en-US" sz="2400" dirty="0" smtClean="0">
                <a:solidFill>
                  <a:srgbClr val="FF0000"/>
                </a:solidFill>
              </a:rPr>
              <a:t>Dumb</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Artificial Intelligence takes the problem of</a:t>
            </a:r>
            <a:br>
              <a:rPr lang="en-US" dirty="0" smtClean="0"/>
            </a:br>
            <a:r>
              <a:rPr lang="en-US" dirty="0" smtClean="0"/>
              <a:t>understanding </a:t>
            </a:r>
            <a:r>
              <a:rPr lang="en-US" i="1" dirty="0" smtClean="0"/>
              <a:t>how we think </a:t>
            </a:r>
            <a:r>
              <a:rPr lang="en-US" dirty="0" smtClean="0"/>
              <a:t>a step further</a:t>
            </a:r>
          </a:p>
          <a:p>
            <a:pPr lvl="1"/>
            <a:r>
              <a:rPr lang="en-US" dirty="0" smtClean="0"/>
              <a:t> It attempts not just to understand it – but – also</a:t>
            </a:r>
            <a:br>
              <a:rPr lang="en-US" dirty="0" smtClean="0"/>
            </a:br>
            <a:r>
              <a:rPr lang="en-US" dirty="0" smtClean="0"/>
              <a:t>to build intelligent entities</a:t>
            </a:r>
          </a:p>
          <a:p>
            <a:r>
              <a:rPr lang="en-US" dirty="0" smtClean="0"/>
              <a:t>A more proper definition of Artificial</a:t>
            </a:r>
            <a:br>
              <a:rPr lang="en-US" dirty="0" smtClean="0"/>
            </a:br>
            <a:r>
              <a:rPr lang="en-US" dirty="0" smtClean="0"/>
              <a:t>Intelligence</a:t>
            </a:r>
          </a:p>
          <a:p>
            <a:pPr lvl="1"/>
            <a:r>
              <a:rPr lang="en-US" i="1" dirty="0" smtClean="0"/>
              <a:t>The art of creating machines that perform</a:t>
            </a:r>
            <a:br>
              <a:rPr lang="en-US" i="1" dirty="0" smtClean="0"/>
            </a:br>
            <a:r>
              <a:rPr lang="en-US" i="1" dirty="0" smtClean="0"/>
              <a:t>functions that require intelligence when</a:t>
            </a:r>
            <a:br>
              <a:rPr lang="en-US" i="1" dirty="0" smtClean="0"/>
            </a:br>
            <a:r>
              <a:rPr lang="en-US" i="1" dirty="0" smtClean="0"/>
              <a:t>performed by people [1]</a:t>
            </a:r>
          </a:p>
          <a:p>
            <a:r>
              <a:rPr lang="en-US" dirty="0" smtClean="0"/>
              <a:t>Measurement of Artificial Intelligence</a:t>
            </a:r>
          </a:p>
          <a:p>
            <a:pPr lvl="1"/>
            <a:r>
              <a:rPr lang="en-US" dirty="0" smtClean="0"/>
              <a:t>Turing Test </a:t>
            </a:r>
            <a:br>
              <a:rPr lang="en-US" dirty="0" smtClean="0"/>
            </a:br>
            <a:endParaRPr lang="en-US" dirty="0"/>
          </a:p>
        </p:txBody>
      </p:sp>
      <p:sp>
        <p:nvSpPr>
          <p:cNvPr id="5" name="Rectangle 4"/>
          <p:cNvSpPr/>
          <p:nvPr/>
        </p:nvSpPr>
        <p:spPr>
          <a:xfrm>
            <a:off x="0" y="6581001"/>
            <a:ext cx="9144000" cy="276999"/>
          </a:xfrm>
          <a:prstGeom prst="rect">
            <a:avLst/>
          </a:prstGeom>
        </p:spPr>
        <p:txBody>
          <a:bodyPr wrap="square">
            <a:spAutoFit/>
          </a:bodyPr>
          <a:lstStyle/>
          <a:p>
            <a:r>
              <a:rPr lang="en-US" sz="1200" dirty="0" smtClean="0"/>
              <a:t>[1] Rich E., and Knight K., (1991). </a:t>
            </a:r>
            <a:r>
              <a:rPr lang="en-US" sz="1200" i="1" dirty="0" smtClean="0"/>
              <a:t>Artificial Intelligence (2e), </a:t>
            </a:r>
            <a:r>
              <a:rPr lang="en-US" sz="1200" dirty="0" smtClean="0"/>
              <a:t>McGraw-Hill, </a:t>
            </a:r>
            <a:r>
              <a:rPr lang="en-US" sz="1200" dirty="0" err="1" smtClean="0"/>
              <a:t>NewYork</a:t>
            </a:r>
            <a:r>
              <a:rPr lang="en-US" sz="1200" dirty="0" smtClean="0"/>
              <a:t>.</a:t>
            </a:r>
            <a:endParaRPr lang="en-US" sz="12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Artificial Intelligence</a:t>
            </a:r>
            <a:endParaRPr lang="en-US" dirty="0"/>
          </a:p>
        </p:txBody>
      </p:sp>
      <p:sp>
        <p:nvSpPr>
          <p:cNvPr id="3" name="Content Placeholder 2"/>
          <p:cNvSpPr>
            <a:spLocks noGrp="1"/>
          </p:cNvSpPr>
          <p:nvPr>
            <p:ph idx="1"/>
          </p:nvPr>
        </p:nvSpPr>
        <p:spPr/>
        <p:txBody>
          <a:bodyPr/>
          <a:lstStyle/>
          <a:p>
            <a:r>
              <a:rPr lang="en-US" dirty="0" smtClean="0"/>
              <a:t>Artificial Intelligence has many subfields. For example, machine learning, natural language processing, computer vision, big data, data mining, robotics, etc.</a:t>
            </a:r>
          </a:p>
          <a:p>
            <a:endParaRPr lang="en-US" dirty="0" smtClean="0"/>
          </a:p>
          <a:p>
            <a:r>
              <a:rPr lang="en-US" dirty="0" smtClean="0"/>
              <a:t>Many of these subfields have a huge overlap.</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Test</a:t>
            </a:r>
            <a:endParaRPr lang="en-US" dirty="0"/>
          </a:p>
        </p:txBody>
      </p:sp>
      <p:sp>
        <p:nvSpPr>
          <p:cNvPr id="3" name="Content Placeholder 2"/>
          <p:cNvSpPr>
            <a:spLocks noGrp="1"/>
          </p:cNvSpPr>
          <p:nvPr>
            <p:ph idx="1"/>
          </p:nvPr>
        </p:nvSpPr>
        <p:spPr/>
        <p:txBody>
          <a:bodyPr>
            <a:normAutofit lnSpcReduction="10000"/>
          </a:bodyPr>
          <a:lstStyle/>
          <a:p>
            <a:r>
              <a:rPr lang="en-US" dirty="0" smtClean="0"/>
              <a:t>A method proposed by Alan Turing to determine whether a machine can demonstrate human intelligence.</a:t>
            </a:r>
          </a:p>
          <a:p>
            <a:r>
              <a:rPr lang="en-US" dirty="0" smtClean="0"/>
              <a:t>The machine will engage in a conversation with a human. The conversation will not be face to face.</a:t>
            </a:r>
          </a:p>
          <a:p>
            <a:r>
              <a:rPr lang="en-US" dirty="0" smtClean="0"/>
              <a:t>If after the human cannot detect that the other person is actually a machine, then the machine has human intelligence.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Turing Test</a:t>
            </a:r>
            <a:endParaRPr lang="en-US" dirty="0"/>
          </a:p>
        </p:txBody>
      </p:sp>
      <p:sp>
        <p:nvSpPr>
          <p:cNvPr id="3" name="Content Placeholder 2"/>
          <p:cNvSpPr>
            <a:spLocks noGrp="1"/>
          </p:cNvSpPr>
          <p:nvPr>
            <p:ph idx="1"/>
          </p:nvPr>
        </p:nvSpPr>
        <p:spPr>
          <a:xfrm>
            <a:off x="0" y="1600200"/>
            <a:ext cx="5105400" cy="4525963"/>
          </a:xfrm>
        </p:spPr>
        <p:txBody>
          <a:bodyPr>
            <a:normAutofit fontScale="92500" lnSpcReduction="20000"/>
          </a:bodyPr>
          <a:lstStyle/>
          <a:p>
            <a:r>
              <a:rPr lang="en-US" dirty="0" smtClean="0"/>
              <a:t>Turing Test</a:t>
            </a:r>
          </a:p>
          <a:p>
            <a:pPr lvl="1"/>
            <a:r>
              <a:rPr lang="en-US" dirty="0" smtClean="0"/>
              <a:t>Suggested major components of AI: knowledge, reasoning, language understanding,</a:t>
            </a:r>
            <a:br>
              <a:rPr lang="en-US" dirty="0" smtClean="0"/>
            </a:br>
            <a:r>
              <a:rPr lang="en-US" dirty="0" smtClean="0"/>
              <a:t>learning</a:t>
            </a:r>
          </a:p>
          <a:p>
            <a:r>
              <a:rPr lang="en-US" dirty="0" smtClean="0"/>
              <a:t>Application of the Turing</a:t>
            </a:r>
            <a:br>
              <a:rPr lang="en-US" dirty="0" smtClean="0"/>
            </a:br>
            <a:r>
              <a:rPr lang="en-US" dirty="0" smtClean="0"/>
              <a:t>Test</a:t>
            </a:r>
          </a:p>
          <a:p>
            <a:pPr lvl="1"/>
            <a:r>
              <a:rPr lang="en-US" dirty="0" smtClean="0"/>
              <a:t>CAPTCHA: </a:t>
            </a:r>
            <a:r>
              <a:rPr lang="en-US" dirty="0" smtClean="0">
                <a:solidFill>
                  <a:srgbClr val="FF0000"/>
                </a:solidFill>
              </a:rPr>
              <a:t>C</a:t>
            </a:r>
            <a:r>
              <a:rPr lang="en-US" dirty="0" smtClean="0"/>
              <a:t>ompletely </a:t>
            </a:r>
            <a:r>
              <a:rPr lang="en-US" dirty="0" smtClean="0">
                <a:solidFill>
                  <a:srgbClr val="FF0000"/>
                </a:solidFill>
              </a:rPr>
              <a:t>A</a:t>
            </a:r>
            <a:r>
              <a:rPr lang="en-US" dirty="0" smtClean="0"/>
              <a:t>utomated </a:t>
            </a:r>
            <a:r>
              <a:rPr lang="en-US" dirty="0" smtClean="0">
                <a:solidFill>
                  <a:srgbClr val="FF0000"/>
                </a:solidFill>
              </a:rPr>
              <a:t>P</a:t>
            </a:r>
            <a:r>
              <a:rPr lang="en-US" dirty="0" smtClean="0"/>
              <a:t>ublic </a:t>
            </a:r>
            <a:r>
              <a:rPr lang="en-US" dirty="0" smtClean="0">
                <a:solidFill>
                  <a:srgbClr val="FF0000"/>
                </a:solidFill>
              </a:rPr>
              <a:t>T</a:t>
            </a:r>
            <a:r>
              <a:rPr lang="en-US" dirty="0" smtClean="0"/>
              <a:t>uring test to tell </a:t>
            </a:r>
            <a:r>
              <a:rPr lang="en-US" dirty="0" smtClean="0">
                <a:solidFill>
                  <a:srgbClr val="FF0000"/>
                </a:solidFill>
              </a:rPr>
              <a:t>C</a:t>
            </a:r>
            <a:r>
              <a:rPr lang="en-US" dirty="0" smtClean="0"/>
              <a:t>omputers and </a:t>
            </a:r>
            <a:r>
              <a:rPr lang="en-US" dirty="0" smtClean="0">
                <a:solidFill>
                  <a:srgbClr val="FF0000"/>
                </a:solidFill>
              </a:rPr>
              <a:t>H</a:t>
            </a:r>
            <a:r>
              <a:rPr lang="en-US" dirty="0" smtClean="0"/>
              <a:t>umans </a:t>
            </a:r>
            <a:r>
              <a:rPr lang="en-US" dirty="0" smtClean="0">
                <a:solidFill>
                  <a:srgbClr val="FF0000"/>
                </a:solidFill>
              </a:rPr>
              <a:t>A</a:t>
            </a:r>
            <a:r>
              <a:rPr lang="en-US" dirty="0" smtClean="0"/>
              <a:t>part </a:t>
            </a:r>
            <a:br>
              <a:rPr lang="en-US" dirty="0" smtClean="0"/>
            </a:br>
            <a:endParaRPr lang="en-US" dirty="0"/>
          </a:p>
        </p:txBody>
      </p:sp>
      <p:pic>
        <p:nvPicPr>
          <p:cNvPr id="25602" name="Picture 2"/>
          <p:cNvPicPr>
            <a:picLocks noChangeAspect="1" noChangeArrowheads="1"/>
          </p:cNvPicPr>
          <p:nvPr/>
        </p:nvPicPr>
        <p:blipFill>
          <a:blip r:embed="rId2" cstate="print"/>
          <a:srcRect/>
          <a:stretch>
            <a:fillRect/>
          </a:stretch>
        </p:blipFill>
        <p:spPr bwMode="auto">
          <a:xfrm>
            <a:off x="5181600" y="2057400"/>
            <a:ext cx="3738729" cy="2894013"/>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cstate="print"/>
          <a:srcRect/>
          <a:stretch>
            <a:fillRect/>
          </a:stretch>
        </p:blipFill>
        <p:spPr bwMode="auto">
          <a:xfrm>
            <a:off x="2590800" y="5334000"/>
            <a:ext cx="3048000" cy="12507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CAPTCHA</a:t>
            </a:r>
            <a:endParaRPr lang="en-US" dirty="0"/>
          </a:p>
        </p:txBody>
      </p:sp>
      <p:sp>
        <p:nvSpPr>
          <p:cNvPr id="3" name="Content Placeholder 2"/>
          <p:cNvSpPr>
            <a:spLocks noGrp="1"/>
          </p:cNvSpPr>
          <p:nvPr>
            <p:ph idx="1"/>
          </p:nvPr>
        </p:nvSpPr>
        <p:spPr/>
        <p:txBody>
          <a:bodyPr/>
          <a:lstStyle/>
          <a:p>
            <a:r>
              <a:rPr lang="en-US" dirty="0" smtClean="0"/>
              <a:t>Completely Automated Public Turing Test To Tell Computers and Humans Apart</a:t>
            </a:r>
          </a:p>
          <a:p>
            <a:r>
              <a:rPr lang="en-US" dirty="0" smtClean="0"/>
              <a:t>CAPTCHA protects websites against bots by generating and grading tests that humans can pass but computer programs cannot. For example, humans can read distorted text as the one shown below, but current computer programs can't:</a:t>
            </a:r>
            <a:endParaRPr lang="en-US" dirty="0"/>
          </a:p>
        </p:txBody>
      </p:sp>
      <p:pic>
        <p:nvPicPr>
          <p:cNvPr id="1026" name="Picture 2" descr="C:\Users\Saad\Desktop\recaptcha-example.gif"/>
          <p:cNvPicPr>
            <a:picLocks noChangeAspect="1" noChangeArrowheads="1"/>
          </p:cNvPicPr>
          <p:nvPr/>
        </p:nvPicPr>
        <p:blipFill>
          <a:blip r:embed="rId2" cstate="print"/>
          <a:srcRect/>
          <a:stretch>
            <a:fillRect/>
          </a:stretch>
        </p:blipFill>
        <p:spPr bwMode="auto">
          <a:xfrm>
            <a:off x="4114800" y="5181600"/>
            <a:ext cx="4211117" cy="1676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CAPTCHA</a:t>
            </a:r>
            <a:endParaRPr lang="en-US" dirty="0"/>
          </a:p>
        </p:txBody>
      </p:sp>
      <p:sp>
        <p:nvSpPr>
          <p:cNvPr id="3" name="Content Placeholder 2"/>
          <p:cNvSpPr>
            <a:spLocks noGrp="1"/>
          </p:cNvSpPr>
          <p:nvPr>
            <p:ph idx="1"/>
          </p:nvPr>
        </p:nvSpPr>
        <p:spPr/>
        <p:txBody>
          <a:bodyPr/>
          <a:lstStyle/>
          <a:p>
            <a:r>
              <a:rPr lang="en-US" dirty="0" smtClean="0"/>
              <a:t>USES:</a:t>
            </a:r>
          </a:p>
          <a:p>
            <a:pPr marL="514350" indent="-514350">
              <a:buAutoNum type="arabicPeriod"/>
            </a:pPr>
            <a:r>
              <a:rPr lang="en-US" dirty="0" smtClean="0"/>
              <a:t>Preventing Comment Spam</a:t>
            </a:r>
          </a:p>
          <a:p>
            <a:pPr marL="514350" indent="-514350">
              <a:buAutoNum type="arabicPeriod"/>
            </a:pPr>
            <a:r>
              <a:rPr lang="en-US" dirty="0" smtClean="0"/>
              <a:t>Preventing Automated Registrations</a:t>
            </a:r>
          </a:p>
          <a:p>
            <a:pPr marL="514350" indent="-514350">
              <a:buAutoNum type="arabicPeriod"/>
            </a:pPr>
            <a:r>
              <a:rPr lang="en-US" dirty="0" smtClean="0"/>
              <a:t>Protecting online voting/polls.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Is AI intelligent?</a:t>
            </a:r>
            <a:endParaRPr lang="en-US" dirty="0"/>
          </a:p>
        </p:txBody>
      </p:sp>
      <p:sp>
        <p:nvSpPr>
          <p:cNvPr id="3" name="Content Placeholder 2"/>
          <p:cNvSpPr>
            <a:spLocks noGrp="1"/>
          </p:cNvSpPr>
          <p:nvPr>
            <p:ph idx="1"/>
          </p:nvPr>
        </p:nvSpPr>
        <p:spPr/>
        <p:txBody>
          <a:bodyPr/>
          <a:lstStyle/>
          <a:p>
            <a:r>
              <a:rPr lang="en-US" dirty="0" smtClean="0"/>
              <a:t>Planning</a:t>
            </a:r>
          </a:p>
          <a:p>
            <a:pPr lvl="1"/>
            <a:r>
              <a:rPr lang="en-US" dirty="0" smtClean="0"/>
              <a:t>Kasparov Vs. IBM Blue</a:t>
            </a:r>
            <a:br>
              <a:rPr lang="en-US" dirty="0" smtClean="0"/>
            </a:br>
            <a:r>
              <a:rPr lang="en-US" dirty="0" smtClean="0"/>
              <a:t>(1997)</a:t>
            </a:r>
          </a:p>
          <a:p>
            <a:r>
              <a:rPr lang="en-US" dirty="0" smtClean="0"/>
              <a:t>Calculation</a:t>
            </a:r>
          </a:p>
          <a:p>
            <a:pPr lvl="1"/>
            <a:r>
              <a:rPr lang="en-US" dirty="0" smtClean="0"/>
              <a:t>Symbolic Integration in</a:t>
            </a:r>
            <a:br>
              <a:rPr lang="en-US" dirty="0" smtClean="0"/>
            </a:br>
            <a:r>
              <a:rPr lang="en-US" dirty="0" err="1" smtClean="0"/>
              <a:t>Mathematica</a:t>
            </a:r>
            <a:endParaRPr lang="en-US" dirty="0" smtClean="0"/>
          </a:p>
          <a:p>
            <a:pPr lvl="1"/>
            <a:r>
              <a:rPr lang="en-US" dirty="0" smtClean="0"/>
              <a:t>Theorem </a:t>
            </a:r>
            <a:r>
              <a:rPr lang="en-US" dirty="0" err="1" smtClean="0"/>
              <a:t>Provers</a:t>
            </a:r>
            <a:r>
              <a:rPr lang="en-US" dirty="0" smtClean="0"/>
              <a:t> </a:t>
            </a:r>
            <a:br>
              <a:rPr lang="en-US" dirty="0" smtClean="0"/>
            </a:br>
            <a:endParaRPr lang="en-US" dirty="0"/>
          </a:p>
        </p:txBody>
      </p:sp>
      <p:pic>
        <p:nvPicPr>
          <p:cNvPr id="26626" name="Picture 2"/>
          <p:cNvPicPr>
            <a:picLocks noChangeAspect="1" noChangeArrowheads="1"/>
          </p:cNvPicPr>
          <p:nvPr/>
        </p:nvPicPr>
        <p:blipFill>
          <a:blip r:embed="rId2" cstate="print"/>
          <a:srcRect/>
          <a:stretch>
            <a:fillRect/>
          </a:stretch>
        </p:blipFill>
        <p:spPr bwMode="auto">
          <a:xfrm>
            <a:off x="4963152" y="0"/>
            <a:ext cx="4180848" cy="2471738"/>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cstate="print"/>
          <a:srcRect/>
          <a:stretch>
            <a:fillRect/>
          </a:stretch>
        </p:blipFill>
        <p:spPr bwMode="auto">
          <a:xfrm>
            <a:off x="5105400" y="2590800"/>
            <a:ext cx="40386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AI intelligent?</a:t>
            </a:r>
            <a:endParaRPr lang="en-US" dirty="0"/>
          </a:p>
        </p:txBody>
      </p:sp>
      <p:sp>
        <p:nvSpPr>
          <p:cNvPr id="3" name="Content Placeholder 2"/>
          <p:cNvSpPr>
            <a:spLocks noGrp="1"/>
          </p:cNvSpPr>
          <p:nvPr>
            <p:ph idx="1"/>
          </p:nvPr>
        </p:nvSpPr>
        <p:spPr/>
        <p:txBody>
          <a:bodyPr/>
          <a:lstStyle/>
          <a:p>
            <a:r>
              <a:rPr lang="en-US" dirty="0" smtClean="0"/>
              <a:t>Learning without a Teacher</a:t>
            </a:r>
          </a:p>
          <a:p>
            <a:pPr lvl="1"/>
            <a:r>
              <a:rPr lang="en-US" dirty="0" smtClean="0"/>
              <a:t> ERDAS Imagine</a:t>
            </a:r>
          </a:p>
          <a:p>
            <a:pPr lvl="1"/>
            <a:r>
              <a:rPr lang="en-US" dirty="0" smtClean="0"/>
              <a:t>Classification of Land</a:t>
            </a:r>
            <a:br>
              <a:rPr lang="en-US" dirty="0" smtClean="0"/>
            </a:br>
            <a:r>
              <a:rPr lang="en-US" dirty="0" smtClean="0"/>
              <a:t>Use</a:t>
            </a:r>
          </a:p>
          <a:p>
            <a:pPr>
              <a:buNone/>
            </a:pPr>
            <a:r>
              <a:rPr lang="en-US" dirty="0" smtClean="0">
                <a:solidFill>
                  <a:schemeClr val="tx2"/>
                </a:solidFill>
              </a:rPr>
              <a:t>ERDAS: </a:t>
            </a:r>
          </a:p>
          <a:p>
            <a:pPr lvl="1"/>
            <a:r>
              <a:rPr lang="en-US" dirty="0" smtClean="0">
                <a:solidFill>
                  <a:schemeClr val="tx2"/>
                </a:solidFill>
              </a:rPr>
              <a:t>World Class Remote Sensing</a:t>
            </a:r>
          </a:p>
          <a:p>
            <a:pPr lvl="1">
              <a:buNone/>
            </a:pPr>
            <a:r>
              <a:rPr lang="en-US" dirty="0" smtClean="0">
                <a:solidFill>
                  <a:schemeClr val="tx2"/>
                </a:solidFill>
              </a:rPr>
              <a:t>Software</a:t>
            </a:r>
            <a:endParaRPr lang="en-US" dirty="0">
              <a:solidFill>
                <a:schemeClr val="tx2"/>
              </a:solidFill>
            </a:endParaRPr>
          </a:p>
        </p:txBody>
      </p:sp>
      <p:pic>
        <p:nvPicPr>
          <p:cNvPr id="27650" name="Picture 2"/>
          <p:cNvPicPr>
            <a:picLocks noChangeAspect="1" noChangeArrowheads="1"/>
          </p:cNvPicPr>
          <p:nvPr/>
        </p:nvPicPr>
        <p:blipFill>
          <a:blip r:embed="rId3" cstate="print"/>
          <a:srcRect/>
          <a:stretch>
            <a:fillRect/>
          </a:stretch>
        </p:blipFill>
        <p:spPr bwMode="auto">
          <a:xfrm>
            <a:off x="5472409" y="1752600"/>
            <a:ext cx="3671591" cy="4467225"/>
          </a:xfrm>
          <a:prstGeom prst="rect">
            <a:avLst/>
          </a:prstGeom>
          <a:noFill/>
          <a:ln w="9525">
            <a:noFill/>
            <a:miter lim="800000"/>
            <a:headEnd/>
            <a:tailEnd/>
          </a:ln>
          <a:effectLst/>
        </p:spPr>
      </p:pic>
      <p:pic>
        <p:nvPicPr>
          <p:cNvPr id="27651" name="Picture 3"/>
          <p:cNvPicPr>
            <a:picLocks noChangeAspect="1" noChangeArrowheads="1"/>
          </p:cNvPicPr>
          <p:nvPr/>
        </p:nvPicPr>
        <p:blipFill>
          <a:blip r:embed="rId4" cstate="print"/>
          <a:srcRect/>
          <a:stretch>
            <a:fillRect/>
          </a:stretch>
        </p:blipFill>
        <p:spPr bwMode="auto">
          <a:xfrm>
            <a:off x="552450" y="6372225"/>
            <a:ext cx="8591550" cy="485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Intelligence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very general mental capability that involves the ability to </a:t>
            </a:r>
            <a:r>
              <a:rPr lang="en-US" dirty="0" smtClean="0">
                <a:solidFill>
                  <a:srgbClr val="FF0000"/>
                </a:solidFill>
              </a:rPr>
              <a:t>reason</a:t>
            </a:r>
            <a:r>
              <a:rPr lang="en-US" dirty="0" smtClean="0"/>
              <a:t>, </a:t>
            </a:r>
            <a:r>
              <a:rPr lang="en-US" dirty="0" smtClean="0">
                <a:solidFill>
                  <a:srgbClr val="0070C0"/>
                </a:solidFill>
              </a:rPr>
              <a:t>plan</a:t>
            </a:r>
            <a:r>
              <a:rPr lang="en-US" dirty="0" smtClean="0"/>
              <a:t>, </a:t>
            </a:r>
            <a:r>
              <a:rPr lang="en-US" dirty="0" smtClean="0">
                <a:solidFill>
                  <a:srgbClr val="FF0000"/>
                </a:solidFill>
              </a:rPr>
              <a:t>solve problems</a:t>
            </a:r>
            <a:r>
              <a:rPr lang="en-US" dirty="0" smtClean="0"/>
              <a:t>, </a:t>
            </a:r>
            <a:r>
              <a:rPr lang="en-US" dirty="0" smtClean="0">
                <a:solidFill>
                  <a:srgbClr val="00B050"/>
                </a:solidFill>
              </a:rPr>
              <a:t>think abstractly</a:t>
            </a:r>
            <a:r>
              <a:rPr lang="en-US" dirty="0" smtClean="0"/>
              <a:t>, </a:t>
            </a:r>
            <a:r>
              <a:rPr lang="en-US" dirty="0" smtClean="0">
                <a:solidFill>
                  <a:srgbClr val="0070C0"/>
                </a:solidFill>
              </a:rPr>
              <a:t>comprehend complex ideas</a:t>
            </a:r>
            <a:r>
              <a:rPr lang="en-US" dirty="0" smtClean="0"/>
              <a:t>, </a:t>
            </a:r>
            <a:r>
              <a:rPr lang="en-US" dirty="0" smtClean="0">
                <a:solidFill>
                  <a:srgbClr val="FF0000"/>
                </a:solidFill>
              </a:rPr>
              <a:t>learn quickly </a:t>
            </a:r>
            <a:r>
              <a:rPr lang="en-US" dirty="0" smtClean="0"/>
              <a:t>and </a:t>
            </a:r>
            <a:r>
              <a:rPr lang="en-US" dirty="0" smtClean="0">
                <a:solidFill>
                  <a:srgbClr val="00B050"/>
                </a:solidFill>
              </a:rPr>
              <a:t>learn from experience</a:t>
            </a:r>
            <a:r>
              <a:rPr lang="en-US" dirty="0" smtClean="0"/>
              <a:t>. [1]</a:t>
            </a:r>
          </a:p>
          <a:p>
            <a:r>
              <a:rPr lang="en-US" dirty="0" smtClean="0"/>
              <a:t>Measurement of Intelligence: </a:t>
            </a:r>
          </a:p>
          <a:p>
            <a:pPr lvl="1"/>
            <a:r>
              <a:rPr lang="en-US" dirty="0" smtClean="0"/>
              <a:t> Intelligence Quotient (IQ) </a:t>
            </a:r>
          </a:p>
          <a:p>
            <a:pPr lvl="2"/>
            <a:r>
              <a:rPr lang="en-US" dirty="0"/>
              <a:t>An intelligence quotient or IQ is a score derived from a set of standardized tests developed to measure a person's cognitive abilities ("intelligence") in relation to their age group</a:t>
            </a: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6396336"/>
            <a:ext cx="8915400" cy="276999"/>
          </a:xfrm>
          <a:prstGeom prst="rect">
            <a:avLst/>
          </a:prstGeom>
        </p:spPr>
        <p:txBody>
          <a:bodyPr wrap="square">
            <a:spAutoFit/>
          </a:bodyPr>
          <a:lstStyle/>
          <a:p>
            <a:r>
              <a:rPr lang="en-US" sz="1200" dirty="0" smtClean="0"/>
              <a:t>[1] Mainstream Science on Intelligence reprinted in </a:t>
            </a:r>
            <a:r>
              <a:rPr lang="en-US" sz="1200" dirty="0" err="1" smtClean="0"/>
              <a:t>Gottfredson</a:t>
            </a:r>
            <a:r>
              <a:rPr lang="en-US" sz="1200" dirty="0" smtClean="0"/>
              <a:t> (1997). </a:t>
            </a:r>
            <a:r>
              <a:rPr lang="en-US" sz="1200" i="1" dirty="0" smtClean="0"/>
              <a:t>Intelligence </a:t>
            </a:r>
            <a:r>
              <a:rPr lang="en-US" sz="1200" dirty="0" smtClean="0"/>
              <a:t>p. 13 </a:t>
            </a:r>
            <a:endParaRPr lang="en-US" sz="1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AI intelligent?</a:t>
            </a:r>
            <a:endParaRPr lang="en-US" dirty="0"/>
          </a:p>
        </p:txBody>
      </p:sp>
      <p:sp>
        <p:nvSpPr>
          <p:cNvPr id="3" name="Content Placeholder 2"/>
          <p:cNvSpPr>
            <a:spLocks noGrp="1"/>
          </p:cNvSpPr>
          <p:nvPr>
            <p:ph idx="1"/>
          </p:nvPr>
        </p:nvSpPr>
        <p:spPr>
          <a:xfrm>
            <a:off x="0" y="1371600"/>
            <a:ext cx="3886200" cy="3047999"/>
          </a:xfrm>
        </p:spPr>
        <p:txBody>
          <a:bodyPr>
            <a:normAutofit fontScale="92500" lnSpcReduction="10000"/>
          </a:bodyPr>
          <a:lstStyle/>
          <a:p>
            <a:r>
              <a:rPr lang="en-US" dirty="0" smtClean="0"/>
              <a:t>Learning with a teacher</a:t>
            </a:r>
          </a:p>
          <a:p>
            <a:pPr lvl="1"/>
            <a:r>
              <a:rPr lang="en-US" dirty="0" smtClean="0"/>
              <a:t>No Hands Across America!</a:t>
            </a:r>
          </a:p>
          <a:p>
            <a:pPr lvl="1"/>
            <a:r>
              <a:rPr lang="en-US" dirty="0" smtClean="0"/>
              <a:t>Optical Character Recognition </a:t>
            </a:r>
            <a:br>
              <a:rPr lang="en-US" dirty="0" smtClean="0"/>
            </a:br>
            <a:endParaRPr lang="en-US" dirty="0"/>
          </a:p>
        </p:txBody>
      </p:sp>
      <p:pic>
        <p:nvPicPr>
          <p:cNvPr id="28674" name="Picture 2"/>
          <p:cNvPicPr>
            <a:picLocks noChangeAspect="1" noChangeArrowheads="1"/>
          </p:cNvPicPr>
          <p:nvPr/>
        </p:nvPicPr>
        <p:blipFill>
          <a:blip r:embed="rId2" cstate="print"/>
          <a:srcRect/>
          <a:stretch>
            <a:fillRect/>
          </a:stretch>
        </p:blipFill>
        <p:spPr bwMode="auto">
          <a:xfrm>
            <a:off x="0" y="4724400"/>
            <a:ext cx="4572000" cy="2133600"/>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5121275" y="4732337"/>
            <a:ext cx="4022725" cy="2125663"/>
          </a:xfrm>
          <a:prstGeom prst="rect">
            <a:avLst/>
          </a:prstGeom>
          <a:noFill/>
          <a:ln w="9525">
            <a:noFill/>
            <a:miter lim="800000"/>
            <a:headEnd/>
            <a:tailEnd/>
          </a:ln>
          <a:effectLst/>
        </p:spPr>
      </p:pic>
      <p:pic>
        <p:nvPicPr>
          <p:cNvPr id="28676" name="Picture 4"/>
          <p:cNvPicPr>
            <a:picLocks noChangeAspect="1" noChangeArrowheads="1"/>
          </p:cNvPicPr>
          <p:nvPr/>
        </p:nvPicPr>
        <p:blipFill>
          <a:blip r:embed="rId4" cstate="print"/>
          <a:srcRect/>
          <a:stretch>
            <a:fillRect/>
          </a:stretch>
        </p:blipFill>
        <p:spPr bwMode="auto">
          <a:xfrm>
            <a:off x="3352800" y="1066800"/>
            <a:ext cx="6934200" cy="33733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and Prediction</a:t>
            </a:r>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990600" y="1295400"/>
            <a:ext cx="7086600" cy="51323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solidFill>
                  <a:srgbClr val="0070C0"/>
                </a:solidFill>
              </a:rPr>
              <a:t>Is deep blue Intelligent?</a:t>
            </a:r>
            <a:endParaRPr lang="en-US" sz="3200" dirty="0">
              <a:solidFill>
                <a:srgbClr val="0070C0"/>
              </a:solidFill>
            </a:endParaRPr>
          </a:p>
        </p:txBody>
      </p:sp>
      <p:sp>
        <p:nvSpPr>
          <p:cNvPr id="3" name="Content Placeholder 2"/>
          <p:cNvSpPr>
            <a:spLocks noGrp="1"/>
          </p:cNvSpPr>
          <p:nvPr>
            <p:ph idx="1"/>
          </p:nvPr>
        </p:nvSpPr>
        <p:spPr>
          <a:xfrm>
            <a:off x="457200" y="2133600"/>
            <a:ext cx="8229600" cy="4525963"/>
          </a:xfrm>
        </p:spPr>
        <p:txBody>
          <a:bodyPr>
            <a:normAutofit fontScale="70000" lnSpcReduction="20000"/>
          </a:bodyPr>
          <a:lstStyle/>
          <a:p>
            <a:pPr>
              <a:buNone/>
            </a:pPr>
            <a:r>
              <a:rPr lang="en-US" sz="3400" dirty="0" smtClean="0">
                <a:solidFill>
                  <a:srgbClr val="FF0000"/>
                </a:solidFill>
                <a:latin typeface="+mj-lt"/>
                <a:cs typeface="Times New Roman" pitchFamily="18" charset="0"/>
              </a:rPr>
              <a:t>Deep Blue defeated the world chess champion Garry Kasparov. Does this make Deep Blue </a:t>
            </a:r>
            <a:r>
              <a:rPr lang="en-US" sz="3400" b="1" dirty="0" smtClean="0">
                <a:solidFill>
                  <a:srgbClr val="0070C0"/>
                </a:solidFill>
                <a:latin typeface="+mj-lt"/>
                <a:cs typeface="Times New Roman" pitchFamily="18" charset="0"/>
              </a:rPr>
              <a:t>an intelligent machine</a:t>
            </a:r>
            <a:r>
              <a:rPr lang="en-US" sz="3400" dirty="0" smtClean="0">
                <a:solidFill>
                  <a:srgbClr val="FF0000"/>
                </a:solidFill>
                <a:latin typeface="+mj-lt"/>
                <a:cs typeface="Times New Roman" pitchFamily="18" charset="0"/>
              </a:rPr>
              <a:t>?</a:t>
            </a:r>
          </a:p>
          <a:p>
            <a:r>
              <a:rPr lang="en-US" sz="3400" dirty="0" smtClean="0">
                <a:latin typeface="+mj-lt"/>
                <a:cs typeface="Times New Roman" pitchFamily="18" charset="0"/>
              </a:rPr>
              <a:t>Think about it for a few seconds and take a stance</a:t>
            </a:r>
          </a:p>
          <a:p>
            <a:r>
              <a:rPr lang="en-US" sz="3400" b="1" dirty="0" smtClean="0">
                <a:latin typeface="+mj-lt"/>
                <a:cs typeface="Times New Roman" pitchFamily="18" charset="0"/>
              </a:rPr>
              <a:t>Write down at least two items </a:t>
            </a:r>
            <a:r>
              <a:rPr lang="en-US" sz="3400" dirty="0" smtClean="0">
                <a:latin typeface="+mj-lt"/>
                <a:cs typeface="Times New Roman" pitchFamily="18" charset="0"/>
              </a:rPr>
              <a:t>that support your claim either way</a:t>
            </a:r>
          </a:p>
          <a:p>
            <a:r>
              <a:rPr lang="en-US" sz="3400" dirty="0" smtClean="0">
                <a:latin typeface="+mj-lt"/>
                <a:cs typeface="Times New Roman" pitchFamily="18" charset="0"/>
              </a:rPr>
              <a:t>Pair up with your neighbor and Exchange opinions</a:t>
            </a:r>
          </a:p>
          <a:p>
            <a:r>
              <a:rPr lang="en-US" sz="3400" dirty="0" smtClean="0">
                <a:latin typeface="+mj-lt"/>
                <a:cs typeface="Times New Roman" pitchFamily="18" charset="0"/>
              </a:rPr>
              <a:t>Try to argue for your stance</a:t>
            </a:r>
          </a:p>
          <a:p>
            <a:r>
              <a:rPr lang="en-US" sz="3400" dirty="0" smtClean="0">
                <a:latin typeface="+mj-lt"/>
                <a:cs typeface="Times New Roman" pitchFamily="18" charset="0"/>
              </a:rPr>
              <a:t>Listen carefully to the arguments of your neighbor</a:t>
            </a:r>
          </a:p>
          <a:p>
            <a:r>
              <a:rPr lang="en-US" sz="3400" dirty="0" smtClean="0">
                <a:latin typeface="+mj-lt"/>
                <a:cs typeface="Times New Roman" pitchFamily="18" charset="0"/>
              </a:rPr>
              <a:t>Try to reach an agreement, if possible</a:t>
            </a:r>
          </a:p>
          <a:p>
            <a:r>
              <a:rPr lang="en-US" sz="3400" dirty="0" smtClean="0">
                <a:latin typeface="+mj-lt"/>
                <a:cs typeface="Times New Roman" pitchFamily="18" charset="0"/>
              </a:rPr>
              <a:t>Make your verdict: YES (machine is intelligent) or NO (machine is not intelligent) or X (no agreement)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715000" y="0"/>
            <a:ext cx="3429000" cy="202724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Blue Vs Garry Kasparov</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81000" y="1371600"/>
            <a:ext cx="8474449" cy="4762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457200" y="1524000"/>
            <a:ext cx="8285230" cy="43815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Natural Language Processing</a:t>
            </a:r>
            <a:endParaRPr lang="en-US" sz="4000" dirty="0"/>
          </a:p>
        </p:txBody>
      </p:sp>
      <p:sp>
        <p:nvSpPr>
          <p:cNvPr id="3" name="Content Placeholder 2"/>
          <p:cNvSpPr>
            <a:spLocks noGrp="1"/>
          </p:cNvSpPr>
          <p:nvPr>
            <p:ph idx="1"/>
          </p:nvPr>
        </p:nvSpPr>
        <p:spPr/>
        <p:txBody>
          <a:bodyPr>
            <a:normAutofit fontScale="92500" lnSpcReduction="20000"/>
          </a:bodyPr>
          <a:lstStyle/>
          <a:p>
            <a:r>
              <a:rPr lang="en-US" i="1" dirty="0" smtClean="0"/>
              <a:t>A branch of AI</a:t>
            </a:r>
          </a:p>
          <a:p>
            <a:r>
              <a:rPr lang="en-US" i="1" dirty="0" smtClean="0"/>
              <a:t>The man tried to take a picture of a man with a turban.</a:t>
            </a:r>
          </a:p>
          <a:p>
            <a:pPr lvl="1"/>
            <a:r>
              <a:rPr lang="en-US" dirty="0" smtClean="0"/>
              <a:t>Did the man try to take a picture with a turban, or</a:t>
            </a:r>
          </a:p>
          <a:p>
            <a:pPr lvl="1"/>
            <a:r>
              <a:rPr lang="en-US" dirty="0" smtClean="0"/>
              <a:t> take a picture of a man who is wearing a turban? </a:t>
            </a:r>
          </a:p>
          <a:p>
            <a:r>
              <a:rPr lang="en-US" i="1" dirty="0" smtClean="0"/>
              <a:t>The man saw the boy with the telescope</a:t>
            </a:r>
          </a:p>
          <a:p>
            <a:r>
              <a:rPr lang="en-US" dirty="0" smtClean="0">
                <a:solidFill>
                  <a:srgbClr val="0070C0"/>
                </a:solidFill>
              </a:rPr>
              <a:t>Communicating in natural language assumes </a:t>
            </a:r>
            <a:r>
              <a:rPr lang="en-US" b="1" dirty="0" smtClean="0">
                <a:solidFill>
                  <a:srgbClr val="0070C0"/>
                </a:solidFill>
              </a:rPr>
              <a:t>world knowledge </a:t>
            </a:r>
            <a:r>
              <a:rPr lang="en-US" dirty="0" smtClean="0">
                <a:solidFill>
                  <a:srgbClr val="0070C0"/>
                </a:solidFill>
              </a:rPr>
              <a:t>and </a:t>
            </a:r>
            <a:r>
              <a:rPr lang="en-US" b="1" dirty="0" smtClean="0">
                <a:solidFill>
                  <a:srgbClr val="0070C0"/>
                </a:solidFill>
              </a:rPr>
              <a:t>the understanding of context</a:t>
            </a:r>
            <a:r>
              <a:rPr lang="en-US" dirty="0" smtClean="0">
                <a:solidFill>
                  <a:srgbClr val="0070C0"/>
                </a:solidFill>
              </a:rPr>
              <a:t>, both of which are required to resolve the ambiguities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Processing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Google Now, Apple’s </a:t>
            </a:r>
            <a:r>
              <a:rPr lang="en-US" dirty="0" err="1" smtClean="0"/>
              <a:t>Siri</a:t>
            </a:r>
            <a:r>
              <a:rPr lang="en-US" dirty="0" smtClean="0"/>
              <a:t>, Microsoft’s </a:t>
            </a:r>
            <a:r>
              <a:rPr lang="en-US" dirty="0" err="1" smtClean="0"/>
              <a:t>Cortana</a:t>
            </a:r>
            <a:r>
              <a:rPr lang="en-US" dirty="0" smtClean="0"/>
              <a:t>, Amazon </a:t>
            </a:r>
            <a:r>
              <a:rPr lang="en-US" dirty="0" err="1" smtClean="0"/>
              <a:t>Alexa</a:t>
            </a:r>
            <a:r>
              <a:rPr lang="en-US" dirty="0" smtClean="0"/>
              <a:t>, etc. are examples of natural language processing.</a:t>
            </a:r>
          </a:p>
          <a:p>
            <a:endParaRPr lang="en-US" dirty="0" smtClean="0"/>
          </a:p>
          <a:p>
            <a:r>
              <a:rPr lang="en-US" dirty="0" smtClean="0"/>
              <a:t>They help to find useful information when we ask for using speech.</a:t>
            </a:r>
          </a:p>
          <a:p>
            <a:endParaRPr lang="en-US" dirty="0" smtClean="0"/>
          </a:p>
          <a:p>
            <a:r>
              <a:rPr lang="en-US" dirty="0" smtClean="0"/>
              <a:t>They can also perform other tasks when you ask, such as setting the alarm, making a phone call, etc.</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Vision</a:t>
            </a:r>
            <a:endParaRPr lang="en-US" dirty="0"/>
          </a:p>
        </p:txBody>
      </p:sp>
      <p:sp>
        <p:nvSpPr>
          <p:cNvPr id="3" name="Content Placeholder 2"/>
          <p:cNvSpPr>
            <a:spLocks noGrp="1"/>
          </p:cNvSpPr>
          <p:nvPr>
            <p:ph idx="1"/>
          </p:nvPr>
        </p:nvSpPr>
        <p:spPr/>
        <p:txBody>
          <a:bodyPr/>
          <a:lstStyle/>
          <a:p>
            <a:r>
              <a:rPr lang="en-US" dirty="0" smtClean="0"/>
              <a:t>A branch of AI that enables computer to understand the content of images and videos.</a:t>
            </a:r>
          </a:p>
          <a:p>
            <a:r>
              <a:rPr lang="en-US" dirty="0" smtClean="0"/>
              <a:t>Applications:</a:t>
            </a:r>
          </a:p>
          <a:p>
            <a:pPr marL="514350" indent="-514350">
              <a:buAutoNum type="arabicPeriod"/>
            </a:pPr>
            <a:r>
              <a:rPr lang="en-US" dirty="0" smtClean="0"/>
              <a:t>Optical character recognition (OCR)</a:t>
            </a:r>
          </a:p>
          <a:p>
            <a:pPr marL="514350" indent="-514350">
              <a:buAutoNum type="arabicPeriod"/>
            </a:pPr>
            <a:r>
              <a:rPr lang="en-US" dirty="0" smtClean="0"/>
              <a:t>Traffic Rule Violation</a:t>
            </a:r>
          </a:p>
          <a:p>
            <a:pPr marL="514350" indent="-514350">
              <a:buAutoNum type="arabicPeriod"/>
            </a:pPr>
            <a:r>
              <a:rPr lang="en-US" dirty="0" smtClean="0"/>
              <a:t>Object Detection </a:t>
            </a:r>
            <a:r>
              <a:rPr lang="en-US" smtClean="0"/>
              <a:t>and Recognition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590800"/>
            <a:ext cx="7772400" cy="1362075"/>
          </a:xfrm>
        </p:spPr>
        <p:txBody>
          <a:bodyPr/>
          <a:lstStyle/>
          <a:p>
            <a:pPr algn="ctr"/>
            <a:r>
              <a:rPr lang="en-US" dirty="0" smtClean="0"/>
              <a:t>END</a:t>
            </a:r>
            <a:endParaRPr lang="en-US" dirty="0"/>
          </a:p>
        </p:txBody>
      </p:sp>
    </p:spTree>
    <p:extLst>
      <p:ext uri="{BB962C8B-B14F-4D97-AF65-F5344CB8AC3E}">
        <p14:creationId xmlns:p14="http://schemas.microsoft.com/office/powerpoint/2010/main" val="2264450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Planning: Knight’s Plight</a:t>
            </a:r>
            <a:br>
              <a:rPr lang="en-US" dirty="0" smtClean="0"/>
            </a:br>
            <a:r>
              <a:rPr lang="en-US" sz="3100" dirty="0" smtClean="0">
                <a:solidFill>
                  <a:srgbClr val="FF0000"/>
                </a:solidFill>
              </a:rPr>
              <a:t>Can we move the given knight to the </a:t>
            </a:r>
            <a:r>
              <a:rPr lang="en-US" sz="3100" dirty="0" smtClean="0">
                <a:solidFill>
                  <a:srgbClr val="0070C0"/>
                </a:solidFill>
              </a:rPr>
              <a:t>“Target”</a:t>
            </a:r>
            <a:r>
              <a:rPr lang="en-US" sz="3100" dirty="0" smtClean="0">
                <a:solidFill>
                  <a:srgbClr val="FF0000"/>
                </a:solidFill>
              </a:rPr>
              <a:t> location?</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2209800" y="1752600"/>
          <a:ext cx="5105400" cy="3886200"/>
        </p:xfrm>
        <a:graphic>
          <a:graphicData uri="http://schemas.openxmlformats.org/drawingml/2006/table">
            <a:tbl>
              <a:tblPr firstRow="1" bandRow="1">
                <a:tableStyleId>{5940675A-B579-460E-94D1-54222C63F5DA}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1295400">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tc>
                <a:extLst>
                  <a:ext uri="{0D108BD9-81ED-4DB2-BD59-A6C34878D82A}">
                    <a16:rowId xmlns:a16="http://schemas.microsoft.com/office/drawing/2014/main" val="10000"/>
                  </a:ext>
                </a:extLst>
              </a:tr>
              <a:tr h="1295400">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solidFill>
                      <a:schemeClr val="tx1"/>
                    </a:solidFill>
                  </a:tcPr>
                </a:tc>
                <a:extLst>
                  <a:ext uri="{0D108BD9-81ED-4DB2-BD59-A6C34878D82A}">
                    <a16:rowId xmlns:a16="http://schemas.microsoft.com/office/drawing/2014/main" val="10001"/>
                  </a:ext>
                </a:extLst>
              </a:tr>
              <a:tr h="1295400">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2590800" y="4495800"/>
            <a:ext cx="827035" cy="925513"/>
          </a:xfrm>
          <a:prstGeom prst="rect">
            <a:avLst/>
          </a:prstGeom>
          <a:noFill/>
          <a:ln w="9525">
            <a:noFill/>
            <a:miter lim="800000"/>
            <a:headEnd/>
            <a:tailEnd/>
          </a:ln>
          <a:effectLst/>
        </p:spPr>
      </p:pic>
      <p:sp>
        <p:nvSpPr>
          <p:cNvPr id="7" name="TextBox 6"/>
          <p:cNvSpPr txBox="1"/>
          <p:nvPr/>
        </p:nvSpPr>
        <p:spPr>
          <a:xfrm>
            <a:off x="2514600" y="3429000"/>
            <a:ext cx="914400" cy="400110"/>
          </a:xfrm>
          <a:prstGeom prst="rect">
            <a:avLst/>
          </a:prstGeom>
          <a:noFill/>
        </p:spPr>
        <p:txBody>
          <a:bodyPr wrap="square" rtlCol="0">
            <a:spAutoFit/>
          </a:bodyPr>
          <a:lstStyle/>
          <a:p>
            <a:r>
              <a:rPr lang="en-US" sz="2000" b="1" dirty="0" smtClean="0">
                <a:solidFill>
                  <a:schemeClr val="bg1"/>
                </a:solidFill>
              </a:rPr>
              <a:t>Target</a:t>
            </a:r>
            <a:endParaRPr lang="en-US" sz="2000" b="1"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Planning: Knight’s Plight</a:t>
            </a:r>
            <a:br>
              <a:rPr lang="en-US" dirty="0" smtClean="0"/>
            </a:br>
            <a:r>
              <a:rPr lang="en-US" sz="3100" dirty="0" smtClean="0">
                <a:solidFill>
                  <a:srgbClr val="FF0000"/>
                </a:solidFill>
              </a:rPr>
              <a:t>Can we move the given knight to the </a:t>
            </a:r>
            <a:r>
              <a:rPr lang="en-US" sz="3100" dirty="0" smtClean="0">
                <a:solidFill>
                  <a:srgbClr val="0070C0"/>
                </a:solidFill>
              </a:rPr>
              <a:t>“Target”</a:t>
            </a:r>
            <a:r>
              <a:rPr lang="en-US" sz="3100" dirty="0" smtClean="0">
                <a:solidFill>
                  <a:srgbClr val="FF0000"/>
                </a:solidFill>
              </a:rPr>
              <a:t> location?</a:t>
            </a:r>
            <a:endParaRPr lang="en-US" dirty="0">
              <a:solidFill>
                <a:srgbClr val="FF0000"/>
              </a:solidFill>
            </a:endParaRPr>
          </a:p>
        </p:txBody>
      </p:sp>
      <p:graphicFrame>
        <p:nvGraphicFramePr>
          <p:cNvPr id="4" name="Content Placeholder 3"/>
          <p:cNvGraphicFramePr>
            <a:graphicFrameLocks noGrp="1"/>
          </p:cNvGraphicFramePr>
          <p:nvPr>
            <p:ph idx="1"/>
          </p:nvPr>
        </p:nvGraphicFramePr>
        <p:xfrm>
          <a:off x="2209800" y="1752600"/>
          <a:ext cx="5105400" cy="3886200"/>
        </p:xfrm>
        <a:graphic>
          <a:graphicData uri="http://schemas.openxmlformats.org/drawingml/2006/table">
            <a:tbl>
              <a:tblPr firstRow="1" bandRow="1">
                <a:tableStyleId>{5940675A-B579-460E-94D1-54222C63F5DA}</a:tableStyleId>
              </a:tblPr>
              <a:tblGrid>
                <a:gridCol w="1701800">
                  <a:extLst>
                    <a:ext uri="{9D8B030D-6E8A-4147-A177-3AD203B41FA5}">
                      <a16:colId xmlns:a16="http://schemas.microsoft.com/office/drawing/2014/main" val="20000"/>
                    </a:ext>
                  </a:extLst>
                </a:gridCol>
                <a:gridCol w="1701800">
                  <a:extLst>
                    <a:ext uri="{9D8B030D-6E8A-4147-A177-3AD203B41FA5}">
                      <a16:colId xmlns:a16="http://schemas.microsoft.com/office/drawing/2014/main" val="20001"/>
                    </a:ext>
                  </a:extLst>
                </a:gridCol>
                <a:gridCol w="1701800">
                  <a:extLst>
                    <a:ext uri="{9D8B030D-6E8A-4147-A177-3AD203B41FA5}">
                      <a16:colId xmlns:a16="http://schemas.microsoft.com/office/drawing/2014/main" val="20002"/>
                    </a:ext>
                  </a:extLst>
                </a:gridCol>
              </a:tblGrid>
              <a:tr h="1295400">
                <a:tc>
                  <a:txBody>
                    <a:bodyPr/>
                    <a:lstStyle/>
                    <a:p>
                      <a:endParaRPr lang="en-US" dirty="0"/>
                    </a:p>
                  </a:txBody>
                  <a:tcPr/>
                </a:tc>
                <a:tc>
                  <a:txBody>
                    <a:bodyPr/>
                    <a:lstStyle/>
                    <a:p>
                      <a:endParaRPr lang="en-US" dirty="0"/>
                    </a:p>
                  </a:txBody>
                  <a:tcPr>
                    <a:solidFill>
                      <a:schemeClr val="tx1"/>
                    </a:solidFill>
                  </a:tcPr>
                </a:tc>
                <a:tc>
                  <a:txBody>
                    <a:bodyPr/>
                    <a:lstStyle/>
                    <a:p>
                      <a:endParaRPr lang="en-US"/>
                    </a:p>
                  </a:txBody>
                  <a:tcPr/>
                </a:tc>
                <a:extLst>
                  <a:ext uri="{0D108BD9-81ED-4DB2-BD59-A6C34878D82A}">
                    <a16:rowId xmlns:a16="http://schemas.microsoft.com/office/drawing/2014/main" val="10000"/>
                  </a:ext>
                </a:extLst>
              </a:tr>
              <a:tr h="1295400">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solidFill>
                      <a:schemeClr val="tx1"/>
                    </a:solidFill>
                  </a:tcPr>
                </a:tc>
                <a:extLst>
                  <a:ext uri="{0D108BD9-81ED-4DB2-BD59-A6C34878D82A}">
                    <a16:rowId xmlns:a16="http://schemas.microsoft.com/office/drawing/2014/main" val="10001"/>
                  </a:ext>
                </a:extLst>
              </a:tr>
              <a:tr h="1295400">
                <a:tc>
                  <a:txBody>
                    <a:bodyPr/>
                    <a:lstStyle/>
                    <a:p>
                      <a:endParaRPr lang="en-US" dirty="0"/>
                    </a:p>
                  </a:txBody>
                  <a:tcPr/>
                </a:tc>
                <a:tc>
                  <a:txBody>
                    <a:bodyPr/>
                    <a:lstStyle/>
                    <a:p>
                      <a:endParaRPr lang="en-US" dirty="0"/>
                    </a:p>
                  </a:txBody>
                  <a:tcPr>
                    <a:solidFill>
                      <a:schemeClr val="tx1"/>
                    </a:solidFill>
                  </a:tcPr>
                </a:tc>
                <a:tc>
                  <a:txBody>
                    <a:bodyPr/>
                    <a:lstStyle/>
                    <a:p>
                      <a:endParaRPr lang="en-US" dirty="0"/>
                    </a:p>
                  </a:txBody>
                  <a:tcPr/>
                </a:tc>
                <a:extLst>
                  <a:ext uri="{0D108BD9-81ED-4DB2-BD59-A6C34878D82A}">
                    <a16:rowId xmlns:a16="http://schemas.microsoft.com/office/drawing/2014/main" val="10002"/>
                  </a:ext>
                </a:extLst>
              </a:tr>
            </a:tbl>
          </a:graphicData>
        </a:graphic>
      </p:graphicFrame>
      <p:pic>
        <p:nvPicPr>
          <p:cNvPr id="1027" name="Picture 3"/>
          <p:cNvPicPr>
            <a:picLocks noChangeAspect="1" noChangeArrowheads="1"/>
          </p:cNvPicPr>
          <p:nvPr/>
        </p:nvPicPr>
        <p:blipFill>
          <a:blip r:embed="rId2" cstate="print"/>
          <a:srcRect/>
          <a:stretch>
            <a:fillRect/>
          </a:stretch>
        </p:blipFill>
        <p:spPr bwMode="auto">
          <a:xfrm>
            <a:off x="2590800" y="4495800"/>
            <a:ext cx="827035" cy="925513"/>
          </a:xfrm>
          <a:prstGeom prst="rect">
            <a:avLst/>
          </a:prstGeom>
          <a:noFill/>
          <a:ln w="9525">
            <a:noFill/>
            <a:miter lim="800000"/>
            <a:headEnd/>
            <a:tailEnd/>
          </a:ln>
          <a:effectLst/>
        </p:spPr>
      </p:pic>
      <p:sp>
        <p:nvSpPr>
          <p:cNvPr id="7" name="TextBox 6"/>
          <p:cNvSpPr txBox="1"/>
          <p:nvPr/>
        </p:nvSpPr>
        <p:spPr>
          <a:xfrm>
            <a:off x="2514600" y="3429000"/>
            <a:ext cx="914400" cy="400110"/>
          </a:xfrm>
          <a:prstGeom prst="rect">
            <a:avLst/>
          </a:prstGeom>
          <a:noFill/>
        </p:spPr>
        <p:txBody>
          <a:bodyPr wrap="square" rtlCol="0">
            <a:spAutoFit/>
          </a:bodyPr>
          <a:lstStyle/>
          <a:p>
            <a:r>
              <a:rPr lang="en-US" sz="2000" b="1" dirty="0" smtClean="0">
                <a:solidFill>
                  <a:schemeClr val="bg1"/>
                </a:solidFill>
              </a:rPr>
              <a:t>Target</a:t>
            </a:r>
            <a:endParaRPr lang="en-US" sz="2000" b="1" dirty="0">
              <a:solidFill>
                <a:schemeClr val="bg1"/>
              </a:solidFill>
            </a:endParaRPr>
          </a:p>
        </p:txBody>
      </p:sp>
      <p:cxnSp>
        <p:nvCxnSpPr>
          <p:cNvPr id="8" name="Straight Arrow Connector 7"/>
          <p:cNvCxnSpPr/>
          <p:nvPr/>
        </p:nvCxnSpPr>
        <p:spPr>
          <a:xfrm rot="5400000" flipH="1" flipV="1">
            <a:off x="2971800" y="2971800"/>
            <a:ext cx="2133600" cy="1066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rot="16200000" flipH="1">
            <a:off x="4343400" y="3048000"/>
            <a:ext cx="2514600" cy="14478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rot="10800000">
            <a:off x="3124200" y="3886200"/>
            <a:ext cx="2895600" cy="1143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Painting by two different painters:</a:t>
            </a:r>
            <a:br>
              <a:rPr lang="en-US" sz="4000" dirty="0" smtClean="0"/>
            </a:br>
            <a:r>
              <a:rPr lang="en-US" sz="4000" dirty="0" smtClean="0">
                <a:solidFill>
                  <a:srgbClr val="0070C0"/>
                </a:solidFill>
              </a:rPr>
              <a:t>Supervised Learning</a:t>
            </a:r>
            <a:endParaRPr lang="en-US" sz="4000" dirty="0">
              <a:solidFill>
                <a:srgbClr val="0070C0"/>
              </a:solidFill>
            </a:endParaRPr>
          </a:p>
        </p:txBody>
      </p:sp>
      <p:sp>
        <p:nvSpPr>
          <p:cNvPr id="3" name="Content Placeholder 2"/>
          <p:cNvSpPr>
            <a:spLocks noGrp="1"/>
          </p:cNvSpPr>
          <p:nvPr>
            <p:ph idx="1"/>
          </p:nvPr>
        </p:nvSpPr>
        <p:spPr/>
        <p:txBody>
          <a:bodyPr/>
          <a:lstStyle/>
          <a:p>
            <a:endParaRPr lang="en-US"/>
          </a:p>
        </p:txBody>
      </p:sp>
      <p:pic>
        <p:nvPicPr>
          <p:cNvPr id="16386" name="Picture 2"/>
          <p:cNvPicPr>
            <a:picLocks noChangeAspect="1" noChangeArrowheads="1"/>
          </p:cNvPicPr>
          <p:nvPr/>
        </p:nvPicPr>
        <p:blipFill>
          <a:blip r:embed="rId2" cstate="print"/>
          <a:srcRect/>
          <a:stretch>
            <a:fillRect/>
          </a:stretch>
        </p:blipFill>
        <p:spPr bwMode="auto">
          <a:xfrm>
            <a:off x="228600" y="1600200"/>
            <a:ext cx="7372350" cy="4217987"/>
          </a:xfrm>
          <a:prstGeom prst="rect">
            <a:avLst/>
          </a:prstGeom>
          <a:noFill/>
          <a:ln w="9525">
            <a:noFill/>
            <a:miter lim="800000"/>
            <a:headEnd/>
            <a:tailEnd/>
          </a:ln>
          <a:effectLst/>
        </p:spPr>
      </p:pic>
      <p:sp>
        <p:nvSpPr>
          <p:cNvPr id="5" name="TextBox 4"/>
          <p:cNvSpPr txBox="1"/>
          <p:nvPr/>
        </p:nvSpPr>
        <p:spPr>
          <a:xfrm>
            <a:off x="7467600" y="2438400"/>
            <a:ext cx="1354986" cy="461665"/>
          </a:xfrm>
          <a:prstGeom prst="rect">
            <a:avLst/>
          </a:prstGeom>
          <a:noFill/>
        </p:spPr>
        <p:txBody>
          <a:bodyPr wrap="none" rtlCol="0">
            <a:spAutoFit/>
          </a:bodyPr>
          <a:lstStyle/>
          <a:p>
            <a:r>
              <a:rPr lang="en-US" sz="2400" b="1" dirty="0" smtClean="0"/>
              <a:t>Painter </a:t>
            </a:r>
            <a:r>
              <a:rPr lang="en-US" sz="2400" b="1" dirty="0" smtClean="0">
                <a:solidFill>
                  <a:srgbClr val="FF0000"/>
                </a:solidFill>
              </a:rPr>
              <a:t>A</a:t>
            </a:r>
            <a:endParaRPr lang="en-US" sz="2400" b="1" dirty="0">
              <a:solidFill>
                <a:srgbClr val="FF0000"/>
              </a:solidFill>
            </a:endParaRPr>
          </a:p>
        </p:txBody>
      </p:sp>
      <p:sp>
        <p:nvSpPr>
          <p:cNvPr id="7" name="TextBox 6"/>
          <p:cNvSpPr txBox="1"/>
          <p:nvPr/>
        </p:nvSpPr>
        <p:spPr>
          <a:xfrm>
            <a:off x="7620000" y="4648200"/>
            <a:ext cx="1342162" cy="461665"/>
          </a:xfrm>
          <a:prstGeom prst="rect">
            <a:avLst/>
          </a:prstGeom>
          <a:noFill/>
        </p:spPr>
        <p:txBody>
          <a:bodyPr wrap="none" rtlCol="0">
            <a:spAutoFit/>
          </a:bodyPr>
          <a:lstStyle/>
          <a:p>
            <a:r>
              <a:rPr lang="en-US" sz="2400" b="1" dirty="0" smtClean="0"/>
              <a:t>Painter </a:t>
            </a:r>
            <a:r>
              <a:rPr lang="en-US" sz="2400" b="1" dirty="0" smtClean="0">
                <a:solidFill>
                  <a:srgbClr val="0070C0"/>
                </a:solidFill>
              </a:rPr>
              <a:t>B</a:t>
            </a:r>
            <a:endParaRPr lang="en-US" sz="2400" b="1" dirty="0">
              <a:solidFill>
                <a:srgbClr val="0070C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your turn… </a:t>
            </a:r>
            <a:br>
              <a:rPr lang="en-US" dirty="0" smtClean="0"/>
            </a:br>
            <a:r>
              <a:rPr lang="en-US" dirty="0" smtClean="0">
                <a:solidFill>
                  <a:srgbClr val="FF0000"/>
                </a:solidFill>
              </a:rPr>
              <a:t>Who’s painting is this?</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7410" name="Picture 2"/>
          <p:cNvPicPr>
            <a:picLocks noChangeAspect="1" noChangeArrowheads="1"/>
          </p:cNvPicPr>
          <p:nvPr/>
        </p:nvPicPr>
        <p:blipFill>
          <a:blip r:embed="rId2" cstate="print"/>
          <a:srcRect/>
          <a:stretch>
            <a:fillRect/>
          </a:stretch>
        </p:blipFill>
        <p:spPr bwMode="auto">
          <a:xfrm>
            <a:off x="2133601" y="2021999"/>
            <a:ext cx="4343400" cy="37993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this?</a:t>
            </a:r>
            <a:endParaRPr lang="en-US" dirty="0"/>
          </a:p>
        </p:txBody>
      </p:sp>
      <p:sp>
        <p:nvSpPr>
          <p:cNvPr id="3" name="Content Placeholder 2"/>
          <p:cNvSpPr>
            <a:spLocks noGrp="1"/>
          </p:cNvSpPr>
          <p:nvPr>
            <p:ph idx="1"/>
          </p:nvPr>
        </p:nvSpPr>
        <p:spPr/>
        <p:txBody>
          <a:bodyPr/>
          <a:lstStyle/>
          <a:p>
            <a:endParaRPr lang="en-US"/>
          </a:p>
        </p:txBody>
      </p:sp>
      <p:pic>
        <p:nvPicPr>
          <p:cNvPr id="18434" name="Picture 2"/>
          <p:cNvPicPr>
            <a:picLocks noChangeAspect="1" noChangeArrowheads="1"/>
          </p:cNvPicPr>
          <p:nvPr/>
        </p:nvPicPr>
        <p:blipFill>
          <a:blip r:embed="rId2" cstate="print"/>
          <a:srcRect/>
          <a:stretch>
            <a:fillRect/>
          </a:stretch>
        </p:blipFill>
        <p:spPr bwMode="auto">
          <a:xfrm>
            <a:off x="1752600" y="1905000"/>
            <a:ext cx="5468937" cy="41123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odd one out:</a:t>
            </a:r>
            <a:br>
              <a:rPr lang="en-US" dirty="0" smtClean="0"/>
            </a:br>
            <a:r>
              <a:rPr lang="en-US" sz="4000" dirty="0" smtClean="0">
                <a:solidFill>
                  <a:srgbClr val="FF0000"/>
                </a:solidFill>
              </a:rPr>
              <a:t>Unsupervised Learning</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9458" name="Picture 2"/>
          <p:cNvPicPr>
            <a:picLocks noChangeAspect="1" noChangeArrowheads="1"/>
          </p:cNvPicPr>
          <p:nvPr/>
        </p:nvPicPr>
        <p:blipFill>
          <a:blip r:embed="rId2" cstate="print"/>
          <a:srcRect/>
          <a:stretch>
            <a:fillRect/>
          </a:stretch>
        </p:blipFill>
        <p:spPr bwMode="auto">
          <a:xfrm>
            <a:off x="1905000" y="1676401"/>
            <a:ext cx="5181600" cy="13716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cstate="print"/>
          <a:srcRect/>
          <a:stretch>
            <a:fillRect/>
          </a:stretch>
        </p:blipFill>
        <p:spPr bwMode="auto">
          <a:xfrm>
            <a:off x="1219200" y="3352800"/>
            <a:ext cx="7029450" cy="3040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more…</a:t>
            </a:r>
            <a:endParaRPr lang="en-US" dirty="0"/>
          </a:p>
        </p:txBody>
      </p:sp>
      <p:sp>
        <p:nvSpPr>
          <p:cNvPr id="3" name="Content Placeholder 2"/>
          <p:cNvSpPr>
            <a:spLocks noGrp="1"/>
          </p:cNvSpPr>
          <p:nvPr>
            <p:ph idx="1"/>
          </p:nvPr>
        </p:nvSpPr>
        <p:spPr>
          <a:xfrm>
            <a:off x="457200" y="1600201"/>
            <a:ext cx="4953000" cy="4525963"/>
          </a:xfrm>
        </p:spPr>
        <p:txBody>
          <a:bodyPr/>
          <a:lstStyle/>
          <a:p>
            <a:pPr>
              <a:buNone/>
            </a:pPr>
            <a:r>
              <a:rPr lang="en-US" dirty="0" smtClean="0"/>
              <a:t>What is the next number in this series?</a:t>
            </a:r>
          </a:p>
          <a:p>
            <a:r>
              <a:rPr lang="en-US" dirty="0" smtClean="0"/>
              <a:t>1, 1, 2, 3, 5, ?</a:t>
            </a:r>
          </a:p>
          <a:p>
            <a:pPr>
              <a:buNone/>
            </a:pPr>
            <a:endParaRPr lang="en-US" dirty="0" smtClean="0"/>
          </a:p>
          <a:p>
            <a:pPr>
              <a:buNone/>
            </a:pPr>
            <a:r>
              <a:rPr lang="en-US" dirty="0" smtClean="0">
                <a:solidFill>
                  <a:schemeClr val="accent1">
                    <a:lumMod val="75000"/>
                  </a:schemeClr>
                </a:solidFill>
              </a:rPr>
              <a:t>Would you cross a road when a fast car is</a:t>
            </a:r>
            <a:br>
              <a:rPr lang="en-US" dirty="0" smtClean="0">
                <a:solidFill>
                  <a:schemeClr val="accent1">
                    <a:lumMod val="75000"/>
                  </a:schemeClr>
                </a:solidFill>
              </a:rPr>
            </a:br>
            <a:r>
              <a:rPr lang="en-US" dirty="0" smtClean="0">
                <a:solidFill>
                  <a:schemeClr val="accent1">
                    <a:lumMod val="75000"/>
                  </a:schemeClr>
                </a:solidFill>
              </a:rPr>
              <a:t>approaching? </a:t>
            </a:r>
            <a:r>
              <a:rPr lang="en-US" dirty="0" smtClean="0"/>
              <a:t/>
            </a:r>
            <a:br>
              <a:rPr lang="en-US" dirty="0" smtClean="0"/>
            </a:br>
            <a:endParaRPr lang="en-US" dirty="0" smtClean="0"/>
          </a:p>
          <a:p>
            <a:pPr>
              <a:buNone/>
            </a:pPr>
            <a:endParaRPr lang="en-US" dirty="0" smtClean="0"/>
          </a:p>
        </p:txBody>
      </p:sp>
      <p:pic>
        <p:nvPicPr>
          <p:cNvPr id="20482" name="Picture 2"/>
          <p:cNvPicPr>
            <a:picLocks noChangeAspect="1" noChangeArrowheads="1"/>
          </p:cNvPicPr>
          <p:nvPr/>
        </p:nvPicPr>
        <p:blipFill>
          <a:blip r:embed="rId2" cstate="print"/>
          <a:srcRect/>
          <a:stretch>
            <a:fillRect/>
          </a:stretch>
        </p:blipFill>
        <p:spPr bwMode="auto">
          <a:xfrm>
            <a:off x="4953000" y="2971800"/>
            <a:ext cx="3657600" cy="33152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1517</TotalTime>
  <Words>732</Words>
  <Application>Microsoft Office PowerPoint</Application>
  <PresentationFormat>On-screen Show (4:3)</PresentationFormat>
  <Paragraphs>123</Paragraphs>
  <Slides>28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Introduction to Artificial Intelligence IICT Lecture 07</vt:lpstr>
      <vt:lpstr>Intelligence</vt:lpstr>
      <vt:lpstr>Planning: Knight’s Plight Can we move the given knight to the “Target” location?</vt:lpstr>
      <vt:lpstr>Planning: Knight’s Plight Can we move the given knight to the “Target” location?</vt:lpstr>
      <vt:lpstr>Painting by two different painters: Supervised Learning</vt:lpstr>
      <vt:lpstr>Now your turn…  Who’s painting is this?</vt:lpstr>
      <vt:lpstr>And this?</vt:lpstr>
      <vt:lpstr>Finding the odd one out: Unsupervised Learning</vt:lpstr>
      <vt:lpstr>Some more…</vt:lpstr>
      <vt:lpstr>Conclusion</vt:lpstr>
      <vt:lpstr>What is Artificial Intelligence?</vt:lpstr>
      <vt:lpstr>Artificial Intelligence</vt:lpstr>
      <vt:lpstr>Artificial Intelligence</vt:lpstr>
      <vt:lpstr>Turing Test</vt:lpstr>
      <vt:lpstr>Turing Test</vt:lpstr>
      <vt:lpstr>CAPTCHA</vt:lpstr>
      <vt:lpstr>CAPTCHA</vt:lpstr>
      <vt:lpstr>Is AI intelligent?</vt:lpstr>
      <vt:lpstr>Is AI intelligent?</vt:lpstr>
      <vt:lpstr>Is AI intelligent?</vt:lpstr>
      <vt:lpstr>Forecasting and Prediction</vt:lpstr>
      <vt:lpstr>Is deep blue Intelligent?</vt:lpstr>
      <vt:lpstr>Deep Blue Vs Garry Kasparov</vt:lpstr>
      <vt:lpstr>PowerPoint Presentation</vt:lpstr>
      <vt:lpstr>Natural Language Processing</vt:lpstr>
      <vt:lpstr>Natural Language Processing</vt:lpstr>
      <vt:lpstr>Computer Vision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Artificial Intelligence</dc:title>
  <dc:creator>bismillahjan</dc:creator>
  <cp:lastModifiedBy>Muhammad Naveed</cp:lastModifiedBy>
  <cp:revision>266</cp:revision>
  <dcterms:created xsi:type="dcterms:W3CDTF">2006-08-16T00:00:00Z</dcterms:created>
  <dcterms:modified xsi:type="dcterms:W3CDTF">2021-11-02T06:20:03Z</dcterms:modified>
</cp:coreProperties>
</file>