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0"/>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81" r:id="rId24"/>
    <p:sldId id="282" r:id="rId25"/>
    <p:sldId id="283" r:id="rId26"/>
    <p:sldId id="284" r:id="rId27"/>
    <p:sldId id="285" r:id="rId28"/>
    <p:sldId id="286" r:id="rId29"/>
    <p:sldId id="287" r:id="rId30"/>
    <p:sldId id="289" r:id="rId31"/>
    <p:sldId id="290" r:id="rId32"/>
    <p:sldId id="291" r:id="rId33"/>
    <p:sldId id="292"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Lst>
  <p:sldSz cx="12192000" cy="6858000"/>
  <p:notesSz cx="9144000" cy="6858000"/>
  <p:embeddedFontLst>
    <p:embeddedFont>
      <p:font typeface="Calibri" panose="020F0502020204030204" pitchFamily="34" charset="0"/>
      <p:regular r:id="rId71"/>
      <p:bold r:id="rId72"/>
      <p:italic r:id="rId73"/>
      <p:boldItalic r:id="rId74"/>
    </p:embeddedFont>
    <p:embeddedFont>
      <p:font typeface="Algerian" panose="04020705040A02060702" pitchFamily="82" charset="0"/>
      <p:regular r:id="rId75"/>
    </p:embeddedFont>
    <p:embeddedFont>
      <p:font typeface="Verdana" panose="020B0604030504040204" pitchFamily="34" charset="0"/>
      <p:regular r:id="rId76"/>
      <p:bold r:id="rId77"/>
      <p:italic r:id="rId78"/>
      <p:boldItalic r:id="rId79"/>
    </p:embeddedFont>
    <p:embeddedFont>
      <p:font typeface="Century Gothic" panose="020B0502020202020204" pitchFamily="34" charset="0"/>
      <p:regular r:id="rId80"/>
      <p:bold r:id="rId81"/>
      <p:italic r:id="rId82"/>
      <p:boldItalic r:id="rId83"/>
    </p:embeddedFont>
    <p:embeddedFont>
      <p:font typeface="Book Antiqua" panose="02040602050305030304" pitchFamily="18"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3" roundtripDataSignature="AMtx7mgprc5bL6XANFtyvqo3nvotz45c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95"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font" Target="fonts/font15.fntdata"/><Relationship Id="rId93"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font" Target="fonts/font13.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86" Type="http://schemas.openxmlformats.org/officeDocument/2006/relationships/font" Target="fonts/font16.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6.fntdata"/><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7.fntdata"/><Relationship Id="rId61" Type="http://schemas.openxmlformats.org/officeDocument/2006/relationships/slide" Target="slides/slide60.xml"/><Relationship Id="rId82" Type="http://schemas.openxmlformats.org/officeDocument/2006/relationships/font" Target="fonts/font12.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09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4091"/>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409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ALU performs basic arithmetic and logic operations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All information in a computer is stored and manipulated in the form of </a:t>
            </a:r>
            <a:r>
              <a:rPr lang="en-US" sz="1200" b="1" i="0">
                <a:solidFill>
                  <a:schemeClr val="dk1"/>
                </a:solidFill>
                <a:latin typeface="Calibri"/>
                <a:ea typeface="Calibri"/>
                <a:cs typeface="Calibri"/>
                <a:sym typeface="Calibri"/>
              </a:rPr>
              <a:t>binary numbers</a:t>
            </a:r>
            <a:r>
              <a:rPr lang="en-US" sz="1200" b="0" i="0">
                <a:solidFill>
                  <a:schemeClr val="dk1"/>
                </a:solidFill>
                <a:latin typeface="Calibri"/>
                <a:ea typeface="Calibri"/>
                <a:cs typeface="Calibri"/>
                <a:sym typeface="Calibri"/>
              </a:rPr>
              <a:t>, i.e. 0 and 1.</a:t>
            </a:r>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Transistor</a:t>
            </a:r>
            <a:r>
              <a:rPr lang="en-US" sz="1200" b="0" i="0">
                <a:solidFill>
                  <a:schemeClr val="dk1"/>
                </a:solidFill>
                <a:latin typeface="Calibri"/>
                <a:ea typeface="Calibri"/>
                <a:cs typeface="Calibri"/>
                <a:sym typeface="Calibri"/>
              </a:rPr>
              <a:t> switches are used to manipulate binary numbers since there are only two possible states of a switch: open or closed. An open transistor, through which there is no current, represents a 0. A closed transistor, through which there is a current, represents a 1.</a:t>
            </a:r>
            <a:endParaRPr/>
          </a:p>
        </p:txBody>
      </p:sp>
      <p:sp>
        <p:nvSpPr>
          <p:cNvPr id="206" name="Google Shape;206;p1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Intel, the manufacturer of popular CPUs, originally made RAM for mainframe and minicomputers. Today Kingston is a leading RAM manufacturer.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 RAM device makes it possible to access data in </a:t>
            </a:r>
            <a:r>
              <a:rPr lang="en-US" sz="1200" b="1" i="0">
                <a:solidFill>
                  <a:schemeClr val="dk1"/>
                </a:solidFill>
                <a:latin typeface="Calibri"/>
                <a:ea typeface="Calibri"/>
                <a:cs typeface="Calibri"/>
                <a:sym typeface="Calibri"/>
              </a:rPr>
              <a:t>random order, </a:t>
            </a:r>
            <a:r>
              <a:rPr lang="en-US" sz="1200" b="0" i="0">
                <a:solidFill>
                  <a:schemeClr val="dk1"/>
                </a:solidFill>
                <a:latin typeface="Calibri"/>
                <a:ea typeface="Calibri"/>
                <a:cs typeface="Calibri"/>
                <a:sym typeface="Calibri"/>
              </a:rPr>
              <a:t>which makes it very fast to find a specific piece of information.</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 RAM is considered </a:t>
            </a:r>
            <a:r>
              <a:rPr lang="en-US" sz="1200" b="1" i="0">
                <a:solidFill>
                  <a:schemeClr val="dk1"/>
                </a:solidFill>
                <a:latin typeface="Calibri"/>
                <a:ea typeface="Calibri"/>
                <a:cs typeface="Calibri"/>
                <a:sym typeface="Calibri"/>
              </a:rPr>
              <a:t>volatile memory</a:t>
            </a:r>
            <a:r>
              <a:rPr lang="en-US" sz="1200" b="0" i="0">
                <a:solidFill>
                  <a:schemeClr val="dk1"/>
                </a:solidFill>
                <a:latin typeface="Calibri"/>
                <a:ea typeface="Calibri"/>
                <a:cs typeface="Calibri"/>
                <a:sym typeface="Calibri"/>
              </a:rPr>
              <a:t>, which means that the stored information is lost when there is no power.</a:t>
            </a:r>
            <a:endParaRPr/>
          </a:p>
        </p:txBody>
      </p:sp>
      <p:sp>
        <p:nvSpPr>
          <p:cNvPr id="228" name="Google Shape;228;p1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Each tiny bit of the disk carries a magnetic charge; the direction of that charge determines whether it represents a 1 or a 0. Optical storage, meanwhile, uses disks made of reflective material; how each bit reflects light–or doesn't reflect it–determines whether it's a 1 or a 0.</a:t>
            </a:r>
            <a:endParaRPr/>
          </a:p>
          <a:p>
            <a:pPr marL="0" lvl="0" indent="0" algn="l" rtl="0">
              <a:spcBef>
                <a:spcPts val="0"/>
              </a:spcBef>
              <a:spcAft>
                <a:spcPts val="0"/>
              </a:spcAft>
              <a:buNone/>
            </a:pPr>
            <a:r>
              <a:rPr lang="en-US" sz="1200" b="0" cap="none">
                <a:solidFill>
                  <a:schemeClr val="dk1"/>
                </a:solidFill>
                <a:latin typeface="Calibri"/>
                <a:ea typeface="Calibri"/>
                <a:cs typeface="Calibri"/>
                <a:sym typeface="Calibri"/>
              </a:rPr>
              <a:t>VIDEO OF THE DAY</a:t>
            </a:r>
            <a:endParaRPr/>
          </a:p>
          <a:p>
            <a:pPr marL="0" lvl="0" indent="0" algn="l" rtl="0">
              <a:spcBef>
                <a:spcPts val="0"/>
              </a:spcBef>
              <a:spcAft>
                <a:spcPts val="0"/>
              </a:spcAft>
              <a:buNone/>
            </a:pPr>
            <a:endParaRPr/>
          </a:p>
        </p:txBody>
      </p:sp>
      <p:sp>
        <p:nvSpPr>
          <p:cNvPr id="235" name="Google Shape;235;p1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4: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12700" lvl="0" indent="0" algn="l" rtl="0">
              <a:lnSpc>
                <a:spcPct val="100000"/>
              </a:lnSpc>
              <a:spcBef>
                <a:spcPts val="0"/>
              </a:spcBef>
              <a:spcAft>
                <a:spcPts val="0"/>
              </a:spcAft>
              <a:buClr>
                <a:schemeClr val="dk1"/>
              </a:buClr>
              <a:buSzPts val="1400"/>
              <a:buFont typeface="Arial"/>
              <a:buNone/>
            </a:pPr>
            <a:r>
              <a:rPr lang="en-US" sz="1400" b="1">
                <a:latin typeface="Arial"/>
                <a:ea typeface="Arial"/>
                <a:cs typeface="Arial"/>
                <a:sym typeface="Arial"/>
              </a:rPr>
              <a:t>Examples of Input Device—</a:t>
            </a:r>
            <a:r>
              <a:rPr lang="en-US" sz="1200">
                <a:latin typeface="Arial"/>
                <a:ea typeface="Arial"/>
                <a:cs typeface="Arial"/>
                <a:sym typeface="Arial"/>
              </a:rPr>
              <a:t>Keyboard—Mouse--Touchscreen--Graphic tablet---Microphone---Scanner</a:t>
            </a:r>
            <a:endParaRPr sz="1200">
              <a:latin typeface="Arial"/>
              <a:ea typeface="Arial"/>
              <a:cs typeface="Arial"/>
              <a:sym typeface="Arial"/>
            </a:endParaRPr>
          </a:p>
          <a:p>
            <a:pPr marL="12700" lvl="0" indent="0" algn="l" rtl="0">
              <a:lnSpc>
                <a:spcPct val="100000"/>
              </a:lnSpc>
              <a:spcBef>
                <a:spcPts val="95"/>
              </a:spcBef>
              <a:spcAft>
                <a:spcPts val="0"/>
              </a:spcAft>
              <a:buClr>
                <a:schemeClr val="dk1"/>
              </a:buClr>
              <a:buSzPts val="1400"/>
              <a:buFont typeface="Arial"/>
              <a:buNone/>
            </a:pPr>
            <a:r>
              <a:rPr lang="en-US" sz="1400" b="1">
                <a:latin typeface="Arial"/>
                <a:ea typeface="Arial"/>
                <a:cs typeface="Arial"/>
                <a:sym typeface="Arial"/>
              </a:rPr>
              <a:t>Examples of Output Device</a:t>
            </a:r>
            <a:r>
              <a:rPr lang="en-US" sz="1200">
                <a:latin typeface="Arial"/>
                <a:ea typeface="Arial"/>
                <a:cs typeface="Arial"/>
                <a:sym typeface="Arial"/>
              </a:rPr>
              <a:t>--Monitor--Printer--Speakers--Projector</a:t>
            </a:r>
            <a:endParaRPr/>
          </a:p>
          <a:p>
            <a:pPr marL="0" lvl="0" indent="0" algn="l" rtl="0">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244" name="Google Shape;244;p14: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7: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System software--Most important software---Operating system---Windows XP---Network operating system (OS)---Windows Server 2003---Utility---Symantec Antivirus</a:t>
            </a:r>
            <a:endParaRPr/>
          </a:p>
          <a:p>
            <a:pPr marL="0" lvl="0" indent="0" algn="l" rtl="0">
              <a:spcBef>
                <a:spcPts val="0"/>
              </a:spcBef>
              <a:spcAft>
                <a:spcPts val="0"/>
              </a:spcAft>
              <a:buNone/>
            </a:pPr>
            <a:r>
              <a:rPr lang="en-US"/>
              <a:t>Application software---Accomplishes a specific task---Most common type of software---MS Word---Covers most common uses of computers</a:t>
            </a:r>
            <a:endParaRPr/>
          </a:p>
          <a:p>
            <a:pPr marL="0" lvl="0" indent="0" algn="l" rtl="0">
              <a:spcBef>
                <a:spcPts val="0"/>
              </a:spcBef>
              <a:spcAft>
                <a:spcPts val="0"/>
              </a:spcAft>
              <a:buNone/>
            </a:pPr>
            <a:endParaRPr/>
          </a:p>
        </p:txBody>
      </p:sp>
      <p:sp>
        <p:nvSpPr>
          <p:cNvPr id="263" name="Google Shape;263;p17: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1. The Central Processing Unit (CPU)</a:t>
            </a:r>
            <a:endParaRPr/>
          </a:p>
          <a:p>
            <a:pPr marL="0" lvl="0" indent="0" algn="l" rtl="0">
              <a:spcBef>
                <a:spcPts val="0"/>
              </a:spcBef>
              <a:spcAft>
                <a:spcPts val="0"/>
              </a:spcAft>
              <a:buClr>
                <a:schemeClr val="dk1"/>
              </a:buClr>
              <a:buSzPts val="1200"/>
              <a:buFont typeface="Calibri"/>
              <a:buNone/>
            </a:pPr>
            <a:r>
              <a:rPr lang="en-US"/>
              <a:t>2. The Main Memory Unit (RAM)</a:t>
            </a:r>
            <a:endParaRPr/>
          </a:p>
          <a:p>
            <a:pPr marL="0" lvl="0" indent="0" algn="l" rtl="0">
              <a:spcBef>
                <a:spcPts val="0"/>
              </a:spcBef>
              <a:spcAft>
                <a:spcPts val="0"/>
              </a:spcAft>
              <a:buClr>
                <a:schemeClr val="dk1"/>
              </a:buClr>
              <a:buSzPts val="1200"/>
              <a:buFont typeface="Calibri"/>
              <a:buNone/>
            </a:pPr>
            <a:r>
              <a:rPr lang="en-US"/>
              <a:t>3. The Input / Output Device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6" name="Google Shape;306;p19: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9cd4123730_0_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9cd4123730_0_0: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9cd4123730_0_0:notes"/>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2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2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Control bus specifies the type of operation that is to be performed (read write commands, bus request/grant etc) travel on control bus</a:t>
            </a:r>
            <a:endParaRPr/>
          </a:p>
          <a:p>
            <a:pPr marL="0" lvl="0" indent="0" algn="l" rtl="0">
              <a:spcBef>
                <a:spcPts val="0"/>
              </a:spcBef>
              <a:spcAft>
                <a:spcPts val="0"/>
              </a:spcAft>
              <a:buNone/>
            </a:pPr>
            <a:r>
              <a:rPr lang="en-US"/>
              <a:t>E.g. acknowledgement signals travel on control bus</a:t>
            </a:r>
            <a:endParaRPr/>
          </a:p>
        </p:txBody>
      </p:sp>
      <p:sp>
        <p:nvSpPr>
          <p:cNvPr id="390" name="Google Shape;390;p25: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Carries address signal to read or write data to memory </a:t>
            </a:r>
            <a:endParaRPr/>
          </a:p>
        </p:txBody>
      </p:sp>
      <p:sp>
        <p:nvSpPr>
          <p:cNvPr id="396" name="Google Shape;396;p2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2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2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3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Computer systems have four parts—Hardware—Software—Data--User</a:t>
            </a:r>
            <a:endParaRPr/>
          </a:p>
          <a:p>
            <a:pPr marL="0" lvl="0" indent="0" algn="l" rtl="0">
              <a:spcBef>
                <a:spcPts val="0"/>
              </a:spcBef>
              <a:spcAft>
                <a:spcPts val="0"/>
              </a:spcAft>
              <a:buNone/>
            </a:pPr>
            <a:r>
              <a:rPr lang="en-US" b="1"/>
              <a:t>Hardware-</a:t>
            </a:r>
            <a:r>
              <a:rPr lang="en-US"/>
              <a:t>--Mechanical devices in the computer---Anything that can be touched</a:t>
            </a:r>
            <a:endParaRPr/>
          </a:p>
          <a:p>
            <a:pPr marL="0" lvl="0" indent="0" algn="l" rtl="0">
              <a:spcBef>
                <a:spcPts val="0"/>
              </a:spcBef>
              <a:spcAft>
                <a:spcPts val="0"/>
              </a:spcAft>
              <a:buNone/>
            </a:pPr>
            <a:r>
              <a:rPr lang="en-US" b="1"/>
              <a:t>Software-</a:t>
            </a:r>
            <a:r>
              <a:rPr lang="en-US"/>
              <a:t>--Tell the computer what to do---Also called a program---Thousands of programs exist</a:t>
            </a:r>
            <a:endParaRPr/>
          </a:p>
          <a:p>
            <a:pPr marL="0" lvl="0" indent="0" algn="l" rtl="0">
              <a:spcBef>
                <a:spcPts val="0"/>
              </a:spcBef>
              <a:spcAft>
                <a:spcPts val="0"/>
              </a:spcAft>
              <a:buNone/>
            </a:pPr>
            <a:r>
              <a:rPr lang="en-US" b="1"/>
              <a:t>Data-</a:t>
            </a:r>
            <a:r>
              <a:rPr lang="en-US"/>
              <a:t>--Pieces of information---Computer organize and present data</a:t>
            </a:r>
            <a:endParaRPr/>
          </a:p>
          <a:p>
            <a:pPr marL="0" lvl="0" indent="0" algn="l" rtl="0">
              <a:spcBef>
                <a:spcPts val="0"/>
              </a:spcBef>
              <a:spcAft>
                <a:spcPts val="0"/>
              </a:spcAft>
              <a:buNone/>
            </a:pPr>
            <a:r>
              <a:rPr lang="en-US" b="1"/>
              <a:t>Users-</a:t>
            </a:r>
            <a:r>
              <a:rPr lang="en-US"/>
              <a:t>--People operating the computer---Most important part---Tell the computer what to do</a:t>
            </a:r>
            <a:endParaRPr/>
          </a:p>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3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3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3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4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000000"/>
              </a:buClr>
              <a:buSzPts val="1200"/>
              <a:buFont typeface="Arial"/>
              <a:buChar char="•"/>
            </a:pPr>
            <a:r>
              <a:rPr lang="en-US">
                <a:solidFill>
                  <a:srgbClr val="000000"/>
                </a:solidFill>
              </a:rPr>
              <a:t>Execution begins by moving the instruction at the address given by the PC (</a:t>
            </a:r>
            <a:r>
              <a:rPr lang="en-US" i="1">
                <a:solidFill>
                  <a:srgbClr val="000000"/>
                </a:solidFill>
              </a:rPr>
              <a:t>PC 2200</a:t>
            </a:r>
            <a:r>
              <a:rPr lang="en-US">
                <a:solidFill>
                  <a:srgbClr val="000000"/>
                </a:solidFill>
              </a:rPr>
              <a:t>) from memory to the control unit</a:t>
            </a:r>
            <a:endParaRPr/>
          </a:p>
          <a:p>
            <a:pPr marL="0" lvl="0" indent="-76200" algn="l" rtl="0">
              <a:spcBef>
                <a:spcPts val="800"/>
              </a:spcBef>
              <a:spcAft>
                <a:spcPts val="0"/>
              </a:spcAft>
              <a:buClr>
                <a:srgbClr val="000000"/>
              </a:buClr>
              <a:buSzPts val="1200"/>
              <a:buFont typeface="Arial"/>
              <a:buChar char="•"/>
            </a:pPr>
            <a:r>
              <a:rPr lang="en-US">
                <a:solidFill>
                  <a:srgbClr val="000000"/>
                </a:solidFill>
              </a:rPr>
              <a:t>Once instruction is fetched, the PC can be readied for fetching the next instruction</a:t>
            </a:r>
            <a:endParaRPr/>
          </a:p>
          <a:p>
            <a:pPr marL="0" lvl="0" indent="0" algn="l" rtl="0">
              <a:spcBef>
                <a:spcPts val="0"/>
              </a:spcBef>
              <a:spcAft>
                <a:spcPts val="0"/>
              </a:spcAft>
              <a:buNone/>
            </a:pPr>
            <a:endParaRPr/>
          </a:p>
        </p:txBody>
      </p:sp>
      <p:sp>
        <p:nvSpPr>
          <p:cNvPr id="480" name="Google Shape;480;p4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4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4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4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4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45: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4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4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4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5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5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5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5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p5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5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5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Computers use the same basic hardware</a:t>
            </a:r>
            <a:endParaRPr/>
          </a:p>
          <a:p>
            <a:pPr marL="0" lvl="0" indent="0" algn="l" rtl="0">
              <a:spcBef>
                <a:spcPts val="0"/>
              </a:spcBef>
              <a:spcAft>
                <a:spcPts val="0"/>
              </a:spcAft>
              <a:buNone/>
            </a:pPr>
            <a:r>
              <a:rPr lang="en-US"/>
              <a:t>Hardware categorized into four types</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sz="1200" b="0" i="1">
                <a:solidFill>
                  <a:schemeClr val="dk1"/>
                </a:solidFill>
                <a:latin typeface="Calibri"/>
                <a:ea typeface="Calibri"/>
                <a:cs typeface="Calibri"/>
                <a:sym typeface="Calibri"/>
              </a:rPr>
              <a:t>CRT (cathode ray tube) monitors</a:t>
            </a:r>
            <a:endParaRPr/>
          </a:p>
          <a:p>
            <a:pPr marL="0" lvl="0" indent="0" algn="l" rtl="0">
              <a:spcBef>
                <a:spcPts val="0"/>
              </a:spcBef>
              <a:spcAft>
                <a:spcPts val="0"/>
              </a:spcAft>
              <a:buNone/>
            </a:pPr>
            <a:r>
              <a:rPr lang="en-US" sz="1200" b="0" i="1">
                <a:solidFill>
                  <a:schemeClr val="dk1"/>
                </a:solidFill>
                <a:latin typeface="Calibri"/>
                <a:ea typeface="Calibri"/>
                <a:cs typeface="Calibri"/>
                <a:sym typeface="Calibri"/>
              </a:rPr>
              <a:t>LCD (liquid crystal display) monitors</a:t>
            </a:r>
            <a:endParaRPr/>
          </a:p>
          <a:p>
            <a:pPr marL="0" lvl="0" indent="0" algn="l" rtl="0">
              <a:spcBef>
                <a:spcPts val="0"/>
              </a:spcBef>
              <a:spcAft>
                <a:spcPts val="0"/>
              </a:spcAft>
              <a:buNone/>
            </a:pPr>
            <a:r>
              <a:rPr lang="en-US" sz="1200" b="0" i="1">
                <a:solidFill>
                  <a:schemeClr val="dk1"/>
                </a:solidFill>
                <a:latin typeface="Calibri"/>
                <a:ea typeface="Calibri"/>
                <a:cs typeface="Calibri"/>
                <a:sym typeface="Calibri"/>
              </a:rPr>
              <a:t>LED (light-emitting diodes) monitors</a:t>
            </a:r>
            <a:endParaRPr/>
          </a:p>
          <a:p>
            <a:pPr marL="0" lvl="0" indent="0" algn="l" rtl="0">
              <a:spcBef>
                <a:spcPts val="0"/>
              </a:spcBef>
              <a:spcAft>
                <a:spcPts val="0"/>
              </a:spcAft>
              <a:buNone/>
            </a:pPr>
            <a:r>
              <a:rPr lang="en-US"/>
              <a:t/>
            </a:r>
            <a:br>
              <a:rPr lang="en-US"/>
            </a:br>
            <a:r>
              <a:rPr lang="en-US"/>
              <a:t/>
            </a:r>
            <a:br>
              <a:rPr lang="en-US"/>
            </a:br>
            <a:endParaRPr/>
          </a:p>
        </p:txBody>
      </p:sp>
      <p:sp>
        <p:nvSpPr>
          <p:cNvPr id="155" name="Google Shape;155;p5: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5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5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5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5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5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5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5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5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5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6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6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6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6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6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6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6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6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6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6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6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6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6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6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6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6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6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6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6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7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7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7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7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7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7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7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p7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7: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 motherboard is one of the most essential parts of a computer system. It holds together many of the crucial components of a computer, including the central processing unit (CPU), memory and connectors for input and output device</a:t>
            </a:r>
            <a:endParaRPr/>
          </a:p>
          <a:p>
            <a:pPr marL="0" lvl="0" indent="0" algn="l" rtl="0">
              <a:spcBef>
                <a:spcPts val="0"/>
              </a:spcBef>
              <a:spcAft>
                <a:spcPts val="0"/>
              </a:spcAft>
              <a:buNone/>
            </a:pPr>
            <a:endParaRPr/>
          </a:p>
        </p:txBody>
      </p:sp>
      <p:sp>
        <p:nvSpPr>
          <p:cNvPr id="181" name="Google Shape;181;p7: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ALU—Calculations occure</a:t>
            </a:r>
            <a:endParaRPr/>
          </a:p>
          <a:p>
            <a:pPr marL="0" marR="0" lvl="0" indent="0" algn="l" rtl="0">
              <a:lnSpc>
                <a:spcPct val="100000"/>
              </a:lnSpc>
              <a:spcBef>
                <a:spcPts val="0"/>
              </a:spcBef>
              <a:spcAft>
                <a:spcPts val="0"/>
              </a:spcAft>
              <a:buClr>
                <a:schemeClr val="dk1"/>
              </a:buClr>
              <a:buSzPts val="1200"/>
              <a:buFont typeface="Calibri"/>
              <a:buNone/>
            </a:pPr>
            <a:r>
              <a:rPr lang="en-US"/>
              <a:t>Control Unit----manages and coordinates the operations of all other components--</a:t>
            </a:r>
            <a:endParaRPr/>
          </a:p>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Cache---, which serves as high-speed memory where instructions can be copied to and retrieved</a:t>
            </a:r>
            <a:endParaRPr/>
          </a:p>
          <a:p>
            <a:pPr marL="0" lvl="0" indent="0" algn="l" rtl="0">
              <a:spcBef>
                <a:spcPts val="0"/>
              </a:spcBef>
              <a:spcAft>
                <a:spcPts val="0"/>
              </a:spcAft>
              <a:buNone/>
            </a:pPr>
            <a:endParaRPr/>
          </a:p>
        </p:txBody>
      </p:sp>
      <p:sp>
        <p:nvSpPr>
          <p:cNvPr id="189" name="Google Shape;189;p8: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It represents the </a:t>
            </a:r>
            <a:r>
              <a:rPr lang="en-US" sz="1200" b="1" i="0">
                <a:solidFill>
                  <a:schemeClr val="dk1"/>
                </a:solidFill>
                <a:latin typeface="Calibri"/>
                <a:ea typeface="Calibri"/>
                <a:cs typeface="Calibri"/>
                <a:sym typeface="Calibri"/>
              </a:rPr>
              <a:t>fundamental</a:t>
            </a:r>
            <a:r>
              <a:rPr lang="en-US" sz="1200" b="0" i="0">
                <a:solidFill>
                  <a:schemeClr val="dk1"/>
                </a:solidFill>
                <a:latin typeface="Calibri"/>
                <a:ea typeface="Calibri"/>
                <a:cs typeface="Calibri"/>
                <a:sym typeface="Calibri"/>
              </a:rPr>
              <a:t> building block of the </a:t>
            </a:r>
            <a:r>
              <a:rPr lang="en-US" sz="1200" b="1" i="0">
                <a:solidFill>
                  <a:schemeClr val="dk1"/>
                </a:solidFill>
                <a:latin typeface="Calibri"/>
                <a:ea typeface="Calibri"/>
                <a:cs typeface="Calibri"/>
                <a:sym typeface="Calibri"/>
              </a:rPr>
              <a:t>central processing unit (CPU)</a:t>
            </a:r>
            <a:r>
              <a:rPr lang="en-US" sz="1200" b="0" i="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Modern CPUs contain very powerful and complex ALUs. In addition modern CPUs contain a control unit (CU).</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Most of the operations of a CPU are performed by one or more ALUs, which load data from input registers.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 </a:t>
            </a:r>
            <a:r>
              <a:rPr lang="en-US" sz="1200" b="1" i="0">
                <a:solidFill>
                  <a:schemeClr val="dk1"/>
                </a:solidFill>
                <a:latin typeface="Calibri"/>
                <a:ea typeface="Calibri"/>
                <a:cs typeface="Calibri"/>
                <a:sym typeface="Calibri"/>
              </a:rPr>
              <a:t>register</a:t>
            </a:r>
            <a:r>
              <a:rPr lang="en-US" sz="1200" b="0" i="0">
                <a:solidFill>
                  <a:schemeClr val="dk1"/>
                </a:solidFill>
                <a:latin typeface="Calibri"/>
                <a:ea typeface="Calibri"/>
                <a:cs typeface="Calibri"/>
                <a:sym typeface="Calibri"/>
              </a:rPr>
              <a:t> is a small amount of storage available as part of a CPU.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control unit tells the ALU what operation to perform on that data, and the ALU stores the result in an output register. </a:t>
            </a:r>
            <a:endParaRPr/>
          </a:p>
        </p:txBody>
      </p:sp>
      <p:sp>
        <p:nvSpPr>
          <p:cNvPr id="198" name="Google Shape;198;p9: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7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2"/>
        <p:cNvGrpSpPr/>
        <p:nvPr/>
      </p:nvGrpSpPr>
      <p:grpSpPr>
        <a:xfrm>
          <a:off x="0" y="0"/>
          <a:ext cx="0" cy="0"/>
          <a:chOff x="0" y="0"/>
          <a:chExt cx="0" cy="0"/>
        </a:xfrm>
      </p:grpSpPr>
      <p:sp>
        <p:nvSpPr>
          <p:cNvPr id="103" name="Google Shape;103;p8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84"/>
          <p:cNvSpPr txBox="1">
            <a:spLocks noGrp="1"/>
          </p:cNvSpPr>
          <p:nvPr>
            <p:ph type="body" idx="1"/>
          </p:nvPr>
        </p:nvSpPr>
        <p:spPr>
          <a:xfrm rot="5400000">
            <a:off x="3909219" y="-1547017"/>
            <a:ext cx="43735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5" name="Google Shape;105;p8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8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8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85"/>
          <p:cNvSpPr/>
          <p:nvPr/>
        </p:nvSpPr>
        <p:spPr>
          <a:xfrm>
            <a:off x="9148936" y="228600"/>
            <a:ext cx="2479040" cy="6122634"/>
          </a:xfrm>
          <a:prstGeom prst="rect">
            <a:avLst/>
          </a:prstGeom>
          <a:solidFill>
            <a:srgbClr val="FFFFFF">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10" name="Google Shape;110;p85"/>
          <p:cNvSpPr/>
          <p:nvPr/>
        </p:nvSpPr>
        <p:spPr>
          <a:xfrm>
            <a:off x="9273634" y="351410"/>
            <a:ext cx="2229647" cy="58770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11" name="Google Shape;111;p85"/>
          <p:cNvSpPr txBox="1">
            <a:spLocks noGrp="1"/>
          </p:cNvSpPr>
          <p:nvPr>
            <p:ph type="title"/>
          </p:nvPr>
        </p:nvSpPr>
        <p:spPr>
          <a:xfrm rot="5400000">
            <a:off x="7493966" y="2299564"/>
            <a:ext cx="5788981" cy="19807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85"/>
          <p:cNvSpPr txBox="1">
            <a:spLocks noGrp="1"/>
          </p:cNvSpPr>
          <p:nvPr>
            <p:ph type="body" idx="1"/>
          </p:nvPr>
        </p:nvSpPr>
        <p:spPr>
          <a:xfrm rot="5400000">
            <a:off x="1828799" y="-838200"/>
            <a:ext cx="5791201"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3" name="Google Shape;113;p8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8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8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86"/>
          <p:cNvSpPr txBox="1">
            <a:spLocks noGrp="1"/>
          </p:cNvSpPr>
          <p:nvPr>
            <p:ph type="title"/>
          </p:nvPr>
        </p:nvSpPr>
        <p:spPr>
          <a:xfrm>
            <a:off x="2309450" y="2404944"/>
            <a:ext cx="7672753" cy="132556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3500"/>
              <a:buFont typeface="Algerian"/>
              <a:buNone/>
              <a:defRPr>
                <a:latin typeface="Algerian"/>
                <a:ea typeface="Algerian"/>
                <a:cs typeface="Algerian"/>
                <a:sym typeface="Algeri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8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8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8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7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6"/>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7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0"/>
        <p:cNvGrpSpPr/>
        <p:nvPr/>
      </p:nvGrpSpPr>
      <p:grpSpPr>
        <a:xfrm>
          <a:off x="0" y="0"/>
          <a:ext cx="0" cy="0"/>
          <a:chOff x="0" y="0"/>
          <a:chExt cx="0" cy="0"/>
        </a:xfrm>
      </p:grpSpPr>
      <p:sp>
        <p:nvSpPr>
          <p:cNvPr id="31" name="Google Shape;31;p77"/>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 name="Google Shape;32;p77"/>
          <p:cNvSpPr/>
          <p:nvPr/>
        </p:nvSpPr>
        <p:spPr>
          <a:xfrm>
            <a:off x="121920" y="101600"/>
            <a:ext cx="11948160" cy="6664960"/>
          </a:xfrm>
          <a:prstGeom prst="roundRect">
            <a:avLst>
              <a:gd name="adj" fmla="val 1735"/>
            </a:avLst>
          </a:prstGeom>
          <a:blipFill rotWithShape="1">
            <a:blip r:embed="rId2">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 name="Google Shape;33;p7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p:nvPr/>
        </p:nvSpPr>
        <p:spPr>
          <a:xfrm>
            <a:off x="460587" y="2942602"/>
            <a:ext cx="9530575" cy="2463800"/>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 name="Google Shape;36;p77"/>
          <p:cNvSpPr/>
          <p:nvPr/>
        </p:nvSpPr>
        <p:spPr>
          <a:xfrm>
            <a:off x="10096869" y="2944634"/>
            <a:ext cx="1587131" cy="2459736"/>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 name="Google Shape;37;p77"/>
          <p:cNvSpPr/>
          <p:nvPr/>
        </p:nvSpPr>
        <p:spPr>
          <a:xfrm>
            <a:off x="10283619" y="3136658"/>
            <a:ext cx="1213632" cy="2075688"/>
          </a:xfrm>
          <a:prstGeom prst="rect">
            <a:avLst/>
          </a:prstGeom>
          <a:solidFill>
            <a:schemeClr val="accent3">
              <a:alpha val="69803"/>
            </a:schemeClr>
          </a:solidFill>
          <a:ln w="9525" cap="flat" cmpd="sng">
            <a:solidFill>
              <a:srgbClr val="6B7C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 name="Google Shape;38;p77"/>
          <p:cNvSpPr/>
          <p:nvPr/>
        </p:nvSpPr>
        <p:spPr>
          <a:xfrm>
            <a:off x="593978" y="3055622"/>
            <a:ext cx="9263793" cy="22453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 name="Google Shape;39;p77"/>
          <p:cNvSpPr txBox="1">
            <a:spLocks noGrp="1"/>
          </p:cNvSpPr>
          <p:nvPr>
            <p:ph type="sldNum" idx="12"/>
          </p:nvPr>
        </p:nvSpPr>
        <p:spPr>
          <a:xfrm>
            <a:off x="10382435" y="4625268"/>
            <a:ext cx="1016000" cy="4572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a:solidFill>
                  <a:srgbClr val="47534C"/>
                </a:solidFill>
                <a:latin typeface="Century Gothic"/>
                <a:ea typeface="Century Gothic"/>
                <a:cs typeface="Century Gothic"/>
                <a:sym typeface="Century Gothic"/>
              </a:defRPr>
            </a:lvl1pPr>
            <a:lvl2pPr marL="0" lvl="1" indent="0" algn="ctr">
              <a:spcBef>
                <a:spcPts val="0"/>
              </a:spcBef>
              <a:buNone/>
              <a:defRPr sz="2800">
                <a:solidFill>
                  <a:srgbClr val="47534C"/>
                </a:solidFill>
                <a:latin typeface="Century Gothic"/>
                <a:ea typeface="Century Gothic"/>
                <a:cs typeface="Century Gothic"/>
                <a:sym typeface="Century Gothic"/>
              </a:defRPr>
            </a:lvl2pPr>
            <a:lvl3pPr marL="0" lvl="2" indent="0" algn="ctr">
              <a:spcBef>
                <a:spcPts val="0"/>
              </a:spcBef>
              <a:buNone/>
              <a:defRPr sz="2800">
                <a:solidFill>
                  <a:srgbClr val="47534C"/>
                </a:solidFill>
                <a:latin typeface="Century Gothic"/>
                <a:ea typeface="Century Gothic"/>
                <a:cs typeface="Century Gothic"/>
                <a:sym typeface="Century Gothic"/>
              </a:defRPr>
            </a:lvl3pPr>
            <a:lvl4pPr marL="0" lvl="3" indent="0" algn="ctr">
              <a:spcBef>
                <a:spcPts val="0"/>
              </a:spcBef>
              <a:buNone/>
              <a:defRPr sz="2800">
                <a:solidFill>
                  <a:srgbClr val="47534C"/>
                </a:solidFill>
                <a:latin typeface="Century Gothic"/>
                <a:ea typeface="Century Gothic"/>
                <a:cs typeface="Century Gothic"/>
                <a:sym typeface="Century Gothic"/>
              </a:defRPr>
            </a:lvl4pPr>
            <a:lvl5pPr marL="0" lvl="4" indent="0" algn="ctr">
              <a:spcBef>
                <a:spcPts val="0"/>
              </a:spcBef>
              <a:buNone/>
              <a:defRPr sz="2800">
                <a:solidFill>
                  <a:srgbClr val="47534C"/>
                </a:solidFill>
                <a:latin typeface="Century Gothic"/>
                <a:ea typeface="Century Gothic"/>
                <a:cs typeface="Century Gothic"/>
                <a:sym typeface="Century Gothic"/>
              </a:defRPr>
            </a:lvl5pPr>
            <a:lvl6pPr marL="0" lvl="5" indent="0" algn="ctr">
              <a:spcBef>
                <a:spcPts val="0"/>
              </a:spcBef>
              <a:buNone/>
              <a:defRPr sz="2800">
                <a:solidFill>
                  <a:srgbClr val="47534C"/>
                </a:solidFill>
                <a:latin typeface="Century Gothic"/>
                <a:ea typeface="Century Gothic"/>
                <a:cs typeface="Century Gothic"/>
                <a:sym typeface="Century Gothic"/>
              </a:defRPr>
            </a:lvl6pPr>
            <a:lvl7pPr marL="0" lvl="6" indent="0" algn="ctr">
              <a:spcBef>
                <a:spcPts val="0"/>
              </a:spcBef>
              <a:buNone/>
              <a:defRPr sz="2800">
                <a:solidFill>
                  <a:srgbClr val="47534C"/>
                </a:solidFill>
                <a:latin typeface="Century Gothic"/>
                <a:ea typeface="Century Gothic"/>
                <a:cs typeface="Century Gothic"/>
                <a:sym typeface="Century Gothic"/>
              </a:defRPr>
            </a:lvl7pPr>
            <a:lvl8pPr marL="0" lvl="7" indent="0" algn="ctr">
              <a:spcBef>
                <a:spcPts val="0"/>
              </a:spcBef>
              <a:buNone/>
              <a:defRPr sz="2800">
                <a:solidFill>
                  <a:srgbClr val="47534C"/>
                </a:solidFill>
                <a:latin typeface="Century Gothic"/>
                <a:ea typeface="Century Gothic"/>
                <a:cs typeface="Century Gothic"/>
                <a:sym typeface="Century Gothic"/>
              </a:defRPr>
            </a:lvl8pPr>
            <a:lvl9pPr marL="0" lvl="8" indent="0" algn="ctr">
              <a:spcBef>
                <a:spcPts val="0"/>
              </a:spcBef>
              <a:buNone/>
              <a:defRPr sz="2800">
                <a:solidFill>
                  <a:srgbClr val="47534C"/>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40" name="Google Shape;40;p77"/>
          <p:cNvSpPr/>
          <p:nvPr/>
        </p:nvSpPr>
        <p:spPr>
          <a:xfrm>
            <a:off x="722429" y="4559277"/>
            <a:ext cx="9006888" cy="6643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 name="Google Shape;41;p77"/>
          <p:cNvSpPr/>
          <p:nvPr/>
        </p:nvSpPr>
        <p:spPr>
          <a:xfrm>
            <a:off x="718628" y="3139440"/>
            <a:ext cx="9014491" cy="2077720"/>
          </a:xfrm>
          <a:prstGeom prst="rect">
            <a:avLst/>
          </a:prstGeom>
          <a:noFill/>
          <a:ln w="9525" cap="flat" cmpd="dbl">
            <a:solidFill>
              <a:srgbClr val="6B7C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 name="Google Shape;42;p77"/>
          <p:cNvSpPr txBox="1">
            <a:spLocks noGrp="1"/>
          </p:cNvSpPr>
          <p:nvPr>
            <p:ph type="subTitle" idx="1"/>
          </p:nvPr>
        </p:nvSpPr>
        <p:spPr>
          <a:xfrm>
            <a:off x="857073" y="4648200"/>
            <a:ext cx="8737600" cy="457200"/>
          </a:xfrm>
          <a:prstGeom prst="rect">
            <a:avLst/>
          </a:prstGeom>
          <a:noFill/>
          <a:ln>
            <a:noFill/>
          </a:ln>
        </p:spPr>
        <p:txBody>
          <a:bodyPr spcFirstLastPara="1" wrap="square" lIns="91425" tIns="45700" rIns="91425" bIns="45700" anchor="t" anchorCtr="0">
            <a:normAutofit/>
          </a:bodyPr>
          <a:lstStyle>
            <a:lvl1pPr lvl="0" algn="ctr">
              <a:spcBef>
                <a:spcPts val="360"/>
              </a:spcBef>
              <a:spcAft>
                <a:spcPts val="0"/>
              </a:spcAft>
              <a:buSzPts val="1800"/>
              <a:buNone/>
              <a:defRPr sz="1800" cap="none">
                <a:solidFill>
                  <a:srgbClr val="FFFFFF"/>
                </a:solidFill>
              </a:defRPr>
            </a:lvl1pPr>
            <a:lvl2pPr lvl="1" algn="ctr">
              <a:spcBef>
                <a:spcPts val="4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280"/>
              </a:spcBef>
              <a:spcAft>
                <a:spcPts val="0"/>
              </a:spcAft>
              <a:buSzPts val="1400"/>
              <a:buNone/>
              <a:defRPr>
                <a:solidFill>
                  <a:srgbClr val="888888"/>
                </a:solidFill>
              </a:defRPr>
            </a:lvl6pPr>
            <a:lvl7pPr lvl="6" algn="ctr">
              <a:spcBef>
                <a:spcPts val="280"/>
              </a:spcBef>
              <a:spcAft>
                <a:spcPts val="0"/>
              </a:spcAft>
              <a:buSzPts val="1400"/>
              <a:buNone/>
              <a:defRPr>
                <a:solidFill>
                  <a:srgbClr val="888888"/>
                </a:solidFill>
              </a:defRPr>
            </a:lvl7pPr>
            <a:lvl8pPr lvl="7" algn="ctr">
              <a:spcBef>
                <a:spcPts val="280"/>
              </a:spcBef>
              <a:spcAft>
                <a:spcPts val="0"/>
              </a:spcAft>
              <a:buSzPts val="1400"/>
              <a:buNone/>
              <a:defRPr>
                <a:solidFill>
                  <a:srgbClr val="888888"/>
                </a:solidFill>
              </a:defRPr>
            </a:lvl8pPr>
            <a:lvl9pPr lvl="8" algn="ctr">
              <a:spcBef>
                <a:spcPts val="280"/>
              </a:spcBef>
              <a:spcAft>
                <a:spcPts val="0"/>
              </a:spcAft>
              <a:buSzPts val="1400"/>
              <a:buNone/>
              <a:defRPr>
                <a:solidFill>
                  <a:srgbClr val="888888"/>
                </a:solidFill>
              </a:defRPr>
            </a:lvl9pPr>
          </a:lstStyle>
          <a:p>
            <a:endParaRPr/>
          </a:p>
        </p:txBody>
      </p:sp>
      <p:sp>
        <p:nvSpPr>
          <p:cNvPr id="43" name="Google Shape;43;p77"/>
          <p:cNvSpPr txBox="1">
            <a:spLocks noGrp="1"/>
          </p:cNvSpPr>
          <p:nvPr>
            <p:ph type="ctrTitle"/>
          </p:nvPr>
        </p:nvSpPr>
        <p:spPr>
          <a:xfrm>
            <a:off x="806273" y="3227034"/>
            <a:ext cx="8839200" cy="121920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47534C"/>
              </a:buClr>
              <a:buSzPts val="4000"/>
              <a:buFont typeface="Book Antiqua"/>
              <a:buNone/>
              <a:defRPr sz="4000">
                <a:solidFill>
                  <a:srgbClr val="47534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4"/>
        <p:cNvGrpSpPr/>
        <p:nvPr/>
      </p:nvGrpSpPr>
      <p:grpSpPr>
        <a:xfrm>
          <a:off x="0" y="0"/>
          <a:ext cx="0" cy="0"/>
          <a:chOff x="0" y="0"/>
          <a:chExt cx="0" cy="0"/>
        </a:xfrm>
      </p:grpSpPr>
      <p:sp>
        <p:nvSpPr>
          <p:cNvPr id="45" name="Google Shape;45;p78"/>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6" name="Google Shape;46;p78"/>
          <p:cNvSpPr/>
          <p:nvPr/>
        </p:nvSpPr>
        <p:spPr>
          <a:xfrm>
            <a:off x="121920" y="101600"/>
            <a:ext cx="11948160" cy="6664960"/>
          </a:xfrm>
          <a:prstGeom prst="roundRect">
            <a:avLst>
              <a:gd name="adj" fmla="val 1735"/>
            </a:avLst>
          </a:prstGeom>
          <a:blipFill rotWithShape="1">
            <a:blip r:embed="rId2">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7" name="Google Shape;47;p7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8"/>
          <p:cNvSpPr/>
          <p:nvPr/>
        </p:nvSpPr>
        <p:spPr>
          <a:xfrm>
            <a:off x="602635" y="2946400"/>
            <a:ext cx="11020213" cy="2463800"/>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9" name="Google Shape;49;p78"/>
          <p:cNvSpPr/>
          <p:nvPr/>
        </p:nvSpPr>
        <p:spPr>
          <a:xfrm>
            <a:off x="756875" y="3048000"/>
            <a:ext cx="10711733" cy="22453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0" name="Google Shape;50;p7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2" name="Google Shape;52;p78"/>
          <p:cNvSpPr txBox="1">
            <a:spLocks noGrp="1"/>
          </p:cNvSpPr>
          <p:nvPr>
            <p:ph type="title"/>
          </p:nvPr>
        </p:nvSpPr>
        <p:spPr>
          <a:xfrm>
            <a:off x="981941" y="3200400"/>
            <a:ext cx="10261600" cy="129540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47534C"/>
              </a:buClr>
              <a:buSzPts val="4000"/>
              <a:buFont typeface="Book Antiqua"/>
              <a:buNone/>
              <a:defRPr sz="4000" cap="none">
                <a:solidFill>
                  <a:srgbClr val="47534C"/>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8"/>
          <p:cNvSpPr/>
          <p:nvPr/>
        </p:nvSpPr>
        <p:spPr>
          <a:xfrm>
            <a:off x="900661" y="4541521"/>
            <a:ext cx="10424160" cy="6643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4" name="Google Shape;54;p78"/>
          <p:cNvSpPr txBox="1">
            <a:spLocks noGrp="1"/>
          </p:cNvSpPr>
          <p:nvPr>
            <p:ph type="body" idx="1"/>
          </p:nvPr>
        </p:nvSpPr>
        <p:spPr>
          <a:xfrm>
            <a:off x="981941" y="4607511"/>
            <a:ext cx="10261600" cy="523783"/>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000"/>
              <a:buNone/>
              <a:defRPr sz="2000" cap="none">
                <a:solidFill>
                  <a:srgbClr val="FFFFFF"/>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SzPts val="1400"/>
              <a:buNone/>
              <a:defRPr sz="1400">
                <a:solidFill>
                  <a:srgbClr val="888888"/>
                </a:solidFill>
              </a:defRPr>
            </a:lvl6pPr>
            <a:lvl7pPr marL="3200400" lvl="6" indent="-228600" algn="l">
              <a:spcBef>
                <a:spcPts val="280"/>
              </a:spcBef>
              <a:spcAft>
                <a:spcPts val="0"/>
              </a:spcAft>
              <a:buSzPts val="1400"/>
              <a:buNone/>
              <a:defRPr sz="1400">
                <a:solidFill>
                  <a:srgbClr val="888888"/>
                </a:solidFill>
              </a:defRPr>
            </a:lvl7pPr>
            <a:lvl8pPr marL="3657600" lvl="7" indent="-228600" algn="l">
              <a:spcBef>
                <a:spcPts val="280"/>
              </a:spcBef>
              <a:spcAft>
                <a:spcPts val="0"/>
              </a:spcAft>
              <a:buSzPts val="1400"/>
              <a:buNone/>
              <a:defRPr sz="1400">
                <a:solidFill>
                  <a:srgbClr val="888888"/>
                </a:solidFill>
              </a:defRPr>
            </a:lvl8pPr>
            <a:lvl9pPr marL="4114800" lvl="8" indent="-228600" algn="l">
              <a:spcBef>
                <a:spcPts val="280"/>
              </a:spcBef>
              <a:spcAft>
                <a:spcPts val="0"/>
              </a:spcAft>
              <a:buSzPts val="1400"/>
              <a:buNone/>
              <a:defRPr sz="1400">
                <a:solidFill>
                  <a:srgbClr val="888888"/>
                </a:solidFill>
              </a:defRPr>
            </a:lvl9pPr>
          </a:lstStyle>
          <a:p>
            <a:endParaRPr/>
          </a:p>
        </p:txBody>
      </p:sp>
      <p:sp>
        <p:nvSpPr>
          <p:cNvPr id="55" name="Google Shape;55;p78"/>
          <p:cNvSpPr/>
          <p:nvPr/>
        </p:nvSpPr>
        <p:spPr>
          <a:xfrm>
            <a:off x="901010" y="3124200"/>
            <a:ext cx="10423465" cy="2077720"/>
          </a:xfrm>
          <a:prstGeom prst="rect">
            <a:avLst/>
          </a:prstGeom>
          <a:noFill/>
          <a:ln w="9525" cap="flat" cmpd="dbl">
            <a:solidFill>
              <a:srgbClr val="6B7C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7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79"/>
          <p:cNvSpPr txBox="1">
            <a:spLocks noGrp="1"/>
          </p:cNvSpPr>
          <p:nvPr>
            <p:ph type="body" idx="1"/>
          </p:nvPr>
        </p:nvSpPr>
        <p:spPr>
          <a:xfrm>
            <a:off x="568171" y="1719071"/>
            <a:ext cx="5384800" cy="440740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59" name="Google Shape;59;p79"/>
          <p:cNvSpPr txBox="1">
            <a:spLocks noGrp="1"/>
          </p:cNvSpPr>
          <p:nvPr>
            <p:ph type="body" idx="2"/>
          </p:nvPr>
        </p:nvSpPr>
        <p:spPr>
          <a:xfrm>
            <a:off x="6197600" y="1719071"/>
            <a:ext cx="5384800" cy="440740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60" name="Google Shape;60;p7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8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3500"/>
              <a:buFont typeface="Book Antiqu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80"/>
          <p:cNvSpPr txBox="1">
            <a:spLocks noGrp="1"/>
          </p:cNvSpPr>
          <p:nvPr>
            <p:ph type="body" idx="1"/>
          </p:nvPr>
        </p:nvSpPr>
        <p:spPr>
          <a:xfrm>
            <a:off x="568171" y="1722438"/>
            <a:ext cx="5386917"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40"/>
              </a:spcBef>
              <a:spcAft>
                <a:spcPts val="0"/>
              </a:spcAft>
              <a:buSzPts val="2200"/>
              <a:buNone/>
              <a:defRPr sz="22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66" name="Google Shape;66;p80"/>
          <p:cNvSpPr txBox="1">
            <a:spLocks noGrp="1"/>
          </p:cNvSpPr>
          <p:nvPr>
            <p:ph type="body" idx="2"/>
          </p:nvPr>
        </p:nvSpPr>
        <p:spPr>
          <a:xfrm>
            <a:off x="568171" y="2438400"/>
            <a:ext cx="5386917" cy="3687762"/>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67" name="Google Shape;67;p80"/>
          <p:cNvSpPr txBox="1">
            <a:spLocks noGrp="1"/>
          </p:cNvSpPr>
          <p:nvPr>
            <p:ph type="body" idx="3"/>
          </p:nvPr>
        </p:nvSpPr>
        <p:spPr>
          <a:xfrm>
            <a:off x="6193368" y="1722438"/>
            <a:ext cx="5389033"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40"/>
              </a:spcBef>
              <a:spcAft>
                <a:spcPts val="0"/>
              </a:spcAft>
              <a:buSzPts val="2200"/>
              <a:buNone/>
              <a:defRPr sz="22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68" name="Google Shape;68;p80"/>
          <p:cNvSpPr txBox="1">
            <a:spLocks noGrp="1"/>
          </p:cNvSpPr>
          <p:nvPr>
            <p:ph type="body" idx="4"/>
          </p:nvPr>
        </p:nvSpPr>
        <p:spPr>
          <a:xfrm>
            <a:off x="6193368" y="2438400"/>
            <a:ext cx="5389033" cy="3687762"/>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69" name="Google Shape;69;p8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2"/>
        <p:cNvGrpSpPr/>
        <p:nvPr/>
      </p:nvGrpSpPr>
      <p:grpSpPr>
        <a:xfrm>
          <a:off x="0" y="0"/>
          <a:ext cx="0" cy="0"/>
          <a:chOff x="0" y="0"/>
          <a:chExt cx="0" cy="0"/>
        </a:xfrm>
      </p:grpSpPr>
      <p:sp>
        <p:nvSpPr>
          <p:cNvPr id="73" name="Google Shape;73;p81"/>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74" name="Google Shape;74;p81"/>
          <p:cNvSpPr/>
          <p:nvPr/>
        </p:nvSpPr>
        <p:spPr>
          <a:xfrm>
            <a:off x="121920" y="101600"/>
            <a:ext cx="11948160" cy="6664960"/>
          </a:xfrm>
          <a:prstGeom prst="roundRect">
            <a:avLst>
              <a:gd name="adj" fmla="val 1735"/>
            </a:avLst>
          </a:prstGeom>
          <a:blipFill rotWithShape="1">
            <a:blip r:embed="rId2">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75" name="Google Shape;75;p8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8"/>
        <p:cNvGrpSpPr/>
        <p:nvPr/>
      </p:nvGrpSpPr>
      <p:grpSpPr>
        <a:xfrm>
          <a:off x="0" y="0"/>
          <a:ext cx="0" cy="0"/>
          <a:chOff x="0" y="0"/>
          <a:chExt cx="0" cy="0"/>
        </a:xfrm>
      </p:grpSpPr>
      <p:sp>
        <p:nvSpPr>
          <p:cNvPr id="79" name="Google Shape;79;p82"/>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0" name="Google Shape;80;p82"/>
          <p:cNvSpPr/>
          <p:nvPr/>
        </p:nvSpPr>
        <p:spPr>
          <a:xfrm>
            <a:off x="121920" y="101600"/>
            <a:ext cx="11948160" cy="6664960"/>
          </a:xfrm>
          <a:prstGeom prst="roundRect">
            <a:avLst>
              <a:gd name="adj" fmla="val 1735"/>
            </a:avLst>
          </a:prstGeom>
          <a:blipFill rotWithShape="1">
            <a:blip r:embed="rId2">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1" name="Google Shape;81;p82"/>
          <p:cNvSpPr txBox="1">
            <a:spLocks noGrp="1"/>
          </p:cNvSpPr>
          <p:nvPr>
            <p:ph type="body" idx="1"/>
          </p:nvPr>
        </p:nvSpPr>
        <p:spPr>
          <a:xfrm>
            <a:off x="5181600" y="685800"/>
            <a:ext cx="6096000" cy="5257802"/>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82" name="Google Shape;82;p8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5" name="Google Shape;85;p82"/>
          <p:cNvSpPr/>
          <p:nvPr/>
        </p:nvSpPr>
        <p:spPr>
          <a:xfrm>
            <a:off x="746712" y="1505712"/>
            <a:ext cx="3622088" cy="3523488"/>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6" name="Google Shape;86;p82"/>
          <p:cNvSpPr/>
          <p:nvPr/>
        </p:nvSpPr>
        <p:spPr>
          <a:xfrm>
            <a:off x="902254" y="1642472"/>
            <a:ext cx="3311005" cy="3234328"/>
          </a:xfrm>
          <a:prstGeom prst="rect">
            <a:avLst/>
          </a:prstGeom>
          <a:solidFill>
            <a:srgbClr val="FFFFFF"/>
          </a:solidFill>
          <a:ln w="9525" cap="flat" cmpd="dbl">
            <a:solidFill>
              <a:srgbClr val="6B7C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7" name="Google Shape;87;p82"/>
          <p:cNvSpPr txBox="1">
            <a:spLocks noGrp="1"/>
          </p:cNvSpPr>
          <p:nvPr>
            <p:ph type="body" idx="2"/>
          </p:nvPr>
        </p:nvSpPr>
        <p:spPr>
          <a:xfrm>
            <a:off x="1025334" y="2971800"/>
            <a:ext cx="3064845" cy="17526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400"/>
              <a:buNone/>
              <a:defRPr sz="1400">
                <a:solidFill>
                  <a:srgbClr val="47534C"/>
                </a:solidFill>
              </a:defRPr>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88" name="Google Shape;88;p82"/>
          <p:cNvSpPr txBox="1">
            <a:spLocks noGrp="1"/>
          </p:cNvSpPr>
          <p:nvPr>
            <p:ph type="title"/>
          </p:nvPr>
        </p:nvSpPr>
        <p:spPr>
          <a:xfrm>
            <a:off x="1025334" y="1734312"/>
            <a:ext cx="3064845" cy="11916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B7C72"/>
              </a:buClr>
              <a:buSzPts val="2000"/>
              <a:buFont typeface="Book Antiqua"/>
              <a:buNone/>
              <a:defRPr sz="2000" b="0">
                <a:solidFill>
                  <a:srgbClr val="6B7C7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9"/>
        <p:cNvGrpSpPr/>
        <p:nvPr/>
      </p:nvGrpSpPr>
      <p:grpSpPr>
        <a:xfrm>
          <a:off x="0" y="0"/>
          <a:ext cx="0" cy="0"/>
          <a:chOff x="0" y="0"/>
          <a:chExt cx="0" cy="0"/>
        </a:xfrm>
      </p:grpSpPr>
      <p:sp>
        <p:nvSpPr>
          <p:cNvPr id="90" name="Google Shape;90;p83"/>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1" name="Google Shape;91;p83"/>
          <p:cNvSpPr/>
          <p:nvPr/>
        </p:nvSpPr>
        <p:spPr>
          <a:xfrm>
            <a:off x="121920" y="101600"/>
            <a:ext cx="11948160" cy="6664960"/>
          </a:xfrm>
          <a:prstGeom prst="roundRect">
            <a:avLst>
              <a:gd name="adj" fmla="val 1735"/>
            </a:avLst>
          </a:prstGeom>
          <a:blipFill rotWithShape="1">
            <a:blip r:embed="rId2">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2" name="Google Shape;92;p83"/>
          <p:cNvSpPr>
            <a:spLocks noGrp="1"/>
          </p:cNvSpPr>
          <p:nvPr>
            <p:ph type="pic" idx="2"/>
          </p:nvPr>
        </p:nvSpPr>
        <p:spPr>
          <a:xfrm>
            <a:off x="914400" y="621437"/>
            <a:ext cx="10363200" cy="4331564"/>
          </a:xfrm>
          <a:prstGeom prst="rect">
            <a:avLst/>
          </a:prstGeom>
          <a:solidFill>
            <a:schemeClr val="lt2"/>
          </a:solid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3200"/>
              <a:buFont typeface="Arial"/>
              <a:buNone/>
              <a:defRPr sz="3200" b="0" i="0" u="none" strike="noStrike" cap="none">
                <a:solidFill>
                  <a:schemeClr val="dk2"/>
                </a:solidFill>
                <a:latin typeface="Century Gothic"/>
                <a:ea typeface="Century Gothic"/>
                <a:cs typeface="Century Gothic"/>
                <a:sym typeface="Century Gothic"/>
              </a:defRPr>
            </a:lvl1pPr>
            <a:lvl2pPr marR="0" lvl="1" algn="l" rtl="0">
              <a:spcBef>
                <a:spcPts val="560"/>
              </a:spcBef>
              <a:spcAft>
                <a:spcPts val="0"/>
              </a:spcAft>
              <a:buClr>
                <a:schemeClr val="accent2"/>
              </a:buClr>
              <a:buSzPts val="2800"/>
              <a:buFont typeface="Arial"/>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3"/>
              </a:buClr>
              <a:buSzPts val="2400"/>
              <a:buFont typeface="Arial"/>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4"/>
              </a:buClr>
              <a:buSzPts val="2000"/>
              <a:buFont typeface="Arial"/>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5"/>
              </a:buClr>
              <a:buSzPts val="2000"/>
              <a:buFont typeface="Arial"/>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2000"/>
              <a:buFont typeface="Arial"/>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2"/>
              </a:buClr>
              <a:buSzPts val="2000"/>
              <a:buFont typeface="Arial"/>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3"/>
              </a:buClr>
              <a:buSzPts val="2000"/>
              <a:buFont typeface="Arial"/>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4"/>
              </a:buClr>
              <a:buSzPts val="2000"/>
              <a:buFont typeface="Arial"/>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93" name="Google Shape;93;p8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5" name="Google Shape;95;p83"/>
          <p:cNvSpPr/>
          <p:nvPr/>
        </p:nvSpPr>
        <p:spPr>
          <a:xfrm>
            <a:off x="914400" y="4953000"/>
            <a:ext cx="10363200" cy="1371600"/>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6" name="Google Shape;96;p83"/>
          <p:cNvSpPr/>
          <p:nvPr/>
        </p:nvSpPr>
        <p:spPr>
          <a:xfrm>
            <a:off x="1016000" y="5029200"/>
            <a:ext cx="10134353" cy="1202924"/>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7" name="Google Shape;97;p8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83"/>
          <p:cNvSpPr/>
          <p:nvPr/>
        </p:nvSpPr>
        <p:spPr>
          <a:xfrm>
            <a:off x="1219200" y="5638800"/>
            <a:ext cx="9771352" cy="4516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9" name="Google Shape;99;p83"/>
          <p:cNvSpPr/>
          <p:nvPr/>
        </p:nvSpPr>
        <p:spPr>
          <a:xfrm>
            <a:off x="807452" y="5074920"/>
            <a:ext cx="10594848" cy="10972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0" name="Google Shape;100;p83"/>
          <p:cNvSpPr txBox="1">
            <a:spLocks noGrp="1"/>
          </p:cNvSpPr>
          <p:nvPr>
            <p:ph type="body" idx="1"/>
          </p:nvPr>
        </p:nvSpPr>
        <p:spPr>
          <a:xfrm>
            <a:off x="1275052" y="5656557"/>
            <a:ext cx="9659648" cy="401715"/>
          </a:xfrm>
          <a:prstGeom prst="rect">
            <a:avLst/>
          </a:prstGeom>
          <a:noFill/>
          <a:ln>
            <a:noFill/>
          </a:ln>
        </p:spPr>
        <p:txBody>
          <a:bodyPr spcFirstLastPara="1" wrap="square" lIns="91425" tIns="45700" rIns="91425" bIns="45700" anchor="ctr" anchorCtr="0">
            <a:normAutofit/>
          </a:bodyPr>
          <a:lstStyle>
            <a:lvl1pPr marL="457200" lvl="0" indent="-228600" algn="ctr">
              <a:spcBef>
                <a:spcPts val="300"/>
              </a:spcBef>
              <a:spcAft>
                <a:spcPts val="0"/>
              </a:spcAft>
              <a:buSzPts val="1500"/>
              <a:buNone/>
              <a:defRPr sz="1500" cap="none">
                <a:solidFill>
                  <a:srgbClr val="FFFFFF"/>
                </a:solidFill>
              </a:defRPr>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01" name="Google Shape;101;p83"/>
          <p:cNvSpPr txBox="1">
            <a:spLocks noGrp="1"/>
          </p:cNvSpPr>
          <p:nvPr>
            <p:ph type="title"/>
          </p:nvPr>
        </p:nvSpPr>
        <p:spPr>
          <a:xfrm>
            <a:off x="1219200" y="5105401"/>
            <a:ext cx="9771352" cy="52304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2000"/>
              <a:buFont typeface="Book Antiqua"/>
              <a:buNone/>
              <a:defRPr sz="2000" b="0">
                <a:solidFill>
                  <a:srgbClr val="6B7C7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74"/>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 name="Google Shape;11;p74"/>
          <p:cNvSpPr/>
          <p:nvPr/>
        </p:nvSpPr>
        <p:spPr>
          <a:xfrm>
            <a:off x="121920" y="101600"/>
            <a:ext cx="11948160" cy="6664960"/>
          </a:xfrm>
          <a:prstGeom prst="roundRect">
            <a:avLst>
              <a:gd name="adj" fmla="val 1735"/>
            </a:avLst>
          </a:prstGeom>
          <a:blipFill rotWithShape="1">
            <a:blip r:embed="rId14">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2" name="Google Shape;12;p74"/>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2"/>
                </a:solidFill>
                <a:latin typeface="Century Gothic"/>
                <a:ea typeface="Century Gothic"/>
                <a:cs typeface="Century Gothic"/>
                <a:sym typeface="Century Gothic"/>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2"/>
                </a:solidFill>
                <a:latin typeface="Century Gothic"/>
                <a:ea typeface="Century Gothic"/>
                <a:cs typeface="Century Gothic"/>
                <a:sym typeface="Century Gothic"/>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2"/>
                </a:solidFill>
                <a:latin typeface="Century Gothic"/>
                <a:ea typeface="Century Gothic"/>
                <a:cs typeface="Century Gothic"/>
                <a:sym typeface="Century Gothic"/>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2"/>
                </a:solidFill>
                <a:latin typeface="Century Gothic"/>
                <a:ea typeface="Century Gothic"/>
                <a:cs typeface="Century Gothic"/>
                <a:sym typeface="Century Gothic"/>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2"/>
                </a:solidFill>
                <a:latin typeface="Century Gothic"/>
                <a:ea typeface="Century Gothic"/>
                <a:cs typeface="Century Gothic"/>
                <a:sym typeface="Century Gothic"/>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2"/>
                </a:solidFill>
                <a:latin typeface="Century Gothic"/>
                <a:ea typeface="Century Gothic"/>
                <a:cs typeface="Century Gothic"/>
                <a:sym typeface="Century Gothic"/>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2"/>
                </a:solidFill>
                <a:latin typeface="Century Gothic"/>
                <a:ea typeface="Century Gothic"/>
                <a:cs typeface="Century Gothic"/>
                <a:sym typeface="Century Gothic"/>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2"/>
                </a:solidFill>
                <a:latin typeface="Century Gothic"/>
                <a:ea typeface="Century Gothic"/>
                <a:cs typeface="Century Gothic"/>
                <a:sym typeface="Century Gothic"/>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13" name="Google Shape;13;p7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7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7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Century Gothic"/>
                <a:ea typeface="Century Gothic"/>
                <a:cs typeface="Century Gothic"/>
                <a:sym typeface="Century Gothic"/>
              </a:defRPr>
            </a:lvl1pPr>
            <a:lvl2pPr marL="0" marR="0" lvl="1" indent="0" algn="r" rtl="0">
              <a:spcBef>
                <a:spcPts val="0"/>
              </a:spcBef>
              <a:buNone/>
              <a:defRPr sz="1200" b="0" i="0" u="none" strike="noStrike" cap="none">
                <a:solidFill>
                  <a:schemeClr val="dk2"/>
                </a:solidFill>
                <a:latin typeface="Century Gothic"/>
                <a:ea typeface="Century Gothic"/>
                <a:cs typeface="Century Gothic"/>
                <a:sym typeface="Century Gothic"/>
              </a:defRPr>
            </a:lvl2pPr>
            <a:lvl3pPr marL="0" marR="0" lvl="2" indent="0" algn="r" rtl="0">
              <a:spcBef>
                <a:spcPts val="0"/>
              </a:spcBef>
              <a:buNone/>
              <a:defRPr sz="1200" b="0" i="0" u="none" strike="noStrike" cap="none">
                <a:solidFill>
                  <a:schemeClr val="dk2"/>
                </a:solidFill>
                <a:latin typeface="Century Gothic"/>
                <a:ea typeface="Century Gothic"/>
                <a:cs typeface="Century Gothic"/>
                <a:sym typeface="Century Gothic"/>
              </a:defRPr>
            </a:lvl3pPr>
            <a:lvl4pPr marL="0" marR="0" lvl="3" indent="0" algn="r" rtl="0">
              <a:spcBef>
                <a:spcPts val="0"/>
              </a:spcBef>
              <a:buNone/>
              <a:defRPr sz="1200" b="0" i="0" u="none" strike="noStrike" cap="none">
                <a:solidFill>
                  <a:schemeClr val="dk2"/>
                </a:solidFill>
                <a:latin typeface="Century Gothic"/>
                <a:ea typeface="Century Gothic"/>
                <a:cs typeface="Century Gothic"/>
                <a:sym typeface="Century Gothic"/>
              </a:defRPr>
            </a:lvl4pPr>
            <a:lvl5pPr marL="0" marR="0" lvl="4" indent="0" algn="r" rtl="0">
              <a:spcBef>
                <a:spcPts val="0"/>
              </a:spcBef>
              <a:buNone/>
              <a:defRPr sz="1200" b="0" i="0" u="none" strike="noStrike" cap="none">
                <a:solidFill>
                  <a:schemeClr val="dk2"/>
                </a:solidFill>
                <a:latin typeface="Century Gothic"/>
                <a:ea typeface="Century Gothic"/>
                <a:cs typeface="Century Gothic"/>
                <a:sym typeface="Century Gothic"/>
              </a:defRPr>
            </a:lvl5pPr>
            <a:lvl6pPr marL="0" marR="0" lvl="5" indent="0" algn="r" rtl="0">
              <a:spcBef>
                <a:spcPts val="0"/>
              </a:spcBef>
              <a:buNone/>
              <a:defRPr sz="1200" b="0" i="0" u="none" strike="noStrike" cap="none">
                <a:solidFill>
                  <a:schemeClr val="dk2"/>
                </a:solidFill>
                <a:latin typeface="Century Gothic"/>
                <a:ea typeface="Century Gothic"/>
                <a:cs typeface="Century Gothic"/>
                <a:sym typeface="Century Gothic"/>
              </a:defRPr>
            </a:lvl6pPr>
            <a:lvl7pPr marL="0" marR="0" lvl="6" indent="0" algn="r" rtl="0">
              <a:spcBef>
                <a:spcPts val="0"/>
              </a:spcBef>
              <a:buNone/>
              <a:defRPr sz="1200" b="0" i="0" u="none" strike="noStrike" cap="none">
                <a:solidFill>
                  <a:schemeClr val="dk2"/>
                </a:solidFill>
                <a:latin typeface="Century Gothic"/>
                <a:ea typeface="Century Gothic"/>
                <a:cs typeface="Century Gothic"/>
                <a:sym typeface="Century Gothic"/>
              </a:defRPr>
            </a:lvl7pPr>
            <a:lvl8pPr marL="0" marR="0" lvl="7" indent="0" algn="r" rtl="0">
              <a:spcBef>
                <a:spcPts val="0"/>
              </a:spcBef>
              <a:buNone/>
              <a:defRPr sz="1200" b="0" i="0" u="none" strike="noStrike" cap="none">
                <a:solidFill>
                  <a:schemeClr val="dk2"/>
                </a:solidFill>
                <a:latin typeface="Century Gothic"/>
                <a:ea typeface="Century Gothic"/>
                <a:cs typeface="Century Gothic"/>
                <a:sym typeface="Century Gothic"/>
              </a:defRPr>
            </a:lvl8pPr>
            <a:lvl9pPr marL="0" marR="0" lvl="8" indent="0" algn="r" rtl="0">
              <a:spcBef>
                <a:spcPts val="0"/>
              </a:spcBef>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6" name="Google Shape;16;p74"/>
          <p:cNvSpPr/>
          <p:nvPr/>
        </p:nvSpPr>
        <p:spPr>
          <a:xfrm>
            <a:off x="365760" y="278166"/>
            <a:ext cx="11460480" cy="1325880"/>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 name="Google Shape;17;p74"/>
          <p:cNvSpPr/>
          <p:nvPr/>
        </p:nvSpPr>
        <p:spPr>
          <a:xfrm>
            <a:off x="497151" y="372862"/>
            <a:ext cx="11174027" cy="11185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7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6B7C72"/>
              </a:buClr>
              <a:buSzPts val="3500"/>
              <a:buFont typeface="Book Antiqua"/>
              <a:buNone/>
              <a:defRPr sz="3500" b="0" i="0" u="none" strike="noStrike" cap="none">
                <a:solidFill>
                  <a:srgbClr val="6B7C72"/>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futurelearn.com/courses/how-computers-work/0/steps/49284"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
          <p:cNvSpPr txBox="1">
            <a:spLocks noGrp="1"/>
          </p:cNvSpPr>
          <p:nvPr>
            <p:ph type="title"/>
          </p:nvPr>
        </p:nvSpPr>
        <p:spPr>
          <a:xfrm>
            <a:off x="2105174" y="2599261"/>
            <a:ext cx="7981657" cy="165947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4800"/>
              <a:buFont typeface="Book Antiqua"/>
              <a:buNone/>
            </a:pPr>
            <a:r>
              <a:rPr lang="en-US" sz="4800" b="1"/>
              <a:t>COMPUTER ORGANIZATION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b="1"/>
              <a:t>HOW AN ALU WORKS</a:t>
            </a:r>
            <a:endParaRPr/>
          </a:p>
        </p:txBody>
      </p:sp>
      <p:sp>
        <p:nvSpPr>
          <p:cNvPr id="209" name="Google Shape;209;p10"/>
          <p:cNvSpPr txBox="1">
            <a:spLocks noGrp="1"/>
          </p:cNvSpPr>
          <p:nvPr>
            <p:ph type="body" idx="1"/>
          </p:nvPr>
        </p:nvSpPr>
        <p:spPr>
          <a:xfrm>
            <a:off x="1045029" y="3641275"/>
            <a:ext cx="10308771" cy="240778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There are also circuits for multiplying, for comparing two numbers, etc.</a:t>
            </a:r>
            <a:endParaRPr/>
          </a:p>
          <a:p>
            <a:pPr marL="342900" lvl="0" indent="-228600" algn="l" rtl="0">
              <a:spcBef>
                <a:spcPts val="800"/>
              </a:spcBef>
              <a:spcAft>
                <a:spcPts val="0"/>
              </a:spcAft>
              <a:buSzPts val="2400"/>
              <a:buFont typeface="Arial"/>
              <a:buChar char="•"/>
            </a:pPr>
            <a:r>
              <a:rPr lang="en-US" b="1"/>
              <a:t>Transistor</a:t>
            </a:r>
            <a:r>
              <a:rPr lang="en-US"/>
              <a:t> switches are used to manipulate binary numbers </a:t>
            </a:r>
            <a:endParaRPr>
              <a:solidFill>
                <a:srgbClr val="000000"/>
              </a:solidFill>
            </a:endParaRPr>
          </a:p>
          <a:p>
            <a:pPr marL="640080" lvl="1" indent="-228600" algn="l" rtl="0">
              <a:spcBef>
                <a:spcPts val="400"/>
              </a:spcBef>
              <a:spcAft>
                <a:spcPts val="0"/>
              </a:spcAft>
              <a:buSzPts val="2000"/>
              <a:buFont typeface="Noto Sans Symbols"/>
              <a:buChar char="❖"/>
            </a:pPr>
            <a:r>
              <a:rPr lang="en-US"/>
              <a:t>An open transistor represents a 0. </a:t>
            </a:r>
            <a:endParaRPr/>
          </a:p>
          <a:p>
            <a:pPr marL="640080" lvl="1" indent="-228600" algn="l" rtl="0">
              <a:spcBef>
                <a:spcPts val="400"/>
              </a:spcBef>
              <a:spcAft>
                <a:spcPts val="0"/>
              </a:spcAft>
              <a:buSzPts val="2000"/>
              <a:buFont typeface="Noto Sans Symbols"/>
              <a:buChar char="❖"/>
            </a:pPr>
            <a:r>
              <a:rPr lang="en-US"/>
              <a:t>A closed transistor represents a 1.</a:t>
            </a:r>
            <a:endParaRPr b="1"/>
          </a:p>
        </p:txBody>
      </p:sp>
      <p:grpSp>
        <p:nvGrpSpPr>
          <p:cNvPr id="210" name="Google Shape;210;p10"/>
          <p:cNvGrpSpPr/>
          <p:nvPr/>
        </p:nvGrpSpPr>
        <p:grpSpPr>
          <a:xfrm>
            <a:off x="1954026" y="1483227"/>
            <a:ext cx="8283949" cy="1901880"/>
            <a:chOff x="40" y="43893"/>
            <a:chExt cx="8283949" cy="1901880"/>
          </a:xfrm>
        </p:grpSpPr>
        <p:sp>
          <p:nvSpPr>
            <p:cNvPr id="211" name="Google Shape;211;p10"/>
            <p:cNvSpPr/>
            <p:nvPr/>
          </p:nvSpPr>
          <p:spPr>
            <a:xfrm>
              <a:off x="40" y="43893"/>
              <a:ext cx="3871004" cy="51840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0"/>
            <p:cNvSpPr txBox="1"/>
            <p:nvPr/>
          </p:nvSpPr>
          <p:spPr>
            <a:xfrm>
              <a:off x="40" y="43893"/>
              <a:ext cx="3871004" cy="518400"/>
            </a:xfrm>
            <a:prstGeom prst="rect">
              <a:avLst/>
            </a:prstGeom>
            <a:noFill/>
            <a:ln>
              <a:noFill/>
            </a:ln>
          </p:spPr>
          <p:txBody>
            <a:bodyPr spcFirstLastPara="1" wrap="square" lIns="128000" tIns="73150" rIns="128000" bIns="73150" anchor="ctr" anchorCtr="0">
              <a:noAutofit/>
            </a:bodyPr>
            <a:lstStyle/>
            <a:p>
              <a:pPr marL="0" marR="0" lvl="0" indent="-114300" algn="ctr"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entury Gothic"/>
                  <a:ea typeface="Century Gothic"/>
                  <a:cs typeface="Century Gothic"/>
                  <a:sym typeface="Century Gothic"/>
                </a:rPr>
                <a:t>Arithmetic operations </a:t>
              </a:r>
              <a:endParaRPr sz="1800" b="0" i="0" u="none" strike="noStrike" cap="none">
                <a:solidFill>
                  <a:schemeClr val="lt1"/>
                </a:solidFill>
                <a:latin typeface="Century Gothic"/>
                <a:ea typeface="Century Gothic"/>
                <a:cs typeface="Century Gothic"/>
                <a:sym typeface="Century Gothic"/>
              </a:endParaRPr>
            </a:p>
          </p:txBody>
        </p:sp>
        <p:sp>
          <p:nvSpPr>
            <p:cNvPr id="213" name="Google Shape;213;p10"/>
            <p:cNvSpPr/>
            <p:nvPr/>
          </p:nvSpPr>
          <p:spPr>
            <a:xfrm>
              <a:off x="40" y="562293"/>
              <a:ext cx="3871004" cy="1383480"/>
            </a:xfrm>
            <a:prstGeom prst="rect">
              <a:avLst/>
            </a:prstGeom>
            <a:solidFill>
              <a:srgbClr val="DBDFDD">
                <a:alpha val="89803"/>
              </a:srgbClr>
            </a:solidFill>
            <a:ln w="25400" cap="flat" cmpd="sng">
              <a:solidFill>
                <a:srgbClr val="DBDFD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0"/>
            <p:cNvSpPr txBox="1"/>
            <p:nvPr/>
          </p:nvSpPr>
          <p:spPr>
            <a:xfrm>
              <a:off x="40" y="562293"/>
              <a:ext cx="3871004" cy="1383480"/>
            </a:xfrm>
            <a:prstGeom prst="rect">
              <a:avLst/>
            </a:prstGeom>
            <a:noFill/>
            <a:ln>
              <a:noFill/>
            </a:ln>
          </p:spPr>
          <p:txBody>
            <a:bodyPr spcFirstLastPara="1" wrap="square" lIns="96000" tIns="96000" rIns="128000" bIns="144000" anchor="t" anchorCtr="0">
              <a:noAutofit/>
            </a:bodyPr>
            <a:lstStyle/>
            <a:p>
              <a:pPr marL="171450" marR="0" lvl="1" indent="-171450" algn="l" rtl="0">
                <a:lnSpc>
                  <a:spcPct val="90000"/>
                </a:lnSpc>
                <a:spcBef>
                  <a:spcPts val="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addition</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Subtraction</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Multiplication</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division</a:t>
              </a: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10"/>
            <p:cNvSpPr/>
            <p:nvPr/>
          </p:nvSpPr>
          <p:spPr>
            <a:xfrm>
              <a:off x="4412985" y="43893"/>
              <a:ext cx="3871004" cy="51840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txBox="1"/>
            <p:nvPr/>
          </p:nvSpPr>
          <p:spPr>
            <a:xfrm>
              <a:off x="4412985" y="43893"/>
              <a:ext cx="3871004" cy="518400"/>
            </a:xfrm>
            <a:prstGeom prst="rect">
              <a:avLst/>
            </a:prstGeom>
            <a:noFill/>
            <a:ln>
              <a:noFill/>
            </a:ln>
          </p:spPr>
          <p:txBody>
            <a:bodyPr spcFirstLastPara="1" wrap="square" lIns="128000" tIns="73150" rIns="128000" bIns="7315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Century Gothic"/>
                  <a:ea typeface="Century Gothic"/>
                  <a:cs typeface="Century Gothic"/>
                  <a:sym typeface="Century Gothic"/>
                </a:rPr>
                <a:t>Logic operations</a:t>
              </a: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10"/>
            <p:cNvSpPr/>
            <p:nvPr/>
          </p:nvSpPr>
          <p:spPr>
            <a:xfrm>
              <a:off x="4412985" y="562293"/>
              <a:ext cx="3871004" cy="1383480"/>
            </a:xfrm>
            <a:prstGeom prst="rect">
              <a:avLst/>
            </a:prstGeom>
            <a:solidFill>
              <a:srgbClr val="DBDFDD">
                <a:alpha val="89803"/>
              </a:srgbClr>
            </a:solidFill>
            <a:ln w="25400" cap="flat" cmpd="sng">
              <a:solidFill>
                <a:srgbClr val="DBDFD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0"/>
            <p:cNvSpPr txBox="1"/>
            <p:nvPr/>
          </p:nvSpPr>
          <p:spPr>
            <a:xfrm>
              <a:off x="4412985" y="562293"/>
              <a:ext cx="3871004" cy="1383480"/>
            </a:xfrm>
            <a:prstGeom prst="rect">
              <a:avLst/>
            </a:prstGeom>
            <a:noFill/>
            <a:ln>
              <a:noFill/>
            </a:ln>
          </p:spPr>
          <p:txBody>
            <a:bodyPr spcFirstLastPara="1" wrap="square" lIns="96000" tIns="96000" rIns="128000" bIns="144000" anchor="t" anchorCtr="0">
              <a:noAutofit/>
            </a:bodyPr>
            <a:lstStyle/>
            <a:p>
              <a:pPr marL="171450" marR="0" lvl="1" indent="-1714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entury Gothic"/>
                  <a:ea typeface="Century Gothic"/>
                  <a:cs typeface="Century Gothic"/>
                  <a:sym typeface="Century Gothic"/>
                </a:rPr>
                <a:t>comparisons of values such as </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NOT</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AND</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OR</a:t>
              </a:r>
              <a:endParaRPr sz="1800" b="0" i="0" u="none" strike="noStrike" cap="none">
                <a:solidFill>
                  <a:schemeClr val="dk1"/>
                </a:solidFill>
                <a:latin typeface="Century Gothic"/>
                <a:ea typeface="Century Gothic"/>
                <a:cs typeface="Century Gothic"/>
                <a:sym typeface="Century Gothic"/>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CONTROL UNIT (CU)</a:t>
            </a:r>
            <a:endParaRPr/>
          </a:p>
        </p:txBody>
      </p:sp>
      <p:sp>
        <p:nvSpPr>
          <p:cNvPr id="224" name="Google Shape;224;p11"/>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14902" lvl="0" indent="-303696" algn="l" rtl="0">
              <a:spcBef>
                <a:spcPts val="0"/>
              </a:spcBef>
              <a:spcAft>
                <a:spcPts val="0"/>
              </a:spcAft>
              <a:buClr>
                <a:srgbClr val="FF3300"/>
              </a:buClr>
              <a:buSzPts val="2400"/>
              <a:buFont typeface="Noto Sans Symbols"/>
              <a:buChar char="▪"/>
            </a:pPr>
            <a:r>
              <a:rPr lang="en-US">
                <a:solidFill>
                  <a:srgbClr val="333333"/>
                </a:solidFill>
              </a:rPr>
              <a:t>One of the two basic components of CPU</a:t>
            </a:r>
            <a:endParaRPr/>
          </a:p>
          <a:p>
            <a:pPr marL="314902" marR="5043" lvl="0" indent="-303696" algn="l" rtl="0">
              <a:spcBef>
                <a:spcPts val="931"/>
              </a:spcBef>
              <a:spcAft>
                <a:spcPts val="0"/>
              </a:spcAft>
              <a:buClr>
                <a:srgbClr val="FF3300"/>
              </a:buClr>
              <a:buSzPts val="2400"/>
              <a:buFont typeface="Noto Sans Symbols"/>
              <a:buChar char="▪"/>
            </a:pPr>
            <a:r>
              <a:rPr lang="en-US">
                <a:solidFill>
                  <a:srgbClr val="333333"/>
                </a:solidFill>
              </a:rPr>
              <a:t>Acts as the central nervous system of a computer  system</a:t>
            </a:r>
            <a:endParaRPr/>
          </a:p>
          <a:p>
            <a:pPr marL="314902" marR="4483" lvl="0" indent="-303696" algn="l" rtl="0">
              <a:spcBef>
                <a:spcPts val="953"/>
              </a:spcBef>
              <a:spcAft>
                <a:spcPts val="0"/>
              </a:spcAft>
              <a:buClr>
                <a:srgbClr val="FF3300"/>
              </a:buClr>
              <a:buSzPts val="2400"/>
              <a:buFont typeface="Noto Sans Symbols"/>
              <a:buChar char="▪"/>
            </a:pPr>
            <a:r>
              <a:rPr lang="en-US">
                <a:solidFill>
                  <a:srgbClr val="333333"/>
                </a:solidFill>
              </a:rPr>
              <a:t>Selects 	and	interprets program instructions, and  coordinates execution</a:t>
            </a:r>
            <a:endParaRPr>
              <a:solidFill>
                <a:srgbClr val="333333"/>
              </a:solidFill>
            </a:endParaRPr>
          </a:p>
          <a:p>
            <a:pPr marL="314902" marR="4483" lvl="0" indent="-303696" algn="l" rtl="0">
              <a:spcBef>
                <a:spcPts val="953"/>
              </a:spcBef>
              <a:spcAft>
                <a:spcPts val="0"/>
              </a:spcAft>
              <a:buClr>
                <a:srgbClr val="FF3300"/>
              </a:buClr>
              <a:buSzPts val="2400"/>
              <a:buFont typeface="Noto Sans Symbols"/>
              <a:buChar char="▪"/>
            </a:pPr>
            <a:r>
              <a:rPr lang="en-US">
                <a:solidFill>
                  <a:srgbClr val="333333"/>
                </a:solidFill>
              </a:rPr>
              <a:t>Fetch 🡪 decode 🡪 execute 🡪 write back</a:t>
            </a:r>
            <a:endParaRPr/>
          </a:p>
          <a:p>
            <a:pPr marL="314902" marR="4483" lvl="0" indent="-303696" algn="l" rtl="0">
              <a:spcBef>
                <a:spcPts val="953"/>
              </a:spcBef>
              <a:spcAft>
                <a:spcPts val="0"/>
              </a:spcAft>
              <a:buClr>
                <a:srgbClr val="FF3300"/>
              </a:buClr>
              <a:buSzPts val="2400"/>
              <a:buFont typeface="Noto Sans Symbols"/>
              <a:buChar char="▪"/>
            </a:pPr>
            <a:r>
              <a:rPr lang="en-US">
                <a:solidFill>
                  <a:srgbClr val="333333"/>
                </a:solidFill>
              </a:rPr>
              <a:t>Has some special purpose registers and a decoder to  perform these activities</a:t>
            </a:r>
            <a:endParaRPr/>
          </a:p>
          <a:p>
            <a:pPr marL="342900" lvl="0" indent="-228600" algn="l" rtl="0">
              <a:spcBef>
                <a:spcPts val="480"/>
              </a:spcBef>
              <a:spcAft>
                <a:spcPts val="0"/>
              </a:spcAft>
              <a:buSzPts val="2400"/>
              <a:buChar char="•"/>
            </a:pPr>
            <a:r>
              <a:rPr lang="en-US"/>
              <a:t>!!The </a:t>
            </a:r>
            <a:r>
              <a:rPr lang="en-US" b="1"/>
              <a:t>control unit </a:t>
            </a:r>
            <a:r>
              <a:rPr lang="en-US"/>
              <a:t>moves the data between these registers, the ALU, and memory.</a:t>
            </a: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RAM&amp;ROM</a:t>
            </a:r>
            <a:endParaRPr/>
          </a:p>
        </p:txBody>
      </p:sp>
      <p:sp>
        <p:nvSpPr>
          <p:cNvPr id="231" name="Google Shape;231;p12"/>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Stores data or programs</a:t>
            </a:r>
            <a:endParaRPr/>
          </a:p>
          <a:p>
            <a:pPr marL="640080" lvl="1" indent="-228600" algn="l" rtl="0">
              <a:spcBef>
                <a:spcPts val="400"/>
              </a:spcBef>
              <a:spcAft>
                <a:spcPts val="0"/>
              </a:spcAft>
              <a:buSzPts val="2000"/>
              <a:buChar char="•"/>
            </a:pPr>
            <a:r>
              <a:rPr lang="en-US"/>
              <a:t>Random Access Memory (RAM)</a:t>
            </a:r>
            <a:endParaRPr/>
          </a:p>
          <a:p>
            <a:pPr marL="914400" lvl="2" indent="-228600" algn="l" rtl="0">
              <a:spcBef>
                <a:spcPts val="360"/>
              </a:spcBef>
              <a:spcAft>
                <a:spcPts val="0"/>
              </a:spcAft>
              <a:buSzPts val="1800"/>
              <a:buChar char="•"/>
            </a:pPr>
            <a:r>
              <a:rPr lang="en-US"/>
              <a:t>Volatile</a:t>
            </a:r>
            <a:endParaRPr/>
          </a:p>
          <a:p>
            <a:pPr marL="914400" lvl="2" indent="-228600" algn="l" rtl="0">
              <a:spcBef>
                <a:spcPts val="360"/>
              </a:spcBef>
              <a:spcAft>
                <a:spcPts val="0"/>
              </a:spcAft>
              <a:buSzPts val="1800"/>
              <a:buChar char="•"/>
            </a:pPr>
            <a:r>
              <a:rPr lang="en-US"/>
              <a:t>Stores current data and programs</a:t>
            </a:r>
            <a:endParaRPr/>
          </a:p>
          <a:p>
            <a:pPr marL="914400" lvl="2" indent="-228600" algn="l" rtl="0">
              <a:spcBef>
                <a:spcPts val="360"/>
              </a:spcBef>
              <a:spcAft>
                <a:spcPts val="0"/>
              </a:spcAft>
              <a:buSzPts val="1800"/>
              <a:buChar char="•"/>
            </a:pPr>
            <a:r>
              <a:rPr lang="en-US"/>
              <a:t>More RAM results in a faster system </a:t>
            </a:r>
            <a:endParaRPr/>
          </a:p>
          <a:p>
            <a:pPr marL="914400" lvl="2" indent="-228600" algn="l" rtl="0">
              <a:spcBef>
                <a:spcPts val="360"/>
              </a:spcBef>
              <a:spcAft>
                <a:spcPts val="0"/>
              </a:spcAft>
              <a:buSzPts val="1800"/>
              <a:buChar char="•"/>
            </a:pPr>
            <a:r>
              <a:rPr lang="en-US"/>
              <a:t>2 to 8 GB</a:t>
            </a:r>
            <a:endParaRPr/>
          </a:p>
          <a:p>
            <a:pPr marL="640080" lvl="1" indent="-228600" algn="l" rtl="0">
              <a:spcBef>
                <a:spcPts val="400"/>
              </a:spcBef>
              <a:spcAft>
                <a:spcPts val="0"/>
              </a:spcAft>
              <a:buSzPts val="2000"/>
              <a:buChar char="•"/>
            </a:pPr>
            <a:r>
              <a:rPr lang="en-US"/>
              <a:t>Read Only Memory (ROM)</a:t>
            </a:r>
            <a:endParaRPr/>
          </a:p>
          <a:p>
            <a:pPr marL="914400" lvl="2" indent="-228600" algn="l" rtl="0">
              <a:spcBef>
                <a:spcPts val="360"/>
              </a:spcBef>
              <a:spcAft>
                <a:spcPts val="0"/>
              </a:spcAft>
              <a:buSzPts val="1800"/>
              <a:buChar char="•"/>
            </a:pPr>
            <a:r>
              <a:rPr lang="en-US"/>
              <a:t>Permanent storage of programs</a:t>
            </a:r>
            <a:endParaRPr/>
          </a:p>
          <a:p>
            <a:pPr marL="914400" lvl="2" indent="-228600" algn="l" rtl="0">
              <a:spcBef>
                <a:spcPts val="360"/>
              </a:spcBef>
              <a:spcAft>
                <a:spcPts val="0"/>
              </a:spcAft>
              <a:buSzPts val="1800"/>
              <a:buChar char="•"/>
            </a:pPr>
            <a:r>
              <a:rPr lang="en-US"/>
              <a:t>Holds the computer boot directions</a:t>
            </a:r>
            <a:endParaRPr/>
          </a:p>
          <a:p>
            <a:pPr marL="914400" lvl="2" indent="-114300" algn="l" rtl="0">
              <a:spcBef>
                <a:spcPts val="360"/>
              </a:spcBef>
              <a:spcAft>
                <a:spcPts val="0"/>
              </a:spcAft>
              <a:buSzPts val="1800"/>
              <a:buNone/>
            </a:pPr>
            <a:endParaRPr/>
          </a:p>
          <a:p>
            <a:pPr marL="342900" lvl="0" indent="-76200" algn="l" rtl="0">
              <a:spcBef>
                <a:spcPts val="480"/>
              </a:spcBef>
              <a:spcAft>
                <a:spcPts val="0"/>
              </a:spcAft>
              <a:buSzPts val="2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13"/>
          <p:cNvPicPr preferRelativeResize="0"/>
          <p:nvPr/>
        </p:nvPicPr>
        <p:blipFill rotWithShape="1">
          <a:blip r:embed="rId3">
            <a:alphaModFix/>
          </a:blip>
          <a:srcRect/>
          <a:stretch/>
        </p:blipFill>
        <p:spPr>
          <a:xfrm>
            <a:off x="8725580" y="929321"/>
            <a:ext cx="3118077" cy="2911068"/>
          </a:xfrm>
          <a:prstGeom prst="rect">
            <a:avLst/>
          </a:prstGeom>
          <a:noFill/>
          <a:ln>
            <a:noFill/>
          </a:ln>
        </p:spPr>
      </p:pic>
      <p:sp>
        <p:nvSpPr>
          <p:cNvPr id="238" name="Google Shape;238;p1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STORAGE DEVICES</a:t>
            </a:r>
            <a:endParaRPr/>
          </a:p>
        </p:txBody>
      </p:sp>
      <p:sp>
        <p:nvSpPr>
          <p:cNvPr id="239" name="Google Shape;239;p1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Hold data and programs permanently</a:t>
            </a:r>
            <a:endParaRPr/>
          </a:p>
          <a:p>
            <a:pPr marL="640080" lvl="1" indent="-228600" algn="l" rtl="0">
              <a:spcBef>
                <a:spcPts val="400"/>
              </a:spcBef>
              <a:spcAft>
                <a:spcPts val="0"/>
              </a:spcAft>
              <a:buSzPts val="2000"/>
              <a:buChar char="•"/>
            </a:pPr>
            <a:r>
              <a:rPr lang="en-US"/>
              <a:t>Different from RAM</a:t>
            </a:r>
            <a:endParaRPr/>
          </a:p>
          <a:p>
            <a:pPr marL="640080" lvl="1" indent="-228600" algn="l" rtl="0">
              <a:spcBef>
                <a:spcPts val="400"/>
              </a:spcBef>
              <a:spcAft>
                <a:spcPts val="0"/>
              </a:spcAft>
              <a:buSzPts val="2000"/>
              <a:buChar char="•"/>
            </a:pPr>
            <a:r>
              <a:rPr lang="en-US"/>
              <a:t>Magnetic storage</a:t>
            </a:r>
            <a:endParaRPr/>
          </a:p>
          <a:p>
            <a:pPr marL="914400" lvl="2" indent="-228600" algn="l" rtl="0">
              <a:spcBef>
                <a:spcPts val="360"/>
              </a:spcBef>
              <a:spcAft>
                <a:spcPts val="0"/>
              </a:spcAft>
              <a:buSzPts val="1800"/>
              <a:buChar char="•"/>
            </a:pPr>
            <a:r>
              <a:rPr lang="en-US"/>
              <a:t>Floppy and hard drive</a:t>
            </a:r>
            <a:endParaRPr/>
          </a:p>
          <a:p>
            <a:pPr marL="914400" lvl="2" indent="-228600" algn="l" rtl="0">
              <a:spcBef>
                <a:spcPts val="360"/>
              </a:spcBef>
              <a:spcAft>
                <a:spcPts val="0"/>
              </a:spcAft>
              <a:buSzPts val="1800"/>
              <a:buChar char="•"/>
            </a:pPr>
            <a:r>
              <a:rPr lang="en-US"/>
              <a:t>Uses a magnet to access data</a:t>
            </a:r>
            <a:endParaRPr/>
          </a:p>
          <a:p>
            <a:pPr marL="640080" lvl="1" indent="-228600" algn="l" rtl="0">
              <a:spcBef>
                <a:spcPts val="400"/>
              </a:spcBef>
              <a:spcAft>
                <a:spcPts val="0"/>
              </a:spcAft>
              <a:buSzPts val="2000"/>
              <a:buChar char="•"/>
            </a:pPr>
            <a:r>
              <a:rPr lang="en-US"/>
              <a:t>Optical storage</a:t>
            </a:r>
            <a:endParaRPr/>
          </a:p>
          <a:p>
            <a:pPr marL="914400" lvl="2" indent="-228600" algn="l" rtl="0">
              <a:spcBef>
                <a:spcPts val="360"/>
              </a:spcBef>
              <a:spcAft>
                <a:spcPts val="0"/>
              </a:spcAft>
              <a:buSzPts val="1800"/>
              <a:buChar char="•"/>
            </a:pPr>
            <a:r>
              <a:rPr lang="en-US"/>
              <a:t>CD and DVD drives</a:t>
            </a:r>
            <a:endParaRPr/>
          </a:p>
          <a:p>
            <a:pPr marL="914400" lvl="2" indent="-228600" algn="l" rtl="0">
              <a:spcBef>
                <a:spcPts val="360"/>
              </a:spcBef>
              <a:spcAft>
                <a:spcPts val="0"/>
              </a:spcAft>
              <a:buSzPts val="1800"/>
              <a:buChar char="•"/>
            </a:pPr>
            <a:r>
              <a:rPr lang="en-US"/>
              <a:t>Uses a laser to access data</a:t>
            </a:r>
            <a:endParaRPr/>
          </a:p>
          <a:p>
            <a:pPr marL="342900" lvl="0" indent="-76200" algn="l" rtl="0">
              <a:spcBef>
                <a:spcPts val="480"/>
              </a:spcBef>
              <a:spcAft>
                <a:spcPts val="0"/>
              </a:spcAft>
              <a:buSzPts val="2400"/>
              <a:buNone/>
            </a:pPr>
            <a:endParaRPr/>
          </a:p>
        </p:txBody>
      </p:sp>
      <p:pic>
        <p:nvPicPr>
          <p:cNvPr id="240" name="Google Shape;240;p13"/>
          <p:cNvPicPr preferRelativeResize="0"/>
          <p:nvPr/>
        </p:nvPicPr>
        <p:blipFill rotWithShape="1">
          <a:blip r:embed="rId4">
            <a:alphaModFix/>
          </a:blip>
          <a:srcRect/>
          <a:stretch/>
        </p:blipFill>
        <p:spPr>
          <a:xfrm>
            <a:off x="6096001" y="4002182"/>
            <a:ext cx="4438651" cy="237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I/O DEVICES</a:t>
            </a:r>
            <a:endParaRPr/>
          </a:p>
        </p:txBody>
      </p:sp>
      <p:sp>
        <p:nvSpPr>
          <p:cNvPr id="247" name="Google Shape;247;p14"/>
          <p:cNvSpPr txBox="1">
            <a:spLocks noGrp="1"/>
          </p:cNvSpPr>
          <p:nvPr>
            <p:ph type="body" idx="1"/>
          </p:nvPr>
        </p:nvSpPr>
        <p:spPr>
          <a:xfrm>
            <a:off x="1045031" y="1825625"/>
            <a:ext cx="5894615" cy="4353106"/>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2040"/>
              <a:buNone/>
            </a:pPr>
            <a:r>
              <a:rPr lang="en-US" sz="2040"/>
              <a:t>Allows the user to interact</a:t>
            </a:r>
            <a:endParaRPr/>
          </a:p>
          <a:p>
            <a:pPr marL="640080" lvl="1" indent="-228600" algn="l" rtl="0">
              <a:lnSpc>
                <a:spcPct val="80000"/>
              </a:lnSpc>
              <a:spcBef>
                <a:spcPts val="340"/>
              </a:spcBef>
              <a:spcAft>
                <a:spcPts val="0"/>
              </a:spcAft>
              <a:buSzPts val="1700"/>
              <a:buChar char="•"/>
            </a:pPr>
            <a:r>
              <a:rPr lang="en-US" sz="1700"/>
              <a:t>Some devices are input and output</a:t>
            </a:r>
            <a:endParaRPr/>
          </a:p>
          <a:p>
            <a:pPr marL="914400" lvl="2" indent="-228600" algn="l" rtl="0">
              <a:lnSpc>
                <a:spcPct val="80000"/>
              </a:lnSpc>
              <a:spcBef>
                <a:spcPts val="408"/>
              </a:spcBef>
              <a:spcAft>
                <a:spcPts val="0"/>
              </a:spcAft>
              <a:buSzPts val="2040"/>
              <a:buChar char="•"/>
            </a:pPr>
            <a:r>
              <a:rPr lang="en-US" sz="2040"/>
              <a:t>Touch screens</a:t>
            </a:r>
            <a:endParaRPr/>
          </a:p>
          <a:p>
            <a:pPr marL="12700" lvl="0" indent="-12700" algn="l" rtl="0">
              <a:lnSpc>
                <a:spcPct val="80000"/>
              </a:lnSpc>
              <a:spcBef>
                <a:spcPts val="95"/>
              </a:spcBef>
              <a:spcAft>
                <a:spcPts val="0"/>
              </a:spcAft>
              <a:buSzPts val="2040"/>
              <a:buChar char="•"/>
            </a:pPr>
            <a:r>
              <a:rPr lang="en-US" sz="2040" b="1"/>
              <a:t>Input Devices</a:t>
            </a:r>
            <a:endParaRPr/>
          </a:p>
          <a:p>
            <a:pPr marL="342900" lvl="0" indent="-228600" algn="l" rtl="0">
              <a:lnSpc>
                <a:spcPct val="80000"/>
              </a:lnSpc>
              <a:spcBef>
                <a:spcPts val="408"/>
              </a:spcBef>
              <a:spcAft>
                <a:spcPts val="0"/>
              </a:spcAft>
              <a:buSzPts val="2040"/>
              <a:buChar char="•"/>
            </a:pPr>
            <a:r>
              <a:rPr lang="en-US" sz="2040"/>
              <a:t>Any peripheral (piece of computer hardware  equipment) used to provide data and control signals  to a computer.</a:t>
            </a:r>
            <a:endParaRPr sz="2040"/>
          </a:p>
          <a:p>
            <a:pPr marL="342900" lvl="0" indent="-228600" algn="l" rtl="0">
              <a:lnSpc>
                <a:spcPct val="80000"/>
              </a:lnSpc>
              <a:spcBef>
                <a:spcPts val="408"/>
              </a:spcBef>
              <a:spcAft>
                <a:spcPts val="0"/>
              </a:spcAft>
              <a:buSzPts val="2040"/>
              <a:buChar char="•"/>
            </a:pPr>
            <a:r>
              <a:rPr lang="en-US" sz="2040"/>
              <a:t>Allows the user to put data into the computer.</a:t>
            </a:r>
            <a:endParaRPr sz="2040"/>
          </a:p>
          <a:p>
            <a:pPr marL="12700" lvl="0" indent="-12700" algn="l" rtl="0">
              <a:lnSpc>
                <a:spcPct val="80000"/>
              </a:lnSpc>
              <a:spcBef>
                <a:spcPts val="95"/>
              </a:spcBef>
              <a:spcAft>
                <a:spcPts val="0"/>
              </a:spcAft>
              <a:buSzPts val="2040"/>
              <a:buChar char="•"/>
            </a:pPr>
            <a:r>
              <a:rPr lang="en-US" sz="2040" b="1"/>
              <a:t>Output Devices</a:t>
            </a:r>
            <a:endParaRPr/>
          </a:p>
          <a:p>
            <a:pPr marL="12700" lvl="0" indent="-12700" algn="l" rtl="0">
              <a:lnSpc>
                <a:spcPct val="80000"/>
              </a:lnSpc>
              <a:spcBef>
                <a:spcPts val="95"/>
              </a:spcBef>
              <a:spcAft>
                <a:spcPts val="0"/>
              </a:spcAft>
              <a:buSzPts val="2040"/>
              <a:buChar char="•"/>
            </a:pPr>
            <a:r>
              <a:rPr lang="en-US" sz="2040"/>
              <a:t>Any peripheral that deliver data</a:t>
            </a:r>
            <a:endParaRPr/>
          </a:p>
          <a:p>
            <a:pPr marL="12700" lvl="0" indent="-12700" algn="l" rtl="0">
              <a:lnSpc>
                <a:spcPct val="80000"/>
              </a:lnSpc>
              <a:spcBef>
                <a:spcPts val="95"/>
              </a:spcBef>
              <a:spcAft>
                <a:spcPts val="0"/>
              </a:spcAft>
              <a:buSzPts val="2040"/>
              <a:buChar char="•"/>
            </a:pPr>
            <a:r>
              <a:rPr lang="en-US" sz="2040"/>
              <a:t>Computer hardware equipment used to  communicate the results of data processing carried  out by a computer to the outside world.</a:t>
            </a:r>
            <a:endParaRPr sz="2040"/>
          </a:p>
          <a:p>
            <a:pPr marL="12700" marR="5080" lvl="0" indent="0" algn="just" rtl="0">
              <a:lnSpc>
                <a:spcPct val="80000"/>
              </a:lnSpc>
              <a:spcBef>
                <a:spcPts val="570"/>
              </a:spcBef>
              <a:spcAft>
                <a:spcPts val="0"/>
              </a:spcAft>
              <a:buSzPts val="2040"/>
              <a:buNone/>
            </a:pPr>
            <a:endParaRPr sz="2040"/>
          </a:p>
          <a:p>
            <a:pPr marL="914400" lvl="2" indent="-99060" algn="l" rtl="0">
              <a:lnSpc>
                <a:spcPct val="80000"/>
              </a:lnSpc>
              <a:spcBef>
                <a:spcPts val="408"/>
              </a:spcBef>
              <a:spcAft>
                <a:spcPts val="0"/>
              </a:spcAft>
              <a:buSzPts val="2040"/>
              <a:buNone/>
            </a:pPr>
            <a:endParaRPr sz="2040"/>
          </a:p>
          <a:p>
            <a:pPr marL="342900" lvl="0" indent="-99059" algn="l" rtl="0">
              <a:lnSpc>
                <a:spcPct val="80000"/>
              </a:lnSpc>
              <a:spcBef>
                <a:spcPts val="408"/>
              </a:spcBef>
              <a:spcAft>
                <a:spcPts val="0"/>
              </a:spcAft>
              <a:buSzPts val="2040"/>
              <a:buNone/>
            </a:pPr>
            <a:endParaRPr sz="2040"/>
          </a:p>
        </p:txBody>
      </p:sp>
      <p:pic>
        <p:nvPicPr>
          <p:cNvPr id="248" name="Google Shape;248;p14"/>
          <p:cNvPicPr preferRelativeResize="0"/>
          <p:nvPr/>
        </p:nvPicPr>
        <p:blipFill rotWithShape="1">
          <a:blip r:embed="rId3">
            <a:alphaModFix/>
          </a:blip>
          <a:srcRect/>
          <a:stretch/>
        </p:blipFill>
        <p:spPr>
          <a:xfrm>
            <a:off x="7086600" y="1938156"/>
            <a:ext cx="4755709" cy="29816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I/O CONTROLLERS</a:t>
            </a:r>
            <a:endParaRPr/>
          </a:p>
        </p:txBody>
      </p:sp>
      <p:sp>
        <p:nvSpPr>
          <p:cNvPr id="254" name="Google Shape;254;p15"/>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The main purpose of this system is to help in the interaction of peripheral devices with the control units (CUs).</a:t>
            </a:r>
            <a:endParaRPr/>
          </a:p>
          <a:p>
            <a:pPr marL="342900" lvl="0" indent="-228600" algn="l" rtl="0">
              <a:spcBef>
                <a:spcPts val="480"/>
              </a:spcBef>
              <a:spcAft>
                <a:spcPts val="0"/>
              </a:spcAft>
              <a:buSzPts val="2400"/>
              <a:buNone/>
            </a:pPr>
            <a:endParaRPr/>
          </a:p>
          <a:p>
            <a:pPr marL="342900" lvl="0" indent="-228600" algn="l" rtl="0">
              <a:spcBef>
                <a:spcPts val="480"/>
              </a:spcBef>
              <a:spcAft>
                <a:spcPts val="0"/>
              </a:spcAft>
              <a:buSzPts val="2400"/>
              <a:buChar char="•"/>
            </a:pPr>
            <a:r>
              <a:rPr lang="en-US"/>
              <a:t> Put simply, the I/O controller helps in the connection and control of various peripheral devices, which are input and output devices. </a:t>
            </a:r>
            <a:endParaRPr/>
          </a:p>
          <a:p>
            <a:pPr marL="342900" lvl="0" indent="-76200" algn="l" rtl="0">
              <a:spcBef>
                <a:spcPts val="480"/>
              </a:spcBef>
              <a:spcAft>
                <a:spcPts val="0"/>
              </a:spcAft>
              <a:buSzPts val="2400"/>
              <a:buNone/>
            </a:pPr>
            <a:endParaRPr/>
          </a:p>
          <a:p>
            <a:pPr marL="342900" lvl="0" indent="-228600" algn="l" rtl="0">
              <a:spcBef>
                <a:spcPts val="480"/>
              </a:spcBef>
              <a:spcAft>
                <a:spcPts val="0"/>
              </a:spcAft>
              <a:buSzPts val="2400"/>
              <a:buChar char="•"/>
            </a:pPr>
            <a:r>
              <a:rPr lang="en-US"/>
              <a:t>I/O controllers are also known as channel I/O, DMA controllers, peripheral processors or I/O processors.</a:t>
            </a:r>
            <a:endParaRPr/>
          </a:p>
          <a:p>
            <a:pPr marL="342900" lvl="0" indent="-76200" algn="l" rtl="0">
              <a:spcBef>
                <a:spcPts val="480"/>
              </a:spcBef>
              <a:spcAft>
                <a:spcPts val="0"/>
              </a:spcAft>
              <a:buSzPts val="24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6"/>
          <p:cNvSpPr txBox="1">
            <a:spLocks noGrp="1"/>
          </p:cNvSpPr>
          <p:nvPr>
            <p:ph type="title"/>
          </p:nvPr>
        </p:nvSpPr>
        <p:spPr>
          <a:xfrm>
            <a:off x="641323" y="283153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dirty="0"/>
              <a:t>SOFTWARE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7"/>
          <p:cNvSpPr txBox="1">
            <a:spLocks noGrp="1"/>
          </p:cNvSpPr>
          <p:nvPr>
            <p:ph type="title"/>
          </p:nvPr>
        </p:nvSpPr>
        <p:spPr>
          <a:xfrm>
            <a:off x="1110344" y="410752"/>
            <a:ext cx="10308771"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SOFTWARE</a:t>
            </a:r>
            <a:endParaRPr/>
          </a:p>
        </p:txBody>
      </p:sp>
      <p:sp>
        <p:nvSpPr>
          <p:cNvPr id="266" name="Google Shape;266;p17"/>
          <p:cNvSpPr txBox="1">
            <a:spLocks noGrp="1"/>
          </p:cNvSpPr>
          <p:nvPr>
            <p:ph type="body" idx="1"/>
          </p:nvPr>
        </p:nvSpPr>
        <p:spPr>
          <a:xfrm>
            <a:off x="772889" y="1702046"/>
            <a:ext cx="10308771" cy="4353106"/>
          </a:xfrm>
          <a:prstGeom prst="rect">
            <a:avLst/>
          </a:prstGeom>
          <a:noFill/>
          <a:ln>
            <a:noFill/>
          </a:ln>
        </p:spPr>
        <p:txBody>
          <a:bodyPr spcFirstLastPara="1" wrap="square" lIns="91425" tIns="45700" rIns="91425" bIns="45700" anchor="t" anchorCtr="0">
            <a:normAutofit/>
          </a:bodyPr>
          <a:lstStyle/>
          <a:p>
            <a:pPr marL="342900" lvl="0" indent="-228600" algn="l" rtl="0">
              <a:lnSpc>
                <a:spcPct val="80000"/>
              </a:lnSpc>
              <a:spcBef>
                <a:spcPts val="0"/>
              </a:spcBef>
              <a:spcAft>
                <a:spcPts val="0"/>
              </a:spcAft>
              <a:buSzPts val="1595"/>
              <a:buChar char="•"/>
            </a:pPr>
            <a:r>
              <a:rPr lang="en-US" sz="1595"/>
              <a:t>Tells the computer what to do</a:t>
            </a:r>
            <a:endParaRPr/>
          </a:p>
          <a:p>
            <a:pPr marL="342900" lvl="0" indent="-228600" algn="l" rtl="0">
              <a:lnSpc>
                <a:spcPct val="80000"/>
              </a:lnSpc>
              <a:spcBef>
                <a:spcPts val="319"/>
              </a:spcBef>
              <a:spcAft>
                <a:spcPts val="0"/>
              </a:spcAft>
              <a:buSzPts val="1595"/>
              <a:buChar char="•"/>
            </a:pPr>
            <a:r>
              <a:rPr lang="en-US" sz="1595"/>
              <a:t>Reason people purchase computers</a:t>
            </a:r>
            <a:endParaRPr/>
          </a:p>
          <a:p>
            <a:pPr marL="342900" lvl="0" indent="-228600" algn="l" rtl="0">
              <a:lnSpc>
                <a:spcPct val="80000"/>
              </a:lnSpc>
              <a:spcBef>
                <a:spcPts val="319"/>
              </a:spcBef>
              <a:spcAft>
                <a:spcPts val="0"/>
              </a:spcAft>
              <a:buSzPts val="1595"/>
              <a:buChar char="•"/>
            </a:pPr>
            <a:r>
              <a:rPr lang="en-US" sz="1595"/>
              <a:t>Two types</a:t>
            </a:r>
            <a:endParaRPr/>
          </a:p>
          <a:p>
            <a:pPr marL="640080" lvl="1" indent="-228600" algn="l" rtl="0">
              <a:lnSpc>
                <a:spcPct val="80000"/>
              </a:lnSpc>
              <a:spcBef>
                <a:spcPts val="275"/>
              </a:spcBef>
              <a:spcAft>
                <a:spcPts val="0"/>
              </a:spcAft>
              <a:buSzPts val="1375"/>
              <a:buChar char="•"/>
            </a:pPr>
            <a:r>
              <a:rPr lang="en-US" sz="1375"/>
              <a:t>System software</a:t>
            </a:r>
            <a:endParaRPr/>
          </a:p>
          <a:p>
            <a:pPr marL="640080" lvl="1" indent="-228600" algn="l" rtl="0">
              <a:lnSpc>
                <a:spcPct val="80000"/>
              </a:lnSpc>
              <a:spcBef>
                <a:spcPts val="275"/>
              </a:spcBef>
              <a:spcAft>
                <a:spcPts val="0"/>
              </a:spcAft>
              <a:buSzPts val="1375"/>
              <a:buChar char="•"/>
            </a:pPr>
            <a:r>
              <a:rPr lang="en-US" sz="1375"/>
              <a:t>Application software</a:t>
            </a:r>
            <a:endParaRPr/>
          </a:p>
          <a:p>
            <a:pPr marL="342900" lvl="0" indent="-228600" algn="l" rtl="0">
              <a:lnSpc>
                <a:spcPct val="80000"/>
              </a:lnSpc>
              <a:spcBef>
                <a:spcPts val="319"/>
              </a:spcBef>
              <a:spcAft>
                <a:spcPts val="0"/>
              </a:spcAft>
              <a:buSzPts val="1595"/>
              <a:buChar char="•"/>
            </a:pPr>
            <a:r>
              <a:rPr lang="en-US" sz="1595"/>
              <a:t>System software</a:t>
            </a:r>
            <a:endParaRPr/>
          </a:p>
          <a:p>
            <a:pPr marL="640080" lvl="1" indent="-228600" algn="l" rtl="0">
              <a:lnSpc>
                <a:spcPct val="80000"/>
              </a:lnSpc>
              <a:spcBef>
                <a:spcPts val="275"/>
              </a:spcBef>
              <a:spcAft>
                <a:spcPts val="0"/>
              </a:spcAft>
              <a:buSzPts val="1375"/>
              <a:buChar char="•"/>
            </a:pPr>
            <a:r>
              <a:rPr lang="en-US" sz="1375"/>
              <a:t>Most important software</a:t>
            </a:r>
            <a:endParaRPr/>
          </a:p>
          <a:p>
            <a:pPr marL="640080" lvl="1" indent="-228600" algn="l" rtl="0">
              <a:lnSpc>
                <a:spcPct val="80000"/>
              </a:lnSpc>
              <a:spcBef>
                <a:spcPts val="275"/>
              </a:spcBef>
              <a:spcAft>
                <a:spcPts val="0"/>
              </a:spcAft>
              <a:buSzPts val="1375"/>
              <a:buChar char="•"/>
            </a:pPr>
            <a:r>
              <a:rPr lang="en-US" sz="1375"/>
              <a:t>Operating system</a:t>
            </a:r>
            <a:endParaRPr/>
          </a:p>
          <a:p>
            <a:pPr marL="914400" lvl="2" indent="-228600" algn="l" rtl="0">
              <a:lnSpc>
                <a:spcPct val="80000"/>
              </a:lnSpc>
              <a:spcBef>
                <a:spcPts val="242"/>
              </a:spcBef>
              <a:spcAft>
                <a:spcPts val="0"/>
              </a:spcAft>
              <a:buSzPts val="1210"/>
              <a:buChar char="•"/>
            </a:pPr>
            <a:r>
              <a:rPr lang="en-US" sz="1210"/>
              <a:t>Windows XP</a:t>
            </a:r>
            <a:endParaRPr/>
          </a:p>
          <a:p>
            <a:pPr marL="640080" lvl="1" indent="-228600" algn="l" rtl="0">
              <a:lnSpc>
                <a:spcPct val="80000"/>
              </a:lnSpc>
              <a:spcBef>
                <a:spcPts val="275"/>
              </a:spcBef>
              <a:spcAft>
                <a:spcPts val="0"/>
              </a:spcAft>
              <a:buSzPts val="1375"/>
              <a:buChar char="•"/>
            </a:pPr>
            <a:r>
              <a:rPr lang="en-US" sz="1375"/>
              <a:t>Network operating system (OS)</a:t>
            </a:r>
            <a:endParaRPr/>
          </a:p>
          <a:p>
            <a:pPr marL="914400" lvl="2" indent="-228600" algn="l" rtl="0">
              <a:lnSpc>
                <a:spcPct val="80000"/>
              </a:lnSpc>
              <a:spcBef>
                <a:spcPts val="242"/>
              </a:spcBef>
              <a:spcAft>
                <a:spcPts val="0"/>
              </a:spcAft>
              <a:buSzPts val="1210"/>
              <a:buChar char="•"/>
            </a:pPr>
            <a:r>
              <a:rPr lang="en-US" sz="1210"/>
              <a:t>Windows Server 2003</a:t>
            </a:r>
            <a:endParaRPr/>
          </a:p>
          <a:p>
            <a:pPr marL="640080" lvl="1" indent="-228600" algn="l" rtl="0">
              <a:lnSpc>
                <a:spcPct val="80000"/>
              </a:lnSpc>
              <a:spcBef>
                <a:spcPts val="275"/>
              </a:spcBef>
              <a:spcAft>
                <a:spcPts val="0"/>
              </a:spcAft>
              <a:buSzPts val="1375"/>
              <a:buChar char="•"/>
            </a:pPr>
            <a:r>
              <a:rPr lang="en-US" sz="1375"/>
              <a:t>Utility</a:t>
            </a:r>
            <a:endParaRPr/>
          </a:p>
          <a:p>
            <a:pPr marL="914400" lvl="2" indent="-228600" algn="l" rtl="0">
              <a:lnSpc>
                <a:spcPct val="80000"/>
              </a:lnSpc>
              <a:spcBef>
                <a:spcPts val="242"/>
              </a:spcBef>
              <a:spcAft>
                <a:spcPts val="0"/>
              </a:spcAft>
              <a:buSzPts val="1210"/>
              <a:buChar char="•"/>
            </a:pPr>
            <a:r>
              <a:rPr lang="en-US" sz="1210"/>
              <a:t>Symantec Antivirus</a:t>
            </a:r>
            <a:endParaRPr/>
          </a:p>
          <a:p>
            <a:pPr marL="342900" lvl="0" indent="-228600" algn="l" rtl="0">
              <a:lnSpc>
                <a:spcPct val="80000"/>
              </a:lnSpc>
              <a:spcBef>
                <a:spcPts val="319"/>
              </a:spcBef>
              <a:spcAft>
                <a:spcPts val="0"/>
              </a:spcAft>
              <a:buSzPts val="1595"/>
              <a:buChar char="•"/>
            </a:pPr>
            <a:r>
              <a:rPr lang="en-US" sz="1595"/>
              <a:t>Application software</a:t>
            </a:r>
            <a:endParaRPr/>
          </a:p>
          <a:p>
            <a:pPr marL="640080" lvl="1" indent="-228600" algn="l" rtl="0">
              <a:lnSpc>
                <a:spcPct val="80000"/>
              </a:lnSpc>
              <a:spcBef>
                <a:spcPts val="275"/>
              </a:spcBef>
              <a:spcAft>
                <a:spcPts val="0"/>
              </a:spcAft>
              <a:buSzPts val="1375"/>
              <a:buChar char="•"/>
            </a:pPr>
            <a:r>
              <a:rPr lang="en-US" sz="1375"/>
              <a:t>Accomplishes a specific task</a:t>
            </a:r>
            <a:endParaRPr/>
          </a:p>
          <a:p>
            <a:pPr marL="640080" lvl="1" indent="-228600" algn="l" rtl="0">
              <a:lnSpc>
                <a:spcPct val="80000"/>
              </a:lnSpc>
              <a:spcBef>
                <a:spcPts val="275"/>
              </a:spcBef>
              <a:spcAft>
                <a:spcPts val="0"/>
              </a:spcAft>
              <a:buSzPts val="1375"/>
              <a:buChar char="•"/>
            </a:pPr>
            <a:r>
              <a:rPr lang="en-US" sz="1375"/>
              <a:t>Most common type of software</a:t>
            </a:r>
            <a:endParaRPr/>
          </a:p>
          <a:p>
            <a:pPr marL="914400" lvl="2" indent="-228600" algn="l" rtl="0">
              <a:lnSpc>
                <a:spcPct val="80000"/>
              </a:lnSpc>
              <a:spcBef>
                <a:spcPts val="242"/>
              </a:spcBef>
              <a:spcAft>
                <a:spcPts val="0"/>
              </a:spcAft>
              <a:buSzPts val="1210"/>
              <a:buChar char="•"/>
            </a:pPr>
            <a:r>
              <a:rPr lang="en-US" sz="1210"/>
              <a:t>MS Word</a:t>
            </a:r>
            <a:endParaRPr/>
          </a:p>
          <a:p>
            <a:pPr marL="640080" lvl="1" indent="-228600" algn="l" rtl="0">
              <a:lnSpc>
                <a:spcPct val="80000"/>
              </a:lnSpc>
              <a:spcBef>
                <a:spcPts val="275"/>
              </a:spcBef>
              <a:spcAft>
                <a:spcPts val="0"/>
              </a:spcAft>
              <a:buSzPts val="1375"/>
              <a:buChar char="•"/>
            </a:pPr>
            <a:r>
              <a:rPr lang="en-US" sz="1375"/>
              <a:t>Covers most common uses of computers</a:t>
            </a:r>
            <a:endParaRPr/>
          </a:p>
          <a:p>
            <a:pPr marL="914400" lvl="2" indent="-151765" algn="l" rtl="0">
              <a:lnSpc>
                <a:spcPct val="80000"/>
              </a:lnSpc>
              <a:spcBef>
                <a:spcPts val="242"/>
              </a:spcBef>
              <a:spcAft>
                <a:spcPts val="0"/>
              </a:spcAft>
              <a:buSzPts val="1210"/>
              <a:buNone/>
            </a:pPr>
            <a:endParaRPr sz="1210"/>
          </a:p>
          <a:p>
            <a:pPr marL="640080" lvl="1" indent="-158750" algn="l" rtl="0">
              <a:lnSpc>
                <a:spcPct val="80000"/>
              </a:lnSpc>
              <a:spcBef>
                <a:spcPts val="220"/>
              </a:spcBef>
              <a:spcAft>
                <a:spcPts val="0"/>
              </a:spcAft>
              <a:buSzPts val="1100"/>
              <a:buNone/>
            </a:pPr>
            <a:endParaRPr sz="1100"/>
          </a:p>
          <a:p>
            <a:pPr marL="342900" lvl="0" indent="-144780" algn="l" rtl="0">
              <a:lnSpc>
                <a:spcPct val="80000"/>
              </a:lnSpc>
              <a:spcBef>
                <a:spcPts val="264"/>
              </a:spcBef>
              <a:spcAft>
                <a:spcPts val="0"/>
              </a:spcAft>
              <a:buSzPts val="1320"/>
              <a:buNone/>
            </a:pPr>
            <a:endParaRPr sz="1320"/>
          </a:p>
        </p:txBody>
      </p:sp>
      <p:sp>
        <p:nvSpPr>
          <p:cNvPr id="267" name="Google Shape;267;p17"/>
          <p:cNvSpPr/>
          <p:nvPr/>
        </p:nvSpPr>
        <p:spPr>
          <a:xfrm>
            <a:off x="9248866" y="3074889"/>
            <a:ext cx="371017" cy="1483892"/>
          </a:xfrm>
          <a:custGeom>
            <a:avLst/>
            <a:gdLst/>
            <a:ahLst/>
            <a:cxnLst/>
            <a:rect l="l" t="t" r="r" b="b"/>
            <a:pathLst>
              <a:path w="120000" h="120000" extrusionOk="0">
                <a:moveTo>
                  <a:pt x="0" y="0"/>
                </a:moveTo>
                <a:lnTo>
                  <a:pt x="0" y="120000"/>
                </a:lnTo>
                <a:lnTo>
                  <a:pt x="120000" y="120000"/>
                </a:lnTo>
              </a:path>
            </a:pathLst>
          </a:custGeom>
          <a:noFill/>
          <a:ln w="25400" cap="flat" cmpd="sng">
            <a:solidFill>
              <a:srgbClr val="BA4936"/>
            </a:solidFill>
            <a:prstDash val="solid"/>
            <a:round/>
            <a:headEnd type="none" w="sm" len="sm"/>
            <a:tailEnd type="none" w="sm" len="sm"/>
          </a:ln>
        </p:spPr>
      </p:sp>
      <p:sp>
        <p:nvSpPr>
          <p:cNvPr id="268" name="Google Shape;268;p17"/>
          <p:cNvSpPr/>
          <p:nvPr/>
        </p:nvSpPr>
        <p:spPr>
          <a:xfrm>
            <a:off x="9248864" y="3074893"/>
            <a:ext cx="335928" cy="516661"/>
          </a:xfrm>
          <a:custGeom>
            <a:avLst/>
            <a:gdLst/>
            <a:ahLst/>
            <a:cxnLst/>
            <a:rect l="l" t="t" r="r" b="b"/>
            <a:pathLst>
              <a:path w="120000" h="120000" extrusionOk="0">
                <a:moveTo>
                  <a:pt x="0" y="0"/>
                </a:moveTo>
                <a:lnTo>
                  <a:pt x="0" y="120000"/>
                </a:lnTo>
                <a:lnTo>
                  <a:pt x="120000" y="120000"/>
                </a:lnTo>
              </a:path>
            </a:pathLst>
          </a:custGeom>
          <a:noFill/>
          <a:ln w="25400" cap="flat" cmpd="sng">
            <a:solidFill>
              <a:srgbClr val="BA4936"/>
            </a:solidFill>
            <a:prstDash val="solid"/>
            <a:round/>
            <a:headEnd type="none" w="sm" len="sm"/>
            <a:tailEnd type="none" w="sm" len="sm"/>
          </a:ln>
        </p:spPr>
      </p:sp>
      <p:sp>
        <p:nvSpPr>
          <p:cNvPr id="269" name="Google Shape;269;p17"/>
          <p:cNvSpPr/>
          <p:nvPr/>
        </p:nvSpPr>
        <p:spPr>
          <a:xfrm>
            <a:off x="8323587" y="2236462"/>
            <a:ext cx="1384556" cy="264326"/>
          </a:xfrm>
          <a:custGeom>
            <a:avLst/>
            <a:gdLst/>
            <a:ahLst/>
            <a:cxnLst/>
            <a:rect l="l" t="t" r="r" b="b"/>
            <a:pathLst>
              <a:path w="120000" h="120000" extrusionOk="0">
                <a:moveTo>
                  <a:pt x="0" y="0"/>
                </a:moveTo>
                <a:lnTo>
                  <a:pt x="0" y="65268"/>
                </a:lnTo>
                <a:lnTo>
                  <a:pt x="120000" y="65268"/>
                </a:lnTo>
                <a:lnTo>
                  <a:pt x="120000" y="120000"/>
                </a:lnTo>
              </a:path>
            </a:pathLst>
          </a:custGeom>
          <a:noFill/>
          <a:ln w="25400" cap="flat" cmpd="sng">
            <a:solidFill>
              <a:srgbClr val="A43F2E"/>
            </a:solidFill>
            <a:prstDash val="solid"/>
            <a:round/>
            <a:headEnd type="none" w="sm" len="sm"/>
            <a:tailEnd type="none" w="sm" len="sm"/>
          </a:ln>
        </p:spPr>
      </p:sp>
      <p:sp>
        <p:nvSpPr>
          <p:cNvPr id="270" name="Google Shape;270;p17"/>
          <p:cNvSpPr/>
          <p:nvPr/>
        </p:nvSpPr>
        <p:spPr>
          <a:xfrm>
            <a:off x="6210822" y="3074889"/>
            <a:ext cx="183919" cy="2041866"/>
          </a:xfrm>
          <a:custGeom>
            <a:avLst/>
            <a:gdLst/>
            <a:ahLst/>
            <a:cxnLst/>
            <a:rect l="l" t="t" r="r" b="b"/>
            <a:pathLst>
              <a:path w="120000" h="120000" extrusionOk="0">
                <a:moveTo>
                  <a:pt x="0" y="0"/>
                </a:moveTo>
                <a:lnTo>
                  <a:pt x="0" y="120000"/>
                </a:lnTo>
                <a:lnTo>
                  <a:pt x="119999" y="120000"/>
                </a:lnTo>
              </a:path>
            </a:pathLst>
          </a:custGeom>
          <a:noFill/>
          <a:ln w="25400" cap="flat" cmpd="sng">
            <a:solidFill>
              <a:srgbClr val="BA4936"/>
            </a:solidFill>
            <a:prstDash val="solid"/>
            <a:round/>
            <a:headEnd type="none" w="sm" len="sm"/>
            <a:tailEnd type="none" w="sm" len="sm"/>
          </a:ln>
        </p:spPr>
      </p:sp>
      <p:sp>
        <p:nvSpPr>
          <p:cNvPr id="271" name="Google Shape;271;p17"/>
          <p:cNvSpPr/>
          <p:nvPr/>
        </p:nvSpPr>
        <p:spPr>
          <a:xfrm>
            <a:off x="6210821" y="3074889"/>
            <a:ext cx="183931" cy="1285110"/>
          </a:xfrm>
          <a:custGeom>
            <a:avLst/>
            <a:gdLst/>
            <a:ahLst/>
            <a:cxnLst/>
            <a:rect l="l" t="t" r="r" b="b"/>
            <a:pathLst>
              <a:path w="120000" h="120000" extrusionOk="0">
                <a:moveTo>
                  <a:pt x="0" y="0"/>
                </a:moveTo>
                <a:lnTo>
                  <a:pt x="0" y="120000"/>
                </a:lnTo>
                <a:lnTo>
                  <a:pt x="119999" y="120000"/>
                </a:lnTo>
              </a:path>
            </a:pathLst>
          </a:custGeom>
          <a:noFill/>
          <a:ln w="25400" cap="flat" cmpd="sng">
            <a:solidFill>
              <a:srgbClr val="BA4936"/>
            </a:solidFill>
            <a:prstDash val="solid"/>
            <a:round/>
            <a:headEnd type="none" w="sm" len="sm"/>
            <a:tailEnd type="none" w="sm" len="sm"/>
          </a:ln>
        </p:spPr>
      </p:sp>
      <p:sp>
        <p:nvSpPr>
          <p:cNvPr id="272" name="Google Shape;272;p17"/>
          <p:cNvSpPr/>
          <p:nvPr/>
        </p:nvSpPr>
        <p:spPr>
          <a:xfrm>
            <a:off x="6210822" y="3074893"/>
            <a:ext cx="148841" cy="481583"/>
          </a:xfrm>
          <a:custGeom>
            <a:avLst/>
            <a:gdLst/>
            <a:ahLst/>
            <a:cxnLst/>
            <a:rect l="l" t="t" r="r" b="b"/>
            <a:pathLst>
              <a:path w="120000" h="120000" extrusionOk="0">
                <a:moveTo>
                  <a:pt x="0" y="0"/>
                </a:moveTo>
                <a:lnTo>
                  <a:pt x="0" y="120000"/>
                </a:lnTo>
                <a:lnTo>
                  <a:pt x="120000" y="120000"/>
                </a:lnTo>
              </a:path>
            </a:pathLst>
          </a:custGeom>
          <a:noFill/>
          <a:ln w="25400" cap="flat" cmpd="sng">
            <a:solidFill>
              <a:srgbClr val="BA4936"/>
            </a:solidFill>
            <a:prstDash val="solid"/>
            <a:round/>
            <a:headEnd type="none" w="sm" len="sm"/>
            <a:tailEnd type="none" w="sm" len="sm"/>
          </a:ln>
        </p:spPr>
      </p:sp>
      <p:sp>
        <p:nvSpPr>
          <p:cNvPr id="273" name="Google Shape;273;p17"/>
          <p:cNvSpPr/>
          <p:nvPr/>
        </p:nvSpPr>
        <p:spPr>
          <a:xfrm>
            <a:off x="6670102" y="2236462"/>
            <a:ext cx="1653487" cy="264326"/>
          </a:xfrm>
          <a:custGeom>
            <a:avLst/>
            <a:gdLst/>
            <a:ahLst/>
            <a:cxnLst/>
            <a:rect l="l" t="t" r="r" b="b"/>
            <a:pathLst>
              <a:path w="120000" h="120000" extrusionOk="0">
                <a:moveTo>
                  <a:pt x="120000" y="0"/>
                </a:moveTo>
                <a:lnTo>
                  <a:pt x="120000" y="65268"/>
                </a:lnTo>
                <a:lnTo>
                  <a:pt x="0" y="65268"/>
                </a:lnTo>
                <a:lnTo>
                  <a:pt x="0" y="120000"/>
                </a:lnTo>
              </a:path>
            </a:pathLst>
          </a:custGeom>
          <a:noFill/>
          <a:ln w="25400" cap="flat" cmpd="sng">
            <a:solidFill>
              <a:srgbClr val="A43F2E"/>
            </a:solidFill>
            <a:prstDash val="solid"/>
            <a:round/>
            <a:headEnd type="none" w="sm" len="sm"/>
            <a:tailEnd type="none" w="sm" len="sm"/>
          </a:ln>
        </p:spPr>
      </p:sp>
      <p:grpSp>
        <p:nvGrpSpPr>
          <p:cNvPr id="274" name="Google Shape;274;p17"/>
          <p:cNvGrpSpPr/>
          <p:nvPr/>
        </p:nvGrpSpPr>
        <p:grpSpPr>
          <a:xfrm>
            <a:off x="7749490" y="1662363"/>
            <a:ext cx="1148199" cy="574099"/>
            <a:chOff x="3921610" y="2214"/>
            <a:chExt cx="1148199" cy="574099"/>
          </a:xfrm>
        </p:grpSpPr>
        <p:sp>
          <p:nvSpPr>
            <p:cNvPr id="275" name="Google Shape;275;p17"/>
            <p:cNvSpPr/>
            <p:nvPr/>
          </p:nvSpPr>
          <p:spPr>
            <a:xfrm>
              <a:off x="3921610" y="2214"/>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txBox="1"/>
            <p:nvPr/>
          </p:nvSpPr>
          <p:spPr>
            <a:xfrm>
              <a:off x="3921610" y="2214"/>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Software</a:t>
              </a:r>
              <a:endParaRPr/>
            </a:p>
          </p:txBody>
        </p:sp>
      </p:grpSp>
      <p:grpSp>
        <p:nvGrpSpPr>
          <p:cNvPr id="277" name="Google Shape;277;p17"/>
          <p:cNvGrpSpPr/>
          <p:nvPr/>
        </p:nvGrpSpPr>
        <p:grpSpPr>
          <a:xfrm>
            <a:off x="6096003" y="2500793"/>
            <a:ext cx="1148199" cy="574099"/>
            <a:chOff x="2268123" y="840641"/>
            <a:chExt cx="1148199" cy="574099"/>
          </a:xfrm>
        </p:grpSpPr>
        <p:sp>
          <p:nvSpPr>
            <p:cNvPr id="278" name="Google Shape;278;p17"/>
            <p:cNvSpPr/>
            <p:nvPr/>
          </p:nvSpPr>
          <p:spPr>
            <a:xfrm>
              <a:off x="2268123" y="840641"/>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txBox="1"/>
            <p:nvPr/>
          </p:nvSpPr>
          <p:spPr>
            <a:xfrm>
              <a:off x="2268123" y="840641"/>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System software</a:t>
              </a:r>
              <a:endParaRPr/>
            </a:p>
          </p:txBody>
        </p:sp>
      </p:grpSp>
      <p:grpSp>
        <p:nvGrpSpPr>
          <p:cNvPr id="280" name="Google Shape;280;p17"/>
          <p:cNvGrpSpPr/>
          <p:nvPr/>
        </p:nvGrpSpPr>
        <p:grpSpPr>
          <a:xfrm>
            <a:off x="6359663" y="3269423"/>
            <a:ext cx="1148199" cy="574099"/>
            <a:chOff x="2531784" y="1609275"/>
            <a:chExt cx="1148199" cy="574099"/>
          </a:xfrm>
        </p:grpSpPr>
        <p:sp>
          <p:nvSpPr>
            <p:cNvPr id="281" name="Google Shape;281;p17"/>
            <p:cNvSpPr/>
            <p:nvPr/>
          </p:nvSpPr>
          <p:spPr>
            <a:xfrm>
              <a:off x="2531784" y="1609275"/>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txBox="1"/>
            <p:nvPr/>
          </p:nvSpPr>
          <p:spPr>
            <a:xfrm>
              <a:off x="2531784" y="1609275"/>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Operating system</a:t>
              </a:r>
              <a:endParaRPr/>
            </a:p>
          </p:txBody>
        </p:sp>
      </p:grpSp>
      <p:grpSp>
        <p:nvGrpSpPr>
          <p:cNvPr id="283" name="Google Shape;283;p17"/>
          <p:cNvGrpSpPr/>
          <p:nvPr/>
        </p:nvGrpSpPr>
        <p:grpSpPr>
          <a:xfrm>
            <a:off x="6394753" y="4072954"/>
            <a:ext cx="1148199" cy="574099"/>
            <a:chOff x="2566873" y="2412802"/>
            <a:chExt cx="1148199" cy="574099"/>
          </a:xfrm>
        </p:grpSpPr>
        <p:sp>
          <p:nvSpPr>
            <p:cNvPr id="284" name="Google Shape;284;p17"/>
            <p:cNvSpPr/>
            <p:nvPr/>
          </p:nvSpPr>
          <p:spPr>
            <a:xfrm>
              <a:off x="2566873" y="2412802"/>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txBox="1"/>
            <p:nvPr/>
          </p:nvSpPr>
          <p:spPr>
            <a:xfrm>
              <a:off x="2566873" y="2412802"/>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Utility software</a:t>
              </a:r>
              <a:endParaRPr/>
            </a:p>
          </p:txBody>
        </p:sp>
      </p:grpSp>
      <p:grpSp>
        <p:nvGrpSpPr>
          <p:cNvPr id="286" name="Google Shape;286;p17"/>
          <p:cNvGrpSpPr/>
          <p:nvPr/>
        </p:nvGrpSpPr>
        <p:grpSpPr>
          <a:xfrm>
            <a:off x="6394740" y="4829709"/>
            <a:ext cx="1148199" cy="574099"/>
            <a:chOff x="2566861" y="3169557"/>
            <a:chExt cx="1148199" cy="574099"/>
          </a:xfrm>
        </p:grpSpPr>
        <p:sp>
          <p:nvSpPr>
            <p:cNvPr id="287" name="Google Shape;287;p17"/>
            <p:cNvSpPr/>
            <p:nvPr/>
          </p:nvSpPr>
          <p:spPr>
            <a:xfrm>
              <a:off x="2566861" y="3169557"/>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txBox="1"/>
            <p:nvPr/>
          </p:nvSpPr>
          <p:spPr>
            <a:xfrm>
              <a:off x="2566861" y="3169557"/>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Device drivers</a:t>
              </a:r>
              <a:endParaRPr/>
            </a:p>
          </p:txBody>
        </p:sp>
      </p:grpSp>
      <p:grpSp>
        <p:nvGrpSpPr>
          <p:cNvPr id="289" name="Google Shape;289;p17"/>
          <p:cNvGrpSpPr/>
          <p:nvPr/>
        </p:nvGrpSpPr>
        <p:grpSpPr>
          <a:xfrm>
            <a:off x="9134047" y="2500793"/>
            <a:ext cx="1148199" cy="574099"/>
            <a:chOff x="5306167" y="840641"/>
            <a:chExt cx="1148199" cy="574099"/>
          </a:xfrm>
        </p:grpSpPr>
        <p:sp>
          <p:nvSpPr>
            <p:cNvPr id="290" name="Google Shape;290;p17"/>
            <p:cNvSpPr/>
            <p:nvPr/>
          </p:nvSpPr>
          <p:spPr>
            <a:xfrm>
              <a:off x="5306167" y="840641"/>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txBox="1"/>
            <p:nvPr/>
          </p:nvSpPr>
          <p:spPr>
            <a:xfrm>
              <a:off x="5306167" y="840641"/>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600"/>
                <a:buFont typeface="Century Gothic"/>
                <a:buNone/>
              </a:pPr>
              <a:r>
                <a:rPr lang="en-US" sz="1600" b="0" i="0" u="none" strike="noStrike" cap="none">
                  <a:solidFill>
                    <a:schemeClr val="dk1"/>
                  </a:solidFill>
                  <a:latin typeface="Century Gothic"/>
                  <a:ea typeface="Century Gothic"/>
                  <a:cs typeface="Century Gothic"/>
                  <a:sym typeface="Century Gothic"/>
                </a:rPr>
                <a:t>Application software</a:t>
              </a:r>
              <a:endParaRPr/>
            </a:p>
          </p:txBody>
        </p:sp>
      </p:grpSp>
      <p:grpSp>
        <p:nvGrpSpPr>
          <p:cNvPr id="292" name="Google Shape;292;p17"/>
          <p:cNvGrpSpPr/>
          <p:nvPr/>
        </p:nvGrpSpPr>
        <p:grpSpPr>
          <a:xfrm>
            <a:off x="9584795" y="3304501"/>
            <a:ext cx="1148199" cy="574099"/>
            <a:chOff x="5756915" y="1644352"/>
            <a:chExt cx="1148199" cy="574099"/>
          </a:xfrm>
        </p:grpSpPr>
        <p:sp>
          <p:nvSpPr>
            <p:cNvPr id="293" name="Google Shape;293;p17"/>
            <p:cNvSpPr/>
            <p:nvPr/>
          </p:nvSpPr>
          <p:spPr>
            <a:xfrm>
              <a:off x="5756915" y="1644352"/>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txBox="1"/>
            <p:nvPr/>
          </p:nvSpPr>
          <p:spPr>
            <a:xfrm>
              <a:off x="5756915" y="1644352"/>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Custom built</a:t>
              </a:r>
              <a:endParaRPr/>
            </a:p>
          </p:txBody>
        </p:sp>
      </p:grpSp>
      <p:grpSp>
        <p:nvGrpSpPr>
          <p:cNvPr id="295" name="Google Shape;295;p17"/>
          <p:cNvGrpSpPr/>
          <p:nvPr/>
        </p:nvGrpSpPr>
        <p:grpSpPr>
          <a:xfrm>
            <a:off x="9619883" y="4271736"/>
            <a:ext cx="1148199" cy="574099"/>
            <a:chOff x="5792004" y="2611584"/>
            <a:chExt cx="1148199" cy="574099"/>
          </a:xfrm>
        </p:grpSpPr>
        <p:sp>
          <p:nvSpPr>
            <p:cNvPr id="296" name="Google Shape;296;p17"/>
            <p:cNvSpPr/>
            <p:nvPr/>
          </p:nvSpPr>
          <p:spPr>
            <a:xfrm>
              <a:off x="5792004" y="2611584"/>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txBox="1"/>
            <p:nvPr/>
          </p:nvSpPr>
          <p:spPr>
            <a:xfrm>
              <a:off x="5792004" y="2611584"/>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600"/>
                <a:buFont typeface="Century Gothic"/>
                <a:buNone/>
              </a:pPr>
              <a:r>
                <a:rPr lang="en-US" sz="1600" b="0" i="0" u="none" strike="noStrike" cap="none">
                  <a:solidFill>
                    <a:schemeClr val="dk1"/>
                  </a:solidFill>
                  <a:latin typeface="Century Gothic"/>
                  <a:ea typeface="Century Gothic"/>
                  <a:cs typeface="Century Gothic"/>
                  <a:sym typeface="Century Gothic"/>
                </a:rPr>
                <a:t>Packaged software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BASIC ORGANIZATION OF COMPUTER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600"/>
              <a:buFont typeface="Book Antiqua"/>
              <a:buNone/>
            </a:pPr>
            <a:r>
              <a:rPr lang="en-US" sz="3600"/>
              <a:t>BASIC ORGANIZATION OF COMPUTER SYSTEM</a:t>
            </a:r>
            <a:endParaRPr sz="3600"/>
          </a:p>
        </p:txBody>
      </p:sp>
      <p:pic>
        <p:nvPicPr>
          <p:cNvPr id="309" name="Google Shape;309;p19"/>
          <p:cNvPicPr preferRelativeResize="0">
            <a:picLocks noGrp="1"/>
          </p:cNvPicPr>
          <p:nvPr>
            <p:ph type="body" idx="1"/>
          </p:nvPr>
        </p:nvPicPr>
        <p:blipFill rotWithShape="1">
          <a:blip r:embed="rId3">
            <a:alphaModFix/>
          </a:blip>
          <a:srcRect/>
          <a:stretch/>
        </p:blipFill>
        <p:spPr>
          <a:xfrm>
            <a:off x="2976562" y="2229644"/>
            <a:ext cx="6238875" cy="341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9cd4123730_0_0"/>
          <p:cNvSpPr txBox="1">
            <a:spLocks noGrp="1"/>
          </p:cNvSpPr>
          <p:nvPr>
            <p:ph type="title"/>
          </p:nvPr>
        </p:nvSpPr>
        <p:spPr>
          <a:xfrm>
            <a:off x="568171" y="408373"/>
            <a:ext cx="11014200" cy="1039500"/>
          </a:xfrm>
          <a:prstGeom prst="rect">
            <a:avLst/>
          </a:prstGeom>
        </p:spPr>
        <p:txBody>
          <a:bodyPr spcFirstLastPara="1" wrap="square" lIns="91425" tIns="45700" rIns="91425" bIns="45700" anchor="ctr" anchorCtr="0">
            <a:noAutofit/>
          </a:bodyPr>
          <a:lstStyle/>
          <a:p>
            <a:pPr marL="457200" lvl="0" indent="0" algn="ctr" rtl="0">
              <a:spcBef>
                <a:spcPts val="0"/>
              </a:spcBef>
              <a:spcAft>
                <a:spcPts val="0"/>
              </a:spcAft>
              <a:buNone/>
            </a:pPr>
            <a:r>
              <a:rPr lang="en-US" dirty="0" smtClean="0"/>
              <a:t>Major Topics for Today</a:t>
            </a:r>
            <a:endParaRPr dirty="0"/>
          </a:p>
        </p:txBody>
      </p:sp>
      <p:sp>
        <p:nvSpPr>
          <p:cNvPr id="132" name="Google Shape;132;g9cd4123730_0_0"/>
          <p:cNvSpPr txBox="1"/>
          <p:nvPr/>
        </p:nvSpPr>
        <p:spPr>
          <a:xfrm>
            <a:off x="1588700" y="2407700"/>
            <a:ext cx="4332000" cy="2604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entury Gothic"/>
              <a:buAutoNum type="arabicPeriod"/>
            </a:pPr>
            <a:r>
              <a:rPr lang="en-US" dirty="0" smtClean="0">
                <a:latin typeface="Century Gothic"/>
                <a:ea typeface="Century Gothic"/>
                <a:cs typeface="Century Gothic"/>
                <a:sym typeface="Century Gothic"/>
              </a:rPr>
              <a:t>Buses</a:t>
            </a:r>
          </a:p>
          <a:p>
            <a:pPr marL="457200" lvl="0" indent="-317500" algn="l" rtl="0">
              <a:spcBef>
                <a:spcPts val="0"/>
              </a:spcBef>
              <a:spcAft>
                <a:spcPts val="0"/>
              </a:spcAft>
              <a:buSzPts val="1400"/>
              <a:buFont typeface="Century Gothic"/>
              <a:buAutoNum type="arabicPeriod"/>
            </a:pPr>
            <a:r>
              <a:rPr lang="en-US" dirty="0" smtClean="0">
                <a:latin typeface="Century Gothic"/>
                <a:ea typeface="Century Gothic"/>
                <a:cs typeface="Century Gothic"/>
                <a:sym typeface="Century Gothic"/>
              </a:rPr>
              <a:t>I/O Controller</a:t>
            </a:r>
            <a:endParaRPr dirty="0">
              <a:latin typeface="Century Gothic"/>
              <a:ea typeface="Century Gothic"/>
              <a:cs typeface="Century Gothic"/>
              <a:sym typeface="Century Gothic"/>
            </a:endParaRPr>
          </a:p>
          <a:p>
            <a:pPr marL="457200" lvl="0" indent="-317500" algn="l" rtl="0">
              <a:spcBef>
                <a:spcPts val="0"/>
              </a:spcBef>
              <a:spcAft>
                <a:spcPts val="0"/>
              </a:spcAft>
              <a:buSzPts val="1400"/>
              <a:buFont typeface="Century Gothic"/>
              <a:buAutoNum type="arabicPeriod"/>
            </a:pPr>
            <a:r>
              <a:rPr lang="en-US" dirty="0">
                <a:latin typeface="Century Gothic"/>
                <a:ea typeface="Century Gothic"/>
                <a:cs typeface="Century Gothic"/>
                <a:sym typeface="Century Gothic"/>
              </a:rPr>
              <a:t>Registers</a:t>
            </a:r>
            <a:endParaRPr dirty="0">
              <a:latin typeface="Century Gothic"/>
              <a:ea typeface="Century Gothic"/>
              <a:cs typeface="Century Gothic"/>
              <a:sym typeface="Century Gothic"/>
            </a:endParaRPr>
          </a:p>
          <a:p>
            <a:pPr marL="457200" lvl="0" indent="-317500" algn="l" rtl="0">
              <a:spcBef>
                <a:spcPts val="0"/>
              </a:spcBef>
              <a:spcAft>
                <a:spcPts val="0"/>
              </a:spcAft>
              <a:buSzPts val="1400"/>
              <a:buFont typeface="Century Gothic"/>
              <a:buAutoNum type="arabicPeriod"/>
            </a:pPr>
            <a:r>
              <a:rPr lang="en-US" dirty="0">
                <a:latin typeface="Century Gothic"/>
                <a:ea typeface="Century Gothic"/>
                <a:cs typeface="Century Gothic"/>
                <a:sym typeface="Century Gothic"/>
              </a:rPr>
              <a:t>Caches</a:t>
            </a:r>
            <a:endParaRPr dirty="0">
              <a:latin typeface="Century Gothic"/>
              <a:ea typeface="Century Gothic"/>
              <a:cs typeface="Century Gothic"/>
              <a:sym typeface="Century Gothic"/>
            </a:endParaRPr>
          </a:p>
          <a:p>
            <a:pPr marL="457200" lvl="0" indent="-317500" algn="l" rtl="0">
              <a:spcBef>
                <a:spcPts val="0"/>
              </a:spcBef>
              <a:spcAft>
                <a:spcPts val="0"/>
              </a:spcAft>
              <a:buSzPts val="1400"/>
              <a:buFont typeface="Century Gothic"/>
              <a:buAutoNum type="arabicPeriod"/>
            </a:pPr>
            <a:r>
              <a:rPr lang="en-US" dirty="0">
                <a:latin typeface="Century Gothic"/>
                <a:ea typeface="Century Gothic"/>
                <a:cs typeface="Century Gothic"/>
                <a:sym typeface="Century Gothic"/>
              </a:rPr>
              <a:t>Fetch-Decode-Execute Cycle</a:t>
            </a:r>
            <a:endParaRPr dirty="0">
              <a:latin typeface="Century Gothic"/>
              <a:ea typeface="Century Gothic"/>
              <a:cs typeface="Century Gothic"/>
              <a:sym typeface="Century Gothic"/>
            </a:endParaRPr>
          </a:p>
          <a:p>
            <a:pPr marL="457200" lvl="0" indent="-317500" algn="l" rtl="0">
              <a:spcBef>
                <a:spcPts val="0"/>
              </a:spcBef>
              <a:spcAft>
                <a:spcPts val="0"/>
              </a:spcAft>
              <a:buSzPts val="1400"/>
              <a:buFont typeface="Century Gothic"/>
              <a:buAutoNum type="arabicPeriod"/>
            </a:pPr>
            <a:r>
              <a:rPr lang="en-US" dirty="0">
                <a:latin typeface="Century Gothic"/>
                <a:ea typeface="Century Gothic"/>
                <a:cs typeface="Century Gothic"/>
                <a:sym typeface="Century Gothic"/>
              </a:rPr>
              <a:t>Pipelining</a:t>
            </a:r>
            <a:endParaRPr dirty="0">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dirty="0"/>
              <a:t>VON NEUMANN BASIC STRUCTURE</a:t>
            </a:r>
            <a:endParaRPr dirty="0"/>
          </a:p>
        </p:txBody>
      </p:sp>
      <p:sp>
        <p:nvSpPr>
          <p:cNvPr id="315" name="Google Shape;315;p20"/>
          <p:cNvSpPr txBox="1">
            <a:spLocks noGrp="1"/>
          </p:cNvSpPr>
          <p:nvPr>
            <p:ph type="body" idx="1"/>
          </p:nvPr>
        </p:nvSpPr>
        <p:spPr>
          <a:xfrm>
            <a:off x="1045031" y="1825625"/>
            <a:ext cx="6362700" cy="4667250"/>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400"/>
              <a:buChar char="•"/>
            </a:pPr>
            <a:r>
              <a:rPr lang="en-US"/>
              <a:t>Let’s consider them in detail.</a:t>
            </a:r>
            <a:endParaRPr/>
          </a:p>
          <a:p>
            <a:pPr marL="342900" lvl="0" indent="-228600" algn="l" rtl="0">
              <a:lnSpc>
                <a:spcPct val="90000"/>
              </a:lnSpc>
              <a:spcBef>
                <a:spcPts val="480"/>
              </a:spcBef>
              <a:spcAft>
                <a:spcPts val="0"/>
              </a:spcAft>
              <a:buSzPts val="2400"/>
              <a:buChar char="•"/>
            </a:pPr>
            <a:r>
              <a:rPr lang="en-US" b="1">
                <a:solidFill>
                  <a:srgbClr val="0070C0"/>
                </a:solidFill>
              </a:rPr>
              <a:t>Arithmetic and Logic Unit (ALU) </a:t>
            </a:r>
            <a:endParaRPr b="1"/>
          </a:p>
          <a:p>
            <a:pPr marL="640080" lvl="1" indent="-228600" algn="l" rtl="0">
              <a:lnSpc>
                <a:spcPct val="90000"/>
              </a:lnSpc>
              <a:spcBef>
                <a:spcPts val="400"/>
              </a:spcBef>
              <a:spcAft>
                <a:spcPts val="0"/>
              </a:spcAft>
              <a:buSzPts val="2000"/>
              <a:buChar char="•"/>
            </a:pPr>
            <a:r>
              <a:rPr lang="en-US"/>
              <a:t>The arithmetic logic unit is that part of the CPU that handles all the calculations the CPU may need, e.g. </a:t>
            </a:r>
            <a:r>
              <a:rPr lang="en-US">
                <a:solidFill>
                  <a:schemeClr val="accent4"/>
                </a:solidFill>
              </a:rPr>
              <a:t>Addition, Subtraction, Comparisons</a:t>
            </a:r>
            <a:r>
              <a:rPr lang="en-US"/>
              <a:t>.</a:t>
            </a:r>
            <a:endParaRPr/>
          </a:p>
          <a:p>
            <a:pPr marL="640080" lvl="1" indent="-228600" algn="l" rtl="0">
              <a:lnSpc>
                <a:spcPct val="90000"/>
              </a:lnSpc>
              <a:spcBef>
                <a:spcPts val="400"/>
              </a:spcBef>
              <a:spcAft>
                <a:spcPts val="0"/>
              </a:spcAft>
              <a:buSzPts val="2000"/>
              <a:buChar char="•"/>
            </a:pPr>
            <a:r>
              <a:rPr lang="en-US"/>
              <a:t> It performs Logical Operations, Bit Shifting Operations, and Arithmetic Operation.</a:t>
            </a:r>
            <a:endParaRPr b="1">
              <a:solidFill>
                <a:srgbClr val="0070C0"/>
              </a:solidFill>
            </a:endParaRPr>
          </a:p>
          <a:p>
            <a:pPr marL="342900" lvl="0" indent="-228600" algn="l" rtl="0">
              <a:lnSpc>
                <a:spcPct val="90000"/>
              </a:lnSpc>
              <a:spcBef>
                <a:spcPts val="480"/>
              </a:spcBef>
              <a:spcAft>
                <a:spcPts val="0"/>
              </a:spcAft>
              <a:buSzPts val="2400"/>
              <a:buChar char="•"/>
            </a:pPr>
            <a:r>
              <a:rPr lang="en-US" b="1">
                <a:solidFill>
                  <a:srgbClr val="0070C0"/>
                </a:solidFill>
              </a:rPr>
              <a:t>Control Unit </a:t>
            </a:r>
            <a:endParaRPr b="1"/>
          </a:p>
          <a:p>
            <a:pPr marL="640080" lvl="1" indent="-228600" algn="l" rtl="0">
              <a:lnSpc>
                <a:spcPct val="90000"/>
              </a:lnSpc>
              <a:spcBef>
                <a:spcPts val="400"/>
              </a:spcBef>
              <a:spcAft>
                <a:spcPts val="0"/>
              </a:spcAft>
              <a:buSzPts val="2000"/>
              <a:buChar char="•"/>
            </a:pPr>
            <a:r>
              <a:rPr lang="en-US"/>
              <a:t>A control unit (CU) handles all processor control signals. It directs all input and output flow, fetches code for instructions and controlling how data moves around the system.</a:t>
            </a:r>
            <a:endParaRPr/>
          </a:p>
          <a:p>
            <a:pPr marL="342900" lvl="0" indent="-76200" algn="l" rtl="0">
              <a:lnSpc>
                <a:spcPct val="90000"/>
              </a:lnSpc>
              <a:spcBef>
                <a:spcPts val="480"/>
              </a:spcBef>
              <a:spcAft>
                <a:spcPts val="0"/>
              </a:spcAft>
              <a:buSzPts val="2400"/>
              <a:buNone/>
            </a:pPr>
            <a:endParaRPr/>
          </a:p>
          <a:p>
            <a:pPr marL="342900" lvl="0" indent="-76200" algn="l" rtl="0">
              <a:lnSpc>
                <a:spcPct val="90000"/>
              </a:lnSpc>
              <a:spcBef>
                <a:spcPts val="480"/>
              </a:spcBef>
              <a:spcAft>
                <a:spcPts val="0"/>
              </a:spcAft>
              <a:buSzPts val="2400"/>
              <a:buNone/>
            </a:pPr>
            <a:endParaRPr/>
          </a:p>
        </p:txBody>
      </p:sp>
      <p:pic>
        <p:nvPicPr>
          <p:cNvPr id="316" name="Google Shape;316;p20" descr="C:\Users\Saad\Desktop\1920px-Von_Neumann_Architecture.svg.png"/>
          <p:cNvPicPr preferRelativeResize="0"/>
          <p:nvPr/>
        </p:nvPicPr>
        <p:blipFill rotWithShape="1">
          <a:blip r:embed="rId3">
            <a:alphaModFix/>
          </a:blip>
          <a:srcRect/>
          <a:stretch/>
        </p:blipFill>
        <p:spPr>
          <a:xfrm>
            <a:off x="7275049" y="2083443"/>
            <a:ext cx="4565852" cy="3646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21"/>
          <p:cNvPicPr preferRelativeResize="0">
            <a:picLocks noGrp="1"/>
          </p:cNvPicPr>
          <p:nvPr>
            <p:ph type="body" idx="1"/>
          </p:nvPr>
        </p:nvPicPr>
        <p:blipFill rotWithShape="1">
          <a:blip r:embed="rId3">
            <a:alphaModFix/>
          </a:blip>
          <a:srcRect/>
          <a:stretch/>
        </p:blipFill>
        <p:spPr>
          <a:xfrm>
            <a:off x="2719387" y="2129631"/>
            <a:ext cx="6753225" cy="361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COMPUTER BUS</a:t>
            </a:r>
            <a:endParaRPr/>
          </a:p>
        </p:txBody>
      </p:sp>
      <p:sp>
        <p:nvSpPr>
          <p:cNvPr id="386" name="Google Shape;386;p24"/>
          <p:cNvSpPr txBox="1">
            <a:spLocks noGrp="1"/>
          </p:cNvSpPr>
          <p:nvPr>
            <p:ph type="body" idx="1"/>
          </p:nvPr>
        </p:nvSpPr>
        <p:spPr>
          <a:xfrm>
            <a:off x="1045029" y="1690688"/>
            <a:ext cx="10308771" cy="4976812"/>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FF3300"/>
              </a:buClr>
              <a:buSzPts val="2800"/>
              <a:buNone/>
            </a:pPr>
            <a:r>
              <a:rPr lang="en-US" sz="2800" b="1" u="sng"/>
              <a:t>Bus:</a:t>
            </a:r>
            <a:endParaRPr/>
          </a:p>
          <a:p>
            <a:pPr marL="302575" lvl="0" indent="-302575" algn="l" rtl="0">
              <a:lnSpc>
                <a:spcPct val="80000"/>
              </a:lnSpc>
              <a:spcBef>
                <a:spcPts val="476"/>
              </a:spcBef>
              <a:spcAft>
                <a:spcPts val="0"/>
              </a:spcAft>
              <a:buSzPts val="2380"/>
              <a:buChar char="•"/>
            </a:pPr>
            <a:r>
              <a:rPr lang="en-US" sz="2380"/>
              <a:t>Inside computers, there are many internal components. For these components to communicate with each other they make use of wires that are known as a ‘bus’ .</a:t>
            </a:r>
            <a:endParaRPr/>
          </a:p>
          <a:p>
            <a:pPr marL="302575" lvl="0" indent="-302575" algn="l" rtl="0">
              <a:lnSpc>
                <a:spcPct val="80000"/>
              </a:lnSpc>
              <a:spcBef>
                <a:spcPts val="476"/>
              </a:spcBef>
              <a:spcAft>
                <a:spcPts val="0"/>
              </a:spcAft>
              <a:buSzPts val="2380"/>
              <a:buChar char="•"/>
            </a:pPr>
            <a:r>
              <a:rPr lang="en-US" sz="2380"/>
              <a:t>A bus is a common pathway through which information flows from one computer component to another. This pathway is used for communication purpose and it is established between two or more computer components.</a:t>
            </a:r>
            <a:endParaRPr/>
          </a:p>
          <a:p>
            <a:pPr marL="342900" lvl="0" indent="-228600" algn="l" rtl="0">
              <a:lnSpc>
                <a:spcPct val="80000"/>
              </a:lnSpc>
              <a:spcBef>
                <a:spcPts val="560"/>
              </a:spcBef>
              <a:spcAft>
                <a:spcPts val="0"/>
              </a:spcAft>
              <a:buSzPts val="2800"/>
              <a:buChar char="•"/>
            </a:pPr>
            <a:r>
              <a:rPr lang="en-US" sz="2800" b="1" u="sng"/>
              <a:t>Types of Bus:</a:t>
            </a:r>
            <a:endParaRPr/>
          </a:p>
          <a:p>
            <a:pPr marL="302575" lvl="0" indent="-302575" algn="l" rtl="0">
              <a:lnSpc>
                <a:spcPct val="80000"/>
              </a:lnSpc>
              <a:spcBef>
                <a:spcPts val="476"/>
              </a:spcBef>
              <a:spcAft>
                <a:spcPts val="0"/>
              </a:spcAft>
              <a:buSzPts val="2380"/>
              <a:buChar char="•"/>
            </a:pPr>
            <a:r>
              <a:rPr lang="en-US" sz="2380" b="1"/>
              <a:t>Data bus </a:t>
            </a:r>
            <a:r>
              <a:rPr lang="en-US" sz="2380"/>
              <a:t>is used for transfer of data between subunits </a:t>
            </a:r>
            <a:endParaRPr/>
          </a:p>
          <a:p>
            <a:pPr marL="302575" lvl="0" indent="-302575" algn="l" rtl="0">
              <a:lnSpc>
                <a:spcPct val="80000"/>
              </a:lnSpc>
              <a:spcBef>
                <a:spcPts val="476"/>
              </a:spcBef>
              <a:spcAft>
                <a:spcPts val="0"/>
              </a:spcAft>
              <a:buSzPts val="2380"/>
              <a:buChar char="•"/>
            </a:pPr>
            <a:r>
              <a:rPr lang="en-US" sz="2380" b="1"/>
              <a:t>Address bus </a:t>
            </a:r>
            <a:r>
              <a:rPr lang="en-US" sz="2380"/>
              <a:t>is used to transmit location information between units such as where the data is going or coming from.</a:t>
            </a:r>
            <a:endParaRPr/>
          </a:p>
          <a:p>
            <a:pPr marL="302575" lvl="0" indent="-302575" algn="l" rtl="0">
              <a:lnSpc>
                <a:spcPct val="80000"/>
              </a:lnSpc>
              <a:spcBef>
                <a:spcPts val="476"/>
              </a:spcBef>
              <a:spcAft>
                <a:spcPts val="0"/>
              </a:spcAft>
              <a:buSzPts val="2380"/>
              <a:buChar char="•"/>
            </a:pPr>
            <a:r>
              <a:rPr lang="en-US" sz="2380" b="1"/>
              <a:t>Control bus </a:t>
            </a:r>
            <a:r>
              <a:rPr lang="en-US" sz="2380"/>
              <a:t>control working of other components</a:t>
            </a:r>
            <a:r>
              <a:rPr lang="en-US" sz="2380">
                <a:solidFill>
                  <a:srgbClr val="333333"/>
                </a:solidFill>
              </a:rPr>
              <a:t>. It is used to provide information as to how data is being sent.</a:t>
            </a:r>
            <a:r>
              <a:rPr lang="en-US" sz="1679">
                <a:latin typeface="Verdana"/>
                <a:ea typeface="Verdana"/>
                <a:cs typeface="Verdana"/>
                <a:sym typeface="Verdana"/>
              </a:rPr>
              <a:t/>
            </a:r>
            <a:br>
              <a:rPr lang="en-US" sz="1679">
                <a:latin typeface="Verdana"/>
                <a:ea typeface="Verdana"/>
                <a:cs typeface="Verdana"/>
                <a:sym typeface="Verdana"/>
              </a:rPr>
            </a:br>
            <a:endParaRPr sz="1679">
              <a:latin typeface="Verdana"/>
              <a:ea typeface="Verdana"/>
              <a:cs typeface="Verdana"/>
              <a:sym typeface="Verdana"/>
            </a:endParaRPr>
          </a:p>
          <a:p>
            <a:pPr marL="342900" lvl="0" indent="-121920" algn="l" rtl="0">
              <a:lnSpc>
                <a:spcPct val="80000"/>
              </a:lnSpc>
              <a:spcBef>
                <a:spcPts val="336"/>
              </a:spcBef>
              <a:spcAft>
                <a:spcPts val="0"/>
              </a:spcAft>
              <a:buSzPts val="1680"/>
              <a:buNone/>
            </a:pPr>
            <a:endParaRPr sz="1679"/>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25"/>
          <p:cNvPicPr preferRelativeResize="0">
            <a:picLocks noGrp="1"/>
          </p:cNvPicPr>
          <p:nvPr>
            <p:ph type="body" idx="1"/>
          </p:nvPr>
        </p:nvPicPr>
        <p:blipFill rotWithShape="1">
          <a:blip r:embed="rId3">
            <a:alphaModFix/>
          </a:blip>
          <a:srcRect/>
          <a:stretch/>
        </p:blipFill>
        <p:spPr>
          <a:xfrm>
            <a:off x="1392849" y="157241"/>
            <a:ext cx="9269711" cy="64484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398" name="Google Shape;398;p26"/>
          <p:cNvPicPr preferRelativeResize="0"/>
          <p:nvPr/>
        </p:nvPicPr>
        <p:blipFill rotWithShape="1">
          <a:blip r:embed="rId3">
            <a:alphaModFix/>
          </a:blip>
          <a:srcRect/>
          <a:stretch/>
        </p:blipFill>
        <p:spPr>
          <a:xfrm>
            <a:off x="1665598" y="228600"/>
            <a:ext cx="8860809" cy="640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27"/>
          <p:cNvPicPr preferRelativeResize="0"/>
          <p:nvPr/>
        </p:nvPicPr>
        <p:blipFill rotWithShape="1">
          <a:blip r:embed="rId3">
            <a:alphaModFix/>
          </a:blip>
          <a:srcRect b="-126"/>
          <a:stretch/>
        </p:blipFill>
        <p:spPr>
          <a:xfrm>
            <a:off x="2315731" y="1607127"/>
            <a:ext cx="7458075" cy="508461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407"/>
        <p:cNvGrpSpPr/>
        <p:nvPr/>
      </p:nvGrpSpPr>
      <p:grpSpPr>
        <a:xfrm>
          <a:off x="0" y="0"/>
          <a:ext cx="0" cy="0"/>
          <a:chOff x="0" y="0"/>
          <a:chExt cx="0" cy="0"/>
        </a:xfrm>
      </p:grpSpPr>
      <p:sp>
        <p:nvSpPr>
          <p:cNvPr id="408" name="Google Shape;408;p2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INSTRUCTION SET</a:t>
            </a:r>
            <a:endParaRPr/>
          </a:p>
        </p:txBody>
      </p:sp>
      <p:sp>
        <p:nvSpPr>
          <p:cNvPr id="409" name="Google Shape;409;p28"/>
          <p:cNvSpPr txBox="1">
            <a:spLocks noGrp="1"/>
          </p:cNvSpPr>
          <p:nvPr>
            <p:ph type="body" idx="1"/>
          </p:nvPr>
        </p:nvSpPr>
        <p:spPr>
          <a:xfrm>
            <a:off x="1045029" y="1690691"/>
            <a:ext cx="10308771" cy="4802187"/>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400"/>
              <a:buChar char="•"/>
            </a:pPr>
            <a:r>
              <a:rPr lang="en-US"/>
              <a:t>The complete set of all the instructions in machine code that can be recognized and executed by a central processing unit.</a:t>
            </a:r>
            <a:endParaRPr/>
          </a:p>
          <a:p>
            <a:pPr marL="342900" lvl="0" indent="-228600" algn="l" rtl="0">
              <a:lnSpc>
                <a:spcPct val="90000"/>
              </a:lnSpc>
              <a:spcBef>
                <a:spcPts val="480"/>
              </a:spcBef>
              <a:spcAft>
                <a:spcPts val="0"/>
              </a:spcAft>
              <a:buSzPts val="2400"/>
              <a:buChar char="•"/>
            </a:pPr>
            <a:r>
              <a:rPr lang="en-US">
                <a:solidFill>
                  <a:srgbClr val="333333"/>
                </a:solidFill>
              </a:rPr>
              <a:t>CPU has built-in ability to execute a set of machine  instructions, called its </a:t>
            </a:r>
            <a:r>
              <a:rPr lang="en-US" i="1">
                <a:solidFill>
                  <a:srgbClr val="333333"/>
                </a:solidFill>
              </a:rPr>
              <a:t>instruction set</a:t>
            </a:r>
            <a:endParaRPr/>
          </a:p>
          <a:p>
            <a:pPr marL="342900" lvl="0" indent="-228600" algn="l" rtl="0">
              <a:lnSpc>
                <a:spcPct val="90000"/>
              </a:lnSpc>
              <a:spcBef>
                <a:spcPts val="480"/>
              </a:spcBef>
              <a:spcAft>
                <a:spcPts val="0"/>
              </a:spcAft>
              <a:buSzPts val="2400"/>
              <a:buChar char="•"/>
            </a:pPr>
            <a:r>
              <a:rPr lang="en-US">
                <a:solidFill>
                  <a:srgbClr val="333333"/>
                </a:solidFill>
              </a:rPr>
              <a:t>Most CPUs have 200 or more instructions (such as add, subtract, compare, etc.) in their instruction set</a:t>
            </a:r>
            <a:endParaRPr/>
          </a:p>
          <a:p>
            <a:pPr marL="342900" lvl="0" indent="-228600" algn="l" rtl="0">
              <a:lnSpc>
                <a:spcPct val="90000"/>
              </a:lnSpc>
              <a:spcBef>
                <a:spcPts val="480"/>
              </a:spcBef>
              <a:spcAft>
                <a:spcPts val="0"/>
              </a:spcAft>
              <a:buSzPts val="2400"/>
              <a:buChar char="•"/>
            </a:pPr>
            <a:r>
              <a:rPr lang="en-US">
                <a:solidFill>
                  <a:srgbClr val="333333"/>
                </a:solidFill>
              </a:rPr>
              <a:t>CPUs made by different manufacturers have different instruction sets</a:t>
            </a:r>
            <a:endParaRPr/>
          </a:p>
          <a:p>
            <a:pPr marL="342900" lvl="0" indent="-228600" algn="l" rtl="0">
              <a:lnSpc>
                <a:spcPct val="90000"/>
              </a:lnSpc>
              <a:spcBef>
                <a:spcPts val="480"/>
              </a:spcBef>
              <a:spcAft>
                <a:spcPts val="0"/>
              </a:spcAft>
              <a:buSzPts val="2400"/>
              <a:buChar char="•"/>
            </a:pPr>
            <a:r>
              <a:rPr lang="en-US">
                <a:solidFill>
                  <a:srgbClr val="333333"/>
                </a:solidFill>
              </a:rPr>
              <a:t>Manufacturers tend to group their CPUs into “families” having  similar instruction sets</a:t>
            </a:r>
            <a:endParaRPr/>
          </a:p>
          <a:p>
            <a:pPr marL="342900" lvl="0" indent="-228600" algn="l" rtl="0">
              <a:lnSpc>
                <a:spcPct val="90000"/>
              </a:lnSpc>
              <a:spcBef>
                <a:spcPts val="480"/>
              </a:spcBef>
              <a:spcAft>
                <a:spcPts val="0"/>
              </a:spcAft>
              <a:buSzPts val="2400"/>
              <a:buChar char="•"/>
            </a:pPr>
            <a:r>
              <a:rPr lang="en-US">
                <a:solidFill>
                  <a:srgbClr val="333333"/>
                </a:solidFill>
              </a:rPr>
              <a:t>New CPU whose instruction set includes instruction set of its  predecessor CPU is said to be </a:t>
            </a:r>
            <a:r>
              <a:rPr lang="en-US" i="1">
                <a:solidFill>
                  <a:srgbClr val="333333"/>
                </a:solidFill>
              </a:rPr>
              <a:t>backward compatible </a:t>
            </a:r>
            <a:r>
              <a:rPr lang="en-US">
                <a:solidFill>
                  <a:srgbClr val="333333"/>
                </a:solidFill>
              </a:rPr>
              <a:t>with its  predecessor</a:t>
            </a:r>
            <a:endParaRPr/>
          </a:p>
          <a:p>
            <a:pPr marL="0" lvl="0" indent="0" algn="l" rtl="0">
              <a:lnSpc>
                <a:spcPct val="90000"/>
              </a:lnSpc>
              <a:spcBef>
                <a:spcPts val="480"/>
              </a:spcBef>
              <a:spcAft>
                <a:spcPts val="0"/>
              </a:spcAft>
              <a:buSzPts val="2400"/>
              <a:buNone/>
            </a:pPr>
            <a:endParaRPr/>
          </a:p>
          <a:p>
            <a:pPr marL="0" lvl="0" indent="0" algn="l" rtl="0">
              <a:lnSpc>
                <a:spcPct val="90000"/>
              </a:lnSpc>
              <a:spcBef>
                <a:spcPts val="480"/>
              </a:spcBef>
              <a:spcAft>
                <a:spcPts val="0"/>
              </a:spcAft>
              <a:buSzPts val="2400"/>
              <a:buNone/>
            </a:pPr>
            <a:endParaRPr/>
          </a:p>
          <a:p>
            <a:pPr marL="0" lvl="0" indent="0" algn="l" rtl="0">
              <a:lnSpc>
                <a:spcPct val="90000"/>
              </a:lnSpc>
              <a:spcBef>
                <a:spcPts val="480"/>
              </a:spcBef>
              <a:spcAft>
                <a:spcPts val="0"/>
              </a:spcAft>
              <a:buSzPts val="2400"/>
              <a:buNone/>
            </a:pPr>
            <a:endParaRPr/>
          </a:p>
          <a:p>
            <a:pPr marL="0" lvl="0" indent="0" algn="l" rtl="0">
              <a:lnSpc>
                <a:spcPct val="90000"/>
              </a:lnSpc>
              <a:spcBef>
                <a:spcPts val="480"/>
              </a:spcBef>
              <a:spcAft>
                <a:spcPts val="0"/>
              </a:spcAft>
              <a:buSzPts val="2400"/>
              <a:buNone/>
            </a:pPr>
            <a:endParaRPr/>
          </a:p>
          <a:p>
            <a:pPr marL="0" lvl="0" indent="0" algn="l" rtl="0">
              <a:lnSpc>
                <a:spcPct val="90000"/>
              </a:lnSpc>
              <a:spcBef>
                <a:spcPts val="480"/>
              </a:spcBef>
              <a:spcAft>
                <a:spcPts val="0"/>
              </a:spcAft>
              <a:buSzPts val="2400"/>
              <a:buNone/>
            </a:pPr>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REGISTERS</a:t>
            </a:r>
            <a:endParaRPr/>
          </a:p>
        </p:txBody>
      </p:sp>
      <p:sp>
        <p:nvSpPr>
          <p:cNvPr id="415" name="Google Shape;415;p29"/>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468406" marR="4483" lvl="0" indent="-457200" algn="just" rtl="0">
              <a:spcBef>
                <a:spcPts val="0"/>
              </a:spcBef>
              <a:spcAft>
                <a:spcPts val="0"/>
              </a:spcAft>
              <a:buClr>
                <a:schemeClr val="dk1"/>
              </a:buClr>
              <a:buSzPts val="2400"/>
              <a:buChar char="•"/>
            </a:pPr>
            <a:r>
              <a:rPr lang="en-US">
                <a:solidFill>
                  <a:srgbClr val="333333"/>
                </a:solidFill>
              </a:rPr>
              <a:t>Special </a:t>
            </a:r>
            <a:r>
              <a:rPr lang="en-US" b="1">
                <a:solidFill>
                  <a:srgbClr val="333333"/>
                </a:solidFill>
              </a:rPr>
              <a:t>memory units</a:t>
            </a:r>
            <a:r>
              <a:rPr lang="en-US">
                <a:solidFill>
                  <a:srgbClr val="333333"/>
                </a:solidFill>
              </a:rPr>
              <a:t>, called registers, are used to  hold information on a temporary basis as the  instructions are interpreted and executed by the CPU</a:t>
            </a:r>
            <a:endParaRPr/>
          </a:p>
          <a:p>
            <a:pPr marL="468406" marR="10086" lvl="0" indent="-457200" algn="just" rtl="0">
              <a:spcBef>
                <a:spcPts val="953"/>
              </a:spcBef>
              <a:spcAft>
                <a:spcPts val="0"/>
              </a:spcAft>
              <a:buClr>
                <a:schemeClr val="dk1"/>
              </a:buClr>
              <a:buSzPts val="2400"/>
              <a:buChar char="•"/>
            </a:pPr>
            <a:r>
              <a:rPr lang="en-US">
                <a:solidFill>
                  <a:srgbClr val="333333"/>
                </a:solidFill>
              </a:rPr>
              <a:t>Registers are part of the CPU (not main memory) of a  computer and is super fast memory.</a:t>
            </a:r>
            <a:endParaRPr/>
          </a:p>
          <a:p>
            <a:pPr marL="468406" marR="7284" lvl="0" indent="-457200" algn="just" rtl="0">
              <a:spcBef>
                <a:spcPts val="931"/>
              </a:spcBef>
              <a:spcAft>
                <a:spcPts val="0"/>
              </a:spcAft>
              <a:buClr>
                <a:schemeClr val="dk1"/>
              </a:buClr>
              <a:buSzPts val="2400"/>
              <a:buChar char="•"/>
            </a:pPr>
            <a:r>
              <a:rPr lang="en-US">
                <a:solidFill>
                  <a:srgbClr val="333333"/>
                </a:solidFill>
              </a:rPr>
              <a:t>The length of a register, sometimes called its </a:t>
            </a:r>
            <a:r>
              <a:rPr lang="en-US" i="1">
                <a:solidFill>
                  <a:srgbClr val="333333"/>
                </a:solidFill>
              </a:rPr>
              <a:t>word size</a:t>
            </a:r>
            <a:r>
              <a:rPr lang="en-US">
                <a:solidFill>
                  <a:srgbClr val="333333"/>
                </a:solidFill>
              </a:rPr>
              <a:t>, equals the number of bits it can store</a:t>
            </a:r>
            <a:endParaRPr/>
          </a:p>
          <a:p>
            <a:pPr marL="468406" marR="7845" lvl="0" indent="-457200" algn="just" rtl="0">
              <a:spcBef>
                <a:spcPts val="953"/>
              </a:spcBef>
              <a:spcAft>
                <a:spcPts val="0"/>
              </a:spcAft>
              <a:buClr>
                <a:schemeClr val="dk1"/>
              </a:buClr>
              <a:buSzPts val="2400"/>
              <a:buChar char="•"/>
            </a:pPr>
            <a:r>
              <a:rPr lang="en-US">
                <a:solidFill>
                  <a:srgbClr val="333333"/>
                </a:solidFill>
              </a:rPr>
              <a:t>With all other parameters being the same, a CPU with  32-bit registers can process data twice larger than  one with 16-bit registers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CPU REGISTERS</a:t>
            </a:r>
            <a:endParaRPr/>
          </a:p>
        </p:txBody>
      </p:sp>
      <p:sp>
        <p:nvSpPr>
          <p:cNvPr id="421" name="Google Shape;421;p30"/>
          <p:cNvSpPr txBox="1">
            <a:spLocks noGrp="1"/>
          </p:cNvSpPr>
          <p:nvPr>
            <p:ph type="body" idx="1"/>
          </p:nvPr>
        </p:nvSpPr>
        <p:spPr>
          <a:xfrm>
            <a:off x="1045031" y="1825625"/>
            <a:ext cx="10940143" cy="4667250"/>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220"/>
              <a:buChar char="•"/>
            </a:pPr>
            <a:r>
              <a:rPr lang="en-US" sz="2220" b="1">
                <a:solidFill>
                  <a:srgbClr val="0070C0"/>
                </a:solidFill>
              </a:rPr>
              <a:t>Accumulator:</a:t>
            </a:r>
            <a:r>
              <a:rPr lang="en-US" sz="2220"/>
              <a:t> Stores the results of calculations made by ALU.</a:t>
            </a:r>
            <a:endParaRPr/>
          </a:p>
          <a:p>
            <a:pPr marL="342900" lvl="0" indent="-228600" algn="l" rtl="0">
              <a:lnSpc>
                <a:spcPct val="90000"/>
              </a:lnSpc>
              <a:spcBef>
                <a:spcPts val="444"/>
              </a:spcBef>
              <a:spcAft>
                <a:spcPts val="0"/>
              </a:spcAft>
              <a:buSzPts val="2220"/>
              <a:buChar char="•"/>
            </a:pPr>
            <a:r>
              <a:rPr lang="en-US" sz="2220" b="1">
                <a:solidFill>
                  <a:srgbClr val="0070C0"/>
                </a:solidFill>
              </a:rPr>
              <a:t>Program Counter (PC):</a:t>
            </a:r>
            <a:r>
              <a:rPr lang="en-US" sz="2220"/>
              <a:t> Keeps track of the memory location of the next instructions to be dealt with. The PC then passes this next address to Memory Address Register (MAR).</a:t>
            </a:r>
            <a:endParaRPr/>
          </a:p>
          <a:p>
            <a:pPr marL="342900" lvl="0" indent="-228600" algn="l" rtl="0">
              <a:lnSpc>
                <a:spcPct val="90000"/>
              </a:lnSpc>
              <a:spcBef>
                <a:spcPts val="444"/>
              </a:spcBef>
              <a:spcAft>
                <a:spcPts val="0"/>
              </a:spcAft>
              <a:buSzPts val="2220"/>
              <a:buChar char="•"/>
            </a:pPr>
            <a:r>
              <a:rPr lang="en-US" sz="2220" b="1">
                <a:solidFill>
                  <a:srgbClr val="0070C0"/>
                </a:solidFill>
              </a:rPr>
              <a:t>Memory Address Register (MAR):</a:t>
            </a:r>
            <a:r>
              <a:rPr lang="en-US" sz="2220"/>
              <a:t> Holds the address of the location in memory, which contains data, that is required by the current instruction being executed. simply MAR points to the memory location that contains data required.</a:t>
            </a:r>
            <a:endParaRPr/>
          </a:p>
          <a:p>
            <a:pPr marL="342900" lvl="0" indent="-228600" algn="l" rtl="0">
              <a:lnSpc>
                <a:spcPct val="90000"/>
              </a:lnSpc>
              <a:spcBef>
                <a:spcPts val="444"/>
              </a:spcBef>
              <a:spcAft>
                <a:spcPts val="0"/>
              </a:spcAft>
              <a:buSzPts val="2220"/>
              <a:buChar char="•"/>
            </a:pPr>
            <a:r>
              <a:rPr lang="en-US" sz="2220" b="1">
                <a:solidFill>
                  <a:srgbClr val="0070C0"/>
                </a:solidFill>
              </a:rPr>
              <a:t>Memory Data Register (MDR):</a:t>
            </a:r>
            <a:r>
              <a:rPr lang="en-US" sz="2220"/>
              <a:t> It stores instructions fetched from memory or any data that is to be transferred to, and stored in, memory.</a:t>
            </a:r>
            <a:endParaRPr/>
          </a:p>
          <a:p>
            <a:pPr marL="342900" lvl="0" indent="-228600" algn="l" rtl="0">
              <a:lnSpc>
                <a:spcPct val="90000"/>
              </a:lnSpc>
              <a:spcBef>
                <a:spcPts val="444"/>
              </a:spcBef>
              <a:spcAft>
                <a:spcPts val="0"/>
              </a:spcAft>
              <a:buSzPts val="2220"/>
              <a:buChar char="•"/>
            </a:pPr>
            <a:r>
              <a:rPr lang="en-US" sz="2220" b="1">
                <a:solidFill>
                  <a:srgbClr val="0070C0"/>
                </a:solidFill>
              </a:rPr>
              <a:t>Current Instruction Register (CIR):</a:t>
            </a:r>
            <a:r>
              <a:rPr lang="en-US" sz="2220"/>
              <a:t> Holds the </a:t>
            </a:r>
            <a:r>
              <a:rPr lang="en-US" sz="2220" b="1"/>
              <a:t>instruction</a:t>
            </a:r>
            <a:r>
              <a:rPr lang="en-US" sz="2220"/>
              <a:t> currently being executed or decoded.</a:t>
            </a:r>
            <a:endParaRPr/>
          </a:p>
          <a:p>
            <a:pPr marL="342900" lvl="0" indent="-228600" algn="l" rtl="0">
              <a:lnSpc>
                <a:spcPct val="90000"/>
              </a:lnSpc>
              <a:spcBef>
                <a:spcPts val="444"/>
              </a:spcBef>
              <a:spcAft>
                <a:spcPts val="0"/>
              </a:spcAft>
              <a:buSzPts val="2220"/>
              <a:buChar char="•"/>
            </a:pPr>
            <a:r>
              <a:rPr lang="en-US" sz="2220" b="1">
                <a:solidFill>
                  <a:srgbClr val="0070C0"/>
                </a:solidFill>
              </a:rPr>
              <a:t>Instruction Buffer Register (IBR):</a:t>
            </a:r>
            <a:r>
              <a:rPr lang="en-US" sz="2220"/>
              <a:t> The instruction that is not to be executed immediately is placed in the instruction buffer register IBR.</a:t>
            </a:r>
            <a:endParaRPr/>
          </a:p>
          <a:p>
            <a:pPr marL="342900" lvl="0" indent="-87629" algn="l" rtl="0">
              <a:lnSpc>
                <a:spcPct val="90000"/>
              </a:lnSpc>
              <a:spcBef>
                <a:spcPts val="444"/>
              </a:spcBef>
              <a:spcAft>
                <a:spcPts val="0"/>
              </a:spcAft>
              <a:buSzPts val="2220"/>
              <a:buNone/>
            </a:pPr>
            <a:endParaRPr sz="2220"/>
          </a:p>
          <a:p>
            <a:pPr marL="342900" lvl="0" indent="-87629" algn="l" rtl="0">
              <a:lnSpc>
                <a:spcPct val="90000"/>
              </a:lnSpc>
              <a:spcBef>
                <a:spcPts val="444"/>
              </a:spcBef>
              <a:spcAft>
                <a:spcPts val="0"/>
              </a:spcAft>
              <a:buSzPts val="2220"/>
              <a:buNone/>
            </a:pPr>
            <a:endParaRPr sz="222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CPU REGISTERS</a:t>
            </a:r>
            <a:endParaRPr/>
          </a:p>
        </p:txBody>
      </p:sp>
      <p:sp>
        <p:nvSpPr>
          <p:cNvPr id="427" name="Google Shape;427;p31"/>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General Purpose Registers:</a:t>
            </a:r>
            <a:endParaRPr/>
          </a:p>
          <a:p>
            <a:pPr marL="342900" lvl="0" indent="-228600" algn="l" rtl="0">
              <a:spcBef>
                <a:spcPts val="480"/>
              </a:spcBef>
              <a:spcAft>
                <a:spcPts val="0"/>
              </a:spcAft>
              <a:buSzPts val="2400"/>
              <a:buNone/>
            </a:pPr>
            <a:r>
              <a:rPr lang="en-US"/>
              <a:t>Some registers can be used for more than one purpose. Such registers are called general purpose registers.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b="1"/>
              <a:t>COMPUTER ORGANIZATION</a:t>
            </a:r>
            <a:endParaRPr/>
          </a:p>
        </p:txBody>
      </p:sp>
      <p:sp>
        <p:nvSpPr>
          <p:cNvPr id="139" name="Google Shape;139;p2"/>
          <p:cNvSpPr txBox="1">
            <a:spLocks noGrp="1"/>
          </p:cNvSpPr>
          <p:nvPr>
            <p:ph type="body" idx="1"/>
          </p:nvPr>
        </p:nvSpPr>
        <p:spPr>
          <a:xfrm>
            <a:off x="1045029" y="1720170"/>
            <a:ext cx="10308771" cy="4353106"/>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It deals with the hardware components of a computer system such as the input/output devices, CPU and memory devices</a:t>
            </a:r>
            <a:endParaRPr/>
          </a:p>
          <a:p>
            <a:pPr marL="342900" lvl="0" indent="-76200" algn="l" rtl="0">
              <a:spcBef>
                <a:spcPts val="480"/>
              </a:spcBef>
              <a:spcAft>
                <a:spcPts val="0"/>
              </a:spcAft>
              <a:buSzPts val="2400"/>
              <a:buNone/>
            </a:pPr>
            <a:endParaRPr/>
          </a:p>
          <a:p>
            <a:pPr marL="0" lvl="0" indent="0" algn="l" rtl="0">
              <a:spcBef>
                <a:spcPts val="480"/>
              </a:spcBef>
              <a:spcAft>
                <a:spcPts val="0"/>
              </a:spcAft>
              <a:buSzPts val="2400"/>
              <a:buNone/>
            </a:pPr>
            <a:endParaRPr/>
          </a:p>
        </p:txBody>
      </p:sp>
      <p:pic>
        <p:nvPicPr>
          <p:cNvPr id="140" name="Google Shape;140;p2"/>
          <p:cNvPicPr preferRelativeResize="0"/>
          <p:nvPr/>
        </p:nvPicPr>
        <p:blipFill rotWithShape="1">
          <a:blip r:embed="rId3">
            <a:alphaModFix/>
          </a:blip>
          <a:srcRect/>
          <a:stretch/>
        </p:blipFill>
        <p:spPr>
          <a:xfrm>
            <a:off x="3285713" y="2587507"/>
            <a:ext cx="5827403" cy="35912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FETCH DECODE EXECUTE CYCLE</a:t>
            </a:r>
            <a:endParaRPr/>
          </a:p>
        </p:txBody>
      </p:sp>
      <p:sp>
        <p:nvSpPr>
          <p:cNvPr id="439" name="Google Shape;439;p3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b="1" u="sng"/>
              <a:t>Fetch :</a:t>
            </a:r>
            <a:endParaRPr/>
          </a:p>
          <a:p>
            <a:pPr marL="342900" lvl="0" indent="-228600" algn="ctr" rtl="0">
              <a:spcBef>
                <a:spcPts val="480"/>
              </a:spcBef>
              <a:spcAft>
                <a:spcPts val="0"/>
              </a:spcAft>
              <a:buSzPts val="2400"/>
              <a:buChar char="•"/>
            </a:pPr>
            <a:r>
              <a:rPr lang="en-US"/>
              <a:t>Get an instruction from main memory</a:t>
            </a:r>
            <a:endParaRPr/>
          </a:p>
          <a:p>
            <a:pPr marL="342900" lvl="0" indent="-228600" algn="l" rtl="0">
              <a:spcBef>
                <a:spcPts val="480"/>
              </a:spcBef>
              <a:spcAft>
                <a:spcPts val="0"/>
              </a:spcAft>
              <a:buSzPts val="2400"/>
              <a:buChar char="•"/>
            </a:pPr>
            <a:r>
              <a:rPr lang="en-US" b="1" u="sng"/>
              <a:t>Decode:</a:t>
            </a:r>
            <a:endParaRPr/>
          </a:p>
          <a:p>
            <a:pPr marL="342900" lvl="0" indent="-228600" algn="ctr" rtl="0">
              <a:spcBef>
                <a:spcPts val="480"/>
              </a:spcBef>
              <a:spcAft>
                <a:spcPts val="0"/>
              </a:spcAft>
              <a:buSzPts val="2400"/>
              <a:buChar char="•"/>
            </a:pPr>
            <a:r>
              <a:rPr lang="en-US"/>
              <a:t>Translate it into computer command</a:t>
            </a:r>
            <a:endParaRPr/>
          </a:p>
          <a:p>
            <a:pPr marL="342900" lvl="0" indent="-228600" algn="l" rtl="0">
              <a:spcBef>
                <a:spcPts val="480"/>
              </a:spcBef>
              <a:spcAft>
                <a:spcPts val="0"/>
              </a:spcAft>
              <a:buSzPts val="2400"/>
              <a:buChar char="•"/>
            </a:pPr>
            <a:r>
              <a:rPr lang="en-US" b="1" u="sng"/>
              <a:t>Execute:</a:t>
            </a:r>
            <a:endParaRPr/>
          </a:p>
          <a:p>
            <a:pPr marL="342900" lvl="0" indent="-228600" algn="ctr" rtl="0">
              <a:spcBef>
                <a:spcPts val="480"/>
              </a:spcBef>
              <a:spcAft>
                <a:spcPts val="0"/>
              </a:spcAft>
              <a:buSzPts val="2400"/>
              <a:buChar char="•"/>
            </a:pPr>
            <a:r>
              <a:rPr lang="en-US"/>
              <a:t>Actual processing of command</a:t>
            </a:r>
            <a:endParaRPr/>
          </a:p>
          <a:p>
            <a:pPr marL="342900" lvl="0" indent="-228600" algn="l" rtl="0">
              <a:spcBef>
                <a:spcPts val="480"/>
              </a:spcBef>
              <a:spcAft>
                <a:spcPts val="0"/>
              </a:spcAft>
              <a:buSzPts val="2400"/>
              <a:buChar char="•"/>
            </a:pPr>
            <a:r>
              <a:rPr lang="en-US" b="1" u="sng"/>
              <a:t>Mem:</a:t>
            </a:r>
            <a:endParaRPr b="1" u="sng"/>
          </a:p>
          <a:p>
            <a:pPr marL="342900" lvl="0" indent="-228600" algn="ctr" rtl="0">
              <a:spcBef>
                <a:spcPts val="480"/>
              </a:spcBef>
              <a:spcAft>
                <a:spcPts val="0"/>
              </a:spcAft>
              <a:buSzPts val="2400"/>
              <a:buChar char="•"/>
            </a:pPr>
            <a:r>
              <a:rPr lang="en-US"/>
              <a:t>Write result to memory.</a:t>
            </a:r>
            <a:endParaRPr/>
          </a:p>
          <a:p>
            <a:pPr marL="342900" lvl="0" indent="-76200" algn="ctr" rtl="0">
              <a:spcBef>
                <a:spcPts val="480"/>
              </a:spcBef>
              <a:spcAft>
                <a:spcPts val="0"/>
              </a:spcAft>
              <a:buSzPts val="2400"/>
              <a:buNone/>
            </a:pPr>
            <a:endParaRPr/>
          </a:p>
          <a:p>
            <a:pPr marL="342900" lvl="0" indent="-76200" algn="ctr" rtl="0">
              <a:spcBef>
                <a:spcPts val="480"/>
              </a:spcBef>
              <a:spcAft>
                <a:spcPts val="0"/>
              </a:spcAft>
              <a:buSzPts val="2400"/>
              <a:buNone/>
            </a:pPr>
            <a:endParaRPr/>
          </a:p>
          <a:p>
            <a:pPr marL="342900" lvl="0" indent="-76200" algn="l" rtl="0">
              <a:spcBef>
                <a:spcPts val="480"/>
              </a:spcBef>
              <a:spcAft>
                <a:spcPts val="0"/>
              </a:spcAft>
              <a:buSzPts val="24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FETCH DECODE EXECUTE CYCLE</a:t>
            </a:r>
            <a:endParaRPr/>
          </a:p>
        </p:txBody>
      </p:sp>
      <p:pic>
        <p:nvPicPr>
          <p:cNvPr id="445" name="Google Shape;445;p34" descr="Image result for fetch decode execute cycle animation"/>
          <p:cNvPicPr preferRelativeResize="0"/>
          <p:nvPr/>
        </p:nvPicPr>
        <p:blipFill rotWithShape="1">
          <a:blip r:embed="rId3">
            <a:alphaModFix/>
          </a:blip>
          <a:srcRect/>
          <a:stretch/>
        </p:blipFill>
        <p:spPr>
          <a:xfrm>
            <a:off x="3406379" y="1690688"/>
            <a:ext cx="5379247" cy="432171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449"/>
        <p:cNvGrpSpPr/>
        <p:nvPr/>
      </p:nvGrpSpPr>
      <p:grpSpPr>
        <a:xfrm>
          <a:off x="0" y="0"/>
          <a:ext cx="0" cy="0"/>
          <a:chOff x="0" y="0"/>
          <a:chExt cx="0" cy="0"/>
        </a:xfrm>
      </p:grpSpPr>
      <p:sp>
        <p:nvSpPr>
          <p:cNvPr id="450" name="Google Shape;450;p3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THE FETCH/EXECUTE CYCLE</a:t>
            </a:r>
            <a:endParaRPr/>
          </a:p>
        </p:txBody>
      </p:sp>
      <p:sp>
        <p:nvSpPr>
          <p:cNvPr id="451" name="Google Shape;451;p35"/>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3200"/>
              <a:buFont typeface="Arial"/>
              <a:buChar char="•"/>
            </a:pPr>
            <a:r>
              <a:rPr lang="en-US" sz="3200" b="1">
                <a:solidFill>
                  <a:srgbClr val="000000"/>
                </a:solidFill>
              </a:rPr>
              <a:t>“Instruction Execution Engine”…a machine that cycles through a series of operations</a:t>
            </a:r>
            <a:endParaRPr/>
          </a:p>
          <a:p>
            <a:pPr marL="342900" lvl="0" indent="-228600" algn="l" rtl="0">
              <a:lnSpc>
                <a:spcPct val="90000"/>
              </a:lnSpc>
              <a:spcBef>
                <a:spcPts val="800"/>
              </a:spcBef>
              <a:spcAft>
                <a:spcPts val="0"/>
              </a:spcAft>
              <a:buSzPts val="3200"/>
              <a:buFont typeface="Arial"/>
              <a:buChar char="•"/>
            </a:pPr>
            <a:r>
              <a:rPr lang="en-US" sz="3200" b="1">
                <a:solidFill>
                  <a:srgbClr val="000000"/>
                </a:solidFill>
              </a:rPr>
              <a:t>Series is called: Fetch/Execute Cycle</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Get the next instruction</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Figure out what to do</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Gathering the data needed to do it</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Do it</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Save the result, and </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Repeat (billions of times/second)!</a:t>
            </a:r>
            <a:endParaRPr/>
          </a:p>
          <a:p>
            <a:pPr marL="342900" lvl="0" indent="-76200" algn="l" rtl="0">
              <a:lnSpc>
                <a:spcPct val="90000"/>
              </a:lnSpc>
              <a:spcBef>
                <a:spcPts val="480"/>
              </a:spcBef>
              <a:spcAft>
                <a:spcPts val="0"/>
              </a:spcAft>
              <a:buSzPts val="2400"/>
              <a:buNone/>
            </a:pPr>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A FIVE-STEP CYCLE</a:t>
            </a:r>
            <a:endParaRPr/>
          </a:p>
        </p:txBody>
      </p:sp>
      <p:sp>
        <p:nvSpPr>
          <p:cNvPr id="457" name="Google Shape;457;p36"/>
          <p:cNvSpPr txBox="1">
            <a:spLocks noGrp="1"/>
          </p:cNvSpPr>
          <p:nvPr>
            <p:ph type="body" idx="1"/>
          </p:nvPr>
        </p:nvSpPr>
        <p:spPr>
          <a:xfrm>
            <a:off x="1045031" y="1825628"/>
            <a:ext cx="6123215" cy="4869089"/>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220"/>
              <a:buFont typeface="Arial"/>
              <a:buChar char="•"/>
            </a:pPr>
            <a:r>
              <a:rPr lang="en-US" sz="2220" b="1">
                <a:solidFill>
                  <a:srgbClr val="000000"/>
                </a:solidFill>
              </a:rPr>
              <a:t>These operations are repeated in a never-ending sequence</a:t>
            </a:r>
            <a:endParaRPr/>
          </a:p>
          <a:p>
            <a:pPr marL="342900" lvl="0" indent="-228600" algn="l" rtl="0">
              <a:lnSpc>
                <a:spcPct val="90000"/>
              </a:lnSpc>
              <a:spcBef>
                <a:spcPts val="2000"/>
              </a:spcBef>
              <a:spcAft>
                <a:spcPts val="0"/>
              </a:spcAft>
              <a:buSzPts val="2960"/>
              <a:buFont typeface="Arial"/>
              <a:buChar char="•"/>
            </a:pPr>
            <a:r>
              <a:rPr lang="en-US" sz="2960" b="1">
                <a:solidFill>
                  <a:srgbClr val="000000"/>
                </a:solidFill>
              </a:rPr>
              <a:t>A five-step cycle:</a:t>
            </a:r>
            <a:endParaRPr/>
          </a:p>
          <a:p>
            <a:pPr marL="640080" lvl="1" indent="-228600" algn="l" rtl="0">
              <a:lnSpc>
                <a:spcPct val="90000"/>
              </a:lnSpc>
              <a:spcBef>
                <a:spcPts val="1750"/>
              </a:spcBef>
              <a:spcAft>
                <a:spcPts val="0"/>
              </a:spcAft>
              <a:buSzPts val="2590"/>
              <a:buFont typeface="Arial"/>
              <a:buAutoNum type="arabicPeriod"/>
            </a:pPr>
            <a:r>
              <a:rPr lang="en-US" sz="2590">
                <a:solidFill>
                  <a:srgbClr val="000000"/>
                </a:solidFill>
              </a:rPr>
              <a:t>Instruction Fetch (IF)</a:t>
            </a:r>
            <a:endParaRPr/>
          </a:p>
          <a:p>
            <a:pPr marL="640080" lvl="1" indent="-228600" algn="l" rtl="0">
              <a:lnSpc>
                <a:spcPct val="90000"/>
              </a:lnSpc>
              <a:spcBef>
                <a:spcPts val="1750"/>
              </a:spcBef>
              <a:spcAft>
                <a:spcPts val="0"/>
              </a:spcAft>
              <a:buSzPts val="2590"/>
              <a:buFont typeface="Arial"/>
              <a:buAutoNum type="arabicPeriod"/>
            </a:pPr>
            <a:r>
              <a:rPr lang="en-US" sz="2590">
                <a:solidFill>
                  <a:srgbClr val="000000"/>
                </a:solidFill>
              </a:rPr>
              <a:t>Instruction Decode (ID)</a:t>
            </a:r>
            <a:endParaRPr/>
          </a:p>
          <a:p>
            <a:pPr marL="640080" lvl="1" indent="-228600" algn="l" rtl="0">
              <a:lnSpc>
                <a:spcPct val="90000"/>
              </a:lnSpc>
              <a:spcBef>
                <a:spcPts val="1750"/>
              </a:spcBef>
              <a:spcAft>
                <a:spcPts val="0"/>
              </a:spcAft>
              <a:buSzPts val="2590"/>
              <a:buFont typeface="Arial"/>
              <a:buAutoNum type="arabicPeriod"/>
            </a:pPr>
            <a:r>
              <a:rPr lang="en-US" sz="2590">
                <a:solidFill>
                  <a:srgbClr val="000000"/>
                </a:solidFill>
              </a:rPr>
              <a:t>Data Fetch (DF) / Operand Fetch (OF)</a:t>
            </a:r>
            <a:endParaRPr/>
          </a:p>
          <a:p>
            <a:pPr marL="640080" lvl="1" indent="-228600" algn="l" rtl="0">
              <a:lnSpc>
                <a:spcPct val="90000"/>
              </a:lnSpc>
              <a:spcBef>
                <a:spcPts val="1750"/>
              </a:spcBef>
              <a:spcAft>
                <a:spcPts val="0"/>
              </a:spcAft>
              <a:buSzPts val="2590"/>
              <a:buFont typeface="Arial"/>
              <a:buAutoNum type="arabicPeriod"/>
            </a:pPr>
            <a:r>
              <a:rPr lang="en-US" sz="2590">
                <a:solidFill>
                  <a:srgbClr val="000000"/>
                </a:solidFill>
              </a:rPr>
              <a:t>Instruction Execution (EX)</a:t>
            </a:r>
            <a:endParaRPr/>
          </a:p>
          <a:p>
            <a:pPr marL="640080" lvl="1" indent="-228600" algn="l" rtl="0">
              <a:lnSpc>
                <a:spcPct val="90000"/>
              </a:lnSpc>
              <a:spcBef>
                <a:spcPts val="1750"/>
              </a:spcBef>
              <a:spcAft>
                <a:spcPts val="0"/>
              </a:spcAft>
              <a:buSzPts val="2590"/>
              <a:buFont typeface="Arial"/>
              <a:buAutoNum type="arabicPeriod"/>
            </a:pPr>
            <a:r>
              <a:rPr lang="en-US" sz="2590">
                <a:solidFill>
                  <a:srgbClr val="000000"/>
                </a:solidFill>
              </a:rPr>
              <a:t>Result Return (RR) / Store (ST)</a:t>
            </a:r>
            <a:endParaRPr/>
          </a:p>
          <a:p>
            <a:pPr marL="342900" lvl="0" indent="-87629" algn="l" rtl="0">
              <a:lnSpc>
                <a:spcPct val="90000"/>
              </a:lnSpc>
              <a:spcBef>
                <a:spcPts val="800"/>
              </a:spcBef>
              <a:spcAft>
                <a:spcPts val="0"/>
              </a:spcAft>
              <a:buSzPts val="2220"/>
              <a:buFont typeface="Arial"/>
              <a:buNone/>
            </a:pPr>
            <a:endParaRPr sz="2220" b="1">
              <a:solidFill>
                <a:srgbClr val="000000"/>
              </a:solidFill>
            </a:endParaRPr>
          </a:p>
          <a:p>
            <a:pPr marL="342900" lvl="0" indent="-87629" algn="l" rtl="0">
              <a:lnSpc>
                <a:spcPct val="90000"/>
              </a:lnSpc>
              <a:spcBef>
                <a:spcPts val="444"/>
              </a:spcBef>
              <a:spcAft>
                <a:spcPts val="0"/>
              </a:spcAft>
              <a:buSzPts val="2220"/>
              <a:buNone/>
            </a:pPr>
            <a:endParaRPr sz="2220"/>
          </a:p>
        </p:txBody>
      </p:sp>
      <p:pic>
        <p:nvPicPr>
          <p:cNvPr id="458" name="Google Shape;458;p36"/>
          <p:cNvPicPr preferRelativeResize="0"/>
          <p:nvPr/>
        </p:nvPicPr>
        <p:blipFill rotWithShape="1">
          <a:blip r:embed="rId3">
            <a:alphaModFix/>
          </a:blip>
          <a:srcRect/>
          <a:stretch/>
        </p:blipFill>
        <p:spPr>
          <a:xfrm>
            <a:off x="7168246" y="2730253"/>
            <a:ext cx="4890911" cy="3054755"/>
          </a:xfrm>
          <a:prstGeom prst="rect">
            <a:avLst/>
          </a:prstGeom>
          <a:noFill/>
          <a:ln w="9525" cap="sq" cmpd="sng">
            <a:solidFill>
              <a:srgbClr val="262673"/>
            </a:solidFill>
            <a:prstDash val="solid"/>
            <a:miter lim="800000"/>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ADD 800, 428, 884</a:t>
            </a:r>
            <a:endParaRPr/>
          </a:p>
        </p:txBody>
      </p:sp>
      <p:pic>
        <p:nvPicPr>
          <p:cNvPr id="470" name="Google Shape;470;p38"/>
          <p:cNvPicPr preferRelativeResize="0">
            <a:picLocks noGrp="1"/>
          </p:cNvPicPr>
          <p:nvPr>
            <p:ph type="body" idx="1"/>
          </p:nvPr>
        </p:nvPicPr>
        <p:blipFill rotWithShape="1">
          <a:blip r:embed="rId3">
            <a:alphaModFix/>
          </a:blip>
          <a:srcRect/>
          <a:stretch/>
        </p:blipFill>
        <p:spPr>
          <a:xfrm>
            <a:off x="2909887" y="2310606"/>
            <a:ext cx="6372225" cy="3257550"/>
          </a:xfrm>
          <a:prstGeom prst="rect">
            <a:avLst/>
          </a:prstGeom>
          <a:noFill/>
          <a:ln w="9525" cap="sq" cmpd="sng">
            <a:solidFill>
              <a:srgbClr val="262673"/>
            </a:solidFill>
            <a:prstDash val="solid"/>
            <a:miter lim="800000"/>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INSTRUCTION FETCH (IF)</a:t>
            </a:r>
            <a:endParaRPr/>
          </a:p>
        </p:txBody>
      </p:sp>
      <p:sp>
        <p:nvSpPr>
          <p:cNvPr id="476" name="Google Shape;476;p39"/>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Execution begins by moving the instruction at the address given by the (</a:t>
            </a:r>
            <a:r>
              <a:rPr lang="en-US" i="1">
                <a:solidFill>
                  <a:srgbClr val="000000"/>
                </a:solidFill>
              </a:rPr>
              <a:t>PC 2200</a:t>
            </a:r>
            <a:r>
              <a:rPr lang="en-US">
                <a:solidFill>
                  <a:srgbClr val="000000"/>
                </a:solidFill>
              </a:rPr>
              <a:t>) from memory to the control unit</a:t>
            </a:r>
            <a:endParaRPr/>
          </a:p>
          <a:p>
            <a:pPr marL="342900" lvl="0" indent="-228600" algn="l" rtl="0">
              <a:spcBef>
                <a:spcPts val="800"/>
              </a:spcBef>
              <a:spcAft>
                <a:spcPts val="0"/>
              </a:spcAft>
              <a:buSzPts val="2400"/>
              <a:buFont typeface="Arial"/>
              <a:buChar char="•"/>
            </a:pPr>
            <a:r>
              <a:rPr lang="en-US">
                <a:solidFill>
                  <a:srgbClr val="000000"/>
                </a:solidFill>
              </a:rPr>
              <a:t>Once instruction is fetched, the PC can be changed for fetching the next instruction</a:t>
            </a:r>
            <a:endParaRPr/>
          </a:p>
          <a:p>
            <a:pPr marL="342900" lvl="0" indent="-76200" algn="l" rtl="0">
              <a:spcBef>
                <a:spcPts val="480"/>
              </a:spcBef>
              <a:spcAft>
                <a:spcPts val="0"/>
              </a:spcAft>
              <a:buSzPts val="24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IF</a:t>
            </a:r>
            <a:endParaRPr/>
          </a:p>
        </p:txBody>
      </p:sp>
      <p:pic>
        <p:nvPicPr>
          <p:cNvPr id="483" name="Google Shape;483;p40"/>
          <p:cNvPicPr preferRelativeResize="0"/>
          <p:nvPr/>
        </p:nvPicPr>
        <p:blipFill rotWithShape="1">
          <a:blip r:embed="rId3">
            <a:alphaModFix/>
          </a:blip>
          <a:srcRect/>
          <a:stretch/>
        </p:blipFill>
        <p:spPr>
          <a:xfrm>
            <a:off x="2575834" y="527095"/>
            <a:ext cx="7040337" cy="580381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INSTRUCTION DECODE (ID)</a:t>
            </a:r>
            <a:endParaRPr/>
          </a:p>
        </p:txBody>
      </p:sp>
      <p:sp>
        <p:nvSpPr>
          <p:cNvPr id="489" name="Google Shape;489;p41"/>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405"/>
              <a:buFont typeface="Arial"/>
              <a:buChar char="•"/>
            </a:pPr>
            <a:r>
              <a:rPr lang="en-US" sz="2405" b="1">
                <a:solidFill>
                  <a:srgbClr val="000000"/>
                </a:solidFill>
              </a:rPr>
              <a:t>ALU is set up for the operation</a:t>
            </a:r>
            <a:endParaRPr/>
          </a:p>
          <a:p>
            <a:pPr marL="342900" lvl="0" indent="-228600" algn="l" rtl="0">
              <a:lnSpc>
                <a:spcPct val="90000"/>
              </a:lnSpc>
              <a:spcBef>
                <a:spcPts val="800"/>
              </a:spcBef>
              <a:spcAft>
                <a:spcPts val="0"/>
              </a:spcAft>
              <a:buSzPts val="2405"/>
              <a:buFont typeface="Arial"/>
              <a:buChar char="•"/>
            </a:pPr>
            <a:r>
              <a:rPr lang="en-US" sz="2405" b="1">
                <a:solidFill>
                  <a:srgbClr val="000000"/>
                </a:solidFill>
              </a:rPr>
              <a:t>Decoder finds the memory address of the instruction's data (</a:t>
            </a:r>
            <a:r>
              <a:rPr lang="en-US" sz="2405" b="1" i="1">
                <a:solidFill>
                  <a:srgbClr val="000000"/>
                </a:solidFill>
              </a:rPr>
              <a:t>source operands</a:t>
            </a:r>
            <a:r>
              <a:rPr lang="en-US" sz="2405" b="1">
                <a:solidFill>
                  <a:srgbClr val="000000"/>
                </a:solidFill>
              </a:rPr>
              <a:t>)</a:t>
            </a:r>
            <a:endParaRPr/>
          </a:p>
          <a:p>
            <a:pPr marL="640080" lvl="1" indent="-228600" algn="l" rtl="0">
              <a:lnSpc>
                <a:spcPct val="90000"/>
              </a:lnSpc>
              <a:spcBef>
                <a:spcPts val="700"/>
              </a:spcBef>
              <a:spcAft>
                <a:spcPts val="0"/>
              </a:spcAft>
              <a:buSzPts val="2405"/>
              <a:buFont typeface="Noto Sans Symbols"/>
              <a:buChar char="⮚"/>
            </a:pPr>
            <a:r>
              <a:rPr lang="en-US" sz="2405">
                <a:solidFill>
                  <a:srgbClr val="000000"/>
                </a:solidFill>
              </a:rPr>
              <a:t>Most instructions operate on two data values stored in memory (like ADD), so most instructions have addresses for two source operands</a:t>
            </a:r>
            <a:endParaRPr/>
          </a:p>
          <a:p>
            <a:pPr marL="640080" lvl="1" indent="-228600" algn="l" rtl="0">
              <a:lnSpc>
                <a:spcPct val="90000"/>
              </a:lnSpc>
              <a:spcBef>
                <a:spcPts val="700"/>
              </a:spcBef>
              <a:spcAft>
                <a:spcPts val="0"/>
              </a:spcAft>
              <a:buSzPts val="2405"/>
              <a:buFont typeface="Noto Sans Symbols"/>
              <a:buChar char="⮚"/>
            </a:pPr>
            <a:r>
              <a:rPr lang="en-US" sz="2405">
                <a:solidFill>
                  <a:srgbClr val="000000"/>
                </a:solidFill>
              </a:rPr>
              <a:t>These addresses are passed to the circuit that fetches them from memory during the next step</a:t>
            </a:r>
            <a:endParaRPr/>
          </a:p>
          <a:p>
            <a:pPr marL="640080" lvl="1" indent="-228600" algn="l" rtl="0">
              <a:lnSpc>
                <a:spcPct val="90000"/>
              </a:lnSpc>
              <a:spcBef>
                <a:spcPts val="800"/>
              </a:spcBef>
              <a:spcAft>
                <a:spcPts val="0"/>
              </a:spcAft>
              <a:buSzPts val="2405"/>
              <a:buFont typeface="Noto Sans Symbols"/>
              <a:buChar char="⮚"/>
            </a:pPr>
            <a:r>
              <a:rPr lang="en-US" sz="2405">
                <a:solidFill>
                  <a:srgbClr val="000000"/>
                </a:solidFill>
              </a:rPr>
              <a:t>Decoder finds the </a:t>
            </a:r>
            <a:r>
              <a:rPr lang="en-US" sz="2405" i="1">
                <a:solidFill>
                  <a:srgbClr val="000000"/>
                </a:solidFill>
              </a:rPr>
              <a:t>destination address </a:t>
            </a:r>
            <a:r>
              <a:rPr lang="en-US" sz="2405">
                <a:solidFill>
                  <a:srgbClr val="000000"/>
                </a:solidFill>
              </a:rPr>
              <a:t>for the Result Return step and places the address in the RR circuit</a:t>
            </a:r>
            <a:endParaRPr/>
          </a:p>
          <a:p>
            <a:pPr marL="640080" lvl="1" indent="-228600" algn="l" rtl="0">
              <a:lnSpc>
                <a:spcPct val="90000"/>
              </a:lnSpc>
              <a:spcBef>
                <a:spcPts val="800"/>
              </a:spcBef>
              <a:spcAft>
                <a:spcPts val="0"/>
              </a:spcAft>
              <a:buSzPts val="2405"/>
              <a:buFont typeface="Noto Sans Symbols"/>
              <a:buChar char="⮚"/>
            </a:pPr>
            <a:r>
              <a:rPr lang="en-US" sz="2405">
                <a:solidFill>
                  <a:srgbClr val="000000"/>
                </a:solidFill>
              </a:rPr>
              <a:t>Decoder determines what operation the ALU will perform (ADD), and sets up the ALU</a:t>
            </a:r>
            <a:endParaRPr/>
          </a:p>
          <a:p>
            <a:pPr marL="640080" lvl="1" indent="-64134" algn="l" rtl="0">
              <a:lnSpc>
                <a:spcPct val="90000"/>
              </a:lnSpc>
              <a:spcBef>
                <a:spcPts val="700"/>
              </a:spcBef>
              <a:spcAft>
                <a:spcPts val="0"/>
              </a:spcAft>
              <a:buSzPts val="2590"/>
              <a:buFont typeface="Arial"/>
              <a:buNone/>
            </a:pPr>
            <a:endParaRPr sz="2590">
              <a:solidFill>
                <a:srgbClr val="000000"/>
              </a:solidFill>
            </a:endParaRPr>
          </a:p>
          <a:p>
            <a:pPr marL="342900" lvl="0" indent="-87629" algn="l" rtl="0">
              <a:lnSpc>
                <a:spcPct val="90000"/>
              </a:lnSpc>
              <a:spcBef>
                <a:spcPts val="444"/>
              </a:spcBef>
              <a:spcAft>
                <a:spcPts val="0"/>
              </a:spcAft>
              <a:buSzPts val="2220"/>
              <a:buNone/>
            </a:pPr>
            <a:endParaRPr sz="222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ID</a:t>
            </a:r>
            <a:endParaRPr/>
          </a:p>
        </p:txBody>
      </p:sp>
      <p:pic>
        <p:nvPicPr>
          <p:cNvPr id="495" name="Google Shape;495;p42"/>
          <p:cNvPicPr preferRelativeResize="0">
            <a:picLocks noGrp="1"/>
          </p:cNvPicPr>
          <p:nvPr>
            <p:ph type="body" idx="1"/>
          </p:nvPr>
        </p:nvPicPr>
        <p:blipFill rotWithShape="1">
          <a:blip r:embed="rId3">
            <a:alphaModFix/>
          </a:blip>
          <a:srcRect/>
          <a:stretch/>
        </p:blipFill>
        <p:spPr>
          <a:xfrm>
            <a:off x="3690937" y="1910556"/>
            <a:ext cx="4810125" cy="4057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DATA FETCH (DF)</a:t>
            </a:r>
            <a:endParaRPr/>
          </a:p>
        </p:txBody>
      </p:sp>
      <p:sp>
        <p:nvSpPr>
          <p:cNvPr id="501" name="Google Shape;501;p4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The data values to be operated on are retrieved from memory</a:t>
            </a:r>
            <a:endParaRPr/>
          </a:p>
          <a:p>
            <a:pPr marL="342900" lvl="0" indent="-228600" algn="l" rtl="0">
              <a:spcBef>
                <a:spcPts val="800"/>
              </a:spcBef>
              <a:spcAft>
                <a:spcPts val="0"/>
              </a:spcAft>
              <a:buSzPts val="2400"/>
              <a:buFont typeface="Arial"/>
              <a:buChar char="•"/>
            </a:pPr>
            <a:r>
              <a:rPr lang="en-US">
                <a:solidFill>
                  <a:srgbClr val="000000"/>
                </a:solidFill>
              </a:rPr>
              <a:t>Bits at specified memory locations are copied into locations in the ALU circuitry</a:t>
            </a:r>
            <a:endParaRPr/>
          </a:p>
          <a:p>
            <a:pPr marL="342900" lvl="0" indent="-228600" algn="l" rtl="0">
              <a:spcBef>
                <a:spcPts val="800"/>
              </a:spcBef>
              <a:spcAft>
                <a:spcPts val="0"/>
              </a:spcAft>
              <a:buSzPts val="2400"/>
              <a:buFont typeface="Arial"/>
              <a:buChar char="•"/>
            </a:pPr>
            <a:r>
              <a:rPr lang="en-US">
                <a:solidFill>
                  <a:srgbClr val="000000"/>
                </a:solidFill>
              </a:rPr>
              <a:t>Data values remain in memory (they are not destroyed)</a:t>
            </a:r>
            <a:endParaRPr/>
          </a:p>
          <a:p>
            <a:pPr marL="342900" lvl="0" indent="-76200" algn="l" rtl="0">
              <a:spcBef>
                <a:spcPts val="480"/>
              </a:spcBef>
              <a:spcAft>
                <a:spcPts val="0"/>
              </a:spcAft>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txBox="1">
            <a:spLocks noGrp="1"/>
          </p:cNvSpPr>
          <p:nvPr>
            <p:ph type="title"/>
          </p:nvPr>
        </p:nvSpPr>
        <p:spPr>
          <a:xfrm>
            <a:off x="604747" y="2456629"/>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dirty="0" smtClean="0"/>
              <a:t>HARDWARE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DF</a:t>
            </a:r>
            <a:endParaRPr/>
          </a:p>
        </p:txBody>
      </p:sp>
      <p:pic>
        <p:nvPicPr>
          <p:cNvPr id="507" name="Google Shape;507;p44"/>
          <p:cNvPicPr preferRelativeResize="0">
            <a:picLocks noGrp="1"/>
          </p:cNvPicPr>
          <p:nvPr>
            <p:ph type="body" idx="1"/>
          </p:nvPr>
        </p:nvPicPr>
        <p:blipFill rotWithShape="1">
          <a:blip r:embed="rId3">
            <a:alphaModFix/>
          </a:blip>
          <a:srcRect/>
          <a:stretch/>
        </p:blipFill>
        <p:spPr>
          <a:xfrm>
            <a:off x="2541256" y="840528"/>
            <a:ext cx="7109491" cy="51769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INSTRUCTION EXECUTION (EX)</a:t>
            </a:r>
            <a:endParaRPr/>
          </a:p>
        </p:txBody>
      </p:sp>
      <p:sp>
        <p:nvSpPr>
          <p:cNvPr id="514" name="Google Shape;514;p45"/>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For this ADD instruction, the addition circuit adds the two source operands together to produce their sum</a:t>
            </a:r>
            <a:endParaRPr/>
          </a:p>
          <a:p>
            <a:pPr marL="342900" lvl="0" indent="-228600" algn="l" rtl="0">
              <a:spcBef>
                <a:spcPts val="800"/>
              </a:spcBef>
              <a:spcAft>
                <a:spcPts val="0"/>
              </a:spcAft>
              <a:buSzPts val="2400"/>
              <a:buFont typeface="Arial"/>
              <a:buChar char="•"/>
            </a:pPr>
            <a:r>
              <a:rPr lang="en-US">
                <a:solidFill>
                  <a:srgbClr val="000000"/>
                </a:solidFill>
              </a:rPr>
              <a:t>Sum is held in the ALU circuitry</a:t>
            </a:r>
            <a:endParaRPr/>
          </a:p>
          <a:p>
            <a:pPr marL="342900" lvl="0" indent="-228600" algn="l" rtl="0">
              <a:spcBef>
                <a:spcPts val="800"/>
              </a:spcBef>
              <a:spcAft>
                <a:spcPts val="0"/>
              </a:spcAft>
              <a:buSzPts val="2400"/>
              <a:buFont typeface="Arial"/>
              <a:buChar char="•"/>
            </a:pPr>
            <a:r>
              <a:rPr lang="en-US">
                <a:solidFill>
                  <a:srgbClr val="000000"/>
                </a:solidFill>
              </a:rPr>
              <a:t>This is the actual computation</a:t>
            </a:r>
            <a:endParaRPr/>
          </a:p>
          <a:p>
            <a:pPr marL="342900" lvl="0" indent="-76200" algn="l" rtl="0">
              <a:spcBef>
                <a:spcPts val="480"/>
              </a:spcBef>
              <a:spcAft>
                <a:spcPts val="0"/>
              </a:spcAft>
              <a:buSzPts val="24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EX</a:t>
            </a:r>
            <a:endParaRPr/>
          </a:p>
        </p:txBody>
      </p:sp>
      <p:pic>
        <p:nvPicPr>
          <p:cNvPr id="520" name="Google Shape;520;p46"/>
          <p:cNvPicPr preferRelativeResize="0">
            <a:picLocks noGrp="1"/>
          </p:cNvPicPr>
          <p:nvPr>
            <p:ph type="body" idx="1"/>
          </p:nvPr>
        </p:nvPicPr>
        <p:blipFill rotWithShape="1">
          <a:blip r:embed="rId3">
            <a:alphaModFix/>
          </a:blip>
          <a:srcRect/>
          <a:stretch/>
        </p:blipFill>
        <p:spPr>
          <a:xfrm>
            <a:off x="2658187" y="1669244"/>
            <a:ext cx="6834196" cy="499733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7"/>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RETURN RESULT (RR)</a:t>
            </a:r>
            <a:endParaRPr/>
          </a:p>
        </p:txBody>
      </p:sp>
      <p:sp>
        <p:nvSpPr>
          <p:cNvPr id="526" name="Google Shape;526;p47"/>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RR returns the result of EX to the memory location specified by the destination address. </a:t>
            </a:r>
            <a:endParaRPr/>
          </a:p>
          <a:p>
            <a:pPr marL="342900" lvl="0" indent="-228600" algn="l" rtl="0">
              <a:spcBef>
                <a:spcPts val="800"/>
              </a:spcBef>
              <a:spcAft>
                <a:spcPts val="0"/>
              </a:spcAft>
              <a:buSzPts val="2400"/>
              <a:buFont typeface="Arial"/>
              <a:buChar char="•"/>
            </a:pPr>
            <a:r>
              <a:rPr lang="en-US">
                <a:solidFill>
                  <a:srgbClr val="000000"/>
                </a:solidFill>
              </a:rPr>
              <a:t>Once the result is stored, the cycle begins again</a:t>
            </a:r>
            <a:endParaRPr/>
          </a:p>
          <a:p>
            <a:pPr marL="342900" lvl="0" indent="-76200" algn="l" rtl="0">
              <a:spcBef>
                <a:spcPts val="480"/>
              </a:spcBef>
              <a:spcAft>
                <a:spcPts val="0"/>
              </a:spcAft>
              <a:buSzPts val="24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RR</a:t>
            </a:r>
            <a:endParaRPr/>
          </a:p>
        </p:txBody>
      </p:sp>
      <p:pic>
        <p:nvPicPr>
          <p:cNvPr id="532" name="Google Shape;532;p48"/>
          <p:cNvPicPr preferRelativeResize="0">
            <a:picLocks noGrp="1"/>
          </p:cNvPicPr>
          <p:nvPr>
            <p:ph type="body" idx="1"/>
          </p:nvPr>
        </p:nvPicPr>
        <p:blipFill rotWithShape="1">
          <a:blip r:embed="rId3">
            <a:alphaModFix/>
          </a:blip>
          <a:srcRect/>
          <a:stretch/>
        </p:blipFill>
        <p:spPr>
          <a:xfrm>
            <a:off x="2999276" y="1658112"/>
            <a:ext cx="6152017" cy="477945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CYCLING THE FETCH/EXECUTE CYCLE</a:t>
            </a:r>
            <a:endParaRPr/>
          </a:p>
        </p:txBody>
      </p:sp>
      <p:sp>
        <p:nvSpPr>
          <p:cNvPr id="538" name="Google Shape;538;p49"/>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ADD is representative of the complexity of computer instructions…some are slightly simpler, some slightly more complex</a:t>
            </a:r>
            <a:endParaRPr/>
          </a:p>
          <a:p>
            <a:pPr marL="342900" lvl="0" indent="-228600" algn="l" rtl="0">
              <a:spcBef>
                <a:spcPts val="800"/>
              </a:spcBef>
              <a:spcAft>
                <a:spcPts val="0"/>
              </a:spcAft>
              <a:buSzPts val="2400"/>
              <a:buFont typeface="Arial"/>
              <a:buChar char="•"/>
            </a:pPr>
            <a:r>
              <a:rPr lang="en-US">
                <a:solidFill>
                  <a:srgbClr val="000000"/>
                </a:solidFill>
              </a:rPr>
              <a:t>Computers achieve success at what they can do with speed. </a:t>
            </a:r>
            <a:endParaRPr/>
          </a:p>
          <a:p>
            <a:pPr marL="342900" lvl="0" indent="-228600" algn="l" rtl="0">
              <a:spcBef>
                <a:spcPts val="800"/>
              </a:spcBef>
              <a:spcAft>
                <a:spcPts val="0"/>
              </a:spcAft>
              <a:buSzPts val="2400"/>
              <a:buFont typeface="Arial"/>
              <a:buChar char="•"/>
            </a:pPr>
            <a:r>
              <a:rPr lang="en-US">
                <a:solidFill>
                  <a:srgbClr val="000000"/>
                </a:solidFill>
              </a:rPr>
              <a:t>They show their impressive capabilities by executing many simple instructions per second</a:t>
            </a:r>
            <a:endParaRPr/>
          </a:p>
          <a:p>
            <a:pPr marL="342900" lvl="0" indent="-76200" algn="l" rtl="0">
              <a:spcBef>
                <a:spcPts val="480"/>
              </a:spcBef>
              <a:spcAft>
                <a:spcPts val="0"/>
              </a:spcAft>
              <a:buSzPts val="24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542"/>
        <p:cNvGrpSpPr/>
        <p:nvPr/>
      </p:nvGrpSpPr>
      <p:grpSpPr>
        <a:xfrm>
          <a:off x="0" y="0"/>
          <a:ext cx="0" cy="0"/>
          <a:chOff x="0" y="0"/>
          <a:chExt cx="0" cy="0"/>
        </a:xfrm>
      </p:grpSpPr>
      <p:sp>
        <p:nvSpPr>
          <p:cNvPr id="543" name="Google Shape;543;p5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MANY, MANY SIMPLE OPERATIONS</a:t>
            </a:r>
            <a:endParaRPr/>
          </a:p>
        </p:txBody>
      </p:sp>
      <p:sp>
        <p:nvSpPr>
          <p:cNvPr id="544" name="Google Shape;544;p50"/>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Computers “know” very few instructions</a:t>
            </a:r>
            <a:endParaRPr/>
          </a:p>
          <a:p>
            <a:pPr marL="342900" lvl="0" indent="-228600" algn="l" rtl="0">
              <a:spcBef>
                <a:spcPts val="700"/>
              </a:spcBef>
              <a:spcAft>
                <a:spcPts val="0"/>
              </a:spcAft>
              <a:buSzPts val="2400"/>
              <a:buFont typeface="Arial"/>
              <a:buChar char="•"/>
            </a:pPr>
            <a:r>
              <a:rPr lang="en-US">
                <a:solidFill>
                  <a:srgbClr val="000000"/>
                </a:solidFill>
              </a:rPr>
              <a:t>The decoder hardware in the controller recognizes, and the ALU performs, only about 100 different instructions (with a lot of duplication)</a:t>
            </a:r>
            <a:endParaRPr/>
          </a:p>
          <a:p>
            <a:pPr marL="342900" lvl="0" indent="-228600" algn="l" rtl="0">
              <a:spcBef>
                <a:spcPts val="700"/>
              </a:spcBef>
              <a:spcAft>
                <a:spcPts val="0"/>
              </a:spcAft>
              <a:buSzPts val="2400"/>
              <a:buFont typeface="Arial"/>
              <a:buChar char="•"/>
            </a:pPr>
            <a:r>
              <a:rPr lang="en-US">
                <a:solidFill>
                  <a:srgbClr val="000000"/>
                </a:solidFill>
              </a:rPr>
              <a:t>There are only about 20 different kinds of operations. </a:t>
            </a:r>
            <a:endParaRPr/>
          </a:p>
          <a:p>
            <a:pPr marL="342900" lvl="0" indent="-228600" algn="l" rtl="0">
              <a:spcBef>
                <a:spcPts val="700"/>
              </a:spcBef>
              <a:spcAft>
                <a:spcPts val="0"/>
              </a:spcAft>
              <a:buSzPts val="2400"/>
              <a:buFont typeface="Arial"/>
              <a:buChar char="•"/>
            </a:pPr>
            <a:r>
              <a:rPr lang="en-US">
                <a:solidFill>
                  <a:srgbClr val="000000"/>
                </a:solidFill>
              </a:rPr>
              <a:t>Everything that computers do must be reduced to some combination of these primitive, hardwired instructions</a:t>
            </a:r>
            <a:endParaRPr/>
          </a:p>
          <a:p>
            <a:pPr marL="342900" lvl="0" indent="-76200" algn="l" rtl="0">
              <a:spcBef>
                <a:spcPts val="480"/>
              </a:spcBef>
              <a:spcAft>
                <a:spcPts val="0"/>
              </a:spcAft>
              <a:buSzPts val="2400"/>
              <a:buNone/>
            </a:pPr>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MEMORY</a:t>
            </a:r>
            <a:endParaRPr/>
          </a:p>
        </p:txBody>
      </p:sp>
      <p:sp>
        <p:nvSpPr>
          <p:cNvPr id="555" name="Google Shape;555;p52"/>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Font typeface="Arial"/>
              <a:buChar char="•"/>
            </a:pPr>
            <a:r>
              <a:rPr lang="en-US" sz="3200" b="1">
                <a:solidFill>
                  <a:srgbClr val="000000"/>
                </a:solidFill>
              </a:rPr>
              <a:t>Memory stores both the program while it is running and the data on which the program operates</a:t>
            </a:r>
            <a:endParaRPr/>
          </a:p>
          <a:p>
            <a:pPr marL="342900" lvl="0" indent="-228600" algn="l" rtl="0">
              <a:spcBef>
                <a:spcPts val="800"/>
              </a:spcBef>
              <a:spcAft>
                <a:spcPts val="0"/>
              </a:spcAft>
              <a:buSzPts val="3200"/>
              <a:buFont typeface="Arial"/>
              <a:buChar char="•"/>
            </a:pPr>
            <a:r>
              <a:rPr lang="en-US" sz="3200" b="1">
                <a:solidFill>
                  <a:srgbClr val="000000"/>
                </a:solidFill>
              </a:rPr>
              <a:t>Properties of memory:</a:t>
            </a:r>
            <a:endParaRPr/>
          </a:p>
          <a:p>
            <a:pPr marL="640080" lvl="1" indent="-228600" algn="l" rtl="0">
              <a:spcBef>
                <a:spcPts val="700"/>
              </a:spcBef>
              <a:spcAft>
                <a:spcPts val="0"/>
              </a:spcAft>
              <a:buSzPts val="2800"/>
              <a:buFont typeface="Arial"/>
              <a:buChar char="–"/>
            </a:pPr>
            <a:r>
              <a:rPr lang="en-US" sz="2800" b="1">
                <a:solidFill>
                  <a:srgbClr val="000000"/>
                </a:solidFill>
              </a:rPr>
              <a:t>Discrete locations</a:t>
            </a:r>
            <a:endParaRPr/>
          </a:p>
          <a:p>
            <a:pPr marL="914400" lvl="2" indent="-228600" algn="l" rtl="0">
              <a:spcBef>
                <a:spcPts val="700"/>
              </a:spcBef>
              <a:spcAft>
                <a:spcPts val="0"/>
              </a:spcAft>
              <a:buSzPts val="2400"/>
              <a:buFont typeface="Arial"/>
              <a:buChar char="–"/>
            </a:pPr>
            <a:r>
              <a:rPr lang="en-US" sz="2400">
                <a:solidFill>
                  <a:srgbClr val="000000"/>
                </a:solidFill>
              </a:rPr>
              <a:t>Memory is organized as a sequence of discrete locations</a:t>
            </a:r>
            <a:endParaRPr/>
          </a:p>
          <a:p>
            <a:pPr marL="914400" lvl="2" indent="-228600" algn="l" rtl="0">
              <a:spcBef>
                <a:spcPts val="700"/>
              </a:spcBef>
              <a:spcAft>
                <a:spcPts val="0"/>
              </a:spcAft>
              <a:buSzPts val="2400"/>
              <a:buFont typeface="Arial"/>
              <a:buChar char="–"/>
            </a:pPr>
            <a:r>
              <a:rPr lang="en-US" sz="2400">
                <a:solidFill>
                  <a:srgbClr val="000000"/>
                </a:solidFill>
              </a:rPr>
              <a:t>In modern memory, each location is composed of 1 byte (8 bits)</a:t>
            </a:r>
            <a:endParaRPr/>
          </a:p>
          <a:p>
            <a:pPr marL="342900" lvl="0" indent="-76200" algn="l" rtl="0">
              <a:spcBef>
                <a:spcPts val="480"/>
              </a:spcBef>
              <a:spcAft>
                <a:spcPts val="0"/>
              </a:spcAft>
              <a:buSzPts val="24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MEMORY</a:t>
            </a:r>
            <a:endParaRPr/>
          </a:p>
        </p:txBody>
      </p:sp>
      <p:sp>
        <p:nvSpPr>
          <p:cNvPr id="561" name="Google Shape;561;p5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Font typeface="Arial"/>
              <a:buChar char="•"/>
            </a:pPr>
            <a:r>
              <a:rPr lang="en-US" sz="3200" b="1">
                <a:solidFill>
                  <a:srgbClr val="000000"/>
                </a:solidFill>
              </a:rPr>
              <a:t>Addresses</a:t>
            </a:r>
            <a:endParaRPr/>
          </a:p>
          <a:p>
            <a:pPr marL="640080" lvl="1" indent="-228600" algn="l" rtl="0">
              <a:spcBef>
                <a:spcPts val="700"/>
              </a:spcBef>
              <a:spcAft>
                <a:spcPts val="0"/>
              </a:spcAft>
              <a:buSzPts val="2800"/>
              <a:buFont typeface="Arial"/>
              <a:buChar char="–"/>
            </a:pPr>
            <a:r>
              <a:rPr lang="en-US" sz="2800">
                <a:solidFill>
                  <a:srgbClr val="000000"/>
                </a:solidFill>
              </a:rPr>
              <a:t>Every memory location has an address, whole numbers starting at 0</a:t>
            </a:r>
            <a:endParaRPr/>
          </a:p>
          <a:p>
            <a:pPr marL="342900" lvl="0" indent="-228600" algn="l" rtl="0">
              <a:spcBef>
                <a:spcPts val="800"/>
              </a:spcBef>
              <a:spcAft>
                <a:spcPts val="0"/>
              </a:spcAft>
              <a:buSzPts val="3200"/>
              <a:buFont typeface="Arial"/>
              <a:buChar char="•"/>
            </a:pPr>
            <a:r>
              <a:rPr lang="en-US" sz="3200" b="1">
                <a:solidFill>
                  <a:srgbClr val="000000"/>
                </a:solidFill>
              </a:rPr>
              <a:t>Values</a:t>
            </a:r>
            <a:endParaRPr/>
          </a:p>
          <a:p>
            <a:pPr marL="640080" lvl="1" indent="-228600" algn="l" rtl="0">
              <a:spcBef>
                <a:spcPts val="700"/>
              </a:spcBef>
              <a:spcAft>
                <a:spcPts val="0"/>
              </a:spcAft>
              <a:buSzPts val="2800"/>
              <a:buFont typeface="Arial"/>
              <a:buChar char="–"/>
            </a:pPr>
            <a:r>
              <a:rPr lang="en-US" sz="2800">
                <a:solidFill>
                  <a:srgbClr val="000000"/>
                </a:solidFill>
              </a:rPr>
              <a:t>Memory locations record or store values</a:t>
            </a:r>
            <a:endParaRPr/>
          </a:p>
          <a:p>
            <a:pPr marL="342900" lvl="0" indent="-228600" algn="l" rtl="0">
              <a:spcBef>
                <a:spcPts val="800"/>
              </a:spcBef>
              <a:spcAft>
                <a:spcPts val="0"/>
              </a:spcAft>
              <a:buSzPts val="3200"/>
              <a:buFont typeface="Arial"/>
              <a:buChar char="•"/>
            </a:pPr>
            <a:r>
              <a:rPr lang="en-US" sz="3200" b="1">
                <a:solidFill>
                  <a:srgbClr val="000000"/>
                </a:solidFill>
              </a:rPr>
              <a:t>Finite capacity</a:t>
            </a:r>
            <a:endParaRPr/>
          </a:p>
          <a:p>
            <a:pPr marL="640080" lvl="1" indent="-228600" algn="l" rtl="0">
              <a:spcBef>
                <a:spcPts val="700"/>
              </a:spcBef>
              <a:spcAft>
                <a:spcPts val="0"/>
              </a:spcAft>
              <a:buSzPts val="2800"/>
              <a:buFont typeface="Arial"/>
              <a:buChar char="–"/>
            </a:pPr>
            <a:r>
              <a:rPr lang="en-US" sz="2800">
                <a:solidFill>
                  <a:srgbClr val="000000"/>
                </a:solidFill>
              </a:rPr>
              <a:t>Memory locations have a finite capacity (limited size),</a:t>
            </a:r>
            <a:endParaRPr/>
          </a:p>
          <a:p>
            <a:pPr marL="640080" lvl="1" indent="-228600" algn="l" rtl="0">
              <a:spcBef>
                <a:spcPts val="700"/>
              </a:spcBef>
              <a:spcAft>
                <a:spcPts val="0"/>
              </a:spcAft>
              <a:buSzPts val="2800"/>
              <a:buFont typeface="Arial"/>
              <a:buChar char="–"/>
            </a:pPr>
            <a:r>
              <a:rPr lang="en-US" sz="2800">
                <a:solidFill>
                  <a:srgbClr val="000000"/>
                </a:solidFill>
              </a:rPr>
              <a:t>Data may not “fit” in the memory location</a:t>
            </a:r>
            <a:endParaRPr/>
          </a:p>
          <a:p>
            <a:pPr marL="0" lvl="0" indent="0" algn="l" rtl="0">
              <a:spcBef>
                <a:spcPts val="480"/>
              </a:spcBef>
              <a:spcAft>
                <a:spcPts val="0"/>
              </a:spcAft>
              <a:buSzPts val="24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BYTE-SIZE MEMORY LOCATION</a:t>
            </a:r>
            <a:endParaRPr/>
          </a:p>
        </p:txBody>
      </p:sp>
      <p:sp>
        <p:nvSpPr>
          <p:cNvPr id="567" name="Google Shape;567;p54"/>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Common visualization of computer memory</a:t>
            </a:r>
            <a:endParaRPr/>
          </a:p>
          <a:p>
            <a:pPr marL="342900" lvl="0" indent="-228600" algn="l" rtl="0">
              <a:spcBef>
                <a:spcPts val="800"/>
              </a:spcBef>
              <a:spcAft>
                <a:spcPts val="0"/>
              </a:spcAft>
              <a:buSzPts val="2400"/>
              <a:buFont typeface="Arial"/>
              <a:buChar char="•"/>
            </a:pPr>
            <a:r>
              <a:rPr lang="en-US">
                <a:solidFill>
                  <a:srgbClr val="000000"/>
                </a:solidFill>
              </a:rPr>
              <a:t>Discrete locations are shown as boxes holding 1-byte each</a:t>
            </a:r>
            <a:endParaRPr/>
          </a:p>
          <a:p>
            <a:pPr marL="342900" lvl="0" indent="-76200" algn="l" rtl="0">
              <a:spcBef>
                <a:spcPts val="800"/>
              </a:spcBef>
              <a:spcAft>
                <a:spcPts val="0"/>
              </a:spcAft>
              <a:buSzPts val="2400"/>
              <a:buFont typeface="Arial"/>
              <a:buNone/>
            </a:pPr>
            <a:endParaRPr>
              <a:solidFill>
                <a:srgbClr val="000000"/>
              </a:solidFill>
            </a:endParaRPr>
          </a:p>
          <a:p>
            <a:pPr marL="342900" lvl="0" indent="-76200" algn="l" rtl="0">
              <a:spcBef>
                <a:spcPts val="800"/>
              </a:spcBef>
              <a:spcAft>
                <a:spcPts val="0"/>
              </a:spcAft>
              <a:buSzPts val="2400"/>
              <a:buFont typeface="Arial"/>
              <a:buNone/>
            </a:pPr>
            <a:endParaRPr>
              <a:solidFill>
                <a:srgbClr val="000000"/>
              </a:solidFill>
            </a:endParaRPr>
          </a:p>
          <a:p>
            <a:pPr marL="342900" lvl="0" indent="-76200" algn="l" rtl="0">
              <a:spcBef>
                <a:spcPts val="800"/>
              </a:spcBef>
              <a:spcAft>
                <a:spcPts val="0"/>
              </a:spcAft>
              <a:buSzPts val="2400"/>
              <a:buFont typeface="Arial"/>
              <a:buNone/>
            </a:pPr>
            <a:endParaRPr>
              <a:solidFill>
                <a:srgbClr val="000000"/>
              </a:solidFill>
            </a:endParaRPr>
          </a:p>
          <a:p>
            <a:pPr marL="342900" lvl="0" indent="-228600" algn="l" rtl="0">
              <a:spcBef>
                <a:spcPts val="800"/>
              </a:spcBef>
              <a:spcAft>
                <a:spcPts val="0"/>
              </a:spcAft>
              <a:buSzPts val="2400"/>
              <a:buFont typeface="Arial"/>
              <a:buChar char="•"/>
            </a:pPr>
            <a:r>
              <a:rPr lang="en-US">
                <a:solidFill>
                  <a:srgbClr val="000000"/>
                </a:solidFill>
              </a:rPr>
              <a:t>Address of location is displayed above the box and the contents of location is shown in the box</a:t>
            </a:r>
            <a:endParaRPr/>
          </a:p>
          <a:p>
            <a:pPr marL="342900" lvl="0" indent="-76200" algn="l" rtl="0">
              <a:spcBef>
                <a:spcPts val="800"/>
              </a:spcBef>
              <a:spcAft>
                <a:spcPts val="0"/>
              </a:spcAft>
              <a:buSzPts val="2400"/>
              <a:buFont typeface="Arial"/>
              <a:buNone/>
            </a:pPr>
            <a:endParaRPr>
              <a:solidFill>
                <a:srgbClr val="000000"/>
              </a:solidFill>
            </a:endParaRPr>
          </a:p>
          <a:p>
            <a:pPr marL="342900" lvl="0" indent="-76200" algn="l" rtl="0">
              <a:spcBef>
                <a:spcPts val="480"/>
              </a:spcBef>
              <a:spcAft>
                <a:spcPts val="0"/>
              </a:spcAft>
              <a:buSzPts val="2400"/>
              <a:buNone/>
            </a:pPr>
            <a:endParaRPr/>
          </a:p>
        </p:txBody>
      </p:sp>
      <p:pic>
        <p:nvPicPr>
          <p:cNvPr id="568" name="Google Shape;568;p54"/>
          <p:cNvPicPr preferRelativeResize="0"/>
          <p:nvPr/>
        </p:nvPicPr>
        <p:blipFill rotWithShape="1">
          <a:blip r:embed="rId3">
            <a:alphaModFix/>
          </a:blip>
          <a:srcRect/>
          <a:stretch/>
        </p:blipFill>
        <p:spPr>
          <a:xfrm>
            <a:off x="1110735" y="2905989"/>
            <a:ext cx="10177359" cy="10961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txBox="1">
            <a:spLocks noGrp="1"/>
          </p:cNvSpPr>
          <p:nvPr>
            <p:ph type="title"/>
          </p:nvPr>
        </p:nvSpPr>
        <p:spPr>
          <a:xfrm>
            <a:off x="1080861" y="497639"/>
            <a:ext cx="10308771"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ESSENTIAL COMPUTER HARDWARE</a:t>
            </a:r>
            <a:endParaRPr/>
          </a:p>
        </p:txBody>
      </p:sp>
      <p:pic>
        <p:nvPicPr>
          <p:cNvPr id="158" name="Google Shape;158;p5"/>
          <p:cNvPicPr preferRelativeResize="0"/>
          <p:nvPr/>
        </p:nvPicPr>
        <p:blipFill rotWithShape="1">
          <a:blip r:embed="rId3">
            <a:alphaModFix/>
          </a:blip>
          <a:srcRect/>
          <a:stretch/>
        </p:blipFill>
        <p:spPr>
          <a:xfrm>
            <a:off x="6769329" y="2093867"/>
            <a:ext cx="4270375" cy="4248150"/>
          </a:xfrm>
          <a:prstGeom prst="rect">
            <a:avLst/>
          </a:prstGeom>
          <a:noFill/>
          <a:ln>
            <a:noFill/>
          </a:ln>
        </p:spPr>
      </p:pic>
      <p:sp>
        <p:nvSpPr>
          <p:cNvPr id="159" name="Google Shape;159;p5"/>
          <p:cNvSpPr/>
          <p:nvPr/>
        </p:nvSpPr>
        <p:spPr>
          <a:xfrm>
            <a:off x="6351020" y="1955357"/>
            <a:ext cx="1905000" cy="609600"/>
          </a:xfrm>
          <a:prstGeom prst="wedgeRoundRectCallout">
            <a:avLst>
              <a:gd name="adj1" fmla="val 62250"/>
              <a:gd name="adj2" fmla="val 134116"/>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CRT Display</a:t>
            </a:r>
            <a:endParaRPr/>
          </a:p>
        </p:txBody>
      </p:sp>
      <p:sp>
        <p:nvSpPr>
          <p:cNvPr id="160" name="Google Shape;160;p5"/>
          <p:cNvSpPr/>
          <p:nvPr/>
        </p:nvSpPr>
        <p:spPr>
          <a:xfrm>
            <a:off x="5400107" y="4349003"/>
            <a:ext cx="1901825" cy="685800"/>
          </a:xfrm>
          <a:prstGeom prst="wedgeRoundRectCallout">
            <a:avLst>
              <a:gd name="adj1" fmla="val 63690"/>
              <a:gd name="adj2" fmla="val 120370"/>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Keyboard</a:t>
            </a:r>
            <a:endParaRPr/>
          </a:p>
        </p:txBody>
      </p:sp>
      <p:sp>
        <p:nvSpPr>
          <p:cNvPr id="161" name="Google Shape;161;p5"/>
          <p:cNvSpPr/>
          <p:nvPr/>
        </p:nvSpPr>
        <p:spPr>
          <a:xfrm>
            <a:off x="10125301" y="5972129"/>
            <a:ext cx="1219200" cy="457200"/>
          </a:xfrm>
          <a:prstGeom prst="wedgeRoundRectCallout">
            <a:avLst>
              <a:gd name="adj1" fmla="val -63931"/>
              <a:gd name="adj2" fmla="val -169097"/>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Mouse</a:t>
            </a:r>
            <a:endParaRPr/>
          </a:p>
        </p:txBody>
      </p:sp>
      <p:sp>
        <p:nvSpPr>
          <p:cNvPr id="162" name="Google Shape;162;p5"/>
          <p:cNvSpPr/>
          <p:nvPr/>
        </p:nvSpPr>
        <p:spPr>
          <a:xfrm>
            <a:off x="9210901" y="1955357"/>
            <a:ext cx="1524000" cy="685800"/>
          </a:xfrm>
          <a:prstGeom prst="wedgeRoundRectCallout">
            <a:avLst>
              <a:gd name="adj1" fmla="val 45000"/>
              <a:gd name="adj2" fmla="val 115509"/>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“The Box”</a:t>
            </a:r>
            <a:endParaRPr/>
          </a:p>
        </p:txBody>
      </p:sp>
      <p:sp>
        <p:nvSpPr>
          <p:cNvPr id="163" name="Google Shape;163;p5"/>
          <p:cNvSpPr/>
          <p:nvPr/>
        </p:nvSpPr>
        <p:spPr>
          <a:xfrm>
            <a:off x="802369" y="1778887"/>
            <a:ext cx="4593771" cy="1200329"/>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600"/>
              <a:buFont typeface="Arial"/>
              <a:buChar char="•"/>
            </a:pPr>
            <a:r>
              <a:rPr lang="en-US" sz="3600" b="0" i="0" u="none" strike="noStrike" cap="none">
                <a:solidFill>
                  <a:schemeClr val="dk1"/>
                </a:solidFill>
                <a:latin typeface="Times New Roman"/>
                <a:ea typeface="Times New Roman"/>
                <a:cs typeface="Times New Roman"/>
                <a:sym typeface="Times New Roman"/>
              </a:rPr>
              <a:t>Computers use the same basic hardware</a:t>
            </a:r>
            <a:endParaRPr sz="36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BYTE-SIZE MEMORY LOCATION</a:t>
            </a:r>
            <a:endParaRPr/>
          </a:p>
        </p:txBody>
      </p:sp>
      <p:sp>
        <p:nvSpPr>
          <p:cNvPr id="574" name="Google Shape;574;p55"/>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That </a:t>
            </a:r>
            <a:r>
              <a:rPr lang="en-US" b="1">
                <a:solidFill>
                  <a:srgbClr val="000000"/>
                </a:solidFill>
              </a:rPr>
              <a:t>1-byte memory </a:t>
            </a:r>
            <a:r>
              <a:rPr lang="en-US">
                <a:solidFill>
                  <a:srgbClr val="000000"/>
                </a:solidFill>
              </a:rPr>
              <a:t>location can store one ASCII character or a number less than 256</a:t>
            </a:r>
            <a:endParaRPr/>
          </a:p>
          <a:p>
            <a:pPr marL="342900" lvl="0" indent="-228600" algn="l" rtl="0">
              <a:spcBef>
                <a:spcPts val="800"/>
              </a:spcBef>
              <a:spcAft>
                <a:spcPts val="0"/>
              </a:spcAft>
              <a:buSzPts val="2400"/>
              <a:buFont typeface="Arial"/>
              <a:buChar char="•"/>
            </a:pPr>
            <a:r>
              <a:rPr lang="en-US">
                <a:solidFill>
                  <a:srgbClr val="000000"/>
                </a:solidFill>
              </a:rPr>
              <a:t>Blocks of </a:t>
            </a:r>
            <a:r>
              <a:rPr lang="en-US" b="1">
                <a:solidFill>
                  <a:srgbClr val="000000"/>
                </a:solidFill>
              </a:rPr>
              <a:t>four bytes are </a:t>
            </a:r>
            <a:r>
              <a:rPr lang="en-US">
                <a:solidFill>
                  <a:srgbClr val="000000"/>
                </a:solidFill>
              </a:rPr>
              <a:t>used as a unit so often that they are called memory words.</a:t>
            </a:r>
            <a:endParaRPr/>
          </a:p>
          <a:p>
            <a:pPr marL="342900" lvl="0" indent="-228600" algn="l" rtl="0">
              <a:spcBef>
                <a:spcPts val="800"/>
              </a:spcBef>
              <a:spcAft>
                <a:spcPts val="0"/>
              </a:spcAft>
              <a:buSzPts val="2400"/>
              <a:buNone/>
            </a:pPr>
            <a:endParaRPr b="1">
              <a:solidFill>
                <a:srgbClr val="000000"/>
              </a:solidFill>
            </a:endParaRPr>
          </a:p>
          <a:p>
            <a:pPr marL="342900" lvl="0" indent="-76200" algn="l" rtl="0">
              <a:spcBef>
                <a:spcPts val="480"/>
              </a:spcBef>
              <a:spcAft>
                <a:spcPts val="0"/>
              </a:spcAft>
              <a:buSzPts val="24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RAM</a:t>
            </a:r>
            <a:endParaRPr/>
          </a:p>
        </p:txBody>
      </p:sp>
      <p:sp>
        <p:nvSpPr>
          <p:cNvPr id="580" name="Google Shape;580;p56"/>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3200"/>
              <a:buFont typeface="Arial"/>
              <a:buChar char="•"/>
            </a:pPr>
            <a:r>
              <a:rPr lang="en-US" sz="3200" b="1">
                <a:solidFill>
                  <a:srgbClr val="000000"/>
                </a:solidFill>
              </a:rPr>
              <a:t>Computer memory is called random access memory (RAM)</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“Random access” is out-of-date and simply means that the computer can refer to the memory locations in any order</a:t>
            </a:r>
            <a:endParaRPr/>
          </a:p>
          <a:p>
            <a:pPr marL="342900" lvl="0" indent="-228600" algn="l" rtl="0">
              <a:lnSpc>
                <a:spcPct val="90000"/>
              </a:lnSpc>
              <a:spcBef>
                <a:spcPts val="800"/>
              </a:spcBef>
              <a:spcAft>
                <a:spcPts val="0"/>
              </a:spcAft>
              <a:buSzPts val="3200"/>
              <a:buFont typeface="Arial"/>
              <a:buChar char="•"/>
            </a:pPr>
            <a:r>
              <a:rPr lang="en-US" sz="3200" b="1">
                <a:solidFill>
                  <a:srgbClr val="000000"/>
                </a:solidFill>
              </a:rPr>
              <a:t>RAM is measured in megabytes (MB) or gigabytes (GB)</a:t>
            </a:r>
            <a:endParaRPr/>
          </a:p>
          <a:p>
            <a:pPr marL="342900" lvl="0" indent="-228600" algn="l" rtl="0">
              <a:lnSpc>
                <a:spcPct val="90000"/>
              </a:lnSpc>
              <a:spcBef>
                <a:spcPts val="800"/>
              </a:spcBef>
              <a:spcAft>
                <a:spcPts val="0"/>
              </a:spcAft>
              <a:buSzPts val="3200"/>
              <a:buFont typeface="Arial"/>
              <a:buChar char="•"/>
            </a:pPr>
            <a:r>
              <a:rPr lang="en-US" sz="3200" b="1">
                <a:solidFill>
                  <a:srgbClr val="000000"/>
                </a:solidFill>
              </a:rPr>
              <a:t>Lots of memory is need to handle the space required of programs and data</a:t>
            </a:r>
            <a:endParaRPr/>
          </a:p>
          <a:p>
            <a:pPr marL="342900" lvl="0" indent="-76200" algn="l" rtl="0">
              <a:lnSpc>
                <a:spcPct val="90000"/>
              </a:lnSpc>
              <a:spcBef>
                <a:spcPts val="480"/>
              </a:spcBef>
              <a:spcAft>
                <a:spcPts val="0"/>
              </a:spcAft>
              <a:buSzPts val="24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7"/>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MEMORY CAPACITY</a:t>
            </a:r>
            <a:endParaRPr/>
          </a:p>
        </p:txBody>
      </p:sp>
      <p:sp>
        <p:nvSpPr>
          <p:cNvPr id="586" name="Google Shape;586;p57"/>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17704" marR="4483" lvl="0" indent="-306497" algn="l" rtl="0">
              <a:spcBef>
                <a:spcPts val="0"/>
              </a:spcBef>
              <a:spcAft>
                <a:spcPts val="0"/>
              </a:spcAft>
              <a:buClr>
                <a:srgbClr val="FF3300"/>
              </a:buClr>
              <a:buSzPts val="2400"/>
              <a:buFont typeface="Noto Sans Symbols"/>
              <a:buChar char="▪"/>
            </a:pPr>
            <a:r>
              <a:rPr lang="en-US">
                <a:solidFill>
                  <a:srgbClr val="333333"/>
                </a:solidFill>
                <a:latin typeface="Verdana"/>
                <a:ea typeface="Verdana"/>
                <a:cs typeface="Verdana"/>
                <a:sym typeface="Verdana"/>
              </a:rPr>
              <a:t>Memory capacity of a computer is equal to the number  of bytes that can be stored in its primary storage</a:t>
            </a:r>
            <a:endParaRPr>
              <a:latin typeface="Verdana"/>
              <a:ea typeface="Verdana"/>
              <a:cs typeface="Verdana"/>
              <a:sym typeface="Verdana"/>
            </a:endParaRPr>
          </a:p>
          <a:p>
            <a:pPr marL="317704" lvl="0" indent="-306497" algn="l" rtl="0">
              <a:spcBef>
                <a:spcPts val="1460"/>
              </a:spcBef>
              <a:spcAft>
                <a:spcPts val="0"/>
              </a:spcAft>
              <a:buClr>
                <a:srgbClr val="FF3300"/>
              </a:buClr>
              <a:buSzPts val="2400"/>
              <a:buFont typeface="Noto Sans Symbols"/>
              <a:buChar char="▪"/>
            </a:pPr>
            <a:r>
              <a:rPr lang="en-US">
                <a:solidFill>
                  <a:srgbClr val="333333"/>
                </a:solidFill>
                <a:latin typeface="Verdana"/>
                <a:ea typeface="Verdana"/>
                <a:cs typeface="Verdana"/>
                <a:sym typeface="Verdana"/>
              </a:rPr>
              <a:t>Its units are:</a:t>
            </a:r>
            <a:endParaRPr>
              <a:latin typeface="Verdana"/>
              <a:ea typeface="Verdana"/>
              <a:cs typeface="Verdana"/>
              <a:sym typeface="Verdana"/>
            </a:endParaRPr>
          </a:p>
          <a:p>
            <a:pPr marL="1100476" lvl="0" indent="-228600" algn="l" rtl="0">
              <a:spcBef>
                <a:spcPts val="1482"/>
              </a:spcBef>
              <a:spcAft>
                <a:spcPts val="0"/>
              </a:spcAft>
              <a:buSzPts val="2400"/>
              <a:buChar char="•"/>
            </a:pPr>
            <a:r>
              <a:rPr lang="en-US">
                <a:solidFill>
                  <a:srgbClr val="333333"/>
                </a:solidFill>
                <a:latin typeface="Verdana"/>
                <a:ea typeface="Verdana"/>
                <a:cs typeface="Verdana"/>
                <a:sym typeface="Verdana"/>
              </a:rPr>
              <a:t>Kilobytes (KB)	:	1024 (2</a:t>
            </a:r>
            <a:r>
              <a:rPr lang="en-US" baseline="30000">
                <a:solidFill>
                  <a:srgbClr val="333333"/>
                </a:solidFill>
                <a:latin typeface="Verdana"/>
                <a:ea typeface="Verdana"/>
                <a:cs typeface="Verdana"/>
                <a:sym typeface="Verdana"/>
              </a:rPr>
              <a:t>10</a:t>
            </a:r>
            <a:r>
              <a:rPr lang="en-US">
                <a:solidFill>
                  <a:srgbClr val="333333"/>
                </a:solidFill>
                <a:latin typeface="Verdana"/>
                <a:ea typeface="Verdana"/>
                <a:cs typeface="Verdana"/>
                <a:sym typeface="Verdana"/>
              </a:rPr>
              <a:t>) bytes</a:t>
            </a:r>
            <a:endParaRPr>
              <a:latin typeface="Verdana"/>
              <a:ea typeface="Verdana"/>
              <a:cs typeface="Verdana"/>
              <a:sym typeface="Verdana"/>
            </a:endParaRPr>
          </a:p>
          <a:p>
            <a:pPr marL="342900" lvl="0" indent="-25400" algn="l" rtl="0">
              <a:spcBef>
                <a:spcPts val="40"/>
              </a:spcBef>
              <a:spcAft>
                <a:spcPts val="0"/>
              </a:spcAft>
              <a:buSzPts val="3200"/>
              <a:buNone/>
            </a:pPr>
            <a:endParaRPr sz="3200">
              <a:latin typeface="Times New Roman"/>
              <a:ea typeface="Times New Roman"/>
              <a:cs typeface="Times New Roman"/>
              <a:sym typeface="Times New Roman"/>
            </a:endParaRPr>
          </a:p>
          <a:p>
            <a:pPr marL="1067978" lvl="0" indent="-228600" algn="l" rtl="0">
              <a:spcBef>
                <a:spcPts val="480"/>
              </a:spcBef>
              <a:spcAft>
                <a:spcPts val="0"/>
              </a:spcAft>
              <a:buSzPts val="2400"/>
              <a:buChar char="•"/>
            </a:pPr>
            <a:r>
              <a:rPr lang="en-US">
                <a:solidFill>
                  <a:srgbClr val="333333"/>
                </a:solidFill>
                <a:latin typeface="Verdana"/>
                <a:ea typeface="Verdana"/>
                <a:cs typeface="Verdana"/>
                <a:sym typeface="Verdana"/>
              </a:rPr>
              <a:t>Megabytes (MB)	:	1,048,576 (2</a:t>
            </a:r>
            <a:r>
              <a:rPr lang="en-US" baseline="30000">
                <a:solidFill>
                  <a:srgbClr val="333333"/>
                </a:solidFill>
                <a:latin typeface="Verdana"/>
                <a:ea typeface="Verdana"/>
                <a:cs typeface="Verdana"/>
                <a:sym typeface="Verdana"/>
              </a:rPr>
              <a:t>20</a:t>
            </a:r>
            <a:r>
              <a:rPr lang="en-US">
                <a:solidFill>
                  <a:srgbClr val="333333"/>
                </a:solidFill>
                <a:latin typeface="Verdana"/>
                <a:ea typeface="Verdana"/>
                <a:cs typeface="Verdana"/>
                <a:sym typeface="Verdana"/>
              </a:rPr>
              <a:t>) bytes</a:t>
            </a:r>
            <a:endParaRPr>
              <a:latin typeface="Verdana"/>
              <a:ea typeface="Verdana"/>
              <a:cs typeface="Verdana"/>
              <a:sym typeface="Verdana"/>
            </a:endParaRPr>
          </a:p>
          <a:p>
            <a:pPr marL="342900" lvl="0" indent="-25400" algn="l" rtl="0">
              <a:spcBef>
                <a:spcPts val="35"/>
              </a:spcBef>
              <a:spcAft>
                <a:spcPts val="0"/>
              </a:spcAft>
              <a:buSzPts val="3200"/>
              <a:buNone/>
            </a:pPr>
            <a:endParaRPr sz="3200">
              <a:latin typeface="Times New Roman"/>
              <a:ea typeface="Times New Roman"/>
              <a:cs typeface="Times New Roman"/>
              <a:sym typeface="Times New Roman"/>
            </a:endParaRPr>
          </a:p>
          <a:p>
            <a:pPr marL="1067978" lvl="0" indent="-228600" algn="l" rtl="0">
              <a:spcBef>
                <a:spcPts val="480"/>
              </a:spcBef>
              <a:spcAft>
                <a:spcPts val="0"/>
              </a:spcAft>
              <a:buSzPts val="2400"/>
              <a:buChar char="•"/>
            </a:pPr>
            <a:r>
              <a:rPr lang="en-US">
                <a:solidFill>
                  <a:srgbClr val="333333"/>
                </a:solidFill>
                <a:latin typeface="Verdana"/>
                <a:ea typeface="Verdana"/>
                <a:cs typeface="Verdana"/>
                <a:sym typeface="Verdana"/>
              </a:rPr>
              <a:t>Gigabytes (GB)	:	1,073,741824 (2</a:t>
            </a:r>
            <a:r>
              <a:rPr lang="en-US" baseline="30000">
                <a:solidFill>
                  <a:srgbClr val="333333"/>
                </a:solidFill>
                <a:latin typeface="Verdana"/>
                <a:ea typeface="Verdana"/>
                <a:cs typeface="Verdana"/>
                <a:sym typeface="Verdana"/>
              </a:rPr>
              <a:t>30</a:t>
            </a:r>
            <a:r>
              <a:rPr lang="en-US">
                <a:solidFill>
                  <a:srgbClr val="333333"/>
                </a:solidFill>
                <a:latin typeface="Verdana"/>
                <a:ea typeface="Verdana"/>
                <a:cs typeface="Verdana"/>
                <a:sym typeface="Verdana"/>
              </a:rPr>
              <a:t>) bytes</a:t>
            </a:r>
            <a:endParaRPr>
              <a:latin typeface="Verdana"/>
              <a:ea typeface="Verdana"/>
              <a:cs typeface="Verdana"/>
              <a:sym typeface="Verdana"/>
            </a:endParaRPr>
          </a:p>
          <a:p>
            <a:pPr marL="342900" lvl="0" indent="-76200" algn="l" rtl="0">
              <a:spcBef>
                <a:spcPts val="480"/>
              </a:spcBef>
              <a:spcAft>
                <a:spcPts val="0"/>
              </a:spcAft>
              <a:buSzPts val="2400"/>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5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CONTROL UNIT-CU</a:t>
            </a:r>
            <a:endParaRPr/>
          </a:p>
        </p:txBody>
      </p:sp>
      <p:sp>
        <p:nvSpPr>
          <p:cNvPr id="592" name="Google Shape;592;p58"/>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The </a:t>
            </a:r>
            <a:r>
              <a:rPr lang="en-US" b="1">
                <a:solidFill>
                  <a:srgbClr val="000000"/>
                </a:solidFill>
              </a:rPr>
              <a:t>control unit </a:t>
            </a:r>
            <a:r>
              <a:rPr lang="en-US">
                <a:solidFill>
                  <a:srgbClr val="000000"/>
                </a:solidFill>
              </a:rPr>
              <a:t>of a computer is where the Fetch/Execute Cycle occurs</a:t>
            </a:r>
            <a:endParaRPr/>
          </a:p>
          <a:p>
            <a:pPr marL="342900" lvl="0" indent="-228600" algn="l" rtl="0">
              <a:spcBef>
                <a:spcPts val="800"/>
              </a:spcBef>
              <a:spcAft>
                <a:spcPts val="0"/>
              </a:spcAft>
              <a:buSzPts val="2400"/>
              <a:buFont typeface="Arial"/>
              <a:buChar char="•"/>
            </a:pPr>
            <a:r>
              <a:rPr lang="en-US">
                <a:solidFill>
                  <a:srgbClr val="000000"/>
                </a:solidFill>
              </a:rPr>
              <a:t>Its circuitry </a:t>
            </a:r>
            <a:r>
              <a:rPr lang="en-US" i="1">
                <a:solidFill>
                  <a:srgbClr val="000000"/>
                </a:solidFill>
              </a:rPr>
              <a:t>fetches</a:t>
            </a:r>
            <a:r>
              <a:rPr lang="en-US">
                <a:solidFill>
                  <a:srgbClr val="000000"/>
                </a:solidFill>
              </a:rPr>
              <a:t> an instruction from memory and performs the other operations of the Fetch/Execute Cycle on it</a:t>
            </a:r>
            <a:endParaRPr/>
          </a:p>
          <a:p>
            <a:pPr marL="342900" lvl="0" indent="-228600" algn="l" rtl="0">
              <a:spcBef>
                <a:spcPts val="800"/>
              </a:spcBef>
              <a:spcAft>
                <a:spcPts val="0"/>
              </a:spcAft>
              <a:buSzPts val="2400"/>
              <a:buFont typeface="Arial"/>
              <a:buChar char="•"/>
            </a:pPr>
            <a:r>
              <a:rPr lang="en-US">
                <a:solidFill>
                  <a:srgbClr val="000000"/>
                </a:solidFill>
              </a:rPr>
              <a:t>A typical machine instruction has the form</a:t>
            </a:r>
            <a:br>
              <a:rPr lang="en-US">
                <a:solidFill>
                  <a:srgbClr val="000000"/>
                </a:solidFill>
              </a:rPr>
            </a:br>
            <a:r>
              <a:rPr lang="en-US">
                <a:solidFill>
                  <a:srgbClr val="000000"/>
                </a:solidFill>
              </a:rPr>
              <a:t>ADD 4000, 2000, 2080</a:t>
            </a:r>
            <a:endParaRPr/>
          </a:p>
          <a:p>
            <a:pPr marL="342900" lvl="0" indent="-76200" algn="l" rtl="0">
              <a:spcBef>
                <a:spcPts val="480"/>
              </a:spcBef>
              <a:spcAft>
                <a:spcPts val="0"/>
              </a:spcAft>
              <a:buSzPts val="24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TASK</a:t>
            </a:r>
            <a:endParaRPr/>
          </a:p>
        </p:txBody>
      </p:sp>
      <p:sp>
        <p:nvSpPr>
          <p:cNvPr id="598" name="Google Shape;598;p59"/>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Font typeface="Arial"/>
              <a:buChar char="•"/>
            </a:pPr>
            <a:r>
              <a:rPr lang="en-US" sz="3200" b="1">
                <a:solidFill>
                  <a:srgbClr val="000000"/>
                </a:solidFill>
              </a:rPr>
              <a:t>ADD 4000, 2000, 2080</a:t>
            </a:r>
            <a:endParaRPr/>
          </a:p>
          <a:p>
            <a:pPr marL="640080" lvl="1" indent="-228600" algn="l" rtl="0">
              <a:spcBef>
                <a:spcPts val="700"/>
              </a:spcBef>
              <a:spcAft>
                <a:spcPts val="0"/>
              </a:spcAft>
              <a:buSzPts val="2800"/>
              <a:buFont typeface="Arial"/>
              <a:buChar char="–"/>
            </a:pPr>
            <a:r>
              <a:rPr lang="en-US" sz="2800">
                <a:solidFill>
                  <a:srgbClr val="000000"/>
                </a:solidFill>
              </a:rPr>
              <a:t>Looks like those three numbers should be added together</a:t>
            </a:r>
            <a:endParaRPr/>
          </a:p>
          <a:p>
            <a:pPr marL="640080" lvl="1" indent="-228600" algn="l" rtl="0">
              <a:spcBef>
                <a:spcPts val="700"/>
              </a:spcBef>
              <a:spcAft>
                <a:spcPts val="0"/>
              </a:spcAft>
              <a:buSzPts val="2800"/>
              <a:buFont typeface="Arial"/>
              <a:buChar char="–"/>
            </a:pPr>
            <a:r>
              <a:rPr lang="en-US" sz="2800">
                <a:solidFill>
                  <a:srgbClr val="000000"/>
                </a:solidFill>
              </a:rPr>
              <a:t>What it really means is that whatever numbers are stored in memory locations 2000 and 2080 be added together, and the result be stored in location 4000</a:t>
            </a:r>
            <a:endParaRPr/>
          </a:p>
          <a:p>
            <a:pPr marL="342900" lvl="0" indent="-76200" algn="l" rtl="0">
              <a:spcBef>
                <a:spcPts val="480"/>
              </a:spcBef>
              <a:spcAft>
                <a:spcPts val="0"/>
              </a:spcAft>
              <a:buSzPts val="240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TASK</a:t>
            </a:r>
            <a:endParaRPr/>
          </a:p>
        </p:txBody>
      </p:sp>
      <p:pic>
        <p:nvPicPr>
          <p:cNvPr id="604" name="Google Shape;604;p60"/>
          <p:cNvPicPr preferRelativeResize="0">
            <a:picLocks noGrp="1"/>
          </p:cNvPicPr>
          <p:nvPr>
            <p:ph type="body" idx="1"/>
          </p:nvPr>
        </p:nvPicPr>
        <p:blipFill rotWithShape="1">
          <a:blip r:embed="rId3">
            <a:alphaModFix/>
          </a:blip>
          <a:srcRect/>
          <a:stretch/>
        </p:blipFill>
        <p:spPr>
          <a:xfrm>
            <a:off x="2800350" y="1958181"/>
            <a:ext cx="6591300" cy="3962400"/>
          </a:xfrm>
          <a:prstGeom prst="rect">
            <a:avLst/>
          </a:prstGeom>
          <a:noFill/>
          <a:ln w="9525" cap="sq" cmpd="sng">
            <a:solidFill>
              <a:srgbClr val="262673"/>
            </a:solidFill>
            <a:prstDash val="solid"/>
            <a:miter lim="800000"/>
            <a:headEnd type="none" w="sm" len="sm"/>
            <a:tailEnd type="none" w="sm" len="sm"/>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CACHES</a:t>
            </a:r>
            <a:endParaRPr/>
          </a:p>
        </p:txBody>
      </p:sp>
      <p:sp>
        <p:nvSpPr>
          <p:cNvPr id="610" name="Google Shape;610;p61"/>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220"/>
              <a:buChar char="•"/>
            </a:pPr>
            <a:r>
              <a:rPr lang="en-US" sz="2220"/>
              <a:t>The data/instructions stored in RAM are retrieved faster than hard disks. That’s why the data/instructions required by CPU is kept in RAM.</a:t>
            </a:r>
            <a:endParaRPr/>
          </a:p>
          <a:p>
            <a:pPr marL="342900" lvl="0" indent="-87629" algn="l" rtl="0">
              <a:lnSpc>
                <a:spcPct val="90000"/>
              </a:lnSpc>
              <a:spcBef>
                <a:spcPts val="444"/>
              </a:spcBef>
              <a:spcAft>
                <a:spcPts val="0"/>
              </a:spcAft>
              <a:buSzPts val="2220"/>
              <a:buNone/>
            </a:pPr>
            <a:endParaRPr sz="2220"/>
          </a:p>
          <a:p>
            <a:pPr marL="342900" lvl="0" indent="-228600" algn="l" rtl="0">
              <a:lnSpc>
                <a:spcPct val="90000"/>
              </a:lnSpc>
              <a:spcBef>
                <a:spcPts val="444"/>
              </a:spcBef>
              <a:spcAft>
                <a:spcPts val="0"/>
              </a:spcAft>
              <a:buSzPts val="2220"/>
              <a:buChar char="•"/>
            </a:pPr>
            <a:r>
              <a:rPr lang="en-US" sz="2220"/>
              <a:t>There is another type of memory which is much faster than RAM. It’s called cache. Some part of data/instructions currently required by CPU is copied into cache from RAM.</a:t>
            </a:r>
            <a:endParaRPr/>
          </a:p>
          <a:p>
            <a:pPr marL="342900" lvl="0" indent="-87629" algn="l" rtl="0">
              <a:lnSpc>
                <a:spcPct val="90000"/>
              </a:lnSpc>
              <a:spcBef>
                <a:spcPts val="444"/>
              </a:spcBef>
              <a:spcAft>
                <a:spcPts val="0"/>
              </a:spcAft>
              <a:buSzPts val="2220"/>
              <a:buNone/>
            </a:pPr>
            <a:endParaRPr sz="2220"/>
          </a:p>
          <a:p>
            <a:pPr marL="342900" lvl="0" indent="-228600" algn="l" rtl="0">
              <a:lnSpc>
                <a:spcPct val="90000"/>
              </a:lnSpc>
              <a:spcBef>
                <a:spcPts val="444"/>
              </a:spcBef>
              <a:spcAft>
                <a:spcPts val="0"/>
              </a:spcAft>
              <a:buSzPts val="2220"/>
              <a:buChar char="•"/>
            </a:pPr>
            <a:r>
              <a:rPr lang="en-US" sz="2220"/>
              <a:t>The CPU then gets instructions and data from caches.</a:t>
            </a:r>
            <a:endParaRPr/>
          </a:p>
          <a:p>
            <a:pPr marL="342900" lvl="0" indent="-87629" algn="l" rtl="0">
              <a:lnSpc>
                <a:spcPct val="90000"/>
              </a:lnSpc>
              <a:spcBef>
                <a:spcPts val="444"/>
              </a:spcBef>
              <a:spcAft>
                <a:spcPts val="0"/>
              </a:spcAft>
              <a:buSzPts val="2220"/>
              <a:buNone/>
            </a:pPr>
            <a:endParaRPr sz="2220"/>
          </a:p>
          <a:p>
            <a:pPr marL="342900" lvl="0" indent="-228600" algn="l" rtl="0">
              <a:lnSpc>
                <a:spcPct val="90000"/>
              </a:lnSpc>
              <a:spcBef>
                <a:spcPts val="444"/>
              </a:spcBef>
              <a:spcAft>
                <a:spcPts val="0"/>
              </a:spcAft>
              <a:buSzPts val="2220"/>
              <a:buChar char="•"/>
            </a:pPr>
            <a:r>
              <a:rPr lang="en-US" sz="2220"/>
              <a:t>Caches are much smaller in  capacity than RAMs.</a:t>
            </a:r>
            <a:endParaRPr/>
          </a:p>
          <a:p>
            <a:pPr marL="342900" lvl="0" indent="-87629" algn="l" rtl="0">
              <a:lnSpc>
                <a:spcPct val="90000"/>
              </a:lnSpc>
              <a:spcBef>
                <a:spcPts val="444"/>
              </a:spcBef>
              <a:spcAft>
                <a:spcPts val="0"/>
              </a:spcAft>
              <a:buSzPts val="2220"/>
              <a:buNone/>
            </a:pPr>
            <a:endParaRPr sz="2220"/>
          </a:p>
          <a:p>
            <a:pPr marL="342900" lvl="0" indent="-228600" algn="l" rtl="0">
              <a:lnSpc>
                <a:spcPct val="90000"/>
              </a:lnSpc>
              <a:spcBef>
                <a:spcPts val="444"/>
              </a:spcBef>
              <a:spcAft>
                <a:spcPts val="0"/>
              </a:spcAft>
              <a:buSzPts val="2220"/>
              <a:buChar char="•"/>
            </a:pPr>
            <a:r>
              <a:rPr lang="en-US" sz="2220"/>
              <a:t>They are built-in on the CPU</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6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STORAGE HIERARCHY</a:t>
            </a:r>
            <a:endParaRPr/>
          </a:p>
        </p:txBody>
      </p:sp>
      <p:sp>
        <p:nvSpPr>
          <p:cNvPr id="616" name="Google Shape;616;p62"/>
          <p:cNvSpPr txBox="1">
            <a:spLocks noGrp="1"/>
          </p:cNvSpPr>
          <p:nvPr>
            <p:ph type="body" idx="1"/>
          </p:nvPr>
        </p:nvSpPr>
        <p:spPr>
          <a:xfrm>
            <a:off x="1045029" y="1825625"/>
            <a:ext cx="4882243" cy="4353106"/>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Capacity and access are inversely proportional to each other </a:t>
            </a:r>
            <a:endParaRPr/>
          </a:p>
          <a:p>
            <a:pPr marL="342900" lvl="0" indent="-76200" algn="l" rtl="0">
              <a:spcBef>
                <a:spcPts val="480"/>
              </a:spcBef>
              <a:spcAft>
                <a:spcPts val="0"/>
              </a:spcAft>
              <a:buSzPts val="2400"/>
              <a:buNone/>
            </a:pPr>
            <a:endParaRPr/>
          </a:p>
        </p:txBody>
      </p:sp>
      <p:pic>
        <p:nvPicPr>
          <p:cNvPr id="617" name="Google Shape;617;p62"/>
          <p:cNvPicPr preferRelativeResize="0"/>
          <p:nvPr/>
        </p:nvPicPr>
        <p:blipFill rotWithShape="1">
          <a:blip r:embed="rId3">
            <a:alphaModFix/>
          </a:blip>
          <a:srcRect/>
          <a:stretch/>
        </p:blipFill>
        <p:spPr>
          <a:xfrm>
            <a:off x="5927273" y="1258524"/>
            <a:ext cx="6028271" cy="492020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THE PROGRAM COUNTER (PC)</a:t>
            </a:r>
            <a:endParaRPr/>
          </a:p>
        </p:txBody>
      </p:sp>
      <p:sp>
        <p:nvSpPr>
          <p:cNvPr id="623" name="Google Shape;623;p6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Font typeface="Arial"/>
              <a:buChar char="•"/>
            </a:pPr>
            <a:r>
              <a:rPr lang="en-US" sz="3200" b="1">
                <a:solidFill>
                  <a:srgbClr val="000000"/>
                </a:solidFill>
              </a:rPr>
              <a:t>How does the computer determine which instruction it should execute next?</a:t>
            </a:r>
            <a:endParaRPr/>
          </a:p>
          <a:p>
            <a:pPr marL="342900" lvl="0" indent="-228600" algn="l" rtl="0">
              <a:spcBef>
                <a:spcPts val="800"/>
              </a:spcBef>
              <a:spcAft>
                <a:spcPts val="0"/>
              </a:spcAft>
              <a:buSzPts val="3200"/>
              <a:buFont typeface="Arial"/>
              <a:buChar char="•"/>
            </a:pPr>
            <a:r>
              <a:rPr lang="en-US" sz="3200" b="1">
                <a:solidFill>
                  <a:srgbClr val="000000"/>
                </a:solidFill>
              </a:rPr>
              <a:t>Address of the Next Instruction </a:t>
            </a:r>
            <a:endParaRPr/>
          </a:p>
          <a:p>
            <a:pPr marL="640080" lvl="1" indent="-228600" algn="l" rtl="0">
              <a:spcBef>
                <a:spcPts val="700"/>
              </a:spcBef>
              <a:spcAft>
                <a:spcPts val="0"/>
              </a:spcAft>
              <a:buSzPts val="2800"/>
              <a:buFont typeface="Arial"/>
              <a:buChar char="–"/>
            </a:pPr>
            <a:r>
              <a:rPr lang="en-US" sz="2800">
                <a:solidFill>
                  <a:srgbClr val="000000"/>
                </a:solidFill>
              </a:rPr>
              <a:t>The instruction is stored in memory and the computer has its address</a:t>
            </a:r>
            <a:endParaRPr/>
          </a:p>
          <a:p>
            <a:pPr marL="640080" lvl="1" indent="-228600" algn="l" rtl="0">
              <a:spcBef>
                <a:spcPts val="700"/>
              </a:spcBef>
              <a:spcAft>
                <a:spcPts val="0"/>
              </a:spcAft>
              <a:buSzPts val="2800"/>
              <a:buFont typeface="Arial"/>
              <a:buChar char="–"/>
            </a:pPr>
            <a:r>
              <a:rPr lang="en-US" sz="2800">
                <a:solidFill>
                  <a:srgbClr val="000000"/>
                </a:solidFill>
              </a:rPr>
              <a:t>Computers use the address (known as the </a:t>
            </a:r>
            <a:r>
              <a:rPr lang="en-US" sz="2800" i="1">
                <a:solidFill>
                  <a:srgbClr val="000000"/>
                </a:solidFill>
              </a:rPr>
              <a:t>program counter </a:t>
            </a:r>
            <a:r>
              <a:rPr lang="en-US" sz="2800">
                <a:solidFill>
                  <a:srgbClr val="000000"/>
                </a:solidFill>
              </a:rPr>
              <a:t>or</a:t>
            </a:r>
            <a:r>
              <a:rPr lang="en-US" sz="2800" i="1">
                <a:solidFill>
                  <a:srgbClr val="000000"/>
                </a:solidFill>
              </a:rPr>
              <a:t> PC)</a:t>
            </a:r>
            <a:r>
              <a:rPr lang="en-US" sz="2800">
                <a:solidFill>
                  <a:srgbClr val="000000"/>
                </a:solidFill>
              </a:rPr>
              <a:t> to keep track of the next instruction</a:t>
            </a:r>
            <a:endParaRPr/>
          </a:p>
          <a:p>
            <a:pPr marL="342900" lvl="0" indent="-76200" algn="l" rtl="0">
              <a:spcBef>
                <a:spcPts val="480"/>
              </a:spcBef>
              <a:spcAft>
                <a:spcPts val="0"/>
              </a:spcAft>
              <a:buSzPts val="24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6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THE PROGRAM COUNTER</a:t>
            </a:r>
            <a:endParaRPr/>
          </a:p>
        </p:txBody>
      </p:sp>
      <p:sp>
        <p:nvSpPr>
          <p:cNvPr id="629" name="Google Shape;629;p64"/>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The computer gets ready to process the next instruction</a:t>
            </a:r>
            <a:endParaRPr/>
          </a:p>
          <a:p>
            <a:pPr marL="342900" lvl="0" indent="-228600" algn="l" rtl="0">
              <a:spcBef>
                <a:spcPts val="800"/>
              </a:spcBef>
              <a:spcAft>
                <a:spcPts val="0"/>
              </a:spcAft>
              <a:buSzPts val="2400"/>
              <a:buFont typeface="Arial"/>
              <a:buChar char="•"/>
            </a:pPr>
            <a:r>
              <a:rPr lang="en-US">
                <a:solidFill>
                  <a:srgbClr val="000000"/>
                </a:solidFill>
              </a:rPr>
              <a:t>It assumes that the next instruction is the next instruction in sequence</a:t>
            </a:r>
            <a:endParaRPr/>
          </a:p>
          <a:p>
            <a:pPr marL="342900" lvl="0" indent="-228600" algn="l" rtl="0">
              <a:spcBef>
                <a:spcPts val="800"/>
              </a:spcBef>
              <a:spcAft>
                <a:spcPts val="0"/>
              </a:spcAft>
              <a:buSzPts val="2400"/>
              <a:buFont typeface="Arial"/>
              <a:buChar char="•"/>
            </a:pPr>
            <a:r>
              <a:rPr lang="en-US">
                <a:solidFill>
                  <a:srgbClr val="000000"/>
                </a:solidFill>
              </a:rPr>
              <a:t>Because instructions use 4 bytes of memory, the next instruction must be at the memory address PC + 4 or 4 bytes further along the sequence</a:t>
            </a:r>
            <a:endParaRPr/>
          </a:p>
          <a:p>
            <a:pPr marL="342900" lvl="0" indent="-76200" algn="l" rtl="0">
              <a:spcBef>
                <a:spcPts val="480"/>
              </a:spcBef>
              <a:spcAft>
                <a:spcPts val="0"/>
              </a:spcAft>
              <a:buSzPts val="2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INSIDE THE BOX</a:t>
            </a:r>
            <a:endParaRPr/>
          </a:p>
        </p:txBody>
      </p:sp>
      <p:pic>
        <p:nvPicPr>
          <p:cNvPr id="170" name="Google Shape;170;p6"/>
          <p:cNvPicPr preferRelativeResize="0"/>
          <p:nvPr/>
        </p:nvPicPr>
        <p:blipFill rotWithShape="1">
          <a:blip r:embed="rId3">
            <a:alphaModFix/>
          </a:blip>
          <a:srcRect/>
          <a:stretch/>
        </p:blipFill>
        <p:spPr>
          <a:xfrm>
            <a:off x="517071" y="1396181"/>
            <a:ext cx="2525485" cy="3044111"/>
          </a:xfrm>
          <a:prstGeom prst="rect">
            <a:avLst/>
          </a:prstGeom>
          <a:noFill/>
          <a:ln>
            <a:noFill/>
          </a:ln>
        </p:spPr>
      </p:pic>
      <p:sp>
        <p:nvSpPr>
          <p:cNvPr id="171" name="Google Shape;171;p6"/>
          <p:cNvSpPr/>
          <p:nvPr/>
        </p:nvSpPr>
        <p:spPr>
          <a:xfrm>
            <a:off x="2419557" y="1379723"/>
            <a:ext cx="1981200" cy="762000"/>
          </a:xfrm>
          <a:prstGeom prst="wedgeRoundRectCallout">
            <a:avLst>
              <a:gd name="adj1" fmla="val -31653"/>
              <a:gd name="adj2" fmla="val 36875"/>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Motherboard</a:t>
            </a:r>
            <a:endParaRPr/>
          </a:p>
        </p:txBody>
      </p:sp>
      <p:pic>
        <p:nvPicPr>
          <p:cNvPr id="172" name="Google Shape;172;p6"/>
          <p:cNvPicPr preferRelativeResize="0"/>
          <p:nvPr/>
        </p:nvPicPr>
        <p:blipFill rotWithShape="1">
          <a:blip r:embed="rId4">
            <a:alphaModFix/>
          </a:blip>
          <a:srcRect/>
          <a:stretch/>
        </p:blipFill>
        <p:spPr>
          <a:xfrm>
            <a:off x="3199769" y="3246442"/>
            <a:ext cx="4163371" cy="3246437"/>
          </a:xfrm>
          <a:prstGeom prst="rect">
            <a:avLst/>
          </a:prstGeom>
          <a:noFill/>
          <a:ln>
            <a:noFill/>
          </a:ln>
        </p:spPr>
      </p:pic>
      <p:sp>
        <p:nvSpPr>
          <p:cNvPr id="173" name="Google Shape;173;p6"/>
          <p:cNvSpPr/>
          <p:nvPr/>
        </p:nvSpPr>
        <p:spPr>
          <a:xfrm>
            <a:off x="5487343" y="3185352"/>
            <a:ext cx="2561797" cy="773197"/>
          </a:xfrm>
          <a:prstGeom prst="wedgeRoundRectCallout">
            <a:avLst>
              <a:gd name="adj1" fmla="val 17773"/>
              <a:gd name="adj2" fmla="val -27403"/>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CPU</a:t>
            </a:r>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(Central Processing Unit)</a:t>
            </a:r>
            <a:endParaRPr/>
          </a:p>
        </p:txBody>
      </p:sp>
      <p:pic>
        <p:nvPicPr>
          <p:cNvPr id="174" name="Google Shape;174;p6"/>
          <p:cNvPicPr preferRelativeResize="0"/>
          <p:nvPr/>
        </p:nvPicPr>
        <p:blipFill rotWithShape="1">
          <a:blip r:embed="rId5">
            <a:alphaModFix/>
          </a:blip>
          <a:srcRect/>
          <a:stretch/>
        </p:blipFill>
        <p:spPr>
          <a:xfrm>
            <a:off x="5077140" y="1396177"/>
            <a:ext cx="4572000" cy="1301750"/>
          </a:xfrm>
          <a:prstGeom prst="rect">
            <a:avLst/>
          </a:prstGeom>
          <a:noFill/>
          <a:ln>
            <a:noFill/>
          </a:ln>
        </p:spPr>
      </p:pic>
      <p:sp>
        <p:nvSpPr>
          <p:cNvPr id="175" name="Google Shape;175;p6"/>
          <p:cNvSpPr/>
          <p:nvPr/>
        </p:nvSpPr>
        <p:spPr>
          <a:xfrm>
            <a:off x="8562040" y="1371517"/>
            <a:ext cx="1763485" cy="521380"/>
          </a:xfrm>
          <a:prstGeom prst="wedgeRoundRectCallout">
            <a:avLst>
              <a:gd name="adj1" fmla="val -30319"/>
              <a:gd name="adj2" fmla="val -38782"/>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(RAM)</a:t>
            </a:r>
            <a:endParaRPr/>
          </a:p>
        </p:txBody>
      </p:sp>
      <p:pic>
        <p:nvPicPr>
          <p:cNvPr id="176" name="Google Shape;176;p6"/>
          <p:cNvPicPr preferRelativeResize="0"/>
          <p:nvPr/>
        </p:nvPicPr>
        <p:blipFill rotWithShape="1">
          <a:blip r:embed="rId6">
            <a:alphaModFix/>
          </a:blip>
          <a:srcRect/>
          <a:stretch/>
        </p:blipFill>
        <p:spPr>
          <a:xfrm>
            <a:off x="8192643" y="2719937"/>
            <a:ext cx="3657600" cy="3127375"/>
          </a:xfrm>
          <a:prstGeom prst="rect">
            <a:avLst/>
          </a:prstGeom>
          <a:noFill/>
          <a:ln>
            <a:noFill/>
          </a:ln>
        </p:spPr>
      </p:pic>
      <p:sp>
        <p:nvSpPr>
          <p:cNvPr id="177" name="Google Shape;177;p6"/>
          <p:cNvSpPr/>
          <p:nvPr/>
        </p:nvSpPr>
        <p:spPr>
          <a:xfrm>
            <a:off x="9616484" y="4957648"/>
            <a:ext cx="2170557" cy="821788"/>
          </a:xfrm>
          <a:prstGeom prst="wedgeRoundRectCallout">
            <a:avLst>
              <a:gd name="adj1" fmla="val -24477"/>
              <a:gd name="adj2" fmla="val -15065"/>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HDD</a:t>
            </a:r>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(Hard Disk Drive)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THE COMPUTER CLOCK</a:t>
            </a:r>
            <a:endParaRPr/>
          </a:p>
        </p:txBody>
      </p:sp>
      <p:sp>
        <p:nvSpPr>
          <p:cNvPr id="635" name="Google Shape;635;p65"/>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Computers are instruction execution engines. </a:t>
            </a:r>
            <a:endParaRPr/>
          </a:p>
          <a:p>
            <a:pPr marL="342900" lvl="0" indent="-228600" algn="l" rtl="0">
              <a:spcBef>
                <a:spcPts val="800"/>
              </a:spcBef>
              <a:spcAft>
                <a:spcPts val="0"/>
              </a:spcAft>
              <a:buSzPts val="2400"/>
              <a:buNone/>
            </a:pPr>
            <a:endParaRPr>
              <a:solidFill>
                <a:srgbClr val="000000"/>
              </a:solidFill>
            </a:endParaRPr>
          </a:p>
          <a:p>
            <a:pPr marL="342900" lvl="0" indent="-228600" algn="l" rtl="0">
              <a:spcBef>
                <a:spcPts val="800"/>
              </a:spcBef>
              <a:spcAft>
                <a:spcPts val="0"/>
              </a:spcAft>
              <a:buSzPts val="2400"/>
              <a:buFont typeface="Arial"/>
              <a:buChar char="•"/>
            </a:pPr>
            <a:r>
              <a:rPr lang="en-US">
                <a:solidFill>
                  <a:srgbClr val="000000"/>
                </a:solidFill>
              </a:rPr>
              <a:t>Since the computer does one instruction per cycle in principle, the speed of a computer depends on the number of Fetch/Execute Cycles it completes per second.</a:t>
            </a:r>
            <a:endParaRPr/>
          </a:p>
          <a:p>
            <a:pPr marL="0" lvl="0" indent="0" algn="l" rtl="0">
              <a:spcBef>
                <a:spcPts val="480"/>
              </a:spcBef>
              <a:spcAft>
                <a:spcPts val="0"/>
              </a:spcAft>
              <a:buSzPts val="24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6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THE COMPUTER CLOCK</a:t>
            </a:r>
            <a:endParaRPr/>
          </a:p>
        </p:txBody>
      </p:sp>
      <p:sp>
        <p:nvSpPr>
          <p:cNvPr id="641" name="Google Shape;641;p66"/>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The rate of the Fetch/Execute Cycle is determined by the computer’s clock, and it is measured in megahertz, or millions (mega) of cycles per second (hertz). </a:t>
            </a:r>
            <a:endParaRPr/>
          </a:p>
          <a:p>
            <a:pPr marL="342900" lvl="0" indent="-228600" algn="l" rtl="0">
              <a:spcBef>
                <a:spcPts val="800"/>
              </a:spcBef>
              <a:spcAft>
                <a:spcPts val="0"/>
              </a:spcAft>
              <a:buSzPts val="2400"/>
              <a:buFont typeface="Arial"/>
              <a:buChar char="•"/>
            </a:pPr>
            <a:r>
              <a:rPr lang="en-US">
                <a:solidFill>
                  <a:srgbClr val="000000"/>
                </a:solidFill>
              </a:rPr>
              <a:t>A 1,000 MHz clock ticks a billion (in American English) times per second, which is one gigahertz (1 GHz)</a:t>
            </a:r>
            <a:endParaRPr/>
          </a:p>
          <a:p>
            <a:pPr marL="342900" lvl="0" indent="-76200" algn="l" rtl="0">
              <a:spcBef>
                <a:spcPts val="480"/>
              </a:spcBef>
              <a:spcAft>
                <a:spcPts val="0"/>
              </a:spcAft>
              <a:buSzPts val="24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67"/>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STANDARD PREFIXES</a:t>
            </a:r>
            <a:endParaRPr/>
          </a:p>
        </p:txBody>
      </p:sp>
      <p:pic>
        <p:nvPicPr>
          <p:cNvPr id="647" name="Google Shape;647;p67"/>
          <p:cNvPicPr preferRelativeResize="0">
            <a:picLocks noGrp="1"/>
          </p:cNvPicPr>
          <p:nvPr>
            <p:ph type="body" idx="1"/>
          </p:nvPr>
        </p:nvPicPr>
        <p:blipFill rotWithShape="1">
          <a:blip r:embed="rId3">
            <a:alphaModFix/>
          </a:blip>
          <a:srcRect/>
          <a:stretch/>
        </p:blipFill>
        <p:spPr>
          <a:xfrm>
            <a:off x="1423987" y="2058194"/>
            <a:ext cx="9344025" cy="3762375"/>
          </a:xfrm>
          <a:prstGeom prst="rect">
            <a:avLst/>
          </a:prstGeom>
          <a:noFill/>
          <a:ln w="9525" cap="sq" cmpd="sng">
            <a:solidFill>
              <a:srgbClr val="262673"/>
            </a:solidFill>
            <a:prstDash val="solid"/>
            <a:miter lim="800000"/>
            <a:headEnd type="none" w="sm" len="sm"/>
            <a:tailEnd type="none" w="sm" len="sm"/>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Shape 651"/>
        <p:cNvGrpSpPr/>
        <p:nvPr/>
      </p:nvGrpSpPr>
      <p:grpSpPr>
        <a:xfrm>
          <a:off x="0" y="0"/>
          <a:ext cx="0" cy="0"/>
          <a:chOff x="0" y="0"/>
          <a:chExt cx="0" cy="0"/>
        </a:xfrm>
      </p:grpSpPr>
      <p:sp>
        <p:nvSpPr>
          <p:cNvPr id="652" name="Google Shape;652;p6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ONE CYCLE PER CLOCK TICK</a:t>
            </a:r>
            <a:endParaRPr/>
          </a:p>
        </p:txBody>
      </p:sp>
      <p:sp>
        <p:nvSpPr>
          <p:cNvPr id="653" name="Google Shape;653;p68"/>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A computer with a 1 GHz clock has one billionth of a second—one nanosecond—between clock ticks to run the Fetch/Execute Cycle. </a:t>
            </a:r>
            <a:endParaRPr/>
          </a:p>
          <a:p>
            <a:pPr marL="342900" lvl="0" indent="-228600" algn="l" rtl="0">
              <a:spcBef>
                <a:spcPts val="800"/>
              </a:spcBef>
              <a:spcAft>
                <a:spcPts val="0"/>
              </a:spcAft>
              <a:buSzPts val="2400"/>
              <a:buFont typeface="Arial"/>
              <a:buChar char="•"/>
            </a:pPr>
            <a:r>
              <a:rPr lang="en-US">
                <a:solidFill>
                  <a:srgbClr val="000000"/>
                </a:solidFill>
              </a:rPr>
              <a:t>In that amount of time, light travels about one foot (~30 cm).</a:t>
            </a:r>
            <a:endParaRPr/>
          </a:p>
          <a:p>
            <a:pPr marL="342900" lvl="0" indent="-228600" algn="l" rtl="0">
              <a:spcBef>
                <a:spcPts val="800"/>
              </a:spcBef>
              <a:spcAft>
                <a:spcPts val="0"/>
              </a:spcAft>
              <a:buSzPts val="2400"/>
              <a:buFont typeface="Arial"/>
              <a:buChar char="•"/>
            </a:pPr>
            <a:r>
              <a:rPr lang="en-US">
                <a:solidFill>
                  <a:srgbClr val="000000"/>
                </a:solidFill>
              </a:rPr>
              <a:t>Modern computers </a:t>
            </a:r>
            <a:r>
              <a:rPr lang="en-US" i="1">
                <a:solidFill>
                  <a:srgbClr val="000000"/>
                </a:solidFill>
              </a:rPr>
              <a:t>try</a:t>
            </a:r>
            <a:r>
              <a:rPr lang="en-US">
                <a:solidFill>
                  <a:srgbClr val="000000"/>
                </a:solidFill>
              </a:rPr>
              <a:t> to start an instruction on each clock tick. </a:t>
            </a:r>
            <a:endParaRPr/>
          </a:p>
          <a:p>
            <a:pPr marL="342900" lvl="0" indent="-76200" algn="l" rtl="0">
              <a:spcBef>
                <a:spcPts val="480"/>
              </a:spcBef>
              <a:spcAft>
                <a:spcPts val="0"/>
              </a:spcAft>
              <a:buSzPts val="2400"/>
              <a:buNone/>
            </a:pPr>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COMPUTER’S VIEW OF SOFTWARE</a:t>
            </a:r>
            <a:endParaRPr/>
          </a:p>
        </p:txBody>
      </p:sp>
      <p:sp>
        <p:nvSpPr>
          <p:cNvPr id="659" name="Google Shape;659;p69"/>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b="1">
                <a:solidFill>
                  <a:srgbClr val="000000"/>
                </a:solidFill>
              </a:rPr>
              <a:t>A program “sees” software as a long sequence of 4-byte groups of bits </a:t>
            </a:r>
            <a:br>
              <a:rPr lang="en-US" b="1">
                <a:solidFill>
                  <a:srgbClr val="000000"/>
                </a:solidFill>
              </a:rPr>
            </a:br>
            <a:r>
              <a:rPr lang="en-US" b="1">
                <a:solidFill>
                  <a:srgbClr val="000000"/>
                </a:solidFill>
              </a:rPr>
              <a:t>(0's and 1’s)</a:t>
            </a:r>
            <a:endParaRPr/>
          </a:p>
          <a:p>
            <a:pPr marL="342900" lvl="0" indent="-76200" algn="l" rtl="0">
              <a:spcBef>
                <a:spcPts val="480"/>
              </a:spcBef>
              <a:spcAft>
                <a:spcPts val="0"/>
              </a:spcAft>
              <a:buSzPts val="2400"/>
              <a:buNone/>
            </a:pPr>
            <a:endParaRPr b="1">
              <a:solidFill>
                <a:srgbClr val="000000"/>
              </a:solidFill>
            </a:endParaRPr>
          </a:p>
          <a:p>
            <a:pPr marL="342900" lvl="0" indent="-76200" algn="l" rtl="0">
              <a:spcBef>
                <a:spcPts val="480"/>
              </a:spcBef>
              <a:spcAft>
                <a:spcPts val="0"/>
              </a:spcAft>
              <a:buSzPts val="2400"/>
              <a:buNone/>
            </a:pPr>
            <a:endParaRPr b="1">
              <a:solidFill>
                <a:srgbClr val="000000"/>
              </a:solidFill>
            </a:endParaRPr>
          </a:p>
          <a:p>
            <a:pPr marL="342900" lvl="0" indent="-76200" algn="l" rtl="0">
              <a:spcBef>
                <a:spcPts val="480"/>
              </a:spcBef>
              <a:spcAft>
                <a:spcPts val="0"/>
              </a:spcAft>
              <a:buSzPts val="2400"/>
              <a:buNone/>
            </a:pPr>
            <a:endParaRPr b="1">
              <a:solidFill>
                <a:srgbClr val="000000"/>
              </a:solidFill>
            </a:endParaRPr>
          </a:p>
          <a:p>
            <a:pPr marL="342900" lvl="0" indent="-76200" algn="l" rtl="0">
              <a:spcBef>
                <a:spcPts val="480"/>
              </a:spcBef>
              <a:spcAft>
                <a:spcPts val="0"/>
              </a:spcAft>
              <a:buSzPts val="2400"/>
              <a:buNone/>
            </a:pPr>
            <a:endParaRPr b="1">
              <a:solidFill>
                <a:srgbClr val="000000"/>
              </a:solidFill>
            </a:endParaRPr>
          </a:p>
          <a:p>
            <a:pPr marL="342900" lvl="0" indent="-228600" algn="l" rtl="0">
              <a:spcBef>
                <a:spcPts val="480"/>
              </a:spcBef>
              <a:spcAft>
                <a:spcPts val="0"/>
              </a:spcAft>
              <a:buSzPts val="2400"/>
              <a:buChar char="•"/>
            </a:pPr>
            <a:r>
              <a:rPr lang="en-US">
                <a:solidFill>
                  <a:srgbClr val="000000"/>
                </a:solidFill>
              </a:rPr>
              <a:t>This binary object file can be hundreds of thousands to millions of words long</a:t>
            </a:r>
            <a:endParaRPr/>
          </a:p>
          <a:p>
            <a:pPr marL="342900" lvl="0" indent="-76200" algn="l" rtl="0">
              <a:spcBef>
                <a:spcPts val="480"/>
              </a:spcBef>
              <a:spcAft>
                <a:spcPts val="0"/>
              </a:spcAft>
              <a:buSzPts val="2400"/>
              <a:buNone/>
            </a:pPr>
            <a:endParaRPr b="1">
              <a:solidFill>
                <a:srgbClr val="000000"/>
              </a:solidFill>
            </a:endParaRPr>
          </a:p>
          <a:p>
            <a:pPr marL="342900" lvl="0" indent="-76200" algn="l" rtl="0">
              <a:spcBef>
                <a:spcPts val="480"/>
              </a:spcBef>
              <a:spcAft>
                <a:spcPts val="0"/>
              </a:spcAft>
              <a:buSzPts val="2400"/>
              <a:buNone/>
            </a:pPr>
            <a:endParaRPr/>
          </a:p>
        </p:txBody>
      </p:sp>
      <p:pic>
        <p:nvPicPr>
          <p:cNvPr id="660" name="Google Shape;660;p69"/>
          <p:cNvPicPr preferRelativeResize="0"/>
          <p:nvPr/>
        </p:nvPicPr>
        <p:blipFill rotWithShape="1">
          <a:blip r:embed="rId3">
            <a:alphaModFix/>
          </a:blip>
          <a:srcRect/>
          <a:stretch/>
        </p:blipFill>
        <p:spPr>
          <a:xfrm>
            <a:off x="1428751" y="3200400"/>
            <a:ext cx="9334500" cy="1143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7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COMPUTER’S VIEW OF SOFTWARE</a:t>
            </a:r>
            <a:endParaRPr/>
          </a:p>
        </p:txBody>
      </p:sp>
      <p:sp>
        <p:nvSpPr>
          <p:cNvPr id="666" name="Google Shape;666;p70"/>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Font typeface="Arial"/>
              <a:buChar char="•"/>
            </a:pPr>
            <a:r>
              <a:rPr lang="en-US" sz="3200" b="1">
                <a:solidFill>
                  <a:srgbClr val="000000"/>
                </a:solidFill>
              </a:rPr>
              <a:t>Once installed, the computer runs the software by:</a:t>
            </a:r>
            <a:endParaRPr/>
          </a:p>
          <a:p>
            <a:pPr marL="640080" lvl="1" indent="-228600" algn="l" rtl="0">
              <a:spcBef>
                <a:spcPts val="700"/>
              </a:spcBef>
              <a:spcAft>
                <a:spcPts val="0"/>
              </a:spcAft>
              <a:buSzPts val="2800"/>
              <a:buFont typeface="Arial"/>
              <a:buChar char="•"/>
            </a:pPr>
            <a:r>
              <a:rPr lang="en-US" sz="2800" dirty="0">
                <a:solidFill>
                  <a:srgbClr val="000000"/>
                </a:solidFill>
              </a:rPr>
              <a:t>copying the binary instructions into the RAM </a:t>
            </a:r>
            <a:endParaRPr dirty="0"/>
          </a:p>
          <a:p>
            <a:pPr marL="640080" lvl="1" indent="-228600" algn="l" rtl="0">
              <a:spcBef>
                <a:spcPts val="700"/>
              </a:spcBef>
              <a:spcAft>
                <a:spcPts val="0"/>
              </a:spcAft>
              <a:buSzPts val="2800"/>
              <a:buFont typeface="Arial"/>
              <a:buChar char="•"/>
            </a:pPr>
            <a:r>
              <a:rPr lang="en-US" sz="2800" dirty="0">
                <a:solidFill>
                  <a:srgbClr val="000000"/>
                </a:solidFill>
              </a:rPr>
              <a:t>interpreting them using the Fetch/Execute Cycle. </a:t>
            </a:r>
            <a:endParaRPr dirty="0"/>
          </a:p>
          <a:p>
            <a:pPr marL="342900" lvl="0" indent="-228600" algn="l" rtl="0">
              <a:spcBef>
                <a:spcPts val="800"/>
              </a:spcBef>
              <a:spcAft>
                <a:spcPts val="0"/>
              </a:spcAft>
              <a:buSzPts val="3200"/>
              <a:buFont typeface="Arial"/>
              <a:buChar char="•"/>
            </a:pPr>
            <a:r>
              <a:rPr lang="en-US" sz="3200" b="1" dirty="0">
                <a:solidFill>
                  <a:srgbClr val="000000"/>
                </a:solidFill>
              </a:rPr>
              <a:t>It does whatever the instructions tell it to do</a:t>
            </a:r>
            <a:endParaRPr dirty="0"/>
          </a:p>
          <a:p>
            <a:pPr marL="342900" lvl="0" indent="-76200" algn="l" rtl="0">
              <a:spcBef>
                <a:spcPts val="480"/>
              </a:spcBef>
              <a:spcAft>
                <a:spcPts val="0"/>
              </a:spcAft>
              <a:buSzPts val="2400"/>
              <a:buNone/>
            </a:pP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Shape 670"/>
        <p:cNvGrpSpPr/>
        <p:nvPr/>
      </p:nvGrpSpPr>
      <p:grpSpPr>
        <a:xfrm>
          <a:off x="0" y="0"/>
          <a:ext cx="0" cy="0"/>
          <a:chOff x="0" y="0"/>
          <a:chExt cx="0" cy="0"/>
        </a:xfrm>
      </p:grpSpPr>
      <p:sp>
        <p:nvSpPr>
          <p:cNvPr id="671" name="Google Shape;671;p7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PROCESSOR SPEED</a:t>
            </a:r>
            <a:endParaRPr/>
          </a:p>
        </p:txBody>
      </p:sp>
      <p:sp>
        <p:nvSpPr>
          <p:cNvPr id="672" name="Google Shape;672;p71"/>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468407" marR="4483" lvl="0" indent="-457200" algn="just" rtl="0">
              <a:spcBef>
                <a:spcPts val="0"/>
              </a:spcBef>
              <a:spcAft>
                <a:spcPts val="0"/>
              </a:spcAft>
              <a:buClr>
                <a:schemeClr val="dk1"/>
              </a:buClr>
              <a:buSzPts val="2400"/>
              <a:buChar char="•"/>
            </a:pPr>
            <a:r>
              <a:rPr lang="en-US">
                <a:solidFill>
                  <a:srgbClr val="333333"/>
                </a:solidFill>
              </a:rPr>
              <a:t>Computer has a built-in </a:t>
            </a:r>
            <a:r>
              <a:rPr lang="en-US" b="1" i="1">
                <a:solidFill>
                  <a:srgbClr val="333333"/>
                </a:solidFill>
              </a:rPr>
              <a:t>system clock </a:t>
            </a:r>
            <a:r>
              <a:rPr lang="en-US">
                <a:solidFill>
                  <a:srgbClr val="333333"/>
                </a:solidFill>
              </a:rPr>
              <a:t>that emits millions of  regularly spaced electric pulses per second (known as  </a:t>
            </a:r>
            <a:r>
              <a:rPr lang="en-US" i="1">
                <a:solidFill>
                  <a:srgbClr val="333333"/>
                </a:solidFill>
              </a:rPr>
              <a:t>clock cycles)</a:t>
            </a:r>
            <a:endParaRPr/>
          </a:p>
          <a:p>
            <a:pPr marL="468407" marR="6724" lvl="0" indent="-457200" algn="just" rtl="0">
              <a:spcBef>
                <a:spcPts val="869"/>
              </a:spcBef>
              <a:spcAft>
                <a:spcPts val="0"/>
              </a:spcAft>
              <a:buClr>
                <a:schemeClr val="dk1"/>
              </a:buClr>
              <a:buSzPts val="2400"/>
              <a:buChar char="•"/>
            </a:pPr>
            <a:r>
              <a:rPr lang="en-US">
                <a:solidFill>
                  <a:srgbClr val="333333"/>
                </a:solidFill>
              </a:rPr>
              <a:t>It takes one cycle to perform a basic operation, such as  moving a byte of data from one memory location to  another</a:t>
            </a:r>
            <a:endParaRPr/>
          </a:p>
          <a:p>
            <a:pPr marL="342900" lvl="0" indent="-228600" algn="l" rtl="0">
              <a:spcBef>
                <a:spcPts val="480"/>
              </a:spcBef>
              <a:spcAft>
                <a:spcPts val="0"/>
              </a:spcAft>
              <a:buClr>
                <a:schemeClr val="dk1"/>
              </a:buClr>
              <a:buSzPts val="2400"/>
              <a:buChar char="•"/>
            </a:pPr>
            <a:r>
              <a:rPr lang="en-US">
                <a:solidFill>
                  <a:srgbClr val="333333"/>
                </a:solidFill>
              </a:rPr>
              <a:t>Normally, several clock cycles are required to fetch, decode, and execute a single program instruction</a:t>
            </a:r>
            <a:endParaRPr/>
          </a:p>
          <a:p>
            <a:pPr marL="468407" lvl="0" indent="-457200" algn="l" rtl="0">
              <a:spcBef>
                <a:spcPts val="865"/>
              </a:spcBef>
              <a:spcAft>
                <a:spcPts val="0"/>
              </a:spcAft>
              <a:buClr>
                <a:schemeClr val="dk1"/>
              </a:buClr>
              <a:buSzPts val="2400"/>
              <a:buChar char="•"/>
            </a:pPr>
            <a:r>
              <a:rPr lang="en-US">
                <a:solidFill>
                  <a:srgbClr val="333333"/>
                </a:solidFill>
              </a:rPr>
              <a:t>Hence, shorter the clock cycle, faster the processor</a:t>
            </a:r>
            <a:endParaRPr/>
          </a:p>
          <a:p>
            <a:pPr marL="468407" marR="4483" lvl="0" indent="-457200" algn="just" rtl="0">
              <a:lnSpc>
                <a:spcPct val="100600"/>
              </a:lnSpc>
              <a:spcBef>
                <a:spcPts val="838"/>
              </a:spcBef>
              <a:spcAft>
                <a:spcPts val="0"/>
              </a:spcAft>
              <a:buClr>
                <a:schemeClr val="dk1"/>
              </a:buClr>
              <a:buSzPts val="2400"/>
              <a:buChar char="•"/>
            </a:pPr>
            <a:r>
              <a:rPr lang="en-US">
                <a:solidFill>
                  <a:srgbClr val="333333"/>
                </a:solidFill>
              </a:rPr>
              <a:t>Clock speed (number of clock cycles per second) is  measured in Megahertz (10</a:t>
            </a:r>
            <a:r>
              <a:rPr lang="en-US" baseline="30000">
                <a:solidFill>
                  <a:srgbClr val="333333"/>
                </a:solidFill>
              </a:rPr>
              <a:t>6 </a:t>
            </a:r>
            <a:r>
              <a:rPr lang="en-US">
                <a:solidFill>
                  <a:srgbClr val="333333"/>
                </a:solidFill>
              </a:rPr>
              <a:t>cycles/sec) or Gigahertz (10</a:t>
            </a:r>
            <a:r>
              <a:rPr lang="en-US" baseline="30000">
                <a:solidFill>
                  <a:srgbClr val="333333"/>
                </a:solidFill>
              </a:rPr>
              <a:t>9 </a:t>
            </a:r>
            <a:r>
              <a:rPr lang="en-US" sz="1800">
                <a:solidFill>
                  <a:srgbClr val="333333"/>
                </a:solidFill>
              </a:rPr>
              <a:t> </a:t>
            </a:r>
            <a:r>
              <a:rPr lang="en-US">
                <a:solidFill>
                  <a:srgbClr val="333333"/>
                </a:solidFill>
              </a:rPr>
              <a:t>cycles/sec)</a:t>
            </a: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7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PIPELINING</a:t>
            </a:r>
            <a:endParaRPr/>
          </a:p>
        </p:txBody>
      </p:sp>
      <p:sp>
        <p:nvSpPr>
          <p:cNvPr id="678" name="Google Shape;678;p72"/>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76200" algn="l" rtl="0">
              <a:spcBef>
                <a:spcPts val="0"/>
              </a:spcBef>
              <a:spcAft>
                <a:spcPts val="0"/>
              </a:spcAft>
              <a:buSzPts val="2400"/>
              <a:buNone/>
            </a:pPr>
            <a:r>
              <a:rPr lang="en-US" dirty="0" smtClean="0"/>
              <a:t>Ignore the </a:t>
            </a:r>
            <a:r>
              <a:rPr lang="en-US" smtClean="0"/>
              <a:t>WB stage.</a:t>
            </a:r>
            <a:endParaRPr/>
          </a:p>
        </p:txBody>
      </p:sp>
      <p:pic>
        <p:nvPicPr>
          <p:cNvPr id="679" name="Google Shape;679;p72" descr="C:\Users\Saad\Desktop\Fivestagespipeline.png"/>
          <p:cNvPicPr preferRelativeResize="0"/>
          <p:nvPr/>
        </p:nvPicPr>
        <p:blipFill rotWithShape="1">
          <a:blip r:embed="rId3">
            <a:alphaModFix/>
          </a:blip>
          <a:srcRect/>
          <a:stretch/>
        </p:blipFill>
        <p:spPr>
          <a:xfrm>
            <a:off x="1831835" y="2958474"/>
            <a:ext cx="9256712" cy="26860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RECOMMENDED</a:t>
            </a:r>
            <a:endParaRPr/>
          </a:p>
        </p:txBody>
      </p:sp>
      <p:sp>
        <p:nvSpPr>
          <p:cNvPr id="685" name="Google Shape;685;p7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u="sng">
                <a:solidFill>
                  <a:schemeClr val="hlink"/>
                </a:solidFill>
                <a:hlinkClick r:id="rId3"/>
              </a:rPr>
              <a:t>https://www.futurelearn.com/courses/how-computers-work/0/steps/49284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MOTHER-BOARD</a:t>
            </a:r>
            <a:endParaRPr/>
          </a:p>
        </p:txBody>
      </p:sp>
      <p:sp>
        <p:nvSpPr>
          <p:cNvPr id="184" name="Google Shape;184;p7"/>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400"/>
              <a:buNone/>
            </a:pPr>
            <a:r>
              <a:rPr lang="en-US"/>
              <a:t>It holds together many of the crucial components of a computer</a:t>
            </a:r>
            <a:endParaRPr/>
          </a:p>
          <a:p>
            <a:pPr marL="0" lvl="0" indent="0" algn="l" rtl="0">
              <a:spcBef>
                <a:spcPts val="480"/>
              </a:spcBef>
              <a:spcAft>
                <a:spcPts val="0"/>
              </a:spcAft>
              <a:buSzPts val="2400"/>
              <a:buNone/>
            </a:pPr>
            <a:endParaRPr b="1"/>
          </a:p>
          <a:p>
            <a:pPr marL="0" lvl="0" indent="0" algn="l" rtl="0">
              <a:spcBef>
                <a:spcPts val="480"/>
              </a:spcBef>
              <a:spcAft>
                <a:spcPts val="0"/>
              </a:spcAft>
              <a:buSzPts val="2400"/>
              <a:buNone/>
            </a:pPr>
            <a:r>
              <a:rPr lang="en-US" b="1"/>
              <a:t>Parts of a Motherboard</a:t>
            </a:r>
            <a:endParaRPr/>
          </a:p>
          <a:p>
            <a:pPr marL="971550" lvl="1" indent="-514350" algn="l" rtl="0">
              <a:spcBef>
                <a:spcPts val="400"/>
              </a:spcBef>
              <a:spcAft>
                <a:spcPts val="0"/>
              </a:spcAft>
              <a:buSzPts val="2000"/>
              <a:buFont typeface="Book Antiqua"/>
              <a:buAutoNum type="arabicPeriod"/>
            </a:pPr>
            <a:r>
              <a:rPr lang="en-US"/>
              <a:t>A CPU socket</a:t>
            </a:r>
            <a:endParaRPr/>
          </a:p>
          <a:p>
            <a:pPr marL="971550" lvl="1" indent="-514350" algn="l" rtl="0">
              <a:spcBef>
                <a:spcPts val="400"/>
              </a:spcBef>
              <a:spcAft>
                <a:spcPts val="0"/>
              </a:spcAft>
              <a:buSzPts val="2000"/>
              <a:buFont typeface="Book Antiqua"/>
              <a:buAutoNum type="arabicPeriod"/>
            </a:pPr>
            <a:r>
              <a:rPr lang="en-US"/>
              <a:t>A power connector</a:t>
            </a:r>
            <a:endParaRPr/>
          </a:p>
          <a:p>
            <a:pPr marL="971550" lvl="1" indent="-514350" algn="l" rtl="0">
              <a:spcBef>
                <a:spcPts val="400"/>
              </a:spcBef>
              <a:spcAft>
                <a:spcPts val="0"/>
              </a:spcAft>
              <a:buSzPts val="2000"/>
              <a:buFont typeface="Book Antiqua"/>
              <a:buAutoNum type="arabicPeriod"/>
            </a:pPr>
            <a:r>
              <a:rPr lang="en-US"/>
              <a:t>Slots for RAM</a:t>
            </a:r>
            <a:endParaRPr/>
          </a:p>
          <a:p>
            <a:pPr marL="971550" lvl="1" indent="-514350" algn="l" rtl="0">
              <a:spcBef>
                <a:spcPts val="400"/>
              </a:spcBef>
              <a:spcAft>
                <a:spcPts val="0"/>
              </a:spcAft>
              <a:buSzPts val="2000"/>
              <a:buFont typeface="Book Antiqua"/>
              <a:buAutoNum type="arabicPeriod"/>
            </a:pPr>
            <a:r>
              <a:rPr lang="en-US"/>
              <a:t>A second chip that controls the input and output (I/O) functions</a:t>
            </a:r>
            <a:endParaRPr/>
          </a:p>
          <a:p>
            <a:pPr marL="971550" lvl="1" indent="-514350" algn="l" rtl="0">
              <a:spcBef>
                <a:spcPts val="400"/>
              </a:spcBef>
              <a:spcAft>
                <a:spcPts val="0"/>
              </a:spcAft>
              <a:buSzPts val="2000"/>
              <a:buFont typeface="Book Antiqua"/>
              <a:buAutoNum type="arabicPeriod"/>
            </a:pPr>
            <a:r>
              <a:rPr lang="en-US"/>
              <a:t>Slots for one or more hard drives</a:t>
            </a:r>
            <a:endParaRPr/>
          </a:p>
          <a:p>
            <a:pPr marL="971550" lvl="1" indent="-514350" algn="l" rtl="0">
              <a:spcBef>
                <a:spcPts val="400"/>
              </a:spcBef>
              <a:spcAft>
                <a:spcPts val="0"/>
              </a:spcAft>
              <a:buSzPts val="2000"/>
              <a:buFont typeface="Book Antiqua"/>
              <a:buAutoNum type="arabicPeriod"/>
            </a:pPr>
            <a:r>
              <a:rPr lang="en-US"/>
              <a:t>A read-only memory (ROM) chip</a:t>
            </a:r>
            <a:endParaRPr/>
          </a:p>
          <a:p>
            <a:pPr marL="971550" lvl="1" indent="-514350" algn="l" rtl="0">
              <a:spcBef>
                <a:spcPts val="400"/>
              </a:spcBef>
              <a:spcAft>
                <a:spcPts val="0"/>
              </a:spcAft>
              <a:buSzPts val="2000"/>
              <a:buFont typeface="Book Antiqua"/>
              <a:buAutoNum type="arabicPeriod"/>
            </a:pPr>
            <a:r>
              <a:rPr lang="en-US"/>
              <a:t>A slot for a video or graphics card</a:t>
            </a:r>
            <a:endParaRPr/>
          </a:p>
        </p:txBody>
      </p:sp>
      <p:pic>
        <p:nvPicPr>
          <p:cNvPr id="185" name="Google Shape;185;p7"/>
          <p:cNvPicPr preferRelativeResize="0"/>
          <p:nvPr/>
        </p:nvPicPr>
        <p:blipFill rotWithShape="1">
          <a:blip r:embed="rId3">
            <a:alphaModFix/>
          </a:blip>
          <a:srcRect/>
          <a:stretch/>
        </p:blipFill>
        <p:spPr>
          <a:xfrm>
            <a:off x="7882360" y="4609372"/>
            <a:ext cx="3559126" cy="20839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4000"/>
              <a:buFont typeface="Book Antiqua"/>
              <a:buNone/>
            </a:pPr>
            <a:r>
              <a:rPr lang="en-US" sz="4000"/>
              <a:t>CENTRAL PROCESSING UNIT</a:t>
            </a:r>
            <a:endParaRPr sz="4000"/>
          </a:p>
        </p:txBody>
      </p:sp>
      <p:sp>
        <p:nvSpPr>
          <p:cNvPr id="192" name="Google Shape;192;p8"/>
          <p:cNvSpPr txBox="1">
            <a:spLocks noGrp="1"/>
          </p:cNvSpPr>
          <p:nvPr>
            <p:ph type="body" idx="1"/>
          </p:nvPr>
        </p:nvSpPr>
        <p:spPr>
          <a:xfrm>
            <a:off x="1045029" y="1690689"/>
            <a:ext cx="10308771" cy="448804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It is the </a:t>
            </a:r>
            <a:r>
              <a:rPr lang="en-US" b="1">
                <a:solidFill>
                  <a:srgbClr val="FF0000"/>
                </a:solidFill>
              </a:rPr>
              <a:t>brain</a:t>
            </a:r>
            <a:r>
              <a:rPr lang="en-US"/>
              <a:t> of a computer system.</a:t>
            </a:r>
            <a:endParaRPr/>
          </a:p>
          <a:p>
            <a:pPr marL="342900" lvl="0" indent="-228600" algn="l" rtl="0">
              <a:spcBef>
                <a:spcPts val="480"/>
              </a:spcBef>
              <a:spcAft>
                <a:spcPts val="0"/>
              </a:spcAft>
              <a:buSzPts val="2400"/>
              <a:buChar char="•"/>
            </a:pPr>
            <a:r>
              <a:rPr lang="en-US"/>
              <a:t>Carries out instructions from the program.</a:t>
            </a:r>
            <a:endParaRPr/>
          </a:p>
          <a:p>
            <a:pPr marL="342900" lvl="0" indent="-228600" algn="l" rtl="0">
              <a:spcBef>
                <a:spcPts val="480"/>
              </a:spcBef>
              <a:spcAft>
                <a:spcPts val="0"/>
              </a:spcAft>
              <a:buSzPts val="2400"/>
              <a:buChar char="•"/>
            </a:pPr>
            <a:r>
              <a:rPr lang="en-US"/>
              <a:t>Performs the basic arithmetical, logical, and input/output operations.</a:t>
            </a:r>
            <a:endParaRPr/>
          </a:p>
          <a:p>
            <a:pPr marL="342900" lvl="0" indent="-228600" algn="l" rtl="0">
              <a:spcBef>
                <a:spcPts val="480"/>
              </a:spcBef>
              <a:spcAft>
                <a:spcPts val="0"/>
              </a:spcAft>
              <a:buSzPts val="2400"/>
              <a:buChar char="•"/>
            </a:pPr>
            <a:r>
              <a:rPr lang="en-US"/>
              <a:t>!!Remember that this is all about speed.</a:t>
            </a:r>
            <a:endParaRPr/>
          </a:p>
          <a:p>
            <a:pPr marL="342900" lvl="0" indent="-228600" algn="l" rtl="0">
              <a:spcBef>
                <a:spcPts val="480"/>
              </a:spcBef>
              <a:spcAft>
                <a:spcPts val="0"/>
              </a:spcAft>
              <a:buSzPts val="2400"/>
              <a:buChar char="•"/>
            </a:pPr>
            <a:r>
              <a:rPr lang="en-US" b="1"/>
              <a:t>Components</a:t>
            </a:r>
            <a:endParaRPr/>
          </a:p>
          <a:p>
            <a:pPr marL="514350" lvl="0" indent="-514350" algn="l" rtl="0">
              <a:spcBef>
                <a:spcPts val="480"/>
              </a:spcBef>
              <a:spcAft>
                <a:spcPts val="0"/>
              </a:spcAft>
              <a:buSzPts val="2400"/>
              <a:buAutoNum type="arabicPeriod"/>
            </a:pPr>
            <a:r>
              <a:rPr lang="en-US"/>
              <a:t>ALU</a:t>
            </a:r>
            <a:endParaRPr/>
          </a:p>
          <a:p>
            <a:pPr marL="514350" lvl="0" indent="-514350" algn="l" rtl="0">
              <a:spcBef>
                <a:spcPts val="480"/>
              </a:spcBef>
              <a:spcAft>
                <a:spcPts val="0"/>
              </a:spcAft>
              <a:buSzPts val="2400"/>
              <a:buAutoNum type="arabicPeriod"/>
            </a:pPr>
            <a:r>
              <a:rPr lang="en-US"/>
              <a:t>CU</a:t>
            </a:r>
            <a:endParaRPr/>
          </a:p>
          <a:p>
            <a:pPr marL="514350" lvl="0" indent="-514350" algn="l" rtl="0">
              <a:spcBef>
                <a:spcPts val="480"/>
              </a:spcBef>
              <a:spcAft>
                <a:spcPts val="0"/>
              </a:spcAft>
              <a:buSzPts val="2400"/>
              <a:buAutoNum type="arabicPeriod"/>
            </a:pPr>
            <a:r>
              <a:rPr lang="en-US"/>
              <a:t>Cache</a:t>
            </a:r>
            <a:endParaRPr/>
          </a:p>
          <a:p>
            <a:pPr marL="342900" lvl="0" indent="-76200" algn="l" rtl="0">
              <a:spcBef>
                <a:spcPts val="480"/>
              </a:spcBef>
              <a:spcAft>
                <a:spcPts val="0"/>
              </a:spcAft>
              <a:buSzPts val="2400"/>
              <a:buNone/>
            </a:pPr>
            <a:endParaRPr/>
          </a:p>
        </p:txBody>
      </p:sp>
      <p:pic>
        <p:nvPicPr>
          <p:cNvPr id="193" name="Google Shape;193;p8"/>
          <p:cNvPicPr preferRelativeResize="0"/>
          <p:nvPr/>
        </p:nvPicPr>
        <p:blipFill rotWithShape="1">
          <a:blip r:embed="rId3">
            <a:alphaModFix/>
          </a:blip>
          <a:srcRect b="55667"/>
          <a:stretch/>
        </p:blipFill>
        <p:spPr>
          <a:xfrm>
            <a:off x="4015921" y="4502331"/>
            <a:ext cx="7131051" cy="1676400"/>
          </a:xfrm>
          <a:prstGeom prst="rect">
            <a:avLst/>
          </a:prstGeom>
          <a:noFill/>
          <a:ln>
            <a:noFill/>
          </a:ln>
        </p:spPr>
      </p:pic>
      <p:pic>
        <p:nvPicPr>
          <p:cNvPr id="194" name="Google Shape;194;p8" descr="Image result for processors"/>
          <p:cNvPicPr preferRelativeResize="0"/>
          <p:nvPr/>
        </p:nvPicPr>
        <p:blipFill rotWithShape="1">
          <a:blip r:embed="rId4">
            <a:alphaModFix/>
          </a:blip>
          <a:srcRect/>
          <a:stretch/>
        </p:blipFill>
        <p:spPr>
          <a:xfrm>
            <a:off x="9861630" y="390094"/>
            <a:ext cx="2029428" cy="14682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ARITHMETIC LOGIC UNIT- ALU</a:t>
            </a:r>
            <a:endParaRPr/>
          </a:p>
        </p:txBody>
      </p:sp>
      <p:sp>
        <p:nvSpPr>
          <p:cNvPr id="201" name="Google Shape;201;p9"/>
          <p:cNvSpPr txBox="1">
            <a:spLocks noGrp="1"/>
          </p:cNvSpPr>
          <p:nvPr>
            <p:ph type="body" idx="1"/>
          </p:nvPr>
        </p:nvSpPr>
        <p:spPr>
          <a:xfrm>
            <a:off x="1045029" y="1825625"/>
            <a:ext cx="7625443" cy="4353106"/>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An </a:t>
            </a:r>
            <a:r>
              <a:rPr lang="en-US" b="1"/>
              <a:t>arithmetic logic unit (ALU)</a:t>
            </a:r>
            <a:r>
              <a:rPr lang="en-US"/>
              <a:t> is a digital circuit used to perform arithmetic and logic operations. </a:t>
            </a:r>
            <a:endParaRPr/>
          </a:p>
          <a:p>
            <a:pPr marL="342900" lvl="0" indent="-228600" algn="l" rtl="0">
              <a:spcBef>
                <a:spcPts val="480"/>
              </a:spcBef>
              <a:spcAft>
                <a:spcPts val="0"/>
              </a:spcAft>
              <a:buSzPts val="2400"/>
              <a:buChar char="•"/>
            </a:pPr>
            <a:r>
              <a:rPr lang="en-US"/>
              <a:t>The </a:t>
            </a:r>
            <a:r>
              <a:rPr lang="en-US" b="1"/>
              <a:t>control unit </a:t>
            </a:r>
            <a:r>
              <a:rPr lang="en-US"/>
              <a:t>moves the data between these registers, the ALU, and memory.</a:t>
            </a:r>
            <a:endParaRPr/>
          </a:p>
          <a:p>
            <a:pPr marL="342900" lvl="0" indent="-76200" algn="l" rtl="0">
              <a:spcBef>
                <a:spcPts val="480"/>
              </a:spcBef>
              <a:spcAft>
                <a:spcPts val="0"/>
              </a:spcAft>
              <a:buSzPts val="2400"/>
              <a:buNone/>
            </a:pPr>
            <a:endParaRPr/>
          </a:p>
        </p:txBody>
      </p:sp>
      <p:pic>
        <p:nvPicPr>
          <p:cNvPr id="202" name="Google Shape;202;p9"/>
          <p:cNvPicPr preferRelativeResize="0"/>
          <p:nvPr/>
        </p:nvPicPr>
        <p:blipFill rotWithShape="1">
          <a:blip r:embed="rId3">
            <a:alphaModFix/>
          </a:blip>
          <a:srcRect/>
          <a:stretch/>
        </p:blipFill>
        <p:spPr>
          <a:xfrm>
            <a:off x="8692241" y="1970133"/>
            <a:ext cx="3037024" cy="4064090"/>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sld>
</file>

<file path=ppt/theme/theme1.xml><?xml version="1.0" encoding="utf-8"?>
<a:theme xmlns:a="http://schemas.openxmlformats.org/drawingml/2006/main" name="Apothecary">
  <a:themeElements>
    <a:clrScheme name="Apothecary">
      <a:dk1>
        <a:srgbClr val="000000"/>
      </a:dk1>
      <a:lt1>
        <a:srgbClr val="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2751</Words>
  <Application>Microsoft Office PowerPoint</Application>
  <PresentationFormat>Widescreen</PresentationFormat>
  <Paragraphs>403</Paragraphs>
  <Slides>68</Slides>
  <Notes>68</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Calibri</vt:lpstr>
      <vt:lpstr>Algerian</vt:lpstr>
      <vt:lpstr>Verdana</vt:lpstr>
      <vt:lpstr>Noto Sans Symbols</vt:lpstr>
      <vt:lpstr>Century Gothic</vt:lpstr>
      <vt:lpstr>Times New Roman</vt:lpstr>
      <vt:lpstr>Arial</vt:lpstr>
      <vt:lpstr>Book Antiqua</vt:lpstr>
      <vt:lpstr>Apothecary</vt:lpstr>
      <vt:lpstr>COMPUTER ORGANIZATION</vt:lpstr>
      <vt:lpstr>Major Topics for Today</vt:lpstr>
      <vt:lpstr>COMPUTER ORGANIZATION</vt:lpstr>
      <vt:lpstr>HARDWARE</vt:lpstr>
      <vt:lpstr>ESSENTIAL COMPUTER HARDWARE</vt:lpstr>
      <vt:lpstr>INSIDE THE BOX</vt:lpstr>
      <vt:lpstr>MOTHER-BOARD</vt:lpstr>
      <vt:lpstr>CENTRAL PROCESSING UNIT</vt:lpstr>
      <vt:lpstr>ARITHMETIC LOGIC UNIT- ALU</vt:lpstr>
      <vt:lpstr>HOW AN ALU WORKS</vt:lpstr>
      <vt:lpstr>CONTROL UNIT (CU)</vt:lpstr>
      <vt:lpstr>RAM&amp;ROM</vt:lpstr>
      <vt:lpstr>STORAGE DEVICES</vt:lpstr>
      <vt:lpstr>I/O DEVICES</vt:lpstr>
      <vt:lpstr>I/O CONTROLLERS</vt:lpstr>
      <vt:lpstr>SOFTWARE</vt:lpstr>
      <vt:lpstr>SOFTWARE</vt:lpstr>
      <vt:lpstr>BASIC ORGANIZATION OF COMPUTER SYSTEM</vt:lpstr>
      <vt:lpstr>BASIC ORGANIZATION OF COMPUTER SYSTEM</vt:lpstr>
      <vt:lpstr>VON NEUMANN BASIC STRUCTURE</vt:lpstr>
      <vt:lpstr>PowerPoint Presentation</vt:lpstr>
      <vt:lpstr>COMPUTER BUS</vt:lpstr>
      <vt:lpstr>PowerPoint Presentation</vt:lpstr>
      <vt:lpstr>PowerPoint Presentation</vt:lpstr>
      <vt:lpstr>PowerPoint Presentation</vt:lpstr>
      <vt:lpstr>INSTRUCTION SET</vt:lpstr>
      <vt:lpstr>REGISTERS</vt:lpstr>
      <vt:lpstr>CPU REGISTERS</vt:lpstr>
      <vt:lpstr>CPU REGISTERS</vt:lpstr>
      <vt:lpstr>FETCH DECODE EXECUTE CYCLE</vt:lpstr>
      <vt:lpstr>FETCH DECODE EXECUTE CYCLE</vt:lpstr>
      <vt:lpstr>THE FETCH/EXECUTE CYCLE</vt:lpstr>
      <vt:lpstr>A FIVE-STEP CYCLE</vt:lpstr>
      <vt:lpstr>ADD 800, 428, 884</vt:lpstr>
      <vt:lpstr>INSTRUCTION FETCH (IF)</vt:lpstr>
      <vt:lpstr>IF</vt:lpstr>
      <vt:lpstr>INSTRUCTION DECODE (ID)</vt:lpstr>
      <vt:lpstr>ID</vt:lpstr>
      <vt:lpstr>DATA FETCH (DF)</vt:lpstr>
      <vt:lpstr>DF</vt:lpstr>
      <vt:lpstr>INSTRUCTION EXECUTION (EX)</vt:lpstr>
      <vt:lpstr>EX</vt:lpstr>
      <vt:lpstr>RETURN RESULT (RR)</vt:lpstr>
      <vt:lpstr>RR</vt:lpstr>
      <vt:lpstr>CYCLING THE FETCH/EXECUTE CYCLE</vt:lpstr>
      <vt:lpstr>MANY, MANY SIMPLE OPERATIONS</vt:lpstr>
      <vt:lpstr>MEMORY</vt:lpstr>
      <vt:lpstr>MEMORY</vt:lpstr>
      <vt:lpstr>BYTE-SIZE MEMORY LOCATION</vt:lpstr>
      <vt:lpstr>BYTE-SIZE MEMORY LOCATION</vt:lpstr>
      <vt:lpstr>RAM</vt:lpstr>
      <vt:lpstr>MEMORY CAPACITY</vt:lpstr>
      <vt:lpstr>CONTROL UNIT-CU</vt:lpstr>
      <vt:lpstr>TASK</vt:lpstr>
      <vt:lpstr>TASK</vt:lpstr>
      <vt:lpstr>CACHES</vt:lpstr>
      <vt:lpstr>STORAGE HIERARCHY</vt:lpstr>
      <vt:lpstr>THE PROGRAM COUNTER (PC)</vt:lpstr>
      <vt:lpstr>THE PROGRAM COUNTER</vt:lpstr>
      <vt:lpstr>THE COMPUTER CLOCK</vt:lpstr>
      <vt:lpstr>THE COMPUTER CLOCK</vt:lpstr>
      <vt:lpstr>STANDARD PREFIXES</vt:lpstr>
      <vt:lpstr>ONE CYCLE PER CLOCK TICK</vt:lpstr>
      <vt:lpstr>COMPUTER’S VIEW OF SOFTWARE</vt:lpstr>
      <vt:lpstr>COMPUTER’S VIEW OF SOFTWARE</vt:lpstr>
      <vt:lpstr>PROCESSOR SPEED</vt:lpstr>
      <vt:lpstr>PIPELINING</vt:lpstr>
      <vt:lpstr>RECOMMENDED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TEHREEM IFTIKHAR</dc:creator>
  <cp:lastModifiedBy>Muhammad Naveed</cp:lastModifiedBy>
  <cp:revision>9</cp:revision>
  <dcterms:created xsi:type="dcterms:W3CDTF">2019-08-18T10:36:22Z</dcterms:created>
  <dcterms:modified xsi:type="dcterms:W3CDTF">2021-09-23T10:39:37Z</dcterms:modified>
</cp:coreProperties>
</file>