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6"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0" d="100"/>
          <a:sy n="70" d="100"/>
        </p:scale>
        <p:origin x="5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hmood Akhtar" userId="e36c74272efd9ea4" providerId="LiveId" clId="{CACBD62D-B1D6-D245-B62F-B4FDFFF9154B}"/>
    <pc:docChg chg="addSld">
      <pc:chgData name="Mahmood Akhtar" userId="e36c74272efd9ea4" providerId="LiveId" clId="{CACBD62D-B1D6-D245-B62F-B4FDFFF9154B}" dt="2020-04-13T14:42:33.785" v="0" actId="680"/>
      <pc:docMkLst>
        <pc:docMk/>
      </pc:docMkLst>
      <pc:sldChg chg="new">
        <pc:chgData name="Mahmood Akhtar" userId="e36c74272efd9ea4" providerId="LiveId" clId="{CACBD62D-B1D6-D245-B62F-B4FDFFF9154B}" dt="2020-04-13T14:42:33.785" v="0" actId="680"/>
        <pc:sldMkLst>
          <pc:docMk/>
          <pc:sldMk cId="4214683299" sldId="275"/>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07419D2-69F3-41AF-ABD1-89F75D4FEC72}" type="doc">
      <dgm:prSet loTypeId="urn:microsoft.com/office/officeart/2005/8/layout/vList2" loCatId="list" qsTypeId="urn:microsoft.com/office/officeart/2005/8/quickstyle/simple5" qsCatId="simple" csTypeId="urn:microsoft.com/office/officeart/2005/8/colors/accent1_2" csCatId="accent1"/>
      <dgm:spPr/>
      <dgm:t>
        <a:bodyPr/>
        <a:lstStyle/>
        <a:p>
          <a:endParaRPr lang="en-US"/>
        </a:p>
      </dgm:t>
    </dgm:pt>
    <dgm:pt modelId="{7DCC90AC-74E9-4999-A18D-F6FE2E28E846}">
      <dgm:prSet/>
      <dgm:spPr/>
      <dgm:t>
        <a:bodyPr/>
        <a:lstStyle/>
        <a:p>
          <a:pPr rtl="0"/>
          <a:r>
            <a:rPr lang="en-US" b="1" i="0"/>
            <a:t>Introduction to Fasting</a:t>
          </a:r>
          <a:endParaRPr lang="en-US"/>
        </a:p>
      </dgm:t>
    </dgm:pt>
    <dgm:pt modelId="{FF7904BC-42FA-409D-AE42-BB1FF49BC08E}" type="parTrans" cxnId="{1079412E-AED9-440A-B4FD-A6F44EEDA5B9}">
      <dgm:prSet/>
      <dgm:spPr/>
      <dgm:t>
        <a:bodyPr/>
        <a:lstStyle/>
        <a:p>
          <a:endParaRPr lang="en-US"/>
        </a:p>
      </dgm:t>
    </dgm:pt>
    <dgm:pt modelId="{539789C2-0541-4A28-BE81-A6BDB931923E}" type="sibTrans" cxnId="{1079412E-AED9-440A-B4FD-A6F44EEDA5B9}">
      <dgm:prSet/>
      <dgm:spPr/>
      <dgm:t>
        <a:bodyPr/>
        <a:lstStyle/>
        <a:p>
          <a:endParaRPr lang="en-US"/>
        </a:p>
      </dgm:t>
    </dgm:pt>
    <dgm:pt modelId="{EDE160C1-6F53-4835-8317-89E48517B79E}">
      <dgm:prSet/>
      <dgm:spPr/>
      <dgm:t>
        <a:bodyPr/>
        <a:lstStyle/>
        <a:p>
          <a:pPr rtl="0"/>
          <a:r>
            <a:rPr lang="en-US" b="1" i="0"/>
            <a:t>What is Fasting?</a:t>
          </a:r>
          <a:endParaRPr lang="en-US"/>
        </a:p>
      </dgm:t>
    </dgm:pt>
    <dgm:pt modelId="{8266ACE3-8018-462A-9858-62F96D12CDBB}" type="parTrans" cxnId="{396F441A-72E4-457C-ACC0-8C68594C4AFF}">
      <dgm:prSet/>
      <dgm:spPr/>
      <dgm:t>
        <a:bodyPr/>
        <a:lstStyle/>
        <a:p>
          <a:endParaRPr lang="en-US"/>
        </a:p>
      </dgm:t>
    </dgm:pt>
    <dgm:pt modelId="{B3D0F9EE-5317-4D4A-A19D-FD2CAEB3E996}" type="sibTrans" cxnId="{396F441A-72E4-457C-ACC0-8C68594C4AFF}">
      <dgm:prSet/>
      <dgm:spPr/>
      <dgm:t>
        <a:bodyPr/>
        <a:lstStyle/>
        <a:p>
          <a:endParaRPr lang="en-US"/>
        </a:p>
      </dgm:t>
    </dgm:pt>
    <dgm:pt modelId="{2C74E1C2-4875-42B7-BB13-1C8449F740A1}">
      <dgm:prSet/>
      <dgm:spPr/>
      <dgm:t>
        <a:bodyPr/>
        <a:lstStyle/>
        <a:p>
          <a:pPr rtl="0"/>
          <a:r>
            <a:rPr lang="en-US" b="1" i="0"/>
            <a:t>When Does Fasting Become Obligatory?</a:t>
          </a:r>
          <a:endParaRPr lang="en-US"/>
        </a:p>
      </dgm:t>
    </dgm:pt>
    <dgm:pt modelId="{0CB3D9F8-7AB3-428E-9DA7-FE5D2076C16A}" type="parTrans" cxnId="{EAF579FD-B03D-4C95-BF2E-CED53ADB5B02}">
      <dgm:prSet/>
      <dgm:spPr/>
      <dgm:t>
        <a:bodyPr/>
        <a:lstStyle/>
        <a:p>
          <a:endParaRPr lang="en-US"/>
        </a:p>
      </dgm:t>
    </dgm:pt>
    <dgm:pt modelId="{FE551DC1-B9AD-4264-87FE-15AC39960DDE}" type="sibTrans" cxnId="{EAF579FD-B03D-4C95-BF2E-CED53ADB5B02}">
      <dgm:prSet/>
      <dgm:spPr/>
      <dgm:t>
        <a:bodyPr/>
        <a:lstStyle/>
        <a:p>
          <a:endParaRPr lang="en-US"/>
        </a:p>
      </dgm:t>
    </dgm:pt>
    <dgm:pt modelId="{0F0AB7D2-FEE5-41CC-9C6E-4B73221A43B7}">
      <dgm:prSet/>
      <dgm:spPr/>
      <dgm:t>
        <a:bodyPr/>
        <a:lstStyle/>
        <a:p>
          <a:pPr rtl="0"/>
          <a:r>
            <a:rPr lang="en-US" b="1" i="0"/>
            <a:t>What are the Different Types of Fasts?</a:t>
          </a:r>
          <a:endParaRPr lang="en-US"/>
        </a:p>
      </dgm:t>
    </dgm:pt>
    <dgm:pt modelId="{5173A2A3-3902-45E8-83FE-24D6B222246D}" type="parTrans" cxnId="{FEC0A41E-5BA7-45AE-AB19-BB2A0821DD5D}">
      <dgm:prSet/>
      <dgm:spPr/>
      <dgm:t>
        <a:bodyPr/>
        <a:lstStyle/>
        <a:p>
          <a:endParaRPr lang="en-US"/>
        </a:p>
      </dgm:t>
    </dgm:pt>
    <dgm:pt modelId="{528DB8AF-80C1-4D0C-808B-B803DD3F01CE}" type="sibTrans" cxnId="{FEC0A41E-5BA7-45AE-AB19-BB2A0821DD5D}">
      <dgm:prSet/>
      <dgm:spPr/>
      <dgm:t>
        <a:bodyPr/>
        <a:lstStyle/>
        <a:p>
          <a:endParaRPr lang="en-US"/>
        </a:p>
      </dgm:t>
    </dgm:pt>
    <dgm:pt modelId="{A6A16A20-F778-4DF8-9530-F5457D422BDD}">
      <dgm:prSet/>
      <dgm:spPr/>
      <dgm:t>
        <a:bodyPr/>
        <a:lstStyle/>
        <a:p>
          <a:pPr rtl="0"/>
          <a:r>
            <a:rPr lang="en-US" b="1" i="0"/>
            <a:t>What are the Stipulations For a Valid Fast?</a:t>
          </a:r>
          <a:endParaRPr lang="en-US"/>
        </a:p>
      </dgm:t>
    </dgm:pt>
    <dgm:pt modelId="{8B425CFD-6704-405C-8F2A-5A6D3A58C289}" type="parTrans" cxnId="{0F265070-B888-4A27-844C-EA776DC7BF6E}">
      <dgm:prSet/>
      <dgm:spPr/>
      <dgm:t>
        <a:bodyPr/>
        <a:lstStyle/>
        <a:p>
          <a:endParaRPr lang="en-US"/>
        </a:p>
      </dgm:t>
    </dgm:pt>
    <dgm:pt modelId="{CDBADA28-7F4A-4CD3-8FCF-03E2C369F7E2}" type="sibTrans" cxnId="{0F265070-B888-4A27-844C-EA776DC7BF6E}">
      <dgm:prSet/>
      <dgm:spPr/>
      <dgm:t>
        <a:bodyPr/>
        <a:lstStyle/>
        <a:p>
          <a:endParaRPr lang="en-US"/>
        </a:p>
      </dgm:t>
    </dgm:pt>
    <dgm:pt modelId="{72C20330-CF64-406F-A5A8-0CE940B28D87}">
      <dgm:prSet/>
      <dgm:spPr/>
      <dgm:t>
        <a:bodyPr/>
        <a:lstStyle/>
        <a:p>
          <a:pPr rtl="0"/>
          <a:r>
            <a:rPr lang="en-US" b="1" i="0"/>
            <a:t>What Is the Intention?</a:t>
          </a:r>
          <a:endParaRPr lang="en-US"/>
        </a:p>
      </dgm:t>
    </dgm:pt>
    <dgm:pt modelId="{DB6925D5-786D-42D7-A360-1C475C8A00F0}" type="parTrans" cxnId="{1D8B432B-E773-404A-B6B0-58DB42132739}">
      <dgm:prSet/>
      <dgm:spPr/>
      <dgm:t>
        <a:bodyPr/>
        <a:lstStyle/>
        <a:p>
          <a:endParaRPr lang="en-US"/>
        </a:p>
      </dgm:t>
    </dgm:pt>
    <dgm:pt modelId="{578BD50A-26CD-4FD9-9071-C9F275002670}" type="sibTrans" cxnId="{1D8B432B-E773-404A-B6B0-58DB42132739}">
      <dgm:prSet/>
      <dgm:spPr/>
      <dgm:t>
        <a:bodyPr/>
        <a:lstStyle/>
        <a:p>
          <a:endParaRPr lang="en-US"/>
        </a:p>
      </dgm:t>
    </dgm:pt>
    <dgm:pt modelId="{501D361D-F835-4E4A-B4EF-D29BE5A19A3E}">
      <dgm:prSet/>
      <dgm:spPr/>
      <dgm:t>
        <a:bodyPr/>
        <a:lstStyle/>
        <a:p>
          <a:pPr rtl="0"/>
          <a:r>
            <a:rPr lang="en-US" b="1" i="0"/>
            <a:t>When Is the Islamic Midday?</a:t>
          </a:r>
          <a:endParaRPr lang="en-US"/>
        </a:p>
      </dgm:t>
    </dgm:pt>
    <dgm:pt modelId="{288636C6-64AE-4397-9501-2084BE723DDD}" type="parTrans" cxnId="{777395B5-A96E-4CDD-9923-E77A7D4AF42C}">
      <dgm:prSet/>
      <dgm:spPr/>
      <dgm:t>
        <a:bodyPr/>
        <a:lstStyle/>
        <a:p>
          <a:endParaRPr lang="en-US"/>
        </a:p>
      </dgm:t>
    </dgm:pt>
    <dgm:pt modelId="{C7CD3C37-5781-4702-A325-C7BB7D8F7C35}" type="sibTrans" cxnId="{777395B5-A96E-4CDD-9923-E77A7D4AF42C}">
      <dgm:prSet/>
      <dgm:spPr/>
      <dgm:t>
        <a:bodyPr/>
        <a:lstStyle/>
        <a:p>
          <a:endParaRPr lang="en-US"/>
        </a:p>
      </dgm:t>
    </dgm:pt>
    <dgm:pt modelId="{C3843921-4ED9-4FF6-BD30-2360663FBB86}">
      <dgm:prSet/>
      <dgm:spPr/>
      <dgm:t>
        <a:bodyPr/>
        <a:lstStyle/>
        <a:p>
          <a:pPr rtl="0"/>
          <a:r>
            <a:rPr lang="en-US" b="1" i="0"/>
            <a:t>What Are Some Recommended Acts While Fasting?</a:t>
          </a:r>
          <a:endParaRPr lang="en-US"/>
        </a:p>
      </dgm:t>
    </dgm:pt>
    <dgm:pt modelId="{2AE305F1-F241-4E93-8CBD-BF61B0C41A12}" type="parTrans" cxnId="{D2E8A5DA-1732-423D-B2BD-AF1E59DF982F}">
      <dgm:prSet/>
      <dgm:spPr/>
      <dgm:t>
        <a:bodyPr/>
        <a:lstStyle/>
        <a:p>
          <a:endParaRPr lang="en-US"/>
        </a:p>
      </dgm:t>
    </dgm:pt>
    <dgm:pt modelId="{C347614E-2B31-4E42-8D5A-F60C9F4B48D9}" type="sibTrans" cxnId="{D2E8A5DA-1732-423D-B2BD-AF1E59DF982F}">
      <dgm:prSet/>
      <dgm:spPr/>
      <dgm:t>
        <a:bodyPr/>
        <a:lstStyle/>
        <a:p>
          <a:endParaRPr lang="en-US"/>
        </a:p>
      </dgm:t>
    </dgm:pt>
    <dgm:pt modelId="{7BFCC9CD-7F9D-4FF8-8B5B-ABAA6BDD9433}">
      <dgm:prSet/>
      <dgm:spPr/>
      <dgm:t>
        <a:bodyPr/>
        <a:lstStyle/>
        <a:p>
          <a:pPr rtl="0"/>
          <a:r>
            <a:rPr lang="en-US" b="1" i="0"/>
            <a:t>Are There Actions That Can Vitiate the Fast?</a:t>
          </a:r>
          <a:endParaRPr lang="en-US"/>
        </a:p>
      </dgm:t>
    </dgm:pt>
    <dgm:pt modelId="{91036A64-F1CD-43B2-BB99-9BA82693CA85}" type="parTrans" cxnId="{BABF45D1-5E3D-4AAF-AF66-B6924D058C5B}">
      <dgm:prSet/>
      <dgm:spPr/>
      <dgm:t>
        <a:bodyPr/>
        <a:lstStyle/>
        <a:p>
          <a:endParaRPr lang="en-US"/>
        </a:p>
      </dgm:t>
    </dgm:pt>
    <dgm:pt modelId="{4CA58614-FE7F-4A4F-852E-FE65037E5DEC}" type="sibTrans" cxnId="{BABF45D1-5E3D-4AAF-AF66-B6924D058C5B}">
      <dgm:prSet/>
      <dgm:spPr/>
      <dgm:t>
        <a:bodyPr/>
        <a:lstStyle/>
        <a:p>
          <a:endParaRPr lang="en-US"/>
        </a:p>
      </dgm:t>
    </dgm:pt>
    <dgm:pt modelId="{268F0707-DE5E-4CC2-9B54-F3FB7003FC9D}">
      <dgm:prSet/>
      <dgm:spPr/>
      <dgm:t>
        <a:bodyPr/>
        <a:lstStyle/>
        <a:p>
          <a:pPr rtl="0"/>
          <a:r>
            <a:rPr lang="en-US" b="1" i="0"/>
            <a:t>What are the Acts That Do Not Break the Fast?</a:t>
          </a:r>
          <a:endParaRPr lang="en-US"/>
        </a:p>
      </dgm:t>
    </dgm:pt>
    <dgm:pt modelId="{A0F745C0-F77C-437F-8789-E6BA4899553A}" type="parTrans" cxnId="{19486A63-BD35-4B87-84C2-58590BDB5BC2}">
      <dgm:prSet/>
      <dgm:spPr/>
      <dgm:t>
        <a:bodyPr/>
        <a:lstStyle/>
        <a:p>
          <a:endParaRPr lang="en-US"/>
        </a:p>
      </dgm:t>
    </dgm:pt>
    <dgm:pt modelId="{E27E11AA-2908-4AD7-B72D-4D2D9294DC2A}" type="sibTrans" cxnId="{19486A63-BD35-4B87-84C2-58590BDB5BC2}">
      <dgm:prSet/>
      <dgm:spPr/>
      <dgm:t>
        <a:bodyPr/>
        <a:lstStyle/>
        <a:p>
          <a:endParaRPr lang="en-US"/>
        </a:p>
      </dgm:t>
    </dgm:pt>
    <dgm:pt modelId="{EFBB6A77-5684-49BE-A15F-93DE6BBFFBFD}">
      <dgm:prSet/>
      <dgm:spPr/>
      <dgm:t>
        <a:bodyPr/>
        <a:lstStyle/>
        <a:p>
          <a:pPr rtl="0"/>
          <a:r>
            <a:rPr lang="en-US" b="1" i="0"/>
            <a:t>What are the Acts That Are Disliked While Fasting?</a:t>
          </a:r>
          <a:endParaRPr lang="en-US"/>
        </a:p>
      </dgm:t>
    </dgm:pt>
    <dgm:pt modelId="{62797628-FA44-432F-8177-0370DB704658}" type="parTrans" cxnId="{F30961F6-CC83-498E-AC4B-72122901E08E}">
      <dgm:prSet/>
      <dgm:spPr/>
      <dgm:t>
        <a:bodyPr/>
        <a:lstStyle/>
        <a:p>
          <a:endParaRPr lang="en-US"/>
        </a:p>
      </dgm:t>
    </dgm:pt>
    <dgm:pt modelId="{17787D4C-A669-4E69-B93C-4AC70F4768F5}" type="sibTrans" cxnId="{F30961F6-CC83-498E-AC4B-72122901E08E}">
      <dgm:prSet/>
      <dgm:spPr/>
      <dgm:t>
        <a:bodyPr/>
        <a:lstStyle/>
        <a:p>
          <a:endParaRPr lang="en-US"/>
        </a:p>
      </dgm:t>
    </dgm:pt>
    <dgm:pt modelId="{B7F1481C-E31C-468E-9A38-9E95C586A135}" type="pres">
      <dgm:prSet presAssocID="{A07419D2-69F3-41AF-ABD1-89F75D4FEC72}" presName="linear" presStyleCnt="0">
        <dgm:presLayoutVars>
          <dgm:animLvl val="lvl"/>
          <dgm:resizeHandles val="exact"/>
        </dgm:presLayoutVars>
      </dgm:prSet>
      <dgm:spPr/>
      <dgm:t>
        <a:bodyPr/>
        <a:lstStyle/>
        <a:p>
          <a:endParaRPr lang="en-US"/>
        </a:p>
      </dgm:t>
    </dgm:pt>
    <dgm:pt modelId="{C699F055-AB35-456F-8AB7-47C922B67065}" type="pres">
      <dgm:prSet presAssocID="{7DCC90AC-74E9-4999-A18D-F6FE2E28E846}" presName="parentText" presStyleLbl="node1" presStyleIdx="0" presStyleCnt="11">
        <dgm:presLayoutVars>
          <dgm:chMax val="0"/>
          <dgm:bulletEnabled val="1"/>
        </dgm:presLayoutVars>
      </dgm:prSet>
      <dgm:spPr/>
      <dgm:t>
        <a:bodyPr/>
        <a:lstStyle/>
        <a:p>
          <a:endParaRPr lang="en-US"/>
        </a:p>
      </dgm:t>
    </dgm:pt>
    <dgm:pt modelId="{4E224C32-1F5A-40EE-8C21-9F4B34A5A316}" type="pres">
      <dgm:prSet presAssocID="{539789C2-0541-4A28-BE81-A6BDB931923E}" presName="spacer" presStyleCnt="0"/>
      <dgm:spPr/>
    </dgm:pt>
    <dgm:pt modelId="{4184F993-DE35-4BC1-A140-06A81D6C244F}" type="pres">
      <dgm:prSet presAssocID="{EDE160C1-6F53-4835-8317-89E48517B79E}" presName="parentText" presStyleLbl="node1" presStyleIdx="1" presStyleCnt="11">
        <dgm:presLayoutVars>
          <dgm:chMax val="0"/>
          <dgm:bulletEnabled val="1"/>
        </dgm:presLayoutVars>
      </dgm:prSet>
      <dgm:spPr/>
      <dgm:t>
        <a:bodyPr/>
        <a:lstStyle/>
        <a:p>
          <a:endParaRPr lang="en-US"/>
        </a:p>
      </dgm:t>
    </dgm:pt>
    <dgm:pt modelId="{A4EDF50A-7B04-4223-9B4D-51B29E6144F2}" type="pres">
      <dgm:prSet presAssocID="{B3D0F9EE-5317-4D4A-A19D-FD2CAEB3E996}" presName="spacer" presStyleCnt="0"/>
      <dgm:spPr/>
    </dgm:pt>
    <dgm:pt modelId="{7C538828-A969-47F2-AE28-1BB232323CC6}" type="pres">
      <dgm:prSet presAssocID="{2C74E1C2-4875-42B7-BB13-1C8449F740A1}" presName="parentText" presStyleLbl="node1" presStyleIdx="2" presStyleCnt="11">
        <dgm:presLayoutVars>
          <dgm:chMax val="0"/>
          <dgm:bulletEnabled val="1"/>
        </dgm:presLayoutVars>
      </dgm:prSet>
      <dgm:spPr/>
      <dgm:t>
        <a:bodyPr/>
        <a:lstStyle/>
        <a:p>
          <a:endParaRPr lang="en-US"/>
        </a:p>
      </dgm:t>
    </dgm:pt>
    <dgm:pt modelId="{408778D5-6C58-4172-9264-03B16DF5F00F}" type="pres">
      <dgm:prSet presAssocID="{FE551DC1-B9AD-4264-87FE-15AC39960DDE}" presName="spacer" presStyleCnt="0"/>
      <dgm:spPr/>
    </dgm:pt>
    <dgm:pt modelId="{C3D85840-EED7-40FD-B8BB-2067AF5D9202}" type="pres">
      <dgm:prSet presAssocID="{0F0AB7D2-FEE5-41CC-9C6E-4B73221A43B7}" presName="parentText" presStyleLbl="node1" presStyleIdx="3" presStyleCnt="11">
        <dgm:presLayoutVars>
          <dgm:chMax val="0"/>
          <dgm:bulletEnabled val="1"/>
        </dgm:presLayoutVars>
      </dgm:prSet>
      <dgm:spPr/>
      <dgm:t>
        <a:bodyPr/>
        <a:lstStyle/>
        <a:p>
          <a:endParaRPr lang="en-US"/>
        </a:p>
      </dgm:t>
    </dgm:pt>
    <dgm:pt modelId="{11A92484-85C9-46A8-80CE-A75C3E3F3675}" type="pres">
      <dgm:prSet presAssocID="{528DB8AF-80C1-4D0C-808B-B803DD3F01CE}" presName="spacer" presStyleCnt="0"/>
      <dgm:spPr/>
    </dgm:pt>
    <dgm:pt modelId="{55F20E06-165D-431B-BB05-BC35C7368737}" type="pres">
      <dgm:prSet presAssocID="{A6A16A20-F778-4DF8-9530-F5457D422BDD}" presName="parentText" presStyleLbl="node1" presStyleIdx="4" presStyleCnt="11">
        <dgm:presLayoutVars>
          <dgm:chMax val="0"/>
          <dgm:bulletEnabled val="1"/>
        </dgm:presLayoutVars>
      </dgm:prSet>
      <dgm:spPr/>
      <dgm:t>
        <a:bodyPr/>
        <a:lstStyle/>
        <a:p>
          <a:endParaRPr lang="en-US"/>
        </a:p>
      </dgm:t>
    </dgm:pt>
    <dgm:pt modelId="{1471B0FF-634D-4389-8817-2C0A8CB9ECA6}" type="pres">
      <dgm:prSet presAssocID="{CDBADA28-7F4A-4CD3-8FCF-03E2C369F7E2}" presName="spacer" presStyleCnt="0"/>
      <dgm:spPr/>
    </dgm:pt>
    <dgm:pt modelId="{1D59AA87-25C1-452D-A956-31F13306835B}" type="pres">
      <dgm:prSet presAssocID="{72C20330-CF64-406F-A5A8-0CE940B28D87}" presName="parentText" presStyleLbl="node1" presStyleIdx="5" presStyleCnt="11">
        <dgm:presLayoutVars>
          <dgm:chMax val="0"/>
          <dgm:bulletEnabled val="1"/>
        </dgm:presLayoutVars>
      </dgm:prSet>
      <dgm:spPr/>
      <dgm:t>
        <a:bodyPr/>
        <a:lstStyle/>
        <a:p>
          <a:endParaRPr lang="en-US"/>
        </a:p>
      </dgm:t>
    </dgm:pt>
    <dgm:pt modelId="{A876A51F-7D75-4DD2-8608-C7CC2E8E89C5}" type="pres">
      <dgm:prSet presAssocID="{578BD50A-26CD-4FD9-9071-C9F275002670}" presName="spacer" presStyleCnt="0"/>
      <dgm:spPr/>
    </dgm:pt>
    <dgm:pt modelId="{580ACAA1-E41F-4324-9456-4B12E983F9D0}" type="pres">
      <dgm:prSet presAssocID="{501D361D-F835-4E4A-B4EF-D29BE5A19A3E}" presName="parentText" presStyleLbl="node1" presStyleIdx="6" presStyleCnt="11">
        <dgm:presLayoutVars>
          <dgm:chMax val="0"/>
          <dgm:bulletEnabled val="1"/>
        </dgm:presLayoutVars>
      </dgm:prSet>
      <dgm:spPr/>
      <dgm:t>
        <a:bodyPr/>
        <a:lstStyle/>
        <a:p>
          <a:endParaRPr lang="en-US"/>
        </a:p>
      </dgm:t>
    </dgm:pt>
    <dgm:pt modelId="{720D9BAC-D73B-49E9-96B3-D4BF89F3563A}" type="pres">
      <dgm:prSet presAssocID="{C7CD3C37-5781-4702-A325-C7BB7D8F7C35}" presName="spacer" presStyleCnt="0"/>
      <dgm:spPr/>
    </dgm:pt>
    <dgm:pt modelId="{74D0C680-52F8-4470-95FC-630BFCFC2329}" type="pres">
      <dgm:prSet presAssocID="{C3843921-4ED9-4FF6-BD30-2360663FBB86}" presName="parentText" presStyleLbl="node1" presStyleIdx="7" presStyleCnt="11">
        <dgm:presLayoutVars>
          <dgm:chMax val="0"/>
          <dgm:bulletEnabled val="1"/>
        </dgm:presLayoutVars>
      </dgm:prSet>
      <dgm:spPr/>
      <dgm:t>
        <a:bodyPr/>
        <a:lstStyle/>
        <a:p>
          <a:endParaRPr lang="en-US"/>
        </a:p>
      </dgm:t>
    </dgm:pt>
    <dgm:pt modelId="{EA73C667-A53D-4536-8724-9684349E968D}" type="pres">
      <dgm:prSet presAssocID="{C347614E-2B31-4E42-8D5A-F60C9F4B48D9}" presName="spacer" presStyleCnt="0"/>
      <dgm:spPr/>
    </dgm:pt>
    <dgm:pt modelId="{8A78A735-92B6-44F0-A1A4-A894FCEC0458}" type="pres">
      <dgm:prSet presAssocID="{7BFCC9CD-7F9D-4FF8-8B5B-ABAA6BDD9433}" presName="parentText" presStyleLbl="node1" presStyleIdx="8" presStyleCnt="11">
        <dgm:presLayoutVars>
          <dgm:chMax val="0"/>
          <dgm:bulletEnabled val="1"/>
        </dgm:presLayoutVars>
      </dgm:prSet>
      <dgm:spPr/>
      <dgm:t>
        <a:bodyPr/>
        <a:lstStyle/>
        <a:p>
          <a:endParaRPr lang="en-US"/>
        </a:p>
      </dgm:t>
    </dgm:pt>
    <dgm:pt modelId="{2B7FE8F3-B27A-4FFA-984F-085EC22026EC}" type="pres">
      <dgm:prSet presAssocID="{4CA58614-FE7F-4A4F-852E-FE65037E5DEC}" presName="spacer" presStyleCnt="0"/>
      <dgm:spPr/>
    </dgm:pt>
    <dgm:pt modelId="{CF807651-01EF-4D13-9653-1C85B4BB5142}" type="pres">
      <dgm:prSet presAssocID="{268F0707-DE5E-4CC2-9B54-F3FB7003FC9D}" presName="parentText" presStyleLbl="node1" presStyleIdx="9" presStyleCnt="11">
        <dgm:presLayoutVars>
          <dgm:chMax val="0"/>
          <dgm:bulletEnabled val="1"/>
        </dgm:presLayoutVars>
      </dgm:prSet>
      <dgm:spPr/>
      <dgm:t>
        <a:bodyPr/>
        <a:lstStyle/>
        <a:p>
          <a:endParaRPr lang="en-US"/>
        </a:p>
      </dgm:t>
    </dgm:pt>
    <dgm:pt modelId="{1CAB6919-E769-4306-9786-0897F0941257}" type="pres">
      <dgm:prSet presAssocID="{E27E11AA-2908-4AD7-B72D-4D2D9294DC2A}" presName="spacer" presStyleCnt="0"/>
      <dgm:spPr/>
    </dgm:pt>
    <dgm:pt modelId="{131D858A-5050-4716-9EFD-D26E7E1E124E}" type="pres">
      <dgm:prSet presAssocID="{EFBB6A77-5684-49BE-A15F-93DE6BBFFBFD}" presName="parentText" presStyleLbl="node1" presStyleIdx="10" presStyleCnt="11">
        <dgm:presLayoutVars>
          <dgm:chMax val="0"/>
          <dgm:bulletEnabled val="1"/>
        </dgm:presLayoutVars>
      </dgm:prSet>
      <dgm:spPr/>
      <dgm:t>
        <a:bodyPr/>
        <a:lstStyle/>
        <a:p>
          <a:endParaRPr lang="en-US"/>
        </a:p>
      </dgm:t>
    </dgm:pt>
  </dgm:ptLst>
  <dgm:cxnLst>
    <dgm:cxn modelId="{19486A63-BD35-4B87-84C2-58590BDB5BC2}" srcId="{A07419D2-69F3-41AF-ABD1-89F75D4FEC72}" destId="{268F0707-DE5E-4CC2-9B54-F3FB7003FC9D}" srcOrd="9" destOrd="0" parTransId="{A0F745C0-F77C-437F-8789-E6BA4899553A}" sibTransId="{E27E11AA-2908-4AD7-B72D-4D2D9294DC2A}"/>
    <dgm:cxn modelId="{F30961F6-CC83-498E-AC4B-72122901E08E}" srcId="{A07419D2-69F3-41AF-ABD1-89F75D4FEC72}" destId="{EFBB6A77-5684-49BE-A15F-93DE6BBFFBFD}" srcOrd="10" destOrd="0" parTransId="{62797628-FA44-432F-8177-0370DB704658}" sibTransId="{17787D4C-A669-4E69-B93C-4AC70F4768F5}"/>
    <dgm:cxn modelId="{803CE441-66BF-4D30-AF88-79F5A8AAEB3E}" type="presOf" srcId="{268F0707-DE5E-4CC2-9B54-F3FB7003FC9D}" destId="{CF807651-01EF-4D13-9653-1C85B4BB5142}" srcOrd="0" destOrd="0" presId="urn:microsoft.com/office/officeart/2005/8/layout/vList2"/>
    <dgm:cxn modelId="{80D41B57-F5B2-4A57-93D2-A89A9A0F7743}" type="presOf" srcId="{0F0AB7D2-FEE5-41CC-9C6E-4B73221A43B7}" destId="{C3D85840-EED7-40FD-B8BB-2067AF5D9202}" srcOrd="0" destOrd="0" presId="urn:microsoft.com/office/officeart/2005/8/layout/vList2"/>
    <dgm:cxn modelId="{DD4819F1-6C58-46D6-896E-9D07D68BE8BD}" type="presOf" srcId="{A6A16A20-F778-4DF8-9530-F5457D422BDD}" destId="{55F20E06-165D-431B-BB05-BC35C7368737}" srcOrd="0" destOrd="0" presId="urn:microsoft.com/office/officeart/2005/8/layout/vList2"/>
    <dgm:cxn modelId="{1079412E-AED9-440A-B4FD-A6F44EEDA5B9}" srcId="{A07419D2-69F3-41AF-ABD1-89F75D4FEC72}" destId="{7DCC90AC-74E9-4999-A18D-F6FE2E28E846}" srcOrd="0" destOrd="0" parTransId="{FF7904BC-42FA-409D-AE42-BB1FF49BC08E}" sibTransId="{539789C2-0541-4A28-BE81-A6BDB931923E}"/>
    <dgm:cxn modelId="{EAF579FD-B03D-4C95-BF2E-CED53ADB5B02}" srcId="{A07419D2-69F3-41AF-ABD1-89F75D4FEC72}" destId="{2C74E1C2-4875-42B7-BB13-1C8449F740A1}" srcOrd="2" destOrd="0" parTransId="{0CB3D9F8-7AB3-428E-9DA7-FE5D2076C16A}" sibTransId="{FE551DC1-B9AD-4264-87FE-15AC39960DDE}"/>
    <dgm:cxn modelId="{D2E8A5DA-1732-423D-B2BD-AF1E59DF982F}" srcId="{A07419D2-69F3-41AF-ABD1-89F75D4FEC72}" destId="{C3843921-4ED9-4FF6-BD30-2360663FBB86}" srcOrd="7" destOrd="0" parTransId="{2AE305F1-F241-4E93-8CBD-BF61B0C41A12}" sibTransId="{C347614E-2B31-4E42-8D5A-F60C9F4B48D9}"/>
    <dgm:cxn modelId="{FEC0A41E-5BA7-45AE-AB19-BB2A0821DD5D}" srcId="{A07419D2-69F3-41AF-ABD1-89F75D4FEC72}" destId="{0F0AB7D2-FEE5-41CC-9C6E-4B73221A43B7}" srcOrd="3" destOrd="0" parTransId="{5173A2A3-3902-45E8-83FE-24D6B222246D}" sibTransId="{528DB8AF-80C1-4D0C-808B-B803DD3F01CE}"/>
    <dgm:cxn modelId="{6B497008-D959-44E6-8D2B-563C297BB7DF}" type="presOf" srcId="{2C74E1C2-4875-42B7-BB13-1C8449F740A1}" destId="{7C538828-A969-47F2-AE28-1BB232323CC6}" srcOrd="0" destOrd="0" presId="urn:microsoft.com/office/officeart/2005/8/layout/vList2"/>
    <dgm:cxn modelId="{C8BABE99-22F9-44AE-9529-B5922F7072BC}" type="presOf" srcId="{A07419D2-69F3-41AF-ABD1-89F75D4FEC72}" destId="{B7F1481C-E31C-468E-9A38-9E95C586A135}" srcOrd="0" destOrd="0" presId="urn:microsoft.com/office/officeart/2005/8/layout/vList2"/>
    <dgm:cxn modelId="{DC977886-BF4C-4D1B-A2B1-FD9BAD09E277}" type="presOf" srcId="{72C20330-CF64-406F-A5A8-0CE940B28D87}" destId="{1D59AA87-25C1-452D-A956-31F13306835B}" srcOrd="0" destOrd="0" presId="urn:microsoft.com/office/officeart/2005/8/layout/vList2"/>
    <dgm:cxn modelId="{1D8B432B-E773-404A-B6B0-58DB42132739}" srcId="{A07419D2-69F3-41AF-ABD1-89F75D4FEC72}" destId="{72C20330-CF64-406F-A5A8-0CE940B28D87}" srcOrd="5" destOrd="0" parTransId="{DB6925D5-786D-42D7-A360-1C475C8A00F0}" sibTransId="{578BD50A-26CD-4FD9-9071-C9F275002670}"/>
    <dgm:cxn modelId="{BABF45D1-5E3D-4AAF-AF66-B6924D058C5B}" srcId="{A07419D2-69F3-41AF-ABD1-89F75D4FEC72}" destId="{7BFCC9CD-7F9D-4FF8-8B5B-ABAA6BDD9433}" srcOrd="8" destOrd="0" parTransId="{91036A64-F1CD-43B2-BB99-9BA82693CA85}" sibTransId="{4CA58614-FE7F-4A4F-852E-FE65037E5DEC}"/>
    <dgm:cxn modelId="{396F441A-72E4-457C-ACC0-8C68594C4AFF}" srcId="{A07419D2-69F3-41AF-ABD1-89F75D4FEC72}" destId="{EDE160C1-6F53-4835-8317-89E48517B79E}" srcOrd="1" destOrd="0" parTransId="{8266ACE3-8018-462A-9858-62F96D12CDBB}" sibTransId="{B3D0F9EE-5317-4D4A-A19D-FD2CAEB3E996}"/>
    <dgm:cxn modelId="{A6BCCD95-88DA-4D07-870C-E8CC2F3BB043}" type="presOf" srcId="{EDE160C1-6F53-4835-8317-89E48517B79E}" destId="{4184F993-DE35-4BC1-A140-06A81D6C244F}" srcOrd="0" destOrd="0" presId="urn:microsoft.com/office/officeart/2005/8/layout/vList2"/>
    <dgm:cxn modelId="{777395B5-A96E-4CDD-9923-E77A7D4AF42C}" srcId="{A07419D2-69F3-41AF-ABD1-89F75D4FEC72}" destId="{501D361D-F835-4E4A-B4EF-D29BE5A19A3E}" srcOrd="6" destOrd="0" parTransId="{288636C6-64AE-4397-9501-2084BE723DDD}" sibTransId="{C7CD3C37-5781-4702-A325-C7BB7D8F7C35}"/>
    <dgm:cxn modelId="{0F265070-B888-4A27-844C-EA776DC7BF6E}" srcId="{A07419D2-69F3-41AF-ABD1-89F75D4FEC72}" destId="{A6A16A20-F778-4DF8-9530-F5457D422BDD}" srcOrd="4" destOrd="0" parTransId="{8B425CFD-6704-405C-8F2A-5A6D3A58C289}" sibTransId="{CDBADA28-7F4A-4CD3-8FCF-03E2C369F7E2}"/>
    <dgm:cxn modelId="{5DDEB896-F3E3-478D-B7FD-ABF846AB9743}" type="presOf" srcId="{7DCC90AC-74E9-4999-A18D-F6FE2E28E846}" destId="{C699F055-AB35-456F-8AB7-47C922B67065}" srcOrd="0" destOrd="0" presId="urn:microsoft.com/office/officeart/2005/8/layout/vList2"/>
    <dgm:cxn modelId="{B1E07E6F-D7F1-4D7E-A8AC-3C58CA6DB3D8}" type="presOf" srcId="{501D361D-F835-4E4A-B4EF-D29BE5A19A3E}" destId="{580ACAA1-E41F-4324-9456-4B12E983F9D0}" srcOrd="0" destOrd="0" presId="urn:microsoft.com/office/officeart/2005/8/layout/vList2"/>
    <dgm:cxn modelId="{7531BF2C-21BA-4EC2-A7A3-D7B095236A6B}" type="presOf" srcId="{EFBB6A77-5684-49BE-A15F-93DE6BBFFBFD}" destId="{131D858A-5050-4716-9EFD-D26E7E1E124E}" srcOrd="0" destOrd="0" presId="urn:microsoft.com/office/officeart/2005/8/layout/vList2"/>
    <dgm:cxn modelId="{A61B748B-36D1-4AC2-8916-07A47D8B1CA8}" type="presOf" srcId="{C3843921-4ED9-4FF6-BD30-2360663FBB86}" destId="{74D0C680-52F8-4470-95FC-630BFCFC2329}" srcOrd="0" destOrd="0" presId="urn:microsoft.com/office/officeart/2005/8/layout/vList2"/>
    <dgm:cxn modelId="{87BE8D5A-BAC1-4FB0-9068-C1429A85A7B0}" type="presOf" srcId="{7BFCC9CD-7F9D-4FF8-8B5B-ABAA6BDD9433}" destId="{8A78A735-92B6-44F0-A1A4-A894FCEC0458}" srcOrd="0" destOrd="0" presId="urn:microsoft.com/office/officeart/2005/8/layout/vList2"/>
    <dgm:cxn modelId="{BC7514A2-29DE-4F5A-9483-593D8D9F6EE3}" type="presParOf" srcId="{B7F1481C-E31C-468E-9A38-9E95C586A135}" destId="{C699F055-AB35-456F-8AB7-47C922B67065}" srcOrd="0" destOrd="0" presId="urn:microsoft.com/office/officeart/2005/8/layout/vList2"/>
    <dgm:cxn modelId="{5E95F142-CDB8-4A18-B6C3-AE786DC7A2A4}" type="presParOf" srcId="{B7F1481C-E31C-468E-9A38-9E95C586A135}" destId="{4E224C32-1F5A-40EE-8C21-9F4B34A5A316}" srcOrd="1" destOrd="0" presId="urn:microsoft.com/office/officeart/2005/8/layout/vList2"/>
    <dgm:cxn modelId="{561B43BA-A1C3-4DA1-921E-CC3CC8E7B70D}" type="presParOf" srcId="{B7F1481C-E31C-468E-9A38-9E95C586A135}" destId="{4184F993-DE35-4BC1-A140-06A81D6C244F}" srcOrd="2" destOrd="0" presId="urn:microsoft.com/office/officeart/2005/8/layout/vList2"/>
    <dgm:cxn modelId="{01955217-B327-460B-85C1-7ADE19C33D1F}" type="presParOf" srcId="{B7F1481C-E31C-468E-9A38-9E95C586A135}" destId="{A4EDF50A-7B04-4223-9B4D-51B29E6144F2}" srcOrd="3" destOrd="0" presId="urn:microsoft.com/office/officeart/2005/8/layout/vList2"/>
    <dgm:cxn modelId="{23735C71-3ACC-48DA-A630-5CDFB96A13C0}" type="presParOf" srcId="{B7F1481C-E31C-468E-9A38-9E95C586A135}" destId="{7C538828-A969-47F2-AE28-1BB232323CC6}" srcOrd="4" destOrd="0" presId="urn:microsoft.com/office/officeart/2005/8/layout/vList2"/>
    <dgm:cxn modelId="{F6FD15B5-A9E5-4B83-892A-5EF04EC20BF0}" type="presParOf" srcId="{B7F1481C-E31C-468E-9A38-9E95C586A135}" destId="{408778D5-6C58-4172-9264-03B16DF5F00F}" srcOrd="5" destOrd="0" presId="urn:microsoft.com/office/officeart/2005/8/layout/vList2"/>
    <dgm:cxn modelId="{61000925-1687-4E1F-8BBB-6ABB1E9DDF2B}" type="presParOf" srcId="{B7F1481C-E31C-468E-9A38-9E95C586A135}" destId="{C3D85840-EED7-40FD-B8BB-2067AF5D9202}" srcOrd="6" destOrd="0" presId="urn:microsoft.com/office/officeart/2005/8/layout/vList2"/>
    <dgm:cxn modelId="{C63166DE-404E-4863-B406-DB219B59D603}" type="presParOf" srcId="{B7F1481C-E31C-468E-9A38-9E95C586A135}" destId="{11A92484-85C9-46A8-80CE-A75C3E3F3675}" srcOrd="7" destOrd="0" presId="urn:microsoft.com/office/officeart/2005/8/layout/vList2"/>
    <dgm:cxn modelId="{A1FB23E1-5C59-44DD-A31E-DA32623A5A62}" type="presParOf" srcId="{B7F1481C-E31C-468E-9A38-9E95C586A135}" destId="{55F20E06-165D-431B-BB05-BC35C7368737}" srcOrd="8" destOrd="0" presId="urn:microsoft.com/office/officeart/2005/8/layout/vList2"/>
    <dgm:cxn modelId="{F5C7E144-08FF-476F-8588-AA930DD5700F}" type="presParOf" srcId="{B7F1481C-E31C-468E-9A38-9E95C586A135}" destId="{1471B0FF-634D-4389-8817-2C0A8CB9ECA6}" srcOrd="9" destOrd="0" presId="urn:microsoft.com/office/officeart/2005/8/layout/vList2"/>
    <dgm:cxn modelId="{32E2E298-571D-4950-8B48-CF66AEB46582}" type="presParOf" srcId="{B7F1481C-E31C-468E-9A38-9E95C586A135}" destId="{1D59AA87-25C1-452D-A956-31F13306835B}" srcOrd="10" destOrd="0" presId="urn:microsoft.com/office/officeart/2005/8/layout/vList2"/>
    <dgm:cxn modelId="{371D2406-A054-486C-9A7C-125C6C916499}" type="presParOf" srcId="{B7F1481C-E31C-468E-9A38-9E95C586A135}" destId="{A876A51F-7D75-4DD2-8608-C7CC2E8E89C5}" srcOrd="11" destOrd="0" presId="urn:microsoft.com/office/officeart/2005/8/layout/vList2"/>
    <dgm:cxn modelId="{05C7ACA0-0520-4785-9D17-2CBA97E81F97}" type="presParOf" srcId="{B7F1481C-E31C-468E-9A38-9E95C586A135}" destId="{580ACAA1-E41F-4324-9456-4B12E983F9D0}" srcOrd="12" destOrd="0" presId="urn:microsoft.com/office/officeart/2005/8/layout/vList2"/>
    <dgm:cxn modelId="{CE21E602-4062-43C1-90A5-856ADB97D58D}" type="presParOf" srcId="{B7F1481C-E31C-468E-9A38-9E95C586A135}" destId="{720D9BAC-D73B-49E9-96B3-D4BF89F3563A}" srcOrd="13" destOrd="0" presId="urn:microsoft.com/office/officeart/2005/8/layout/vList2"/>
    <dgm:cxn modelId="{7D9A5C80-DB07-4F4E-B36E-76207AE86192}" type="presParOf" srcId="{B7F1481C-E31C-468E-9A38-9E95C586A135}" destId="{74D0C680-52F8-4470-95FC-630BFCFC2329}" srcOrd="14" destOrd="0" presId="urn:microsoft.com/office/officeart/2005/8/layout/vList2"/>
    <dgm:cxn modelId="{B3E8EAA8-3AD0-42ED-983D-B18C05398663}" type="presParOf" srcId="{B7F1481C-E31C-468E-9A38-9E95C586A135}" destId="{EA73C667-A53D-4536-8724-9684349E968D}" srcOrd="15" destOrd="0" presId="urn:microsoft.com/office/officeart/2005/8/layout/vList2"/>
    <dgm:cxn modelId="{23F680E5-93E2-4DFC-84A2-AF62DE6D7E36}" type="presParOf" srcId="{B7F1481C-E31C-468E-9A38-9E95C586A135}" destId="{8A78A735-92B6-44F0-A1A4-A894FCEC0458}" srcOrd="16" destOrd="0" presId="urn:microsoft.com/office/officeart/2005/8/layout/vList2"/>
    <dgm:cxn modelId="{4AF5C519-5FFA-40DF-A963-776A2B8DD6D3}" type="presParOf" srcId="{B7F1481C-E31C-468E-9A38-9E95C586A135}" destId="{2B7FE8F3-B27A-4FFA-984F-085EC22026EC}" srcOrd="17" destOrd="0" presId="urn:microsoft.com/office/officeart/2005/8/layout/vList2"/>
    <dgm:cxn modelId="{C6743B72-3AB3-499F-B301-8E1B2300FD73}" type="presParOf" srcId="{B7F1481C-E31C-468E-9A38-9E95C586A135}" destId="{CF807651-01EF-4D13-9653-1C85B4BB5142}" srcOrd="18" destOrd="0" presId="urn:microsoft.com/office/officeart/2005/8/layout/vList2"/>
    <dgm:cxn modelId="{51D3D3B5-4EA5-476D-83D8-E76ABADD6C5C}" type="presParOf" srcId="{B7F1481C-E31C-468E-9A38-9E95C586A135}" destId="{1CAB6919-E769-4306-9786-0897F0941257}" srcOrd="19" destOrd="0" presId="urn:microsoft.com/office/officeart/2005/8/layout/vList2"/>
    <dgm:cxn modelId="{4B861DEE-138A-45AD-92E7-7A5E61637EEA}" type="presParOf" srcId="{B7F1481C-E31C-468E-9A38-9E95C586A135}" destId="{131D858A-5050-4716-9EFD-D26E7E1E124E}" srcOrd="2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90DE44-7A6C-4939-9FB0-87C74C298C54}" type="doc">
      <dgm:prSet loTypeId="urn:microsoft.com/office/officeart/2005/8/layout/vList2" loCatId="list" qsTypeId="urn:microsoft.com/office/officeart/2005/8/quickstyle/simple5" qsCatId="simple" csTypeId="urn:microsoft.com/office/officeart/2005/8/colors/colorful5" csCatId="colorful"/>
      <dgm:spPr/>
      <dgm:t>
        <a:bodyPr/>
        <a:lstStyle/>
        <a:p>
          <a:endParaRPr lang="en-US"/>
        </a:p>
      </dgm:t>
    </dgm:pt>
    <dgm:pt modelId="{37BB8078-D9C1-4C94-A3FB-F3E01B75D8A0}">
      <dgm:prSet/>
      <dgm:spPr/>
      <dgm:t>
        <a:bodyPr/>
        <a:lstStyle/>
        <a:p>
          <a:pPr rtl="0"/>
          <a:r>
            <a:rPr lang="en-US" b="0" i="0" dirty="0"/>
            <a:t>The intention is needed for each day one fasts, even in the month of Ramadan. [Shurunbulali, Imdad al-Fattah; Ala al-Din Abidin, al-</a:t>
          </a:r>
          <a:r>
            <a:rPr lang="en-US" b="0" i="0" dirty="0" err="1"/>
            <a:t>Hadiyya</a:t>
          </a:r>
          <a:r>
            <a:rPr lang="en-US" b="0" i="0" dirty="0"/>
            <a:t> al-</a:t>
          </a:r>
          <a:r>
            <a:rPr lang="en-US" b="0" i="0" dirty="0" err="1"/>
            <a:t>Alaiyya</a:t>
          </a:r>
          <a:r>
            <a:rPr lang="en-US" b="0" i="0" dirty="0"/>
            <a:t>]</a:t>
          </a:r>
          <a:endParaRPr lang="en-US" dirty="0"/>
        </a:p>
      </dgm:t>
    </dgm:pt>
    <dgm:pt modelId="{FA7FF751-8714-41AC-90D9-9A0310299294}" type="parTrans" cxnId="{BD4A33A3-F51E-417B-8C5C-21A415A89B51}">
      <dgm:prSet/>
      <dgm:spPr/>
      <dgm:t>
        <a:bodyPr/>
        <a:lstStyle/>
        <a:p>
          <a:endParaRPr lang="en-US"/>
        </a:p>
      </dgm:t>
    </dgm:pt>
    <dgm:pt modelId="{2B36A643-52C0-4BEE-8FC3-35CF39F89F48}" type="sibTrans" cxnId="{BD4A33A3-F51E-417B-8C5C-21A415A89B51}">
      <dgm:prSet/>
      <dgm:spPr/>
      <dgm:t>
        <a:bodyPr/>
        <a:lstStyle/>
        <a:p>
          <a:endParaRPr lang="en-US"/>
        </a:p>
      </dgm:t>
    </dgm:pt>
    <dgm:pt modelId="{18084FDD-4794-487F-AD44-6E3A2F8458DF}">
      <dgm:prSet/>
      <dgm:spPr/>
      <dgm:t>
        <a:bodyPr/>
        <a:lstStyle/>
        <a:p>
          <a:pPr rtl="0"/>
          <a:r>
            <a:rPr lang="en-US" b="0" i="0" dirty="0"/>
            <a:t>The intention is the determination one feels in the heart to do something. [Ala al-Din Abidin, al-</a:t>
          </a:r>
          <a:r>
            <a:rPr lang="en-US" b="0" i="0" dirty="0" err="1"/>
            <a:t>Hadiyya</a:t>
          </a:r>
          <a:r>
            <a:rPr lang="en-US" b="0" i="0" dirty="0"/>
            <a:t> al-</a:t>
          </a:r>
          <a:r>
            <a:rPr lang="en-US" b="0" i="0" dirty="0" err="1"/>
            <a:t>Alaiyya</a:t>
          </a:r>
          <a:r>
            <a:rPr lang="en-US" b="0" i="0" dirty="0"/>
            <a:t>] A way to envision this point is if a person was to ask one what they are doing, one would affirm that they are fasting. </a:t>
          </a:r>
          <a:endParaRPr lang="en-US" dirty="0"/>
        </a:p>
      </dgm:t>
    </dgm:pt>
    <dgm:pt modelId="{B60D6A2B-ADD6-414C-899A-84EF7AFA61F2}" type="parTrans" cxnId="{F1F90B20-9951-4738-A413-EE7E068751B7}">
      <dgm:prSet/>
      <dgm:spPr/>
      <dgm:t>
        <a:bodyPr/>
        <a:lstStyle/>
        <a:p>
          <a:endParaRPr lang="en-US"/>
        </a:p>
      </dgm:t>
    </dgm:pt>
    <dgm:pt modelId="{D6F792BD-C55A-4687-A54A-D8C7F489C91D}" type="sibTrans" cxnId="{F1F90B20-9951-4738-A413-EE7E068751B7}">
      <dgm:prSet/>
      <dgm:spPr/>
      <dgm:t>
        <a:bodyPr/>
        <a:lstStyle/>
        <a:p>
          <a:endParaRPr lang="en-US"/>
        </a:p>
      </dgm:t>
    </dgm:pt>
    <dgm:pt modelId="{5538856C-2825-4ECE-A575-3427C15765CA}">
      <dgm:prSet/>
      <dgm:spPr/>
      <dgm:t>
        <a:bodyPr/>
        <a:lstStyle/>
        <a:p>
          <a:pPr rtl="0"/>
          <a:r>
            <a:rPr lang="en-US" b="0" i="0"/>
            <a:t>Practically-speaking, it is nearly impossible to not have the intention in the Hanafi madhhab. One does not have to verbally state the intention, though it is better.</a:t>
          </a:r>
          <a:endParaRPr lang="en-US"/>
        </a:p>
      </dgm:t>
    </dgm:pt>
    <dgm:pt modelId="{110A7C1B-E253-4EBA-81C3-2176313DAA18}" type="parTrans" cxnId="{A8CA5855-5D94-48D9-A494-E397909BBC14}">
      <dgm:prSet/>
      <dgm:spPr/>
      <dgm:t>
        <a:bodyPr/>
        <a:lstStyle/>
        <a:p>
          <a:endParaRPr lang="en-US"/>
        </a:p>
      </dgm:t>
    </dgm:pt>
    <dgm:pt modelId="{BECC4C02-BC4E-4D23-A4D4-E3261AC30373}" type="sibTrans" cxnId="{A8CA5855-5D94-48D9-A494-E397909BBC14}">
      <dgm:prSet/>
      <dgm:spPr/>
      <dgm:t>
        <a:bodyPr/>
        <a:lstStyle/>
        <a:p>
          <a:endParaRPr lang="en-US"/>
        </a:p>
      </dgm:t>
    </dgm:pt>
    <dgm:pt modelId="{899DEC63-F145-42F9-BEC6-E7ED1F32C398}" type="pres">
      <dgm:prSet presAssocID="{3790DE44-7A6C-4939-9FB0-87C74C298C54}" presName="linear" presStyleCnt="0">
        <dgm:presLayoutVars>
          <dgm:animLvl val="lvl"/>
          <dgm:resizeHandles val="exact"/>
        </dgm:presLayoutVars>
      </dgm:prSet>
      <dgm:spPr/>
      <dgm:t>
        <a:bodyPr/>
        <a:lstStyle/>
        <a:p>
          <a:endParaRPr lang="en-US"/>
        </a:p>
      </dgm:t>
    </dgm:pt>
    <dgm:pt modelId="{9AE1B768-8FE1-43A7-8311-09AD64A1EAF4}" type="pres">
      <dgm:prSet presAssocID="{37BB8078-D9C1-4C94-A3FB-F3E01B75D8A0}" presName="parentText" presStyleLbl="node1" presStyleIdx="0" presStyleCnt="3">
        <dgm:presLayoutVars>
          <dgm:chMax val="0"/>
          <dgm:bulletEnabled val="1"/>
        </dgm:presLayoutVars>
      </dgm:prSet>
      <dgm:spPr/>
      <dgm:t>
        <a:bodyPr/>
        <a:lstStyle/>
        <a:p>
          <a:endParaRPr lang="en-US"/>
        </a:p>
      </dgm:t>
    </dgm:pt>
    <dgm:pt modelId="{26C04E03-0969-4B97-898B-74E9CA23670C}" type="pres">
      <dgm:prSet presAssocID="{2B36A643-52C0-4BEE-8FC3-35CF39F89F48}" presName="spacer" presStyleCnt="0"/>
      <dgm:spPr/>
    </dgm:pt>
    <dgm:pt modelId="{B1D6A8F0-06AD-4163-8BBA-15BEBF6EF1BA}" type="pres">
      <dgm:prSet presAssocID="{18084FDD-4794-487F-AD44-6E3A2F8458DF}" presName="parentText" presStyleLbl="node1" presStyleIdx="1" presStyleCnt="3">
        <dgm:presLayoutVars>
          <dgm:chMax val="0"/>
          <dgm:bulletEnabled val="1"/>
        </dgm:presLayoutVars>
      </dgm:prSet>
      <dgm:spPr/>
      <dgm:t>
        <a:bodyPr/>
        <a:lstStyle/>
        <a:p>
          <a:endParaRPr lang="en-US"/>
        </a:p>
      </dgm:t>
    </dgm:pt>
    <dgm:pt modelId="{01C5DDF9-96B9-4988-B23A-E214FA01576E}" type="pres">
      <dgm:prSet presAssocID="{D6F792BD-C55A-4687-A54A-D8C7F489C91D}" presName="spacer" presStyleCnt="0"/>
      <dgm:spPr/>
    </dgm:pt>
    <dgm:pt modelId="{FF14951D-EECF-435F-A22E-739E8DAA14E8}" type="pres">
      <dgm:prSet presAssocID="{5538856C-2825-4ECE-A575-3427C15765CA}" presName="parentText" presStyleLbl="node1" presStyleIdx="2" presStyleCnt="3">
        <dgm:presLayoutVars>
          <dgm:chMax val="0"/>
          <dgm:bulletEnabled val="1"/>
        </dgm:presLayoutVars>
      </dgm:prSet>
      <dgm:spPr/>
      <dgm:t>
        <a:bodyPr/>
        <a:lstStyle/>
        <a:p>
          <a:endParaRPr lang="en-US"/>
        </a:p>
      </dgm:t>
    </dgm:pt>
  </dgm:ptLst>
  <dgm:cxnLst>
    <dgm:cxn modelId="{F1F90B20-9951-4738-A413-EE7E068751B7}" srcId="{3790DE44-7A6C-4939-9FB0-87C74C298C54}" destId="{18084FDD-4794-487F-AD44-6E3A2F8458DF}" srcOrd="1" destOrd="0" parTransId="{B60D6A2B-ADD6-414C-899A-84EF7AFA61F2}" sibTransId="{D6F792BD-C55A-4687-A54A-D8C7F489C91D}"/>
    <dgm:cxn modelId="{797D32A4-989C-4B1C-9FF1-6869AC6679D3}" type="presOf" srcId="{3790DE44-7A6C-4939-9FB0-87C74C298C54}" destId="{899DEC63-F145-42F9-BEC6-E7ED1F32C398}" srcOrd="0" destOrd="0" presId="urn:microsoft.com/office/officeart/2005/8/layout/vList2"/>
    <dgm:cxn modelId="{19006584-5EFB-48E5-9EA9-06FA72DD0EBB}" type="presOf" srcId="{5538856C-2825-4ECE-A575-3427C15765CA}" destId="{FF14951D-EECF-435F-A22E-739E8DAA14E8}" srcOrd="0" destOrd="0" presId="urn:microsoft.com/office/officeart/2005/8/layout/vList2"/>
    <dgm:cxn modelId="{7516622F-7CDE-4F8F-8279-F5DD72AF8D2C}" type="presOf" srcId="{18084FDD-4794-487F-AD44-6E3A2F8458DF}" destId="{B1D6A8F0-06AD-4163-8BBA-15BEBF6EF1BA}" srcOrd="0" destOrd="0" presId="urn:microsoft.com/office/officeart/2005/8/layout/vList2"/>
    <dgm:cxn modelId="{0B3F73BE-65A8-488D-9D9D-2684B442A16E}" type="presOf" srcId="{37BB8078-D9C1-4C94-A3FB-F3E01B75D8A0}" destId="{9AE1B768-8FE1-43A7-8311-09AD64A1EAF4}" srcOrd="0" destOrd="0" presId="urn:microsoft.com/office/officeart/2005/8/layout/vList2"/>
    <dgm:cxn modelId="{A8CA5855-5D94-48D9-A494-E397909BBC14}" srcId="{3790DE44-7A6C-4939-9FB0-87C74C298C54}" destId="{5538856C-2825-4ECE-A575-3427C15765CA}" srcOrd="2" destOrd="0" parTransId="{110A7C1B-E253-4EBA-81C3-2176313DAA18}" sibTransId="{BECC4C02-BC4E-4D23-A4D4-E3261AC30373}"/>
    <dgm:cxn modelId="{BD4A33A3-F51E-417B-8C5C-21A415A89B51}" srcId="{3790DE44-7A6C-4939-9FB0-87C74C298C54}" destId="{37BB8078-D9C1-4C94-A3FB-F3E01B75D8A0}" srcOrd="0" destOrd="0" parTransId="{FA7FF751-8714-41AC-90D9-9A0310299294}" sibTransId="{2B36A643-52C0-4BEE-8FC3-35CF39F89F48}"/>
    <dgm:cxn modelId="{D344A2B2-F9F0-4E15-95A8-945A735C4707}" type="presParOf" srcId="{899DEC63-F145-42F9-BEC6-E7ED1F32C398}" destId="{9AE1B768-8FE1-43A7-8311-09AD64A1EAF4}" srcOrd="0" destOrd="0" presId="urn:microsoft.com/office/officeart/2005/8/layout/vList2"/>
    <dgm:cxn modelId="{75A9E33B-251D-42C6-B20C-C878DEE4E276}" type="presParOf" srcId="{899DEC63-F145-42F9-BEC6-E7ED1F32C398}" destId="{26C04E03-0969-4B97-898B-74E9CA23670C}" srcOrd="1" destOrd="0" presId="urn:microsoft.com/office/officeart/2005/8/layout/vList2"/>
    <dgm:cxn modelId="{7736C1C4-4BC7-43E8-874F-D7F6BAE3ABAF}" type="presParOf" srcId="{899DEC63-F145-42F9-BEC6-E7ED1F32C398}" destId="{B1D6A8F0-06AD-4163-8BBA-15BEBF6EF1BA}" srcOrd="2" destOrd="0" presId="urn:microsoft.com/office/officeart/2005/8/layout/vList2"/>
    <dgm:cxn modelId="{F130AA43-9CC4-4305-8D0D-A9B6C64777D6}" type="presParOf" srcId="{899DEC63-F145-42F9-BEC6-E7ED1F32C398}" destId="{01C5DDF9-96B9-4988-B23A-E214FA01576E}" srcOrd="3" destOrd="0" presId="urn:microsoft.com/office/officeart/2005/8/layout/vList2"/>
    <dgm:cxn modelId="{1EEF41D0-7FC3-4DB4-A053-838C8FD8A48E}" type="presParOf" srcId="{899DEC63-F145-42F9-BEC6-E7ED1F32C398}" destId="{FF14951D-EECF-435F-A22E-739E8DAA14E8}"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3038452-E571-41A1-A07E-ADFDA9BE4573}" type="doc">
      <dgm:prSet loTypeId="urn:microsoft.com/office/officeart/2005/8/layout/process1" loCatId="process" qsTypeId="urn:microsoft.com/office/officeart/2005/8/quickstyle/simple1" qsCatId="simple" csTypeId="urn:microsoft.com/office/officeart/2005/8/colors/accent1_2" csCatId="accent1" phldr="1"/>
      <dgm:spPr/>
      <dgm:t>
        <a:bodyPr/>
        <a:lstStyle/>
        <a:p>
          <a:endParaRPr lang="en-US"/>
        </a:p>
      </dgm:t>
    </dgm:pt>
    <dgm:pt modelId="{6BCAFC7E-D244-4909-8D27-902F31EBC6A7}">
      <dgm:prSet/>
      <dgm:spPr/>
      <dgm:t>
        <a:bodyPr/>
        <a:lstStyle/>
        <a:p>
          <a:pPr rtl="0"/>
          <a:endParaRPr lang="en-US" sz="2100"/>
        </a:p>
      </dgm:t>
    </dgm:pt>
    <dgm:pt modelId="{10444BC9-1790-4B7A-B592-423F85E1CC3D}" type="parTrans" cxnId="{0AAFD5DB-5400-4DB5-B9FC-AF1F83D2F474}">
      <dgm:prSet/>
      <dgm:spPr/>
      <dgm:t>
        <a:bodyPr/>
        <a:lstStyle/>
        <a:p>
          <a:endParaRPr lang="en-US"/>
        </a:p>
      </dgm:t>
    </dgm:pt>
    <dgm:pt modelId="{3FBE9454-EEDE-4BC3-B7D7-3CDEAA5AFD2F}" type="sibTrans" cxnId="{0AAFD5DB-5400-4DB5-B9FC-AF1F83D2F474}">
      <dgm:prSet/>
      <dgm:spPr/>
      <dgm:t>
        <a:bodyPr/>
        <a:lstStyle/>
        <a:p>
          <a:endParaRPr lang="en-US"/>
        </a:p>
      </dgm:t>
    </dgm:pt>
    <dgm:pt modelId="{4D60AD99-A78C-4E9C-91F8-C4C8A72E66B5}">
      <dgm:prSet custT="1"/>
      <dgm:spPr/>
      <dgm:t>
        <a:bodyPr/>
        <a:lstStyle/>
        <a:p>
          <a:pPr rtl="0"/>
          <a:r>
            <a:rPr lang="en-US" sz="2400" b="1" i="0" dirty="0">
              <a:latin typeface="Times New Roman" panose="02020603050405020304" pitchFamily="18" charset="0"/>
              <a:cs typeface="Times New Roman" panose="02020603050405020304" pitchFamily="18" charset="0"/>
            </a:rPr>
            <a:t>Category A</a:t>
          </a:r>
          <a:r>
            <a:rPr lang="en-US" sz="1600" b="0" i="0" dirty="0">
              <a:latin typeface="Times New Roman" panose="02020603050405020304" pitchFamily="18" charset="0"/>
              <a:cs typeface="Times New Roman" panose="02020603050405020304" pitchFamily="18" charset="0"/>
            </a:rPr>
            <a:t>: For the specified obligatory, specified necessary, emphasized </a:t>
          </a:r>
          <a:r>
            <a:rPr lang="en-US" sz="1600" b="0" i="0" dirty="0" err="1">
              <a:latin typeface="Times New Roman" panose="02020603050405020304" pitchFamily="18" charset="0"/>
              <a:cs typeface="Times New Roman" panose="02020603050405020304" pitchFamily="18" charset="0"/>
            </a:rPr>
            <a:t>sunna</a:t>
          </a:r>
          <a:r>
            <a:rPr lang="en-US" sz="1600" b="0" i="0" dirty="0">
              <a:latin typeface="Times New Roman" panose="02020603050405020304" pitchFamily="18" charset="0"/>
              <a:cs typeface="Times New Roman" panose="02020603050405020304" pitchFamily="18" charset="0"/>
            </a:rPr>
            <a:t>, recommended, and nafl fasts, the following rulings apply to the intention:</a:t>
          </a:r>
          <a:endParaRPr lang="en-US" sz="1600" dirty="0">
            <a:latin typeface="Times New Roman" panose="02020603050405020304" pitchFamily="18" charset="0"/>
            <a:cs typeface="Times New Roman" panose="02020603050405020304" pitchFamily="18" charset="0"/>
          </a:endParaRPr>
        </a:p>
      </dgm:t>
    </dgm:pt>
    <dgm:pt modelId="{26E81948-D0AC-4CB1-977E-42762BC7090F}" type="parTrans" cxnId="{A1249F0A-4684-448F-AC0F-37624C118351}">
      <dgm:prSet/>
      <dgm:spPr/>
      <dgm:t>
        <a:bodyPr/>
        <a:lstStyle/>
        <a:p>
          <a:endParaRPr lang="en-US"/>
        </a:p>
      </dgm:t>
    </dgm:pt>
    <dgm:pt modelId="{4EEBDA9A-2C63-4A47-B617-1E4CA119ED81}" type="sibTrans" cxnId="{A1249F0A-4684-448F-AC0F-37624C118351}">
      <dgm:prSet/>
      <dgm:spPr/>
      <dgm:t>
        <a:bodyPr/>
        <a:lstStyle/>
        <a:p>
          <a:endParaRPr lang="en-US"/>
        </a:p>
      </dgm:t>
    </dgm:pt>
    <dgm:pt modelId="{37F41D5A-41D0-4175-B1E8-E5C32A9360D6}">
      <dgm:prSet custT="1"/>
      <dgm:spPr/>
      <dgm:t>
        <a:bodyPr/>
        <a:lstStyle/>
        <a:p>
          <a:pPr rtl="0"/>
          <a:r>
            <a:rPr lang="en-US" sz="1600" b="0" i="0" dirty="0">
              <a:latin typeface="Times New Roman" panose="02020603050405020304" pitchFamily="18" charset="0"/>
              <a:cs typeface="Times New Roman" panose="02020603050405020304" pitchFamily="18" charset="0"/>
            </a:rPr>
            <a:t>1. One must make the intention in the appropriate time in order for the fast to count.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2. The time of the intention is from Maghrib of the previous night to before the Islamic midday (see definition below) of the following day. This is providing that one did nothing that would invalidate the fast from the start of Fajr time.</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3. Scholars confirm that it is superior for one to make the intention the night before one fasts (i.e. any time from Maghrib to the entering of Fajr) due to the difference of opinion from other schools on this point.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4. It is sufficient to intend to fast without specifying if the fast is obligatory, necessary, </a:t>
          </a:r>
          <a:r>
            <a:rPr lang="en-US" sz="1600" b="0" i="0" dirty="0" err="1">
              <a:latin typeface="Times New Roman" panose="02020603050405020304" pitchFamily="18" charset="0"/>
              <a:cs typeface="Times New Roman" panose="02020603050405020304" pitchFamily="18" charset="0"/>
            </a:rPr>
            <a:t>sunna</a:t>
          </a:r>
          <a:r>
            <a:rPr lang="en-US" sz="1600" b="0" i="0" dirty="0">
              <a:latin typeface="Times New Roman" panose="02020603050405020304" pitchFamily="18" charset="0"/>
              <a:cs typeface="Times New Roman" panose="02020603050405020304" pitchFamily="18" charset="0"/>
            </a:rPr>
            <a:t>, recommended, or nafl.</a:t>
          </a:r>
          <a:endParaRPr lang="en-US" sz="1600" dirty="0">
            <a:latin typeface="Times New Roman" panose="02020603050405020304" pitchFamily="18" charset="0"/>
            <a:cs typeface="Times New Roman" panose="02020603050405020304" pitchFamily="18" charset="0"/>
          </a:endParaRPr>
        </a:p>
      </dgm:t>
    </dgm:pt>
    <dgm:pt modelId="{094FAF38-1B65-40A1-86CD-9AA42A130CD2}" type="parTrans" cxnId="{2AF24A57-8747-488A-90A9-A40D7AF5EABC}">
      <dgm:prSet/>
      <dgm:spPr/>
      <dgm:t>
        <a:bodyPr/>
        <a:lstStyle/>
        <a:p>
          <a:endParaRPr lang="en-US"/>
        </a:p>
      </dgm:t>
    </dgm:pt>
    <dgm:pt modelId="{6B9C004C-6827-4C4C-BA6D-053724534ED4}" type="sibTrans" cxnId="{2AF24A57-8747-488A-90A9-A40D7AF5EABC}">
      <dgm:prSet/>
      <dgm:spPr/>
      <dgm:t>
        <a:bodyPr/>
        <a:lstStyle/>
        <a:p>
          <a:endParaRPr lang="en-US"/>
        </a:p>
      </dgm:t>
    </dgm:pt>
    <dgm:pt modelId="{EC06C12E-B846-48D1-B4E7-C61F60956B6B}">
      <dgm:prSet/>
      <dgm:spPr/>
      <dgm:t>
        <a:bodyPr/>
        <a:lstStyle/>
        <a:p>
          <a:pPr rtl="0"/>
          <a:r>
            <a:rPr lang="en-US" sz="1600" b="0" i="0" dirty="0">
              <a:latin typeface="Times New Roman" panose="02020603050405020304" pitchFamily="18" charset="0"/>
              <a:cs typeface="Times New Roman" panose="02020603050405020304" pitchFamily="18" charset="0"/>
            </a:rPr>
            <a:t>1. One must make the intention in the appropriate time in order for the fast to count.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2. The time for the intention is from Maghrib of the previous night to the entering of Fajr on the day one desires to fast.</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3. One must also specify the type of fast when intending.</a:t>
          </a:r>
          <a:br>
            <a:rPr lang="en-US" sz="1600" b="0" i="0" dirty="0">
              <a:latin typeface="Times New Roman" panose="02020603050405020304" pitchFamily="18" charset="0"/>
              <a:cs typeface="Times New Roman" panose="02020603050405020304" pitchFamily="18" charset="0"/>
            </a:rPr>
          </a:br>
          <a:r>
            <a:rPr lang="en-US" sz="1600" b="0" i="0" dirty="0">
              <a:latin typeface="Times New Roman" panose="02020603050405020304" pitchFamily="18" charset="0"/>
              <a:cs typeface="Times New Roman" panose="02020603050405020304" pitchFamily="18" charset="0"/>
            </a:rPr>
            <a:t>4. If one made the intention after the entering of Fajr to before the Islamic midday (see definition below), then this fast counts as a voluntary (nafl) fast instead.</a:t>
          </a:r>
          <a:endParaRPr lang="en-US" sz="1600" dirty="0">
            <a:latin typeface="Times New Roman" panose="02020603050405020304" pitchFamily="18" charset="0"/>
            <a:cs typeface="Times New Roman" panose="02020603050405020304" pitchFamily="18" charset="0"/>
          </a:endParaRPr>
        </a:p>
      </dgm:t>
    </dgm:pt>
    <dgm:pt modelId="{7B3EA989-C3CB-4E37-887C-8A78BCF31AF6}" type="parTrans" cxnId="{BFC71666-4601-4B60-990C-8284053F1403}">
      <dgm:prSet/>
      <dgm:spPr/>
      <dgm:t>
        <a:bodyPr/>
        <a:lstStyle/>
        <a:p>
          <a:endParaRPr lang="en-US"/>
        </a:p>
      </dgm:t>
    </dgm:pt>
    <dgm:pt modelId="{FED9C5E4-D5FA-49C4-A083-04F1D0B205DD}" type="sibTrans" cxnId="{BFC71666-4601-4B60-990C-8284053F1403}">
      <dgm:prSet/>
      <dgm:spPr/>
      <dgm:t>
        <a:bodyPr/>
        <a:lstStyle/>
        <a:p>
          <a:endParaRPr lang="en-US"/>
        </a:p>
      </dgm:t>
    </dgm:pt>
    <dgm:pt modelId="{DF00A8FA-CECA-449B-8E4B-FD5AABA72609}">
      <dgm:prSet/>
      <dgm:spPr/>
      <dgm:t>
        <a:bodyPr/>
        <a:lstStyle/>
        <a:p>
          <a:pPr rtl="0"/>
          <a:r>
            <a:rPr lang="en-US" sz="1600" b="0" i="0" dirty="0">
              <a:latin typeface="Times New Roman" panose="02020603050405020304" pitchFamily="18" charset="0"/>
              <a:cs typeface="Times New Roman" panose="02020603050405020304" pitchFamily="18" charset="0"/>
            </a:rPr>
            <a:t>[Shurunbulali, Imdad al-Fattah; Ala al-Din Abidin, al-</a:t>
          </a:r>
          <a:r>
            <a:rPr lang="en-US" sz="1600" b="0" i="0" dirty="0" err="1">
              <a:latin typeface="Times New Roman" panose="02020603050405020304" pitchFamily="18" charset="0"/>
              <a:cs typeface="Times New Roman" panose="02020603050405020304" pitchFamily="18" charset="0"/>
            </a:rPr>
            <a:t>Hadiyya</a:t>
          </a:r>
          <a:r>
            <a:rPr lang="en-US" sz="1600" b="0" i="0" dirty="0">
              <a:latin typeface="Times New Roman" panose="02020603050405020304" pitchFamily="18" charset="0"/>
              <a:cs typeface="Times New Roman" panose="02020603050405020304" pitchFamily="18" charset="0"/>
            </a:rPr>
            <a:t> al-</a:t>
          </a:r>
          <a:r>
            <a:rPr lang="en-US" sz="1600" b="0" i="0" dirty="0" err="1">
              <a:latin typeface="Times New Roman" panose="02020603050405020304" pitchFamily="18" charset="0"/>
              <a:cs typeface="Times New Roman" panose="02020603050405020304" pitchFamily="18" charset="0"/>
            </a:rPr>
            <a:t>Alaiyya</a:t>
          </a:r>
          <a:r>
            <a:rPr lang="en-US" sz="16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09BF1A84-9899-49F9-B39B-9BC89FE4C9AB}" type="parTrans" cxnId="{B7B9A509-2653-40D2-BFA7-822B9E8B3DEB}">
      <dgm:prSet/>
      <dgm:spPr/>
      <dgm:t>
        <a:bodyPr/>
        <a:lstStyle/>
        <a:p>
          <a:endParaRPr lang="en-US"/>
        </a:p>
      </dgm:t>
    </dgm:pt>
    <dgm:pt modelId="{96E4E5B1-1E4E-4B9B-8890-5FE4DDCE43EA}" type="sibTrans" cxnId="{B7B9A509-2653-40D2-BFA7-822B9E8B3DEB}">
      <dgm:prSet/>
      <dgm:spPr/>
      <dgm:t>
        <a:bodyPr/>
        <a:lstStyle/>
        <a:p>
          <a:endParaRPr lang="en-US"/>
        </a:p>
      </dgm:t>
    </dgm:pt>
    <dgm:pt modelId="{F8D555E8-B913-4AA2-937C-C0003DF047EC}">
      <dgm:prSet custT="1"/>
      <dgm:spPr/>
      <dgm:t>
        <a:bodyPr/>
        <a:lstStyle/>
        <a:p>
          <a:pPr rtl="0"/>
          <a:r>
            <a:rPr lang="en-US" sz="1600" b="0" i="0" dirty="0">
              <a:latin typeface="Times New Roman" panose="02020603050405020304" pitchFamily="18" charset="0"/>
              <a:cs typeface="Times New Roman" panose="02020603050405020304" pitchFamily="18" charset="0"/>
            </a:rPr>
            <a:t> For non-specified obligatory and non-specified necessary fasts, the following rulings apply to the intention:</a:t>
          </a:r>
          <a:endParaRPr lang="en-US" sz="1600" dirty="0">
            <a:latin typeface="Times New Roman" panose="02020603050405020304" pitchFamily="18" charset="0"/>
            <a:cs typeface="Times New Roman" panose="02020603050405020304" pitchFamily="18" charset="0"/>
          </a:endParaRPr>
        </a:p>
      </dgm:t>
    </dgm:pt>
    <dgm:pt modelId="{F4CD412F-BDCD-4ED1-959F-4904996C3F1C}" type="parTrans" cxnId="{8393CB14-2208-43C7-A019-3E86F008EE83}">
      <dgm:prSet/>
      <dgm:spPr/>
    </dgm:pt>
    <dgm:pt modelId="{320327DF-AE04-423A-8609-6F9C11418B8B}" type="sibTrans" cxnId="{8393CB14-2208-43C7-A019-3E86F008EE83}">
      <dgm:prSet/>
      <dgm:spPr/>
    </dgm:pt>
    <dgm:pt modelId="{9A0FE2E6-400E-480C-8483-C51AE34BBD1F}">
      <dgm:prSet custT="1"/>
      <dgm:spPr/>
      <dgm:t>
        <a:bodyPr/>
        <a:lstStyle/>
        <a:p>
          <a:pPr rtl="0"/>
          <a:r>
            <a:rPr lang="en-US" sz="2000" b="1" i="0" dirty="0">
              <a:latin typeface="Times New Roman" panose="02020603050405020304" pitchFamily="18" charset="0"/>
              <a:cs typeface="Times New Roman" panose="02020603050405020304" pitchFamily="18" charset="0"/>
            </a:rPr>
            <a:t>Category B</a:t>
          </a:r>
          <a:r>
            <a:rPr lang="en-US" sz="2000" b="0" i="0" dirty="0">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dgm:t>
    </dgm:pt>
    <dgm:pt modelId="{E2DDC609-A693-413F-AF5F-E1341E19E154}" type="parTrans" cxnId="{79E4E243-A58D-429E-A7CE-5BD51563C30D}">
      <dgm:prSet/>
      <dgm:spPr/>
    </dgm:pt>
    <dgm:pt modelId="{62943E6D-F40E-49B9-8EFB-DEDDC2730AA0}" type="sibTrans" cxnId="{79E4E243-A58D-429E-A7CE-5BD51563C30D}">
      <dgm:prSet/>
      <dgm:spPr/>
    </dgm:pt>
    <dgm:pt modelId="{24EA728C-FB01-4591-9E34-7E32727C53E8}" type="pres">
      <dgm:prSet presAssocID="{73038452-E571-41A1-A07E-ADFDA9BE4573}" presName="Name0" presStyleCnt="0">
        <dgm:presLayoutVars>
          <dgm:dir/>
          <dgm:resizeHandles val="exact"/>
        </dgm:presLayoutVars>
      </dgm:prSet>
      <dgm:spPr/>
      <dgm:t>
        <a:bodyPr/>
        <a:lstStyle/>
        <a:p>
          <a:endParaRPr lang="en-US"/>
        </a:p>
      </dgm:t>
    </dgm:pt>
    <dgm:pt modelId="{00A60F94-BEEA-476F-BDBE-A390468C64A1}" type="pres">
      <dgm:prSet presAssocID="{6BCAFC7E-D244-4909-8D27-902F31EBC6A7}" presName="node" presStyleLbl="node1" presStyleIdx="0" presStyleCnt="1">
        <dgm:presLayoutVars>
          <dgm:bulletEnabled val="1"/>
        </dgm:presLayoutVars>
      </dgm:prSet>
      <dgm:spPr/>
      <dgm:t>
        <a:bodyPr/>
        <a:lstStyle/>
        <a:p>
          <a:endParaRPr lang="en-US"/>
        </a:p>
      </dgm:t>
    </dgm:pt>
  </dgm:ptLst>
  <dgm:cxnLst>
    <dgm:cxn modelId="{02720582-A382-48FD-A471-11802B930759}" type="presOf" srcId="{6BCAFC7E-D244-4909-8D27-902F31EBC6A7}" destId="{00A60F94-BEEA-476F-BDBE-A390468C64A1}" srcOrd="0" destOrd="0" presId="urn:microsoft.com/office/officeart/2005/8/layout/process1"/>
    <dgm:cxn modelId="{E5D5C17B-DF68-444E-BF0C-EA0BEA5B462E}" type="presOf" srcId="{4D60AD99-A78C-4E9C-91F8-C4C8A72E66B5}" destId="{00A60F94-BEEA-476F-BDBE-A390468C64A1}" srcOrd="0" destOrd="1" presId="urn:microsoft.com/office/officeart/2005/8/layout/process1"/>
    <dgm:cxn modelId="{EE3F8A82-CEE6-46C4-AC2E-B97D68BD9BA7}" type="presOf" srcId="{37F41D5A-41D0-4175-B1E8-E5C32A9360D6}" destId="{00A60F94-BEEA-476F-BDBE-A390468C64A1}" srcOrd="0" destOrd="2" presId="urn:microsoft.com/office/officeart/2005/8/layout/process1"/>
    <dgm:cxn modelId="{A1249F0A-4684-448F-AC0F-37624C118351}" srcId="{6BCAFC7E-D244-4909-8D27-902F31EBC6A7}" destId="{4D60AD99-A78C-4E9C-91F8-C4C8A72E66B5}" srcOrd="0" destOrd="0" parTransId="{26E81948-D0AC-4CB1-977E-42762BC7090F}" sibTransId="{4EEBDA9A-2C63-4A47-B617-1E4CA119ED81}"/>
    <dgm:cxn modelId="{2AF24A57-8747-488A-90A9-A40D7AF5EABC}" srcId="{6BCAFC7E-D244-4909-8D27-902F31EBC6A7}" destId="{37F41D5A-41D0-4175-B1E8-E5C32A9360D6}" srcOrd="1" destOrd="0" parTransId="{094FAF38-1B65-40A1-86CD-9AA42A130CD2}" sibTransId="{6B9C004C-6827-4C4C-BA6D-053724534ED4}"/>
    <dgm:cxn modelId="{5CEE1230-8473-4C48-B975-835E2E4727AF}" type="presOf" srcId="{DF00A8FA-CECA-449B-8E4B-FD5AABA72609}" destId="{00A60F94-BEEA-476F-BDBE-A390468C64A1}" srcOrd="0" destOrd="6" presId="urn:microsoft.com/office/officeart/2005/8/layout/process1"/>
    <dgm:cxn modelId="{BFC71666-4601-4B60-990C-8284053F1403}" srcId="{6BCAFC7E-D244-4909-8D27-902F31EBC6A7}" destId="{EC06C12E-B846-48D1-B4E7-C61F60956B6B}" srcOrd="4" destOrd="0" parTransId="{7B3EA989-C3CB-4E37-887C-8A78BCF31AF6}" sibTransId="{FED9C5E4-D5FA-49C4-A083-04F1D0B205DD}"/>
    <dgm:cxn modelId="{8393CB14-2208-43C7-A019-3E86F008EE83}" srcId="{6BCAFC7E-D244-4909-8D27-902F31EBC6A7}" destId="{F8D555E8-B913-4AA2-937C-C0003DF047EC}" srcOrd="3" destOrd="0" parTransId="{F4CD412F-BDCD-4ED1-959F-4904996C3F1C}" sibTransId="{320327DF-AE04-423A-8609-6F9C11418B8B}"/>
    <dgm:cxn modelId="{3C158A8A-871A-41EA-809E-A5DF03DD6841}" type="presOf" srcId="{F8D555E8-B913-4AA2-937C-C0003DF047EC}" destId="{00A60F94-BEEA-476F-BDBE-A390468C64A1}" srcOrd="0" destOrd="4" presId="urn:microsoft.com/office/officeart/2005/8/layout/process1"/>
    <dgm:cxn modelId="{0AAFD5DB-5400-4DB5-B9FC-AF1F83D2F474}" srcId="{73038452-E571-41A1-A07E-ADFDA9BE4573}" destId="{6BCAFC7E-D244-4909-8D27-902F31EBC6A7}" srcOrd="0" destOrd="0" parTransId="{10444BC9-1790-4B7A-B592-423F85E1CC3D}" sibTransId="{3FBE9454-EEDE-4BC3-B7D7-3CDEAA5AFD2F}"/>
    <dgm:cxn modelId="{B7B9A509-2653-40D2-BFA7-822B9E8B3DEB}" srcId="{6BCAFC7E-D244-4909-8D27-902F31EBC6A7}" destId="{DF00A8FA-CECA-449B-8E4B-FD5AABA72609}" srcOrd="5" destOrd="0" parTransId="{09BF1A84-9899-49F9-B39B-9BC89FE4C9AB}" sibTransId="{96E4E5B1-1E4E-4B9B-8890-5FE4DDCE43EA}"/>
    <dgm:cxn modelId="{79E4E243-A58D-429E-A7CE-5BD51563C30D}" srcId="{6BCAFC7E-D244-4909-8D27-902F31EBC6A7}" destId="{9A0FE2E6-400E-480C-8483-C51AE34BBD1F}" srcOrd="2" destOrd="0" parTransId="{E2DDC609-A693-413F-AF5F-E1341E19E154}" sibTransId="{62943E6D-F40E-49B9-8EFB-DEDDC2730AA0}"/>
    <dgm:cxn modelId="{607D57DA-3A5F-4392-84C2-66D0F1F2B332}" type="presOf" srcId="{73038452-E571-41A1-A07E-ADFDA9BE4573}" destId="{24EA728C-FB01-4591-9E34-7E32727C53E8}" srcOrd="0" destOrd="0" presId="urn:microsoft.com/office/officeart/2005/8/layout/process1"/>
    <dgm:cxn modelId="{0BAE8D0E-6EB4-4666-A706-B3D8A6524EB6}" type="presOf" srcId="{EC06C12E-B846-48D1-B4E7-C61F60956B6B}" destId="{00A60F94-BEEA-476F-BDBE-A390468C64A1}" srcOrd="0" destOrd="5" presId="urn:microsoft.com/office/officeart/2005/8/layout/process1"/>
    <dgm:cxn modelId="{6C313803-350D-4D03-B62F-7B15FF30409F}" type="presOf" srcId="{9A0FE2E6-400E-480C-8483-C51AE34BBD1F}" destId="{00A60F94-BEEA-476F-BDBE-A390468C64A1}" srcOrd="0" destOrd="3" presId="urn:microsoft.com/office/officeart/2005/8/layout/process1"/>
    <dgm:cxn modelId="{12759EF8-5419-4B2F-BAA5-94411B33AD32}" type="presParOf" srcId="{24EA728C-FB01-4591-9E34-7E32727C53E8}" destId="{00A60F94-BEEA-476F-BDBE-A390468C64A1}" srcOrd="0"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ED92ED4-D017-4C14-94C0-BB05B49DBA71}"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US"/>
        </a:p>
      </dgm:t>
    </dgm:pt>
    <dgm:pt modelId="{B430B75D-21BE-4A6E-9C0A-3E828FCC7FF5}">
      <dgm:prSet/>
      <dgm:spPr/>
      <dgm:t>
        <a:bodyPr/>
        <a:lstStyle/>
        <a:p>
          <a:pPr rtl="0"/>
          <a:r>
            <a:rPr lang="en-US" b="0" i="0"/>
            <a:t>To eat the pre-dawn meal (suhur) before Fajr time enters</a:t>
          </a:r>
          <a:endParaRPr lang="en-US"/>
        </a:p>
      </dgm:t>
    </dgm:pt>
    <dgm:pt modelId="{520E6393-23FE-4F66-8535-5158F849E98A}" type="parTrans" cxnId="{829C5E21-B65F-4D8C-A6C7-694CE2218749}">
      <dgm:prSet/>
      <dgm:spPr/>
      <dgm:t>
        <a:bodyPr/>
        <a:lstStyle/>
        <a:p>
          <a:endParaRPr lang="en-US"/>
        </a:p>
      </dgm:t>
    </dgm:pt>
    <dgm:pt modelId="{B16EAB1F-8D3F-4FB6-A124-221BC034AA8F}" type="sibTrans" cxnId="{829C5E21-B65F-4D8C-A6C7-694CE2218749}">
      <dgm:prSet/>
      <dgm:spPr/>
      <dgm:t>
        <a:bodyPr/>
        <a:lstStyle/>
        <a:p>
          <a:endParaRPr lang="en-US"/>
        </a:p>
      </dgm:t>
    </dgm:pt>
    <dgm:pt modelId="{D6604BC5-B8A1-4F24-8632-9835E969AB6B}">
      <dgm:prSet/>
      <dgm:spPr/>
      <dgm:t>
        <a:bodyPr/>
        <a:lstStyle/>
        <a:p>
          <a:pPr rtl="0"/>
          <a:r>
            <a:rPr lang="en-US" b="0" i="0"/>
            <a:t>To delay the pre-dawn meal closer to the time before Fajr enters</a:t>
          </a:r>
          <a:endParaRPr lang="en-US"/>
        </a:p>
      </dgm:t>
    </dgm:pt>
    <dgm:pt modelId="{6ED54D1E-3C7E-47C1-A77B-43D06D7EC678}" type="parTrans" cxnId="{42E04122-8EF6-459C-8FB3-151E225B5A1C}">
      <dgm:prSet/>
      <dgm:spPr/>
      <dgm:t>
        <a:bodyPr/>
        <a:lstStyle/>
        <a:p>
          <a:endParaRPr lang="en-US"/>
        </a:p>
      </dgm:t>
    </dgm:pt>
    <dgm:pt modelId="{19C15EF7-C2E9-40AD-9027-EBD686C5F610}" type="sibTrans" cxnId="{42E04122-8EF6-459C-8FB3-151E225B5A1C}">
      <dgm:prSet/>
      <dgm:spPr/>
      <dgm:t>
        <a:bodyPr/>
        <a:lstStyle/>
        <a:p>
          <a:endParaRPr lang="en-US"/>
        </a:p>
      </dgm:t>
    </dgm:pt>
    <dgm:pt modelId="{71483FB8-3638-46F0-912D-0B5EA0812892}">
      <dgm:prSet/>
      <dgm:spPr/>
      <dgm:t>
        <a:bodyPr/>
        <a:lstStyle/>
        <a:p>
          <a:pPr rtl="0"/>
          <a:r>
            <a:rPr lang="en-US" b="0" i="0"/>
            <a:t>To hasten to break one’s fast at the entering of Maghrib</a:t>
          </a:r>
          <a:endParaRPr lang="en-US"/>
        </a:p>
      </dgm:t>
    </dgm:pt>
    <dgm:pt modelId="{845E33CF-628B-43D1-AD44-143345512620}" type="parTrans" cxnId="{15AB2548-13DA-4A0E-8972-A61D4CEFCE9C}">
      <dgm:prSet/>
      <dgm:spPr/>
      <dgm:t>
        <a:bodyPr/>
        <a:lstStyle/>
        <a:p>
          <a:endParaRPr lang="en-US"/>
        </a:p>
      </dgm:t>
    </dgm:pt>
    <dgm:pt modelId="{B3A88A30-F445-4C33-B8F1-AE457FFC772F}" type="sibTrans" cxnId="{15AB2548-13DA-4A0E-8972-A61D4CEFCE9C}">
      <dgm:prSet/>
      <dgm:spPr/>
      <dgm:t>
        <a:bodyPr/>
        <a:lstStyle/>
        <a:p>
          <a:endParaRPr lang="en-US"/>
        </a:p>
      </dgm:t>
    </dgm:pt>
    <dgm:pt modelId="{3DE1A172-B190-4FE0-8AF7-5E6BF3489448}" type="pres">
      <dgm:prSet presAssocID="{7ED92ED4-D017-4C14-94C0-BB05B49DBA71}" presName="CompostProcess" presStyleCnt="0">
        <dgm:presLayoutVars>
          <dgm:dir/>
          <dgm:resizeHandles val="exact"/>
        </dgm:presLayoutVars>
      </dgm:prSet>
      <dgm:spPr/>
      <dgm:t>
        <a:bodyPr/>
        <a:lstStyle/>
        <a:p>
          <a:endParaRPr lang="en-US"/>
        </a:p>
      </dgm:t>
    </dgm:pt>
    <dgm:pt modelId="{4E8E7CCF-C46B-461C-BAD4-6EF096FDFFA5}" type="pres">
      <dgm:prSet presAssocID="{7ED92ED4-D017-4C14-94C0-BB05B49DBA71}" presName="arrow" presStyleLbl="bgShp" presStyleIdx="0" presStyleCnt="1"/>
      <dgm:spPr/>
    </dgm:pt>
    <dgm:pt modelId="{3860C847-78ED-4B54-88C2-86D471E09F56}" type="pres">
      <dgm:prSet presAssocID="{7ED92ED4-D017-4C14-94C0-BB05B49DBA71}" presName="linearProcess" presStyleCnt="0"/>
      <dgm:spPr/>
    </dgm:pt>
    <dgm:pt modelId="{52888BEA-59EF-4EDD-BA1A-534742CF6313}" type="pres">
      <dgm:prSet presAssocID="{B430B75D-21BE-4A6E-9C0A-3E828FCC7FF5}" presName="textNode" presStyleLbl="node1" presStyleIdx="0" presStyleCnt="3">
        <dgm:presLayoutVars>
          <dgm:bulletEnabled val="1"/>
        </dgm:presLayoutVars>
      </dgm:prSet>
      <dgm:spPr/>
      <dgm:t>
        <a:bodyPr/>
        <a:lstStyle/>
        <a:p>
          <a:endParaRPr lang="en-US"/>
        </a:p>
      </dgm:t>
    </dgm:pt>
    <dgm:pt modelId="{5C8400F6-0479-44EF-92A2-25E18614FB82}" type="pres">
      <dgm:prSet presAssocID="{B16EAB1F-8D3F-4FB6-A124-221BC034AA8F}" presName="sibTrans" presStyleCnt="0"/>
      <dgm:spPr/>
    </dgm:pt>
    <dgm:pt modelId="{BA401EAD-8924-4F72-87CB-FD92D6A3648F}" type="pres">
      <dgm:prSet presAssocID="{D6604BC5-B8A1-4F24-8632-9835E969AB6B}" presName="textNode" presStyleLbl="node1" presStyleIdx="1" presStyleCnt="3">
        <dgm:presLayoutVars>
          <dgm:bulletEnabled val="1"/>
        </dgm:presLayoutVars>
      </dgm:prSet>
      <dgm:spPr/>
      <dgm:t>
        <a:bodyPr/>
        <a:lstStyle/>
        <a:p>
          <a:endParaRPr lang="en-US"/>
        </a:p>
      </dgm:t>
    </dgm:pt>
    <dgm:pt modelId="{652C33EC-4812-4902-AE36-0E9026993B42}" type="pres">
      <dgm:prSet presAssocID="{19C15EF7-C2E9-40AD-9027-EBD686C5F610}" presName="sibTrans" presStyleCnt="0"/>
      <dgm:spPr/>
    </dgm:pt>
    <dgm:pt modelId="{2C8C9ECE-1237-4F74-B6A0-2CF9D1DAC4C8}" type="pres">
      <dgm:prSet presAssocID="{71483FB8-3638-46F0-912D-0B5EA0812892}" presName="textNode" presStyleLbl="node1" presStyleIdx="2" presStyleCnt="3">
        <dgm:presLayoutVars>
          <dgm:bulletEnabled val="1"/>
        </dgm:presLayoutVars>
      </dgm:prSet>
      <dgm:spPr/>
      <dgm:t>
        <a:bodyPr/>
        <a:lstStyle/>
        <a:p>
          <a:endParaRPr lang="en-US"/>
        </a:p>
      </dgm:t>
    </dgm:pt>
  </dgm:ptLst>
  <dgm:cxnLst>
    <dgm:cxn modelId="{15AB2548-13DA-4A0E-8972-A61D4CEFCE9C}" srcId="{7ED92ED4-D017-4C14-94C0-BB05B49DBA71}" destId="{71483FB8-3638-46F0-912D-0B5EA0812892}" srcOrd="2" destOrd="0" parTransId="{845E33CF-628B-43D1-AD44-143345512620}" sibTransId="{B3A88A30-F445-4C33-B8F1-AE457FFC772F}"/>
    <dgm:cxn modelId="{829C5E21-B65F-4D8C-A6C7-694CE2218749}" srcId="{7ED92ED4-D017-4C14-94C0-BB05B49DBA71}" destId="{B430B75D-21BE-4A6E-9C0A-3E828FCC7FF5}" srcOrd="0" destOrd="0" parTransId="{520E6393-23FE-4F66-8535-5158F849E98A}" sibTransId="{B16EAB1F-8D3F-4FB6-A124-221BC034AA8F}"/>
    <dgm:cxn modelId="{F6507758-6061-4502-8A4B-2834E4DB3629}" type="presOf" srcId="{71483FB8-3638-46F0-912D-0B5EA0812892}" destId="{2C8C9ECE-1237-4F74-B6A0-2CF9D1DAC4C8}" srcOrd="0" destOrd="0" presId="urn:microsoft.com/office/officeart/2005/8/layout/hProcess9"/>
    <dgm:cxn modelId="{C7DBD17D-90E9-4E93-805C-BBFF2EC998E5}" type="presOf" srcId="{B430B75D-21BE-4A6E-9C0A-3E828FCC7FF5}" destId="{52888BEA-59EF-4EDD-BA1A-534742CF6313}" srcOrd="0" destOrd="0" presId="urn:microsoft.com/office/officeart/2005/8/layout/hProcess9"/>
    <dgm:cxn modelId="{539EDCAE-D8EA-409C-8BAC-F79A463D4445}" type="presOf" srcId="{D6604BC5-B8A1-4F24-8632-9835E969AB6B}" destId="{BA401EAD-8924-4F72-87CB-FD92D6A3648F}" srcOrd="0" destOrd="0" presId="urn:microsoft.com/office/officeart/2005/8/layout/hProcess9"/>
    <dgm:cxn modelId="{42E04122-8EF6-459C-8FB3-151E225B5A1C}" srcId="{7ED92ED4-D017-4C14-94C0-BB05B49DBA71}" destId="{D6604BC5-B8A1-4F24-8632-9835E969AB6B}" srcOrd="1" destOrd="0" parTransId="{6ED54D1E-3C7E-47C1-A77B-43D06D7EC678}" sibTransId="{19C15EF7-C2E9-40AD-9027-EBD686C5F610}"/>
    <dgm:cxn modelId="{4ABCAF4E-1833-4C7B-A43B-D8164B1C20BD}" type="presOf" srcId="{7ED92ED4-D017-4C14-94C0-BB05B49DBA71}" destId="{3DE1A172-B190-4FE0-8AF7-5E6BF3489448}" srcOrd="0" destOrd="0" presId="urn:microsoft.com/office/officeart/2005/8/layout/hProcess9"/>
    <dgm:cxn modelId="{600764DA-A06E-419A-9ADF-09BCAA97F61F}" type="presParOf" srcId="{3DE1A172-B190-4FE0-8AF7-5E6BF3489448}" destId="{4E8E7CCF-C46B-461C-BAD4-6EF096FDFFA5}" srcOrd="0" destOrd="0" presId="urn:microsoft.com/office/officeart/2005/8/layout/hProcess9"/>
    <dgm:cxn modelId="{46778ECD-14A9-4EC8-A0D2-4D5837B74C37}" type="presParOf" srcId="{3DE1A172-B190-4FE0-8AF7-5E6BF3489448}" destId="{3860C847-78ED-4B54-88C2-86D471E09F56}" srcOrd="1" destOrd="0" presId="urn:microsoft.com/office/officeart/2005/8/layout/hProcess9"/>
    <dgm:cxn modelId="{B715DA84-B026-418B-8D9C-F0E5BDA20F50}" type="presParOf" srcId="{3860C847-78ED-4B54-88C2-86D471E09F56}" destId="{52888BEA-59EF-4EDD-BA1A-534742CF6313}" srcOrd="0" destOrd="0" presId="urn:microsoft.com/office/officeart/2005/8/layout/hProcess9"/>
    <dgm:cxn modelId="{480D3A1B-150F-44B7-B2E8-C8716B3D4EEA}" type="presParOf" srcId="{3860C847-78ED-4B54-88C2-86D471E09F56}" destId="{5C8400F6-0479-44EF-92A2-25E18614FB82}" srcOrd="1" destOrd="0" presId="urn:microsoft.com/office/officeart/2005/8/layout/hProcess9"/>
    <dgm:cxn modelId="{37DEB6F1-4DA3-4F73-BD98-1281E79007B0}" type="presParOf" srcId="{3860C847-78ED-4B54-88C2-86D471E09F56}" destId="{BA401EAD-8924-4F72-87CB-FD92D6A3648F}" srcOrd="2" destOrd="0" presId="urn:microsoft.com/office/officeart/2005/8/layout/hProcess9"/>
    <dgm:cxn modelId="{A8D313CC-CD3D-40AF-A074-3DEAD9F83E7A}" type="presParOf" srcId="{3860C847-78ED-4B54-88C2-86D471E09F56}" destId="{652C33EC-4812-4902-AE36-0E9026993B42}" srcOrd="3" destOrd="0" presId="urn:microsoft.com/office/officeart/2005/8/layout/hProcess9"/>
    <dgm:cxn modelId="{996179C2-D328-4491-A5DB-20B24EA2CE12}" type="presParOf" srcId="{3860C847-78ED-4B54-88C2-86D471E09F56}" destId="{2C8C9ECE-1237-4F74-B6A0-2CF9D1DAC4C8}"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6D2A75A-CDEB-4733-BDE2-BBE78D862AC6}"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F1514D9B-77E8-451D-ABED-320927C85B60}">
      <dgm:prSet/>
      <dgm:spPr/>
      <dgm:t>
        <a:bodyPr/>
        <a:lstStyle/>
        <a:p>
          <a:pPr rtl="0"/>
          <a:r>
            <a:rPr lang="en-US" b="1" i="0" dirty="0"/>
            <a:t>The expiation is to fast sixty consecutive days in the year without any interruption. One must choose a time where one can fast these sixty days without the days of </a:t>
          </a:r>
          <a:r>
            <a:rPr lang="en-US" b="1" i="0" dirty="0" err="1"/>
            <a:t>Eid</a:t>
          </a:r>
          <a:r>
            <a:rPr lang="en-US" b="1" i="0" dirty="0"/>
            <a:t> or the three days after </a:t>
          </a:r>
          <a:r>
            <a:rPr lang="en-US" b="1" i="0" dirty="0" err="1"/>
            <a:t>Eid</a:t>
          </a:r>
          <a:r>
            <a:rPr lang="en-US" b="1" i="0" dirty="0"/>
            <a:t> al-</a:t>
          </a:r>
          <a:r>
            <a:rPr lang="en-US" b="1" i="0" dirty="0" err="1"/>
            <a:t>Adha</a:t>
          </a:r>
          <a:r>
            <a:rPr lang="en-US" b="1" i="0" dirty="0"/>
            <a:t> (al-</a:t>
          </a:r>
          <a:r>
            <a:rPr lang="en-US" b="1" i="0" dirty="0" err="1"/>
            <a:t>Ayyam</a:t>
          </a:r>
          <a:r>
            <a:rPr lang="en-US" b="1" i="0" dirty="0"/>
            <a:t> al-</a:t>
          </a:r>
          <a:r>
            <a:rPr lang="en-US" b="1" i="0" dirty="0" err="1"/>
            <a:t>Tashriq</a:t>
          </a:r>
          <a:r>
            <a:rPr lang="en-US" b="1" i="0" dirty="0"/>
            <a:t>) interrupting the fasts because of the prohibition of fasting on these days. [Shurunbulali, </a:t>
          </a:r>
          <a:r>
            <a:rPr lang="en-US" b="1" i="0" dirty="0" err="1"/>
            <a:t>Maraqi</a:t>
          </a:r>
          <a:r>
            <a:rPr lang="en-US" b="1" i="0" dirty="0"/>
            <a:t> al-</a:t>
          </a:r>
          <a:r>
            <a:rPr lang="en-US" b="1" i="0" dirty="0" err="1"/>
            <a:t>Falah</a:t>
          </a:r>
          <a:r>
            <a:rPr lang="en-US" b="1" i="0" dirty="0"/>
            <a:t>] If one does not fast them consecutively, then one must restart the 60 day period each time the continuity of the fasts is broken. [Tahtawi, Hashiyya al-Tahtawi]</a:t>
          </a:r>
          <a:endParaRPr lang="en-US" b="1" dirty="0"/>
        </a:p>
      </dgm:t>
    </dgm:pt>
    <dgm:pt modelId="{1B04E442-6D60-49C6-ADB3-5FE208E1DA92}" type="parTrans" cxnId="{53F1AAF6-63BC-4CCA-A9D5-B3AE5077822D}">
      <dgm:prSet/>
      <dgm:spPr/>
      <dgm:t>
        <a:bodyPr/>
        <a:lstStyle/>
        <a:p>
          <a:endParaRPr lang="en-US"/>
        </a:p>
      </dgm:t>
    </dgm:pt>
    <dgm:pt modelId="{12D52DE4-CEA6-4440-97A4-395190BA511B}" type="sibTrans" cxnId="{53F1AAF6-63BC-4CCA-A9D5-B3AE5077822D}">
      <dgm:prSet/>
      <dgm:spPr/>
      <dgm:t>
        <a:bodyPr/>
        <a:lstStyle/>
        <a:p>
          <a:endParaRPr lang="en-US"/>
        </a:p>
      </dgm:t>
    </dgm:pt>
    <dgm:pt modelId="{8A5F49FD-DB3D-4CCB-9E8F-3E34CB010273}">
      <dgm:prSet/>
      <dgm:spPr/>
      <dgm:t>
        <a:bodyPr/>
        <a:lstStyle/>
        <a:p>
          <a:pPr rtl="0"/>
          <a:r>
            <a:rPr lang="en-US" b="1" i="0" dirty="0"/>
            <a:t>The only exceptions to this rule are if one is menstruating or in a state of lochia (post-natal bleeding). A menstruating woman must continue to fast after she becomes pure, and she cannot delay the completion of the expiation. If she does delay fasting after becoming pure, then she must restart the 60 days of fasting. [Tahtawi, Hashiyya al-Tahtawi] The same ruling applies to a woman in the state of lochia.</a:t>
          </a:r>
          <a:endParaRPr lang="en-US" b="1" dirty="0"/>
        </a:p>
      </dgm:t>
    </dgm:pt>
    <dgm:pt modelId="{1CBCA189-23C9-41B6-8BCB-75435F012CB7}" type="parTrans" cxnId="{EB1B646A-08C6-4758-AC09-E09F97F35B2A}">
      <dgm:prSet/>
      <dgm:spPr/>
      <dgm:t>
        <a:bodyPr/>
        <a:lstStyle/>
        <a:p>
          <a:endParaRPr lang="en-US"/>
        </a:p>
      </dgm:t>
    </dgm:pt>
    <dgm:pt modelId="{AE2B9F8D-E638-4A44-9D5E-60C3CF89AD08}" type="sibTrans" cxnId="{EB1B646A-08C6-4758-AC09-E09F97F35B2A}">
      <dgm:prSet/>
      <dgm:spPr/>
      <dgm:t>
        <a:bodyPr/>
        <a:lstStyle/>
        <a:p>
          <a:endParaRPr lang="en-US"/>
        </a:p>
      </dgm:t>
    </dgm:pt>
    <dgm:pt modelId="{DD01C25F-2E77-4EFA-AAB4-6E1A23FA831C}">
      <dgm:prSet/>
      <dgm:spPr/>
      <dgm:t>
        <a:bodyPr/>
        <a:lstStyle/>
        <a:p>
          <a:pPr rtl="0"/>
          <a:r>
            <a:rPr lang="en-US" b="1" i="0" dirty="0"/>
            <a:t>If one is genuinely unable to perform the sixty consecutive fasts based on reasonable surety, then one must either:</a:t>
          </a:r>
          <a:endParaRPr lang="en-US" b="1" dirty="0"/>
        </a:p>
      </dgm:t>
    </dgm:pt>
    <dgm:pt modelId="{4557D857-1C70-45E0-B53A-43CFEDF60AF3}" type="parTrans" cxnId="{4DD15757-7345-430B-87A3-27C9F4CD57CF}">
      <dgm:prSet/>
      <dgm:spPr/>
      <dgm:t>
        <a:bodyPr/>
        <a:lstStyle/>
        <a:p>
          <a:endParaRPr lang="en-US"/>
        </a:p>
      </dgm:t>
    </dgm:pt>
    <dgm:pt modelId="{D83C5A60-D0BE-47C4-9262-ABDC2A7509BB}" type="sibTrans" cxnId="{4DD15757-7345-430B-87A3-27C9F4CD57CF}">
      <dgm:prSet/>
      <dgm:spPr/>
      <dgm:t>
        <a:bodyPr/>
        <a:lstStyle/>
        <a:p>
          <a:endParaRPr lang="en-US"/>
        </a:p>
      </dgm:t>
    </dgm:pt>
    <dgm:pt modelId="{0FF2F56F-34C0-42A9-A010-14DEF6AE902C}">
      <dgm:prSet/>
      <dgm:spPr/>
      <dgm:t>
        <a:bodyPr/>
        <a:lstStyle/>
        <a:p>
          <a:pPr rtl="0"/>
          <a:r>
            <a:rPr lang="en-US" b="1" i="0" dirty="0"/>
            <a:t>a. feed the same sixty, poor people to their fill for two meals, or</a:t>
          </a:r>
          <a:br>
            <a:rPr lang="en-US" b="1" i="0" dirty="0"/>
          </a:br>
          <a:r>
            <a:rPr lang="en-US" b="1" i="0" dirty="0"/>
            <a:t>b. feed one poor person to his fill for two meals a day for sixty days, or</a:t>
          </a:r>
          <a:br>
            <a:rPr lang="en-US" b="1" i="0" dirty="0"/>
          </a:br>
          <a:r>
            <a:rPr lang="en-US" b="1" i="0" dirty="0"/>
            <a:t>c. give sixty poor people half a </a:t>
          </a:r>
          <a:r>
            <a:rPr lang="en-US" b="1" i="0" dirty="0" err="1"/>
            <a:t>sa</a:t>
          </a:r>
          <a:r>
            <a:rPr lang="en-US" b="1" i="0" dirty="0"/>
            <a:t>’ of wheat (or similar food grains) or its monetary value, or</a:t>
          </a:r>
          <a:br>
            <a:rPr lang="en-US" b="1" i="0" dirty="0"/>
          </a:br>
          <a:r>
            <a:rPr lang="en-US" b="1" i="0" dirty="0"/>
            <a:t>d. give sixty poor people a </a:t>
          </a:r>
          <a:r>
            <a:rPr lang="en-US" b="1" i="0" dirty="0" err="1"/>
            <a:t>sa</a:t>
          </a:r>
          <a:r>
            <a:rPr lang="en-US" b="1" i="0" dirty="0"/>
            <a:t>’ of dates (or similar food grains) or its monetary value, or</a:t>
          </a:r>
          <a:br>
            <a:rPr lang="en-US" b="1" i="0" dirty="0"/>
          </a:br>
          <a:r>
            <a:rPr lang="en-US" b="1" i="0" dirty="0"/>
            <a:t>e. give one poor person either c or d for sixty days.</a:t>
          </a:r>
          <a:endParaRPr lang="en-US" b="1" dirty="0"/>
        </a:p>
      </dgm:t>
    </dgm:pt>
    <dgm:pt modelId="{5CE4BDF6-81C7-470F-97B6-7B72E8450B75}" type="parTrans" cxnId="{575B0FCD-5115-4792-AB89-7E039402DB75}">
      <dgm:prSet/>
      <dgm:spPr/>
      <dgm:t>
        <a:bodyPr/>
        <a:lstStyle/>
        <a:p>
          <a:endParaRPr lang="en-US"/>
        </a:p>
      </dgm:t>
    </dgm:pt>
    <dgm:pt modelId="{63062C42-1012-4949-A776-75BE9F3AAE7C}" type="sibTrans" cxnId="{575B0FCD-5115-4792-AB89-7E039402DB75}">
      <dgm:prSet/>
      <dgm:spPr/>
      <dgm:t>
        <a:bodyPr/>
        <a:lstStyle/>
        <a:p>
          <a:endParaRPr lang="en-US"/>
        </a:p>
      </dgm:t>
    </dgm:pt>
    <dgm:pt modelId="{9882D986-8CB0-4FC7-96E9-044768D5E1F4}" type="pres">
      <dgm:prSet presAssocID="{56D2A75A-CDEB-4733-BDE2-BBE78D862AC6}" presName="linear" presStyleCnt="0">
        <dgm:presLayoutVars>
          <dgm:animLvl val="lvl"/>
          <dgm:resizeHandles val="exact"/>
        </dgm:presLayoutVars>
      </dgm:prSet>
      <dgm:spPr/>
      <dgm:t>
        <a:bodyPr/>
        <a:lstStyle/>
        <a:p>
          <a:endParaRPr lang="en-US"/>
        </a:p>
      </dgm:t>
    </dgm:pt>
    <dgm:pt modelId="{7D2F3937-2339-41C9-BFCC-4B5297C4A0B2}" type="pres">
      <dgm:prSet presAssocID="{F1514D9B-77E8-451D-ABED-320927C85B60}" presName="parentText" presStyleLbl="node1" presStyleIdx="0" presStyleCnt="4">
        <dgm:presLayoutVars>
          <dgm:chMax val="0"/>
          <dgm:bulletEnabled val="1"/>
        </dgm:presLayoutVars>
      </dgm:prSet>
      <dgm:spPr/>
      <dgm:t>
        <a:bodyPr/>
        <a:lstStyle/>
        <a:p>
          <a:endParaRPr lang="en-US"/>
        </a:p>
      </dgm:t>
    </dgm:pt>
    <dgm:pt modelId="{51300F54-DDEC-4233-A92B-29C0B1624D86}" type="pres">
      <dgm:prSet presAssocID="{12D52DE4-CEA6-4440-97A4-395190BA511B}" presName="spacer" presStyleCnt="0"/>
      <dgm:spPr/>
    </dgm:pt>
    <dgm:pt modelId="{E9C6B8FA-B4C4-49F7-BAFB-7FB4C515889D}" type="pres">
      <dgm:prSet presAssocID="{8A5F49FD-DB3D-4CCB-9E8F-3E34CB010273}" presName="parentText" presStyleLbl="node1" presStyleIdx="1" presStyleCnt="4">
        <dgm:presLayoutVars>
          <dgm:chMax val="0"/>
          <dgm:bulletEnabled val="1"/>
        </dgm:presLayoutVars>
      </dgm:prSet>
      <dgm:spPr/>
      <dgm:t>
        <a:bodyPr/>
        <a:lstStyle/>
        <a:p>
          <a:endParaRPr lang="en-US"/>
        </a:p>
      </dgm:t>
    </dgm:pt>
    <dgm:pt modelId="{F77F08E6-BA67-4688-9C44-9EAF66CAC6D5}" type="pres">
      <dgm:prSet presAssocID="{AE2B9F8D-E638-4A44-9D5E-60C3CF89AD08}" presName="spacer" presStyleCnt="0"/>
      <dgm:spPr/>
    </dgm:pt>
    <dgm:pt modelId="{132B67A7-930B-4896-9C70-67914E883B94}" type="pres">
      <dgm:prSet presAssocID="{DD01C25F-2E77-4EFA-AAB4-6E1A23FA831C}" presName="parentText" presStyleLbl="node1" presStyleIdx="2" presStyleCnt="4">
        <dgm:presLayoutVars>
          <dgm:chMax val="0"/>
          <dgm:bulletEnabled val="1"/>
        </dgm:presLayoutVars>
      </dgm:prSet>
      <dgm:spPr/>
      <dgm:t>
        <a:bodyPr/>
        <a:lstStyle/>
        <a:p>
          <a:endParaRPr lang="en-US"/>
        </a:p>
      </dgm:t>
    </dgm:pt>
    <dgm:pt modelId="{43A26A5A-643B-4C29-B7D7-D38ACEF9A66E}" type="pres">
      <dgm:prSet presAssocID="{D83C5A60-D0BE-47C4-9262-ABDC2A7509BB}" presName="spacer" presStyleCnt="0"/>
      <dgm:spPr/>
    </dgm:pt>
    <dgm:pt modelId="{BA13FCBC-E820-4741-85F7-73EFB53AFA90}" type="pres">
      <dgm:prSet presAssocID="{0FF2F56F-34C0-42A9-A010-14DEF6AE902C}" presName="parentText" presStyleLbl="node1" presStyleIdx="3" presStyleCnt="4">
        <dgm:presLayoutVars>
          <dgm:chMax val="0"/>
          <dgm:bulletEnabled val="1"/>
        </dgm:presLayoutVars>
      </dgm:prSet>
      <dgm:spPr/>
      <dgm:t>
        <a:bodyPr/>
        <a:lstStyle/>
        <a:p>
          <a:endParaRPr lang="en-US"/>
        </a:p>
      </dgm:t>
    </dgm:pt>
  </dgm:ptLst>
  <dgm:cxnLst>
    <dgm:cxn modelId="{C0C2F25B-C291-4B13-A680-890FC327347B}" type="presOf" srcId="{DD01C25F-2E77-4EFA-AAB4-6E1A23FA831C}" destId="{132B67A7-930B-4896-9C70-67914E883B94}" srcOrd="0" destOrd="0" presId="urn:microsoft.com/office/officeart/2005/8/layout/vList2"/>
    <dgm:cxn modelId="{53F1AAF6-63BC-4CCA-A9D5-B3AE5077822D}" srcId="{56D2A75A-CDEB-4733-BDE2-BBE78D862AC6}" destId="{F1514D9B-77E8-451D-ABED-320927C85B60}" srcOrd="0" destOrd="0" parTransId="{1B04E442-6D60-49C6-ADB3-5FE208E1DA92}" sibTransId="{12D52DE4-CEA6-4440-97A4-395190BA511B}"/>
    <dgm:cxn modelId="{4DD15757-7345-430B-87A3-27C9F4CD57CF}" srcId="{56D2A75A-CDEB-4733-BDE2-BBE78D862AC6}" destId="{DD01C25F-2E77-4EFA-AAB4-6E1A23FA831C}" srcOrd="2" destOrd="0" parTransId="{4557D857-1C70-45E0-B53A-43CFEDF60AF3}" sibTransId="{D83C5A60-D0BE-47C4-9262-ABDC2A7509BB}"/>
    <dgm:cxn modelId="{ED8D131C-AFD1-47D5-9D86-7A73F59730A3}" type="presOf" srcId="{56D2A75A-CDEB-4733-BDE2-BBE78D862AC6}" destId="{9882D986-8CB0-4FC7-96E9-044768D5E1F4}" srcOrd="0" destOrd="0" presId="urn:microsoft.com/office/officeart/2005/8/layout/vList2"/>
    <dgm:cxn modelId="{181394B6-D033-4D07-BD2E-3BF13902F789}" type="presOf" srcId="{8A5F49FD-DB3D-4CCB-9E8F-3E34CB010273}" destId="{E9C6B8FA-B4C4-49F7-BAFB-7FB4C515889D}" srcOrd="0" destOrd="0" presId="urn:microsoft.com/office/officeart/2005/8/layout/vList2"/>
    <dgm:cxn modelId="{EB1B646A-08C6-4758-AC09-E09F97F35B2A}" srcId="{56D2A75A-CDEB-4733-BDE2-BBE78D862AC6}" destId="{8A5F49FD-DB3D-4CCB-9E8F-3E34CB010273}" srcOrd="1" destOrd="0" parTransId="{1CBCA189-23C9-41B6-8BCB-75435F012CB7}" sibTransId="{AE2B9F8D-E638-4A44-9D5E-60C3CF89AD08}"/>
    <dgm:cxn modelId="{D0EDC559-EEB7-4CCE-AA9B-0E719ED82463}" type="presOf" srcId="{F1514D9B-77E8-451D-ABED-320927C85B60}" destId="{7D2F3937-2339-41C9-BFCC-4B5297C4A0B2}" srcOrd="0" destOrd="0" presId="urn:microsoft.com/office/officeart/2005/8/layout/vList2"/>
    <dgm:cxn modelId="{575B0FCD-5115-4792-AB89-7E039402DB75}" srcId="{56D2A75A-CDEB-4733-BDE2-BBE78D862AC6}" destId="{0FF2F56F-34C0-42A9-A010-14DEF6AE902C}" srcOrd="3" destOrd="0" parTransId="{5CE4BDF6-81C7-470F-97B6-7B72E8450B75}" sibTransId="{63062C42-1012-4949-A776-75BE9F3AAE7C}"/>
    <dgm:cxn modelId="{E3F89DFB-07A4-44C7-80DD-FEA228AECFAB}" type="presOf" srcId="{0FF2F56F-34C0-42A9-A010-14DEF6AE902C}" destId="{BA13FCBC-E820-4741-85F7-73EFB53AFA90}" srcOrd="0" destOrd="0" presId="urn:microsoft.com/office/officeart/2005/8/layout/vList2"/>
    <dgm:cxn modelId="{26F23EAF-DF82-49A8-8681-D5401C18091F}" type="presParOf" srcId="{9882D986-8CB0-4FC7-96E9-044768D5E1F4}" destId="{7D2F3937-2339-41C9-BFCC-4B5297C4A0B2}" srcOrd="0" destOrd="0" presId="urn:microsoft.com/office/officeart/2005/8/layout/vList2"/>
    <dgm:cxn modelId="{4C90C56A-B844-451B-B495-A34BABDD652D}" type="presParOf" srcId="{9882D986-8CB0-4FC7-96E9-044768D5E1F4}" destId="{51300F54-DDEC-4233-A92B-29C0B1624D86}" srcOrd="1" destOrd="0" presId="urn:microsoft.com/office/officeart/2005/8/layout/vList2"/>
    <dgm:cxn modelId="{9B5B122B-5A8A-49AB-9FBE-50CC1E73561F}" type="presParOf" srcId="{9882D986-8CB0-4FC7-96E9-044768D5E1F4}" destId="{E9C6B8FA-B4C4-49F7-BAFB-7FB4C515889D}" srcOrd="2" destOrd="0" presId="urn:microsoft.com/office/officeart/2005/8/layout/vList2"/>
    <dgm:cxn modelId="{FB85687F-38EF-4442-A0FA-D74308B9F62F}" type="presParOf" srcId="{9882D986-8CB0-4FC7-96E9-044768D5E1F4}" destId="{F77F08E6-BA67-4688-9C44-9EAF66CAC6D5}" srcOrd="3" destOrd="0" presId="urn:microsoft.com/office/officeart/2005/8/layout/vList2"/>
    <dgm:cxn modelId="{E86B35D1-9ADF-4193-B4C0-A8E7B550B856}" type="presParOf" srcId="{9882D986-8CB0-4FC7-96E9-044768D5E1F4}" destId="{132B67A7-930B-4896-9C70-67914E883B94}" srcOrd="4" destOrd="0" presId="urn:microsoft.com/office/officeart/2005/8/layout/vList2"/>
    <dgm:cxn modelId="{93FE02DC-4207-4A26-B080-8D4C099B0227}" type="presParOf" srcId="{9882D986-8CB0-4FC7-96E9-044768D5E1F4}" destId="{43A26A5A-643B-4C29-B7D7-D38ACEF9A66E}" srcOrd="5" destOrd="0" presId="urn:microsoft.com/office/officeart/2005/8/layout/vList2"/>
    <dgm:cxn modelId="{B9CFE56B-765B-4E1D-A0C3-C6D6F61BC2EB}" type="presParOf" srcId="{9882D986-8CB0-4FC7-96E9-044768D5E1F4}" destId="{BA13FCBC-E820-4741-85F7-73EFB53AFA90}"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E8E7CCF-C46B-461C-BAD4-6EF096FDFFA5}">
      <dsp:nvSpPr>
        <dsp:cNvPr id="0" name=""/>
        <dsp:cNvSpPr/>
      </dsp:nvSpPr>
      <dsp:spPr>
        <a:xfrm>
          <a:off x="745697" y="0"/>
          <a:ext cx="8451244" cy="5120640"/>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2888BEA-59EF-4EDD-BA1A-534742CF6313}">
      <dsp:nvSpPr>
        <dsp:cNvPr id="0" name=""/>
        <dsp:cNvSpPr/>
      </dsp:nvSpPr>
      <dsp:spPr>
        <a:xfrm>
          <a:off x="10680" y="1536191"/>
          <a:ext cx="3200287" cy="20482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0" i="0" kern="1200"/>
            <a:t>To eat the pre-dawn meal (suhur) before Fajr time enters</a:t>
          </a:r>
          <a:endParaRPr lang="en-US" sz="2600" kern="1200"/>
        </a:p>
      </dsp:txBody>
      <dsp:txXfrm>
        <a:off x="110668" y="1636179"/>
        <a:ext cx="3000311" cy="1848280"/>
      </dsp:txXfrm>
    </dsp:sp>
    <dsp:sp modelId="{BA401EAD-8924-4F72-87CB-FD92D6A3648F}">
      <dsp:nvSpPr>
        <dsp:cNvPr id="0" name=""/>
        <dsp:cNvSpPr/>
      </dsp:nvSpPr>
      <dsp:spPr>
        <a:xfrm>
          <a:off x="3371176" y="1536191"/>
          <a:ext cx="3200287" cy="20482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0" i="0" kern="1200"/>
            <a:t>To delay the pre-dawn meal closer to the time before Fajr enters</a:t>
          </a:r>
          <a:endParaRPr lang="en-US" sz="2600" kern="1200"/>
        </a:p>
      </dsp:txBody>
      <dsp:txXfrm>
        <a:off x="3471164" y="1636179"/>
        <a:ext cx="3000311" cy="1848280"/>
      </dsp:txXfrm>
    </dsp:sp>
    <dsp:sp modelId="{2C8C9ECE-1237-4F74-B6A0-2CF9D1DAC4C8}">
      <dsp:nvSpPr>
        <dsp:cNvPr id="0" name=""/>
        <dsp:cNvSpPr/>
      </dsp:nvSpPr>
      <dsp:spPr>
        <a:xfrm>
          <a:off x="6731672" y="1536191"/>
          <a:ext cx="3200287" cy="204825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rtl="0">
            <a:lnSpc>
              <a:spcPct val="90000"/>
            </a:lnSpc>
            <a:spcBef>
              <a:spcPct val="0"/>
            </a:spcBef>
            <a:spcAft>
              <a:spcPct val="35000"/>
            </a:spcAft>
          </a:pPr>
          <a:r>
            <a:rPr lang="en-US" sz="2600" b="0" i="0" kern="1200"/>
            <a:t>To hasten to break one’s fast at the entering of Maghrib</a:t>
          </a:r>
          <a:endParaRPr lang="en-US" sz="2600" kern="1200"/>
        </a:p>
      </dsp:txBody>
      <dsp:txXfrm>
        <a:off x="6831660" y="1636179"/>
        <a:ext cx="3000311" cy="184828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2F3937-2339-41C9-BFCC-4B5297C4A0B2}">
      <dsp:nvSpPr>
        <dsp:cNvPr id="0" name=""/>
        <dsp:cNvSpPr/>
      </dsp:nvSpPr>
      <dsp:spPr>
        <a:xfrm>
          <a:off x="0" y="130463"/>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The expiation is to fast sixty consecutive days in the year without any interruption. One must choose a time where one can fast these sixty days without the days of </a:t>
          </a:r>
          <a:r>
            <a:rPr lang="en-US" sz="1400" b="1" i="0" kern="1200" dirty="0" err="1"/>
            <a:t>Eid</a:t>
          </a:r>
          <a:r>
            <a:rPr lang="en-US" sz="1400" b="1" i="0" kern="1200" dirty="0"/>
            <a:t> or the three days after </a:t>
          </a:r>
          <a:r>
            <a:rPr lang="en-US" sz="1400" b="1" i="0" kern="1200" dirty="0" err="1"/>
            <a:t>Eid</a:t>
          </a:r>
          <a:r>
            <a:rPr lang="en-US" sz="1400" b="1" i="0" kern="1200" dirty="0"/>
            <a:t> al-</a:t>
          </a:r>
          <a:r>
            <a:rPr lang="en-US" sz="1400" b="1" i="0" kern="1200" dirty="0" err="1"/>
            <a:t>Adha</a:t>
          </a:r>
          <a:r>
            <a:rPr lang="en-US" sz="1400" b="1" i="0" kern="1200" dirty="0"/>
            <a:t> (al-</a:t>
          </a:r>
          <a:r>
            <a:rPr lang="en-US" sz="1400" b="1" i="0" kern="1200" dirty="0" err="1"/>
            <a:t>Ayyam</a:t>
          </a:r>
          <a:r>
            <a:rPr lang="en-US" sz="1400" b="1" i="0" kern="1200" dirty="0"/>
            <a:t> al-</a:t>
          </a:r>
          <a:r>
            <a:rPr lang="en-US" sz="1400" b="1" i="0" kern="1200" dirty="0" err="1"/>
            <a:t>Tashriq</a:t>
          </a:r>
          <a:r>
            <a:rPr lang="en-US" sz="1400" b="1" i="0" kern="1200" dirty="0"/>
            <a:t>) interrupting the fasts because of the prohibition of fasting on these days. [Shurunbulali, </a:t>
          </a:r>
          <a:r>
            <a:rPr lang="en-US" sz="1400" b="1" i="0" kern="1200" dirty="0" err="1"/>
            <a:t>Maraqi</a:t>
          </a:r>
          <a:r>
            <a:rPr lang="en-US" sz="1400" b="1" i="0" kern="1200" dirty="0"/>
            <a:t> al-</a:t>
          </a:r>
          <a:r>
            <a:rPr lang="en-US" sz="1400" b="1" i="0" kern="1200" dirty="0" err="1"/>
            <a:t>Falah</a:t>
          </a:r>
          <a:r>
            <a:rPr lang="en-US" sz="1400" b="1" i="0" kern="1200" dirty="0"/>
            <a:t>] If one does not fast them consecutively, then one must restart the 60 day period each time the continuity of the fasts is broken. [Tahtawi, Hashiyya al-Tahtawi]</a:t>
          </a:r>
          <a:endParaRPr lang="en-US" sz="1400" b="1" kern="1200" dirty="0"/>
        </a:p>
      </dsp:txBody>
      <dsp:txXfrm>
        <a:off x="59171" y="189634"/>
        <a:ext cx="10144338" cy="1093778"/>
      </dsp:txXfrm>
    </dsp:sp>
    <dsp:sp modelId="{E9C6B8FA-B4C4-49F7-BAFB-7FB4C515889D}">
      <dsp:nvSpPr>
        <dsp:cNvPr id="0" name=""/>
        <dsp:cNvSpPr/>
      </dsp:nvSpPr>
      <dsp:spPr>
        <a:xfrm>
          <a:off x="0" y="1382903"/>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The only exceptions to this rule are if one is menstruating or in a state of lochia (post-natal bleeding). A menstruating woman must continue to fast after she becomes pure, and she cannot delay the completion of the expiation. If she does delay fasting after becoming pure, then she must restart the 60 days of fasting. [Tahtawi, Hashiyya al-Tahtawi] The same ruling applies to a woman in the state of lochia.</a:t>
          </a:r>
          <a:endParaRPr lang="en-US" sz="1400" b="1" kern="1200" dirty="0"/>
        </a:p>
      </dsp:txBody>
      <dsp:txXfrm>
        <a:off x="59171" y="1442074"/>
        <a:ext cx="10144338" cy="1093778"/>
      </dsp:txXfrm>
    </dsp:sp>
    <dsp:sp modelId="{132B67A7-930B-4896-9C70-67914E883B94}">
      <dsp:nvSpPr>
        <dsp:cNvPr id="0" name=""/>
        <dsp:cNvSpPr/>
      </dsp:nvSpPr>
      <dsp:spPr>
        <a:xfrm>
          <a:off x="0" y="2635344"/>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If one is genuinely unable to perform the sixty consecutive fasts based on reasonable surety, then one must either:</a:t>
          </a:r>
          <a:endParaRPr lang="en-US" sz="1400" b="1" kern="1200" dirty="0"/>
        </a:p>
      </dsp:txBody>
      <dsp:txXfrm>
        <a:off x="59171" y="2694515"/>
        <a:ext cx="10144338" cy="1093778"/>
      </dsp:txXfrm>
    </dsp:sp>
    <dsp:sp modelId="{BA13FCBC-E820-4741-85F7-73EFB53AFA90}">
      <dsp:nvSpPr>
        <dsp:cNvPr id="0" name=""/>
        <dsp:cNvSpPr/>
      </dsp:nvSpPr>
      <dsp:spPr>
        <a:xfrm>
          <a:off x="0" y="3887784"/>
          <a:ext cx="10262680" cy="1212120"/>
        </a:xfrm>
        <a:prstGeom prst="roundRect">
          <a:avLst/>
        </a:prstGeom>
        <a:gradFill rotWithShape="0">
          <a:gsLst>
            <a:gs pos="0">
              <a:schemeClr val="accent1">
                <a:hueOff val="0"/>
                <a:satOff val="0"/>
                <a:lumOff val="0"/>
                <a:alphaOff val="0"/>
                <a:tint val="98000"/>
                <a:lumMod val="114000"/>
              </a:schemeClr>
            </a:gs>
            <a:gs pos="100000">
              <a:schemeClr val="accent1">
                <a:hueOff val="0"/>
                <a:satOff val="0"/>
                <a:lumOff val="0"/>
                <a:alphaOff val="0"/>
                <a:shade val="90000"/>
                <a:lumMod val="84000"/>
              </a:schemeClr>
            </a:gs>
          </a:gsLst>
          <a:lin ang="5400000" scaled="0"/>
        </a:gradFill>
        <a:ln>
          <a:noFill/>
        </a:ln>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dsp:spPr>
      <dsp:style>
        <a:lnRef idx="0">
          <a:scrgbClr r="0" g="0" b="0"/>
        </a:lnRef>
        <a:fillRef idx="3">
          <a:scrgbClr r="0" g="0" b="0"/>
        </a:fillRef>
        <a:effectRef idx="3">
          <a:scrgbClr r="0" g="0" b="0"/>
        </a:effectRef>
        <a:fontRef idx="minor">
          <a:schemeClr val="lt1"/>
        </a:fontRef>
      </dsp:style>
      <dsp:txBody>
        <a:bodyPr spcFirstLastPara="0" vert="horz" wrap="square" lIns="53340" tIns="53340" rIns="53340" bIns="53340" numCol="1" spcCol="1270" anchor="ctr" anchorCtr="0">
          <a:noAutofit/>
        </a:bodyPr>
        <a:lstStyle/>
        <a:p>
          <a:pPr lvl="0" algn="l" defTabSz="622300" rtl="0">
            <a:lnSpc>
              <a:spcPct val="90000"/>
            </a:lnSpc>
            <a:spcBef>
              <a:spcPct val="0"/>
            </a:spcBef>
            <a:spcAft>
              <a:spcPct val="35000"/>
            </a:spcAft>
          </a:pPr>
          <a:r>
            <a:rPr lang="en-US" sz="1400" b="1" i="0" kern="1200" dirty="0"/>
            <a:t>a. feed the same sixty, poor people to their fill for two meals, or</a:t>
          </a:r>
          <a:br>
            <a:rPr lang="en-US" sz="1400" b="1" i="0" kern="1200" dirty="0"/>
          </a:br>
          <a:r>
            <a:rPr lang="en-US" sz="1400" b="1" i="0" kern="1200" dirty="0"/>
            <a:t>b. feed one poor person to his fill for two meals a day for sixty days, or</a:t>
          </a:r>
          <a:br>
            <a:rPr lang="en-US" sz="1400" b="1" i="0" kern="1200" dirty="0"/>
          </a:br>
          <a:r>
            <a:rPr lang="en-US" sz="1400" b="1" i="0" kern="1200" dirty="0"/>
            <a:t>c. give sixty poor people half a </a:t>
          </a:r>
          <a:r>
            <a:rPr lang="en-US" sz="1400" b="1" i="0" kern="1200" dirty="0" err="1"/>
            <a:t>sa</a:t>
          </a:r>
          <a:r>
            <a:rPr lang="en-US" sz="1400" b="1" i="0" kern="1200" dirty="0"/>
            <a:t>’ of wheat (or similar food grains) or its monetary value, or</a:t>
          </a:r>
          <a:br>
            <a:rPr lang="en-US" sz="1400" b="1" i="0" kern="1200" dirty="0"/>
          </a:br>
          <a:r>
            <a:rPr lang="en-US" sz="1400" b="1" i="0" kern="1200" dirty="0"/>
            <a:t>d. give sixty poor people a </a:t>
          </a:r>
          <a:r>
            <a:rPr lang="en-US" sz="1400" b="1" i="0" kern="1200" dirty="0" err="1"/>
            <a:t>sa</a:t>
          </a:r>
          <a:r>
            <a:rPr lang="en-US" sz="1400" b="1" i="0" kern="1200" dirty="0"/>
            <a:t>’ of dates (or similar food grains) or its monetary value, or</a:t>
          </a:r>
          <a:br>
            <a:rPr lang="en-US" sz="1400" b="1" i="0" kern="1200" dirty="0"/>
          </a:br>
          <a:r>
            <a:rPr lang="en-US" sz="1400" b="1" i="0" kern="1200" dirty="0"/>
            <a:t>e. give one poor person either c or d for sixty days.</a:t>
          </a:r>
          <a:endParaRPr lang="en-US" sz="1400" b="1" kern="1200" dirty="0"/>
        </a:p>
      </dsp:txBody>
      <dsp:txXfrm>
        <a:off x="59171" y="3946955"/>
        <a:ext cx="10144338" cy="109377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4/20/2020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4/20/2020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4/20/2020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4/20/2020</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3547872"/>
            <a:ext cx="8825658" cy="1088135"/>
          </a:xfrm>
        </p:spPr>
        <p:txBody>
          <a:bodyPr/>
          <a:lstStyle/>
          <a:p>
            <a:r>
              <a:rPr lang="en-US" dirty="0"/>
              <a:t>          </a:t>
            </a:r>
            <a:r>
              <a:rPr lang="en-US" b="1" dirty="0"/>
              <a:t>Fasting</a:t>
            </a:r>
          </a:p>
        </p:txBody>
      </p:sp>
      <p:sp>
        <p:nvSpPr>
          <p:cNvPr id="3" name="Subtitle 2"/>
          <p:cNvSpPr>
            <a:spLocks noGrp="1"/>
          </p:cNvSpPr>
          <p:nvPr>
            <p:ph type="subTitle" idx="1"/>
          </p:nvPr>
        </p:nvSpPr>
        <p:spPr>
          <a:xfrm>
            <a:off x="1228107" y="2880360"/>
            <a:ext cx="8825658" cy="1588008"/>
          </a:xfrm>
        </p:spPr>
        <p:txBody>
          <a:bodyPr/>
          <a:lstStyle/>
          <a:p>
            <a:pPr algn="r" rtl="1"/>
            <a:r>
              <a:rPr lang="en-US" sz="2400" b="1" dirty="0">
                <a:latin typeface="Jameel Noori Nastaleeq" panose="02000503000000020004" pitchFamily="2" charset="-78"/>
                <a:cs typeface="Jameel Noori Nastaleeq" panose="02000503000000020004" pitchFamily="2" charset="-78"/>
              </a:rPr>
              <a:t>                                                                                                                                                                                                                                                                        </a:t>
            </a:r>
            <a:r>
              <a:rPr lang="en-US" b="1" dirty="0">
                <a:latin typeface="Jameel Noori Nastaleeq" panose="02000503000000020004" pitchFamily="2" charset="-78"/>
                <a:cs typeface="Jameel Noori Nastaleeq" panose="02000503000000020004" pitchFamily="2" charset="-78"/>
              </a:rPr>
              <a:t>                    </a:t>
            </a:r>
            <a:r>
              <a:rPr lang="ur-PK" b="1" dirty="0">
                <a:latin typeface="Jameel Noori Nastaleeq" panose="02000503000000020004" pitchFamily="2" charset="-78"/>
                <a:cs typeface="Jameel Noori Nastaleeq" panose="02000503000000020004" pitchFamily="2" charset="-78"/>
              </a:rPr>
              <a:t>                                                    </a:t>
            </a:r>
            <a:endParaRPr lang="en-US" b="1" dirty="0">
              <a:latin typeface="Jameel Noori Nastaleeq" panose="02000503000000020004" pitchFamily="2" charset="-78"/>
              <a:cs typeface="Jameel Noori Nastaleeq" panose="02000503000000020004" pitchFamily="2" charset="-78"/>
            </a:endParaRPr>
          </a:p>
        </p:txBody>
      </p:sp>
    </p:spTree>
    <p:extLst>
      <p:ext uri="{BB962C8B-B14F-4D97-AF65-F5344CB8AC3E}">
        <p14:creationId xmlns:p14="http://schemas.microsoft.com/office/powerpoint/2010/main" val="245568830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26858"/>
          </a:xfrm>
        </p:spPr>
        <p:txBody>
          <a:bodyPr/>
          <a:lstStyle/>
          <a:p>
            <a:r>
              <a:rPr lang="en-US" sz="3600" b="1" dirty="0"/>
              <a:t>            When Is the Islamic Midday?</a:t>
            </a:r>
            <a:r>
              <a:rPr lang="en-US" sz="4000" b="1" dirty="0"/>
              <a:t/>
            </a:r>
            <a:br>
              <a:rPr lang="en-US" sz="4000" b="1" dirty="0"/>
            </a:br>
            <a:endParaRPr lang="en-US" sz="4000" dirty="0"/>
          </a:p>
        </p:txBody>
      </p:sp>
      <p:sp>
        <p:nvSpPr>
          <p:cNvPr id="5" name="Content Placeholder 4"/>
          <p:cNvSpPr>
            <a:spLocks noGrp="1"/>
          </p:cNvSpPr>
          <p:nvPr>
            <p:ph idx="1"/>
          </p:nvPr>
        </p:nvSpPr>
        <p:spPr/>
        <p:txBody>
          <a:bodyPr>
            <a:normAutofit fontScale="92500" lnSpcReduction="20000"/>
          </a:bodyPr>
          <a:lstStyle/>
          <a:p>
            <a:pPr lvl="0" rtl="0"/>
            <a:r>
              <a:rPr lang="en-US" b="1" i="0"/>
              <a:t>The Islamic midday (al-Dahwa al-Kubra) is the half-way point between the entering of Fajr time to the entering of Maghrib time. It does not mean noon, nor does it mean the zawal. [Mulla Khusru, Durar al-Hikam Sharh Ghurar al-Ahkam; ibn Abidin, Radd al-Muhtar]</a:t>
            </a:r>
            <a:endParaRPr lang="en-US"/>
          </a:p>
          <a:p>
            <a:pPr lvl="0" rtl="0"/>
            <a:r>
              <a:rPr lang="en-US" b="1" i="0"/>
              <a:t>For example, if Fajr entered at 5 am and Maghrib entered at 5 pm, then the Islamic midday would be the half-way point between this 12 hour time span, which is 11 am. Thus, in this example, a person would have from the entering of Maghrib of the previous night to before 11 am of the next day to make the intention if he is performing a fast from category A.</a:t>
            </a:r>
            <a:endParaRPr lang="en-US"/>
          </a:p>
          <a:p>
            <a:pPr lvl="0" rtl="0"/>
            <a:r>
              <a:rPr lang="en-US" b="1" i="0" dirty="0"/>
              <a:t>The intention must be made ‘before’ the Islamic midday because one needs to fast with the intention for the majority of the day. According to the Sacred Law, this would be akin to fasting the entire day. [</a:t>
            </a:r>
            <a:r>
              <a:rPr lang="en-US" b="1" i="0" dirty="0" err="1"/>
              <a:t>Mulla</a:t>
            </a:r>
            <a:r>
              <a:rPr lang="en-US" b="1" i="0" dirty="0"/>
              <a:t> </a:t>
            </a:r>
            <a:r>
              <a:rPr lang="en-US" b="1" i="0" dirty="0" err="1"/>
              <a:t>Khusru</a:t>
            </a:r>
            <a:r>
              <a:rPr lang="en-US" b="1" i="0" dirty="0"/>
              <a:t>, </a:t>
            </a:r>
            <a:r>
              <a:rPr lang="en-US" b="1" i="0" dirty="0" err="1"/>
              <a:t>Durar</a:t>
            </a:r>
            <a:r>
              <a:rPr lang="en-US" b="1" i="0" dirty="0"/>
              <a:t> al-</a:t>
            </a:r>
            <a:r>
              <a:rPr lang="en-US" b="1" i="0" dirty="0" err="1"/>
              <a:t>Hikam</a:t>
            </a:r>
            <a:r>
              <a:rPr lang="en-US" b="1" i="0" dirty="0"/>
              <a:t> </a:t>
            </a:r>
            <a:r>
              <a:rPr lang="en-US" b="1" i="0" dirty="0" err="1"/>
              <a:t>Sharh</a:t>
            </a:r>
            <a:r>
              <a:rPr lang="en-US" b="1" i="0" dirty="0"/>
              <a:t> </a:t>
            </a:r>
            <a:r>
              <a:rPr lang="en-US" b="1" i="0" dirty="0" err="1"/>
              <a:t>Ghurar</a:t>
            </a:r>
            <a:r>
              <a:rPr lang="en-US" b="1" i="0" dirty="0"/>
              <a:t> al-</a:t>
            </a:r>
            <a:r>
              <a:rPr lang="en-US" b="1" i="0" dirty="0" err="1"/>
              <a:t>Ahkam</a:t>
            </a:r>
            <a:r>
              <a:rPr lang="en-US" b="1" i="0" dirty="0"/>
              <a:t>; ibn Abidin, </a:t>
            </a:r>
            <a:r>
              <a:rPr lang="en-US" b="1" i="0" dirty="0" err="1"/>
              <a:t>Radd</a:t>
            </a:r>
            <a:r>
              <a:rPr lang="en-US" b="1" i="0" dirty="0"/>
              <a:t> al-Muhtar]</a:t>
            </a:r>
            <a:endParaRPr lang="en-US" dirty="0"/>
          </a:p>
        </p:txBody>
      </p:sp>
    </p:spTree>
    <p:extLst>
      <p:ext uri="{BB962C8B-B14F-4D97-AF65-F5344CB8AC3E}">
        <p14:creationId xmlns:p14="http://schemas.microsoft.com/office/powerpoint/2010/main" val="211721475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80554"/>
          </a:xfrm>
        </p:spPr>
        <p:txBody>
          <a:bodyPr/>
          <a:lstStyle/>
          <a:p>
            <a:r>
              <a:rPr lang="en-US" sz="2800" b="1" dirty="0"/>
              <a:t>   What Are Some Recommended Acts While Fasting?</a:t>
            </a:r>
            <a:r>
              <a:rPr lang="en-US" sz="4400" b="1" dirty="0"/>
              <a:t/>
            </a:r>
            <a:br>
              <a:rPr lang="en-US" sz="4400" b="1" dirty="0"/>
            </a:br>
            <a:endParaRPr lang="en-US" sz="40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86065222"/>
              </p:ext>
            </p:extLst>
          </p:nvPr>
        </p:nvGraphicFramePr>
        <p:xfrm>
          <a:off x="646112" y="1133856"/>
          <a:ext cx="9942640" cy="512064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7781103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741473" cy="525690"/>
          </a:xfrm>
        </p:spPr>
        <p:txBody>
          <a:bodyPr/>
          <a:lstStyle/>
          <a:p>
            <a:r>
              <a:rPr lang="en-US" sz="2400" b="1" dirty="0"/>
              <a:t>          What Does a Woman Do If Her Period Starts In Ramadan?</a:t>
            </a:r>
            <a:r>
              <a:rPr lang="en-US" b="1" dirty="0"/>
              <a:t/>
            </a:r>
            <a:br>
              <a:rPr lang="en-US" b="1" dirty="0"/>
            </a:br>
            <a:endParaRPr lang="en-US" dirty="0"/>
          </a:p>
        </p:txBody>
      </p:sp>
      <p:sp>
        <p:nvSpPr>
          <p:cNvPr id="3" name="Content Placeholder 2"/>
          <p:cNvSpPr>
            <a:spLocks noGrp="1"/>
          </p:cNvSpPr>
          <p:nvPr>
            <p:ph idx="1"/>
          </p:nvPr>
        </p:nvSpPr>
        <p:spPr>
          <a:xfrm>
            <a:off x="1103312" y="1051560"/>
            <a:ext cx="9439720" cy="5394960"/>
          </a:xfrm>
        </p:spPr>
        <p:txBody>
          <a:bodyPr>
            <a:normAutofit lnSpcReduction="10000"/>
          </a:bodyPr>
          <a:lstStyle/>
          <a:p>
            <a:pPr fontAlgn="base"/>
            <a:r>
              <a:rPr lang="en-US" dirty="0">
                <a:latin typeface="Times New Roman" panose="02020603050405020304" pitchFamily="18" charset="0"/>
                <a:cs typeface="Times New Roman" panose="02020603050405020304" pitchFamily="18" charset="0"/>
              </a:rPr>
              <a:t>If her menstruation starts in Ramadan during the night (i.e. any time from the entering of Maghrib to before the entering of Fajr), then she refrains from fasting the following day and for the duration that she is menstruating. [Hedaya Hartford, Birgivi’s Manual Interpreted]</a:t>
            </a:r>
          </a:p>
          <a:p>
            <a:pPr fontAlgn="base"/>
            <a:r>
              <a:rPr lang="en-US" dirty="0">
                <a:latin typeface="Times New Roman" panose="02020603050405020304" pitchFamily="18" charset="0"/>
                <a:cs typeface="Times New Roman" panose="02020603050405020304" pitchFamily="18" charset="0"/>
              </a:rPr>
              <a:t>If her menstruation starts in Ramadan during the day (i.e. any time from the entering of Fajr to the entering of Maghrib), then her fast is vitiated and it does not count. She must make up this day after Ramadan has ended in a time when she is able. She must refrain from fasting for the duration that she is menstruating. [Shurunbulali, </a:t>
            </a:r>
            <a:r>
              <a:rPr lang="en-US" dirty="0" err="1">
                <a:latin typeface="Times New Roman" panose="02020603050405020304" pitchFamily="18" charset="0"/>
                <a:cs typeface="Times New Roman" panose="02020603050405020304" pitchFamily="18" charset="0"/>
              </a:rPr>
              <a:t>Maraqi</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Falah</a:t>
            </a:r>
            <a:r>
              <a:rPr lang="en-US" dirty="0">
                <a:latin typeface="Times New Roman" panose="02020603050405020304" pitchFamily="18" charset="0"/>
                <a:cs typeface="Times New Roman" panose="02020603050405020304" pitchFamily="18" charset="0"/>
              </a:rPr>
              <a:t>; Shurunbulali, Imdad al-Fattah; Tahtawi, Hashiyya al-Tahtawi]</a:t>
            </a:r>
          </a:p>
          <a:p>
            <a:pPr fontAlgn="base"/>
            <a:r>
              <a:rPr lang="en-US" dirty="0">
                <a:latin typeface="Times New Roman" panose="02020603050405020304" pitchFamily="18" charset="0"/>
                <a:cs typeface="Times New Roman" panose="02020603050405020304" pitchFamily="18" charset="0"/>
              </a:rPr>
              <a:t>A menstruating woman can eat and drink during the day in Ramadan. If she believes that it is unlawful for her to eat or drink, then it is necessary for her to do so as refraining from food or drink with the intention of fasting is unlawful for her. [Tahtawi, Hashiyya al-Tahtawi; Shurunbulali, Imdad al-Fattah]</a:t>
            </a:r>
          </a:p>
          <a:p>
            <a:pPr fontAlgn="base"/>
            <a:r>
              <a:rPr lang="en-US" dirty="0">
                <a:latin typeface="Times New Roman" panose="02020603050405020304" pitchFamily="18" charset="0"/>
                <a:cs typeface="Times New Roman" panose="02020603050405020304" pitchFamily="18" charset="0"/>
              </a:rPr>
              <a:t>A menstruating woman should record the number of days she missed while fasting and make them up after Ramadan ends in a time when she is able.</a:t>
            </a:r>
          </a:p>
          <a:p>
            <a:pPr fontAlgn="base"/>
            <a:r>
              <a:rPr lang="en-US" dirty="0">
                <a:latin typeface="Times New Roman" panose="02020603050405020304" pitchFamily="18" charset="0"/>
                <a:cs typeface="Times New Roman" panose="02020603050405020304" pitchFamily="18" charset="0"/>
              </a:rPr>
              <a:t>The same rulings apply to a woman in a state of lochia (post-natal bleeding).</a:t>
            </a:r>
          </a:p>
          <a:p>
            <a:endParaRPr lang="en-US" dirty="0"/>
          </a:p>
        </p:txBody>
      </p:sp>
    </p:spTree>
    <p:extLst>
      <p:ext uri="{BB962C8B-B14F-4D97-AF65-F5344CB8AC3E}">
        <p14:creationId xmlns:p14="http://schemas.microsoft.com/office/powerpoint/2010/main" val="29131877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b="1" dirty="0"/>
              <a:t>What Does a Woman Do If her Period Ends In Ramadan?</a:t>
            </a:r>
            <a:br>
              <a:rPr lang="en-US" sz="2400" b="1" dirty="0"/>
            </a:br>
            <a:endParaRPr lang="en-US" sz="2400" dirty="0"/>
          </a:p>
        </p:txBody>
      </p:sp>
      <p:sp>
        <p:nvSpPr>
          <p:cNvPr id="3" name="Content Placeholder 2"/>
          <p:cNvSpPr>
            <a:spLocks noGrp="1"/>
          </p:cNvSpPr>
          <p:nvPr>
            <p:ph idx="1"/>
          </p:nvPr>
        </p:nvSpPr>
        <p:spPr>
          <a:xfrm>
            <a:off x="1103312" y="1078992"/>
            <a:ext cx="8946541" cy="5349240"/>
          </a:xfrm>
        </p:spPr>
        <p:txBody>
          <a:bodyPr>
            <a:normAutofit fontScale="85000" lnSpcReduction="20000"/>
          </a:bodyPr>
          <a:lstStyle/>
          <a:p>
            <a:pPr marL="0" indent="0" fontAlgn="base">
              <a:buNone/>
            </a:pPr>
            <a:endParaRPr lang="en-US" b="1" dirty="0"/>
          </a:p>
          <a:p>
            <a:pPr fontAlgn="base"/>
            <a:r>
              <a:rPr lang="en-US" sz="2100" dirty="0">
                <a:latin typeface="Times New Roman" panose="02020603050405020304" pitchFamily="18" charset="0"/>
                <a:cs typeface="Times New Roman" panose="02020603050405020304" pitchFamily="18" charset="0"/>
              </a:rPr>
              <a:t>If her menstruation stops in Ramadan during the night (i.e. any time from the entering of Maghrib to before the entering of Fajr), then she performs a purificatory bath (ghusl), begins her obligatory worship, and she is obliged to fast the following day and the remainder of Ramadan. [Hedaya Hartford, Birgivi’s Manual Interpreted]</a:t>
            </a:r>
          </a:p>
          <a:p>
            <a:pPr fontAlgn="base"/>
            <a:r>
              <a:rPr lang="en-US" sz="2100" dirty="0">
                <a:latin typeface="Times New Roman" panose="02020603050405020304" pitchFamily="18" charset="0"/>
                <a:cs typeface="Times New Roman" panose="02020603050405020304" pitchFamily="18" charset="0"/>
              </a:rPr>
              <a:t>Note: There are details to this point if her menstruation ends before the menstrual maximum of 10 complete days and the ghusl time finishes within the Fajr time. Please refer to Hedaya Hartford’s ‘</a:t>
            </a:r>
            <a:r>
              <a:rPr lang="en-US" sz="2100" dirty="0" err="1">
                <a:latin typeface="Times New Roman" panose="02020603050405020304" pitchFamily="18" charset="0"/>
                <a:cs typeface="Times New Roman" panose="02020603050405020304" pitchFamily="18" charset="0"/>
              </a:rPr>
              <a:t>Birgivi’s</a:t>
            </a:r>
            <a:r>
              <a:rPr lang="en-US" sz="2100" dirty="0">
                <a:latin typeface="Times New Roman" panose="02020603050405020304" pitchFamily="18" charset="0"/>
                <a:cs typeface="Times New Roman" panose="02020603050405020304" pitchFamily="18" charset="0"/>
              </a:rPr>
              <a:t> Manual Interpreted.’</a:t>
            </a:r>
          </a:p>
          <a:p>
            <a:pPr fontAlgn="base"/>
            <a:r>
              <a:rPr lang="en-US" sz="2100" dirty="0">
                <a:latin typeface="Times New Roman" panose="02020603050405020304" pitchFamily="18" charset="0"/>
                <a:cs typeface="Times New Roman" panose="02020603050405020304" pitchFamily="18" charset="0"/>
              </a:rPr>
              <a:t>If her menstruation stops in Ramadan during the day (i.e. any time after the entering of Fajr up to the entering of Maghrib), then she performs a purificatory bath (ghusl), begins her obligatory worship and she acts like a fasting person until the Maghrib time enters due to the sacredness of the month of Ramadan. [Hedaya Hartford, Birgivi’s Manual Interpreted] It is necessary for her to abstain from eating and drinking for the remainder of the day. [Shurunbulali, </a:t>
            </a:r>
            <a:r>
              <a:rPr lang="en-US" sz="2100" dirty="0" err="1">
                <a:latin typeface="Times New Roman" panose="02020603050405020304" pitchFamily="18" charset="0"/>
                <a:cs typeface="Times New Roman" panose="02020603050405020304" pitchFamily="18" charset="0"/>
              </a:rPr>
              <a:t>Maraqi</a:t>
            </a:r>
            <a:r>
              <a:rPr lang="en-US" sz="2100" dirty="0">
                <a:latin typeface="Times New Roman" panose="02020603050405020304" pitchFamily="18" charset="0"/>
                <a:cs typeface="Times New Roman" panose="02020603050405020304" pitchFamily="18" charset="0"/>
              </a:rPr>
              <a:t> al-</a:t>
            </a:r>
            <a:r>
              <a:rPr lang="en-US" sz="2100" dirty="0" err="1">
                <a:latin typeface="Times New Roman" panose="02020603050405020304" pitchFamily="18" charset="0"/>
                <a:cs typeface="Times New Roman" panose="02020603050405020304" pitchFamily="18" charset="0"/>
              </a:rPr>
              <a:t>Falah</a:t>
            </a:r>
            <a:r>
              <a:rPr lang="en-US" sz="2100" dirty="0">
                <a:latin typeface="Times New Roman" panose="02020603050405020304" pitchFamily="18" charset="0"/>
                <a:cs typeface="Times New Roman" panose="02020603050405020304" pitchFamily="18" charset="0"/>
              </a:rPr>
              <a:t>; Shurunbulali,  Imdad al-Fattah] She is sinful if she does not do so. However, this day of acting like a fasting person does not count as a fast. She must make up this day after Ramadan has ended in a time when she is able. [ibid] She is obliged to fast the following day and the remainder of Ramadan.</a:t>
            </a:r>
          </a:p>
          <a:p>
            <a:pPr fontAlgn="base"/>
            <a:r>
              <a:rPr lang="en-US" sz="2100" dirty="0">
                <a:latin typeface="Times New Roman" panose="02020603050405020304" pitchFamily="18" charset="0"/>
                <a:cs typeface="Times New Roman" panose="02020603050405020304" pitchFamily="18" charset="0"/>
              </a:rPr>
              <a:t>A menstruating woman should record the number of days she missed while fasting and make them up after Ramadan ends in a time when she is able.</a:t>
            </a:r>
          </a:p>
          <a:p>
            <a:pPr fontAlgn="base"/>
            <a:r>
              <a:rPr lang="en-US" sz="2100" dirty="0">
                <a:latin typeface="Times New Roman" panose="02020603050405020304" pitchFamily="18" charset="0"/>
                <a:cs typeface="Times New Roman" panose="02020603050405020304" pitchFamily="18" charset="0"/>
              </a:rPr>
              <a:t>The same rulings apply to a woman in a state of lochia (post-natal bleeding).</a:t>
            </a:r>
          </a:p>
          <a:p>
            <a:endParaRPr lang="en-US" dirty="0"/>
          </a:p>
        </p:txBody>
      </p:sp>
    </p:spTree>
    <p:extLst>
      <p:ext uri="{BB962C8B-B14F-4D97-AF65-F5344CB8AC3E}">
        <p14:creationId xmlns:p14="http://schemas.microsoft.com/office/powerpoint/2010/main" val="117435101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130"/>
          </a:xfrm>
        </p:spPr>
        <p:txBody>
          <a:bodyPr/>
          <a:lstStyle/>
          <a:p>
            <a:r>
              <a:rPr lang="en-US" sz="3200" b="1" dirty="0"/>
              <a:t>    Are There Actions That Can Vitiate the Fast?</a:t>
            </a:r>
            <a:br>
              <a:rPr lang="en-US" sz="3200" b="1" dirty="0"/>
            </a:br>
            <a:endParaRPr lang="en-US" sz="3200" dirty="0"/>
          </a:p>
        </p:txBody>
      </p:sp>
      <p:sp>
        <p:nvSpPr>
          <p:cNvPr id="3" name="Content Placeholder 2"/>
          <p:cNvSpPr>
            <a:spLocks noGrp="1"/>
          </p:cNvSpPr>
          <p:nvPr>
            <p:ph idx="1"/>
          </p:nvPr>
        </p:nvSpPr>
        <p:spPr>
          <a:xfrm>
            <a:off x="1103312" y="1243584"/>
            <a:ext cx="8946541" cy="5004815"/>
          </a:xfrm>
        </p:spPr>
        <p:txBody>
          <a:bodyPr>
            <a:normAutofit fontScale="85000" lnSpcReduction="10000"/>
          </a:bodyPr>
          <a:lstStyle/>
          <a:p>
            <a:pPr fontAlgn="base"/>
            <a:r>
              <a:rPr lang="en-US" dirty="0">
                <a:latin typeface="Times New Roman" panose="02020603050405020304" pitchFamily="18" charset="0"/>
                <a:cs typeface="Times New Roman" panose="02020603050405020304" pitchFamily="18" charset="0"/>
              </a:rPr>
              <a:t>Yes, there are actions that can vitiate the fast. These actions fall under two categories: 1) that which vitiates the fast and requires a makeup along with expiation and 2) that which vitiates the fast and requires makeup only. [ibn </a:t>
            </a:r>
            <a:r>
              <a:rPr lang="en-US" dirty="0" err="1">
                <a:latin typeface="Times New Roman" panose="02020603050405020304" pitchFamily="18" charset="0"/>
                <a:cs typeface="Times New Roman" panose="02020603050405020304" pitchFamily="18" charset="0"/>
              </a:rPr>
              <a:t>Abdin</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Radd</a:t>
            </a:r>
            <a:r>
              <a:rPr lang="en-US" dirty="0">
                <a:latin typeface="Times New Roman" panose="02020603050405020304" pitchFamily="18" charset="0"/>
                <a:cs typeface="Times New Roman" panose="02020603050405020304" pitchFamily="18" charset="0"/>
              </a:rPr>
              <a:t> al-Muhtar]</a:t>
            </a:r>
          </a:p>
          <a:p>
            <a:pPr fontAlgn="base"/>
            <a:r>
              <a:rPr lang="en-US" dirty="0">
                <a:latin typeface="Times New Roman" panose="02020603050405020304" pitchFamily="18" charset="0"/>
                <a:cs typeface="Times New Roman" panose="02020603050405020304" pitchFamily="18" charset="0"/>
              </a:rPr>
              <a:t>For the first category, the principle returns to deliberately performing an act that vitiates the fast by one’s own free will and without a valid reason. Deliberately means that one remembers that one is fasting and purposely performs an action that breaks the fast. [ibid] These actions are outlined below in the section ‘category 1.’</a:t>
            </a:r>
          </a:p>
          <a:p>
            <a:pPr fontAlgn="base"/>
            <a:r>
              <a:rPr lang="en-US" dirty="0">
                <a:latin typeface="Times New Roman" panose="02020603050405020304" pitchFamily="18" charset="0"/>
                <a:cs typeface="Times New Roman" panose="02020603050405020304" pitchFamily="18" charset="0"/>
              </a:rPr>
              <a:t>For the second category, the principle returns to accidentally performing an act that vitiates the fast. It also includes acts performed by force of a third party. Accidentally means that one remembers that one is fasting but broke the fast by one’s own doing without the intention to purposely break the fast. [Tahtawi, Hashiyya al-Tahtawi; Related in </a:t>
            </a:r>
            <a:r>
              <a:rPr lang="en-US" dirty="0" err="1">
                <a:latin typeface="Times New Roman" panose="02020603050405020304" pitchFamily="18" charset="0"/>
                <a:cs typeface="Times New Roman" panose="02020603050405020304" pitchFamily="18" charset="0"/>
              </a:rPr>
              <a:t>Radd</a:t>
            </a:r>
            <a:r>
              <a:rPr lang="en-US" dirty="0">
                <a:latin typeface="Times New Roman" panose="02020603050405020304" pitchFamily="18" charset="0"/>
                <a:cs typeface="Times New Roman" panose="02020603050405020304" pitchFamily="18" charset="0"/>
              </a:rPr>
              <a:t> al-Muhtar] These actions are outlined below in the section ‘category 2.’</a:t>
            </a:r>
          </a:p>
          <a:p>
            <a:pPr fontAlgn="base"/>
            <a:r>
              <a:rPr lang="en-US" dirty="0">
                <a:latin typeface="Times New Roman" panose="02020603050405020304" pitchFamily="18" charset="0"/>
                <a:cs typeface="Times New Roman" panose="02020603050405020304" pitchFamily="18" charset="0"/>
              </a:rPr>
              <a:t>If any of the actions from category 1 are performed forgetfully, then they do not vitiate the fast. Forgetfully means that one does not have the presence of mind that one is fasting when performing the action. [Shurunbulali, Imdad al-Fattah]  The Prophet (Allah bless him and give him peace) said, “Whoever forgets that he is fasting and eats or drinks, then he still completes his fast. It is only Allah who fed him and gave him drink.” [Bukhari] In another narration, the Prophet (Allah bless him and give him peace) said, “If a fasting person eats forgetfully, it is only provision Allah put forth to him and there is no makeup upon him.” [Bukhari]</a:t>
            </a:r>
          </a:p>
          <a:p>
            <a:pPr marL="0" indent="0">
              <a:buNone/>
            </a:pPr>
            <a:endParaRPr lang="en-US" dirty="0"/>
          </a:p>
        </p:txBody>
      </p:sp>
    </p:spTree>
    <p:extLst>
      <p:ext uri="{BB962C8B-B14F-4D97-AF65-F5344CB8AC3E}">
        <p14:creationId xmlns:p14="http://schemas.microsoft.com/office/powerpoint/2010/main" val="25955247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1037754"/>
          </a:xfrm>
        </p:spPr>
        <p:txBody>
          <a:bodyPr/>
          <a:lstStyle/>
          <a:p>
            <a:r>
              <a:rPr lang="en-US" sz="3200" b="1" dirty="0"/>
              <a:t>Category 1: Acts That Vitiate the Fast &amp; Require Makeup &amp; Expiation</a:t>
            </a:r>
            <a:r>
              <a:rPr lang="en-US" b="1" dirty="0"/>
              <a:t/>
            </a:r>
            <a:br>
              <a:rPr lang="en-US" b="1" dirty="0"/>
            </a:br>
            <a:endParaRPr lang="en-US" dirty="0"/>
          </a:p>
        </p:txBody>
      </p:sp>
      <p:sp>
        <p:nvSpPr>
          <p:cNvPr id="3" name="Content Placeholder 2"/>
          <p:cNvSpPr>
            <a:spLocks noGrp="1"/>
          </p:cNvSpPr>
          <p:nvPr>
            <p:ph idx="1"/>
          </p:nvPr>
        </p:nvSpPr>
        <p:spPr>
          <a:xfrm>
            <a:off x="274320" y="1618488"/>
            <a:ext cx="9775533" cy="5239512"/>
          </a:xfrm>
        </p:spPr>
        <p:txBody>
          <a:bodyPr>
            <a:normAutofit/>
          </a:bodyPr>
          <a:lstStyle/>
          <a:p>
            <a:pPr marL="0" indent="0" fontAlgn="base">
              <a:buNone/>
            </a:pPr>
            <a:endParaRPr lang="en-US" b="1" dirty="0"/>
          </a:p>
          <a:p>
            <a:pPr marL="0" indent="0" fontAlgn="base">
              <a:buNone/>
            </a:pPr>
            <a:r>
              <a:rPr lang="en-US" dirty="0">
                <a:latin typeface="Times New Roman" panose="02020603050405020304" pitchFamily="18" charset="0"/>
                <a:cs typeface="Times New Roman" panose="02020603050405020304" pitchFamily="18" charset="0"/>
              </a:rPr>
              <a:t>Acts that invalidate the fast and require a makeup along with expiation only relate to the current Ramadan fasts. Otherwise, if one performs any of the following actions while performing a fast outside of the current month of Ramadan, such as a make-up fast, then the fast is vitiated and only a makeup is required. One does not owe the expiation.</a:t>
            </a:r>
          </a:p>
          <a:p>
            <a:pPr marL="0" indent="0" fontAlgn="base">
              <a:buNone/>
            </a:pPr>
            <a:r>
              <a:rPr lang="en-US" dirty="0">
                <a:latin typeface="Times New Roman" panose="02020603050405020304" pitchFamily="18" charset="0"/>
                <a:cs typeface="Times New Roman" panose="02020603050405020304" pitchFamily="18" charset="0"/>
              </a:rPr>
              <a:t>If done deliberately, by one’s own free will, and without a valid reason while fasting a current Ramadan fast, the following acts invalidate the fast and require a makeup along with expiation:</a:t>
            </a:r>
          </a:p>
          <a:p>
            <a:pPr marL="0" indent="0" fontAlgn="base">
              <a:buNone/>
            </a:pPr>
            <a:r>
              <a:rPr lang="en-US" dirty="0">
                <a:latin typeface="Times New Roman" panose="02020603050405020304" pitchFamily="18" charset="0"/>
                <a:cs typeface="Times New Roman" panose="02020603050405020304" pitchFamily="18" charset="0"/>
              </a:rPr>
              <a:t>1eating or drinking something that humans would normally consume and this consummation nourishes, medicates, or pleases the body in some way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2. actual sexual intercourse,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3. swallowing the saliva of one’s spouse</a:t>
            </a:r>
          </a:p>
          <a:p>
            <a:pPr marL="0" indent="0" fontAlgn="base">
              <a:buNone/>
            </a:pPr>
            <a:endParaRPr lang="en-US" dirty="0"/>
          </a:p>
          <a:p>
            <a:pPr marL="0" indent="0">
              <a:buNone/>
            </a:pPr>
            <a:endParaRPr lang="en-US" dirty="0"/>
          </a:p>
        </p:txBody>
      </p:sp>
    </p:spTree>
    <p:extLst>
      <p:ext uri="{BB962C8B-B14F-4D97-AF65-F5344CB8AC3E}">
        <p14:creationId xmlns:p14="http://schemas.microsoft.com/office/powerpoint/2010/main" val="3143569604"/>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882306"/>
          </a:xfrm>
        </p:spPr>
        <p:txBody>
          <a:bodyPr/>
          <a:lstStyle/>
          <a:p>
            <a:r>
              <a:rPr lang="en-US" sz="2800" b="1" dirty="0"/>
              <a:t>Category 2: Acts That Vitiate the Fast &amp; Require Make Up But Do Not Require Expiation</a:t>
            </a:r>
            <a:r>
              <a:rPr lang="en-US" b="1" dirty="0"/>
              <a:t/>
            </a:r>
            <a:br>
              <a:rPr lang="en-US" b="1" dirty="0"/>
            </a:br>
            <a:endParaRPr lang="en-US" dirty="0"/>
          </a:p>
        </p:txBody>
      </p:sp>
      <p:sp>
        <p:nvSpPr>
          <p:cNvPr id="3" name="Content Placeholder 2"/>
          <p:cNvSpPr>
            <a:spLocks noGrp="1"/>
          </p:cNvSpPr>
          <p:nvPr>
            <p:ph idx="1"/>
          </p:nvPr>
        </p:nvSpPr>
        <p:spPr>
          <a:xfrm>
            <a:off x="393192" y="1490472"/>
            <a:ext cx="9656661" cy="5010912"/>
          </a:xfrm>
        </p:spPr>
        <p:txBody>
          <a:bodyPr>
            <a:normAutofit fontScale="77500" lnSpcReduction="20000"/>
          </a:bodyPr>
          <a:lstStyle/>
          <a:p>
            <a:pPr fontAlgn="base"/>
            <a:r>
              <a:rPr lang="en-US" b="1" dirty="0"/>
              <a:t>eating or drinking accidentally</a:t>
            </a:r>
          </a:p>
          <a:p>
            <a:pPr fontAlgn="base"/>
            <a:r>
              <a:rPr lang="en-US" b="1" dirty="0"/>
              <a:t>eating or drinking because one thought Maghrib entered but Maghrib did not enter</a:t>
            </a:r>
          </a:p>
          <a:p>
            <a:pPr fontAlgn="base"/>
            <a:r>
              <a:rPr lang="en-US" b="1" dirty="0"/>
              <a:t>eating or drinking because one doubted that Fajr entered but Fajr really did enter</a:t>
            </a:r>
          </a:p>
          <a:p>
            <a:pPr fontAlgn="base"/>
            <a:r>
              <a:rPr lang="en-US" b="1" dirty="0"/>
              <a:t>eating or drinking forgetfully and thereafter thinking that the fast is broken, to deliberately eat and drink again</a:t>
            </a:r>
          </a:p>
          <a:p>
            <a:pPr fontAlgn="base"/>
            <a:r>
              <a:rPr lang="en-US" b="1" dirty="0"/>
              <a:t>swallowing what is between the teeth, on the condition that it is the size of a chickpea or bigger</a:t>
            </a:r>
          </a:p>
          <a:p>
            <a:pPr fontAlgn="base"/>
            <a:r>
              <a:rPr lang="en-US" b="1" dirty="0"/>
              <a:t>swallowing a pebble or other items that people wouldn’t typically eat</a:t>
            </a:r>
          </a:p>
          <a:p>
            <a:pPr fontAlgn="base"/>
            <a:r>
              <a:rPr lang="en-US" b="1" dirty="0"/>
              <a:t>swallowing water by accident when gargling for wudu or ghusl (with the exception of water that remains in the mouth—see next category)</a:t>
            </a:r>
          </a:p>
          <a:p>
            <a:pPr fontAlgn="base"/>
            <a:r>
              <a:rPr lang="en-US" b="1" dirty="0"/>
              <a:t>swallowing blood that exits from the gums and preponderates over the saliva</a:t>
            </a:r>
          </a:p>
          <a:p>
            <a:pPr fontAlgn="base"/>
            <a:r>
              <a:rPr lang="en-US" b="1" dirty="0"/>
              <a:t>swallowing toothpaste or mouthwash</a:t>
            </a:r>
          </a:p>
          <a:p>
            <a:pPr fontAlgn="base"/>
            <a:r>
              <a:rPr lang="en-US" b="1" dirty="0"/>
              <a:t>deliberately swallowing vomit that reaches a mouthful</a:t>
            </a:r>
          </a:p>
          <a:p>
            <a:pPr fontAlgn="base"/>
            <a:r>
              <a:rPr lang="en-US" b="1" dirty="0"/>
              <a:t>deliberately vomiting a mouthful, regardless if one swallows it or not</a:t>
            </a:r>
          </a:p>
          <a:p>
            <a:pPr fontAlgn="base"/>
            <a:r>
              <a:rPr lang="en-US" b="1" dirty="0"/>
              <a:t>vomiting and thereafter thinking that the fast is broken, to deliberately vomit again</a:t>
            </a:r>
          </a:p>
          <a:p>
            <a:pPr fontAlgn="base"/>
            <a:r>
              <a:rPr lang="en-US" b="1" dirty="0"/>
              <a:t>smoke that enters the throat by one’s doing, on the condition one’s body doesn’t benefit from it</a:t>
            </a:r>
          </a:p>
          <a:p>
            <a:pPr marL="0" indent="0" fontAlgn="base">
              <a:buNone/>
            </a:pPr>
            <a:endParaRPr lang="en-US" b="1" dirty="0"/>
          </a:p>
          <a:p>
            <a:pPr marL="0" indent="0">
              <a:buNone/>
            </a:pPr>
            <a:endParaRPr lang="en-US" b="1" dirty="0"/>
          </a:p>
        </p:txBody>
      </p:sp>
    </p:spTree>
    <p:extLst>
      <p:ext uri="{BB962C8B-B14F-4D97-AF65-F5344CB8AC3E}">
        <p14:creationId xmlns:p14="http://schemas.microsoft.com/office/powerpoint/2010/main" val="321617759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98842"/>
          </a:xfrm>
        </p:spPr>
        <p:txBody>
          <a:bodyPr/>
          <a:lstStyle/>
          <a:p>
            <a:r>
              <a:rPr lang="en-US" sz="3200" b="1" dirty="0"/>
              <a:t>What are the Acts That Do Not Break the Fast?</a:t>
            </a:r>
            <a:r>
              <a:rPr lang="en-US" b="1" dirty="0"/>
              <a:t/>
            </a:r>
            <a:br>
              <a:rPr lang="en-US" b="1" dirty="0"/>
            </a:br>
            <a:endParaRPr lang="en-US" dirty="0"/>
          </a:p>
        </p:txBody>
      </p:sp>
      <p:sp>
        <p:nvSpPr>
          <p:cNvPr id="3" name="Content Placeholder 2"/>
          <p:cNvSpPr>
            <a:spLocks noGrp="1"/>
          </p:cNvSpPr>
          <p:nvPr>
            <p:ph idx="1"/>
          </p:nvPr>
        </p:nvSpPr>
        <p:spPr>
          <a:xfrm>
            <a:off x="521208" y="1170432"/>
            <a:ext cx="10917936" cy="5568696"/>
          </a:xfrm>
        </p:spPr>
        <p:txBody>
          <a:bodyPr>
            <a:normAutofit fontScale="70000" lnSpcReduction="20000"/>
          </a:bodyPr>
          <a:lstStyle/>
          <a:p>
            <a:pPr fontAlgn="base"/>
            <a:r>
              <a:rPr lang="en-US" dirty="0"/>
              <a:t>eating or drinking something forgetfully (see aforementioned definition)</a:t>
            </a:r>
          </a:p>
          <a:p>
            <a:pPr fontAlgn="base"/>
            <a:r>
              <a:rPr lang="en-US" dirty="0"/>
              <a:t>eating what is between the teeth if it is less than the size of a chickpea</a:t>
            </a:r>
          </a:p>
          <a:p>
            <a:pPr fontAlgn="base"/>
            <a:r>
              <a:rPr lang="en-US" dirty="0"/>
              <a:t>tasting the leftover traces of medicine in the mouth or throat</a:t>
            </a:r>
          </a:p>
          <a:p>
            <a:pPr fontAlgn="base"/>
            <a:r>
              <a:rPr lang="en-US" dirty="0"/>
              <a:t>chewing on a sesame seed without swallowing it, if its taste doesn’t reach the throat</a:t>
            </a:r>
          </a:p>
          <a:p>
            <a:pPr fontAlgn="base"/>
            <a:r>
              <a:rPr lang="en-US" dirty="0"/>
              <a:t>dust or smoke (including smoke from ‘</a:t>
            </a:r>
            <a:r>
              <a:rPr lang="en-US" dirty="0" err="1"/>
              <a:t>ud</a:t>
            </a:r>
            <a:r>
              <a:rPr lang="en-US" dirty="0"/>
              <a:t> or incense) entering one’s throat without one’s doing</a:t>
            </a:r>
          </a:p>
          <a:p>
            <a:pPr fontAlgn="base"/>
            <a:r>
              <a:rPr lang="en-US" dirty="0"/>
              <a:t>a mosquito, fly, or any other object entering one’s throat without one’s doing</a:t>
            </a:r>
          </a:p>
          <a:p>
            <a:pPr fontAlgn="base"/>
            <a:r>
              <a:rPr lang="en-US" dirty="0"/>
              <a:t>swallowing the wetness that remains after washing one’s mouth for wudu or ghusl</a:t>
            </a:r>
          </a:p>
          <a:p>
            <a:pPr fontAlgn="base"/>
            <a:r>
              <a:rPr lang="en-US" dirty="0"/>
              <a:t>swallowing one or two drops of sweat or tears that enter the mouth and mixes with one’s saliva, on the condition that one cannot taste its saltiness</a:t>
            </a:r>
          </a:p>
          <a:p>
            <a:pPr fontAlgn="base"/>
            <a:r>
              <a:rPr lang="en-US" dirty="0"/>
              <a:t>swallowing one’s own saliva</a:t>
            </a:r>
          </a:p>
          <a:p>
            <a:pPr fontAlgn="base"/>
            <a:r>
              <a:rPr lang="en-US" dirty="0"/>
              <a:t>swallowing one’s own phlegm after clearing the throat</a:t>
            </a:r>
          </a:p>
          <a:p>
            <a:pPr fontAlgn="base"/>
            <a:r>
              <a:rPr lang="en-US" dirty="0"/>
              <a:t>swallowing vomit that emerges in the mouth without one’s doing, even if it is a mouthful</a:t>
            </a:r>
          </a:p>
          <a:p>
            <a:pPr fontAlgn="base"/>
            <a:r>
              <a:rPr lang="en-US" dirty="0"/>
              <a:t>deliberately vomiting less than a mouthful, regardless if one swallows it or not</a:t>
            </a:r>
          </a:p>
          <a:p>
            <a:pPr fontAlgn="base"/>
            <a:r>
              <a:rPr lang="en-US" dirty="0"/>
              <a:t>using a </a:t>
            </a:r>
            <a:r>
              <a:rPr lang="en-US" dirty="0" err="1"/>
              <a:t>miswak</a:t>
            </a:r>
            <a:r>
              <a:rPr lang="en-US" dirty="0"/>
              <a:t> or toothbrush</a:t>
            </a:r>
          </a:p>
          <a:p>
            <a:pPr fontAlgn="base"/>
            <a:r>
              <a:rPr lang="en-US" dirty="0"/>
              <a:t>wetting one’s lips with one’s saliva while speaking and swallowing it</a:t>
            </a:r>
          </a:p>
          <a:p>
            <a:pPr fontAlgn="base"/>
            <a:r>
              <a:rPr lang="en-US" dirty="0"/>
              <a:t>swallowing blood that exits from the gums and does not preponderate over the saliva on the condition one cannot taste it</a:t>
            </a:r>
          </a:p>
          <a:p>
            <a:pPr fontAlgn="base"/>
            <a:r>
              <a:rPr lang="en-US" dirty="0"/>
              <a:t>pulling back saliva into one’s mouth that flows to the chin like a string on the condition that it stays connected and does not break off</a:t>
            </a:r>
          </a:p>
          <a:p>
            <a:pPr fontAlgn="base"/>
            <a:r>
              <a:rPr lang="en-US" dirty="0"/>
              <a:t>backbiting</a:t>
            </a:r>
          </a:p>
          <a:p>
            <a:endParaRPr lang="en-US" dirty="0"/>
          </a:p>
        </p:txBody>
      </p:sp>
    </p:spTree>
    <p:extLst>
      <p:ext uri="{BB962C8B-B14F-4D97-AF65-F5344CB8AC3E}">
        <p14:creationId xmlns:p14="http://schemas.microsoft.com/office/powerpoint/2010/main" val="357121906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71994"/>
          </a:xfrm>
        </p:spPr>
        <p:txBody>
          <a:bodyPr/>
          <a:lstStyle/>
          <a:p>
            <a:r>
              <a:rPr lang="en-US" b="1" dirty="0"/>
              <a:t>              What is the Expiation?</a:t>
            </a:r>
            <a:br>
              <a:rPr lang="en-US"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677583167"/>
              </p:ext>
            </p:extLst>
          </p:nvPr>
        </p:nvGraphicFramePr>
        <p:xfrm>
          <a:off x="646112" y="1252728"/>
          <a:ext cx="10262680" cy="52303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3448771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65376" y="452718"/>
            <a:ext cx="8185458" cy="1400530"/>
          </a:xfrm>
        </p:spPr>
        <p:txBody>
          <a:bodyPr/>
          <a:lstStyle/>
          <a:p>
            <a:pPr marL="342900" lvl="0" indent="-342900">
              <a:spcBef>
                <a:spcPts val="1000"/>
              </a:spcBef>
            </a:pPr>
            <a:r>
              <a:rPr lang="en-US" sz="2000" dirty="0" smtClean="0">
                <a:solidFill>
                  <a:prstClr val="white"/>
                </a:solidFill>
              </a:rPr>
              <a:t/>
            </a:r>
            <a:br>
              <a:rPr lang="en-US" sz="2000" dirty="0" smtClean="0">
                <a:solidFill>
                  <a:prstClr val="white"/>
                </a:solidFill>
              </a:rPr>
            </a:br>
            <a:r>
              <a:rPr lang="en-US" sz="2000" dirty="0" smtClean="0">
                <a:solidFill>
                  <a:prstClr val="white"/>
                </a:solidFill>
              </a:rPr>
              <a:t> </a:t>
            </a:r>
            <a:r>
              <a:rPr lang="en-US" sz="3600" b="1" u="sng" dirty="0" smtClean="0">
                <a:solidFill>
                  <a:prstClr val="white"/>
                </a:solidFill>
              </a:rPr>
              <a:t>empty stomach to feed the soul</a:t>
            </a:r>
            <a:r>
              <a:rPr lang="en-US" sz="3600" b="1" u="sng" dirty="0">
                <a:solidFill>
                  <a:prstClr val="white"/>
                </a:solidFill>
              </a:rPr>
              <a:t/>
            </a:r>
            <a:br>
              <a:rPr lang="en-US" sz="3600" b="1" u="sng" dirty="0">
                <a:solidFill>
                  <a:prstClr val="white"/>
                </a:solidFill>
              </a:rPr>
            </a:br>
            <a:endParaRPr lang="en-US" sz="6000" b="1" u="sng" dirty="0"/>
          </a:p>
        </p:txBody>
      </p:sp>
      <p:sp>
        <p:nvSpPr>
          <p:cNvPr id="3" name="Content Placeholder 2"/>
          <p:cNvSpPr>
            <a:spLocks noGrp="1"/>
          </p:cNvSpPr>
          <p:nvPr>
            <p:ph idx="1"/>
          </p:nvPr>
        </p:nvSpPr>
        <p:spPr/>
        <p:txBody>
          <a:bodyPr/>
          <a:lstStyle/>
          <a:p>
            <a:endParaRPr lang="en-US" dirty="0" smtClean="0"/>
          </a:p>
          <a:p>
            <a:endParaRPr lang="en-US" dirty="0"/>
          </a:p>
          <a:p>
            <a:endParaRPr lang="en-US" dirty="0" smtClean="0"/>
          </a:p>
          <a:p>
            <a:pPr marL="0" indent="0">
              <a:buNone/>
            </a:pPr>
            <a:r>
              <a:rPr lang="en-US" dirty="0" smtClean="0"/>
              <a:t>                    THANKS </a:t>
            </a:r>
            <a:r>
              <a:rPr lang="en-US" dirty="0"/>
              <a:t>FOR KEEPING EYE ON THE CONTENT</a:t>
            </a:r>
          </a:p>
          <a:p>
            <a:pPr marL="0" indent="0">
              <a:buNone/>
            </a:pPr>
            <a:r>
              <a:rPr lang="en-US" b="1" dirty="0" smtClean="0"/>
              <a:t>                              LECTURER </a:t>
            </a:r>
            <a:r>
              <a:rPr lang="en-US" b="1" dirty="0"/>
              <a:t>:MAHMOOD AKHTAR</a:t>
            </a:r>
          </a:p>
        </p:txBody>
      </p:sp>
    </p:spTree>
    <p:extLst>
      <p:ext uri="{BB962C8B-B14F-4D97-AF65-F5344CB8AC3E}">
        <p14:creationId xmlns:p14="http://schemas.microsoft.com/office/powerpoint/2010/main" val="3855052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63434"/>
          </a:xfrm>
        </p:spPr>
        <p:txBody>
          <a:bodyPr/>
          <a:lstStyle/>
          <a:p>
            <a:r>
              <a:rPr lang="en-US" dirty="0"/>
              <a:t>          </a:t>
            </a:r>
            <a:r>
              <a:rPr lang="en-US" b="1" dirty="0"/>
              <a:t>Contents of the Lecture</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92266183"/>
              </p:ext>
            </p:extLst>
          </p:nvPr>
        </p:nvGraphicFramePr>
        <p:xfrm>
          <a:off x="646112" y="1453896"/>
          <a:ext cx="9403742" cy="479450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16415521"/>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772578"/>
          </a:xfrm>
        </p:spPr>
        <p:txBody>
          <a:bodyPr/>
          <a:lstStyle/>
          <a:p>
            <a:r>
              <a:rPr lang="en-US" sz="3200" b="1" dirty="0"/>
              <a:t>                   Introduction to Fasting</a:t>
            </a:r>
            <a:r>
              <a:rPr lang="en-US" sz="4400" b="1" dirty="0"/>
              <a:t/>
            </a:r>
            <a:br>
              <a:rPr lang="en-US" sz="4400" b="1" dirty="0"/>
            </a:br>
            <a:endParaRPr lang="en-US" dirty="0"/>
          </a:p>
        </p:txBody>
      </p:sp>
      <p:sp>
        <p:nvSpPr>
          <p:cNvPr id="3" name="Content Placeholder 2"/>
          <p:cNvSpPr>
            <a:spLocks noGrp="1"/>
          </p:cNvSpPr>
          <p:nvPr>
            <p:ph idx="1"/>
          </p:nvPr>
        </p:nvSpPr>
        <p:spPr>
          <a:xfrm>
            <a:off x="646112" y="1225296"/>
            <a:ext cx="9403742" cy="5023103"/>
          </a:xfrm>
        </p:spPr>
        <p:txBody>
          <a:bodyPr/>
          <a:lstStyle/>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Fasting the month of Ramadan is one of the five pillars of Islam. The Companion Abdullah ibn Umar ibn al-</a:t>
            </a:r>
            <a:r>
              <a:rPr lang="en-US" dirty="0" err="1">
                <a:latin typeface="Times New Roman" panose="02020603050405020304" pitchFamily="18" charset="0"/>
                <a:cs typeface="Times New Roman" panose="02020603050405020304" pitchFamily="18" charset="0"/>
              </a:rPr>
              <a:t>Khattab</a:t>
            </a:r>
            <a:r>
              <a:rPr lang="en-US" dirty="0">
                <a:latin typeface="Times New Roman" panose="02020603050405020304" pitchFamily="18" charset="0"/>
                <a:cs typeface="Times New Roman" panose="02020603050405020304" pitchFamily="18" charset="0"/>
              </a:rPr>
              <a:t> (Allah be pleased with him) said, “I heard the Messenger of Allah (Allah bless him and give him peace) say: ‘The religion of Islam is based upon five (pillars): testifying that there is no deity except God and Muhammad is the Messenger of God; establishing the prayer; giving zakat; making pilgrimage; and fasting (the month) of Ramadan.’” [</a:t>
            </a:r>
            <a:r>
              <a:rPr lang="en-US" sz="1400" b="1" dirty="0">
                <a:latin typeface="Times New Roman" panose="02020603050405020304" pitchFamily="18" charset="0"/>
                <a:cs typeface="Times New Roman" panose="02020603050405020304" pitchFamily="18" charset="0"/>
              </a:rPr>
              <a:t>Bukhari; Muslim</a:t>
            </a:r>
            <a:r>
              <a:rPr lang="en-US" dirty="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The act of fasting was also practiced by previous religious communities. Likewise, it has been ordained for the followers of the Prophet Muhammad (Allah bless him and give him peace). Allah All-Mighty says in the Quran, “O ye who believe! Fasting is prescribed onto you as it was prescribed onto those before you, that perhaps ye may (learn) self-restraint.” [</a:t>
            </a:r>
            <a:r>
              <a:rPr lang="en-US" sz="1400" b="1" dirty="0">
                <a:latin typeface="Times New Roman" panose="02020603050405020304" pitchFamily="18" charset="0"/>
                <a:cs typeface="Times New Roman" panose="02020603050405020304" pitchFamily="18" charset="0"/>
              </a:rPr>
              <a:t>Surat Al-</a:t>
            </a:r>
            <a:r>
              <a:rPr lang="en-US" sz="1400" b="1" dirty="0" err="1">
                <a:latin typeface="Times New Roman" panose="02020603050405020304" pitchFamily="18" charset="0"/>
                <a:cs typeface="Times New Roman" panose="02020603050405020304" pitchFamily="18" charset="0"/>
              </a:rPr>
              <a:t>Baqara</a:t>
            </a:r>
            <a:r>
              <a:rPr lang="en-US" sz="1400" b="1" dirty="0">
                <a:latin typeface="Times New Roman" panose="02020603050405020304" pitchFamily="18" charset="0"/>
                <a:cs typeface="Times New Roman" panose="02020603050405020304" pitchFamily="18" charset="0"/>
              </a:rPr>
              <a:t>, . 183</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85319231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571410"/>
          </a:xfrm>
        </p:spPr>
        <p:txBody>
          <a:bodyPr/>
          <a:lstStyle/>
          <a:p>
            <a:r>
              <a:rPr lang="en-US" sz="2800" b="1" dirty="0"/>
              <a:t>                       What is Fasting</a:t>
            </a:r>
            <a:r>
              <a:rPr lang="en-US" sz="3600" b="1" dirty="0"/>
              <a:t>?</a:t>
            </a:r>
            <a:br>
              <a:rPr lang="en-US" sz="3600" b="1" dirty="0"/>
            </a:br>
            <a:endParaRPr lang="en-US" sz="3600" dirty="0"/>
          </a:p>
        </p:txBody>
      </p:sp>
      <p:sp>
        <p:nvSpPr>
          <p:cNvPr id="3" name="Content Placeholder 2"/>
          <p:cNvSpPr>
            <a:spLocks noGrp="1"/>
          </p:cNvSpPr>
          <p:nvPr>
            <p:ph idx="1"/>
          </p:nvPr>
        </p:nvSpPr>
        <p:spPr>
          <a:xfrm>
            <a:off x="365760" y="2052919"/>
            <a:ext cx="9684093" cy="3671226"/>
          </a:xfrm>
        </p:spPr>
        <p:txBody>
          <a:bodyPr>
            <a:normAutofit lnSpcReduction="10000"/>
          </a:bodyPr>
          <a:lstStyle/>
          <a:p>
            <a:pPr fontAlgn="base"/>
            <a:r>
              <a:rPr lang="en-US" dirty="0"/>
              <a:t>Linguistically, the word fasting in the Arabic language means unconditional ‘restraint’ (imsak) from any action or speech during any time.</a:t>
            </a:r>
          </a:p>
          <a:p>
            <a:pPr fontAlgn="base"/>
            <a:endParaRPr lang="en-US" dirty="0"/>
          </a:p>
          <a:p>
            <a:pPr fontAlgn="base"/>
            <a:r>
              <a:rPr lang="en-US" dirty="0"/>
              <a:t>According to the Sacred Law, fasting is the act of:</a:t>
            </a:r>
          </a:p>
          <a:p>
            <a:pPr marL="0" indent="0" fontAlgn="base">
              <a:buNone/>
            </a:pPr>
            <a:r>
              <a:rPr lang="en-US" dirty="0"/>
              <a:t>        a. refraining from engaging in sexual activity,</a:t>
            </a:r>
            <a:br>
              <a:rPr lang="en-US" dirty="0"/>
            </a:br>
            <a:r>
              <a:rPr lang="en-US" dirty="0"/>
              <a:t>        b. refraining from entering anything into the body cavity,</a:t>
            </a:r>
            <a:br>
              <a:rPr lang="en-US" dirty="0"/>
            </a:br>
            <a:r>
              <a:rPr lang="en-US" dirty="0"/>
              <a:t>        c. whether deliberately or accidentally,</a:t>
            </a:r>
            <a:br>
              <a:rPr lang="en-US" dirty="0"/>
            </a:br>
            <a:r>
              <a:rPr lang="en-US" dirty="0"/>
              <a:t>        d. from true dawn to the time the sun sets</a:t>
            </a:r>
            <a:br>
              <a:rPr lang="en-US" dirty="0"/>
            </a:br>
            <a:r>
              <a:rPr lang="en-US" dirty="0"/>
              <a:t>        e. accompanied with the intention of fasting</a:t>
            </a:r>
            <a:br>
              <a:rPr lang="en-US" dirty="0"/>
            </a:br>
            <a:r>
              <a:rPr lang="en-US" dirty="0"/>
              <a:t>                    </a:t>
            </a:r>
          </a:p>
          <a:p>
            <a:pPr marL="0" indent="0">
              <a:buNone/>
            </a:pPr>
            <a:endParaRPr lang="en-US" dirty="0"/>
          </a:p>
        </p:txBody>
      </p:sp>
    </p:spTree>
    <p:extLst>
      <p:ext uri="{BB962C8B-B14F-4D97-AF65-F5344CB8AC3E}">
        <p14:creationId xmlns:p14="http://schemas.microsoft.com/office/powerpoint/2010/main" val="1704830165"/>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b="1" dirty="0"/>
              <a:t>When Does Fasting Become                                         Obligatory?</a:t>
            </a:r>
            <a:br>
              <a:rPr lang="en-US" sz="3600" b="1" dirty="0"/>
            </a:br>
            <a:endParaRPr lang="en-US" sz="3600" dirty="0"/>
          </a:p>
        </p:txBody>
      </p:sp>
      <p:sp>
        <p:nvSpPr>
          <p:cNvPr id="3" name="Content Placeholder 2"/>
          <p:cNvSpPr>
            <a:spLocks noGrp="1"/>
          </p:cNvSpPr>
          <p:nvPr>
            <p:ph idx="1"/>
          </p:nvPr>
        </p:nvSpPr>
        <p:spPr>
          <a:xfrm>
            <a:off x="1104293" y="2062344"/>
            <a:ext cx="8946541" cy="3537177"/>
          </a:xfrm>
        </p:spPr>
        <p:txBody>
          <a:bodyPr/>
          <a:lstStyle/>
          <a:p>
            <a:pPr marL="0" indent="0">
              <a:buNone/>
            </a:pPr>
            <a:endParaRPr lang="en-US" dirty="0"/>
          </a:p>
          <a:p>
            <a:pPr marL="0" indent="0">
              <a:buNone/>
            </a:pPr>
            <a:endParaRPr lang="en-US" dirty="0"/>
          </a:p>
          <a:p>
            <a:pPr marL="0" indent="0">
              <a:buNone/>
            </a:pPr>
            <a:r>
              <a:rPr lang="en-US" sz="2400" dirty="0">
                <a:latin typeface="Times New Roman" panose="02020603050405020304" pitchFamily="18" charset="0"/>
                <a:cs typeface="Times New Roman" panose="02020603050405020304" pitchFamily="18" charset="0"/>
              </a:rPr>
              <a:t>Fasting the month of Ramadan is obligatory upon </a:t>
            </a:r>
          </a:p>
          <a:p>
            <a:pPr marL="0" indent="0">
              <a:buNone/>
            </a:pPr>
            <a:r>
              <a:rPr lang="en-US" sz="2400" dirty="0">
                <a:latin typeface="Times New Roman" panose="02020603050405020304" pitchFamily="18" charset="0"/>
                <a:cs typeface="Times New Roman" panose="02020603050405020304" pitchFamily="18" charset="0"/>
              </a:rPr>
              <a:t>every Muslim, male and female, who is sane and pubescent. This ruling also applies to making up any unperformed Ramadan fasts whether due to an excuse or one’s own remissness. Therefore, a person is obliged to makeup missed Ramadan fasts. [</a:t>
            </a:r>
            <a:r>
              <a:rPr lang="en-US" sz="1600" u="sng" dirty="0">
                <a:latin typeface="Times New Roman" panose="02020603050405020304" pitchFamily="18" charset="0"/>
                <a:cs typeface="Times New Roman" panose="02020603050405020304" pitchFamily="18" charset="0"/>
              </a:rPr>
              <a:t>Shurunbulali, </a:t>
            </a:r>
            <a:r>
              <a:rPr lang="en-US" sz="1600" u="sng" dirty="0" err="1">
                <a:latin typeface="Times New Roman" panose="02020603050405020304" pitchFamily="18" charset="0"/>
                <a:cs typeface="Times New Roman" panose="02020603050405020304" pitchFamily="18" charset="0"/>
              </a:rPr>
              <a:t>Maraqi</a:t>
            </a:r>
            <a:r>
              <a:rPr lang="en-US" sz="1600" u="sng" dirty="0">
                <a:latin typeface="Times New Roman" panose="02020603050405020304" pitchFamily="18" charset="0"/>
                <a:cs typeface="Times New Roman" panose="02020603050405020304" pitchFamily="18" charset="0"/>
              </a:rPr>
              <a:t> al-</a:t>
            </a:r>
            <a:r>
              <a:rPr lang="en-US" sz="1600" u="sng" dirty="0" err="1">
                <a:latin typeface="Times New Roman" panose="02020603050405020304" pitchFamily="18" charset="0"/>
                <a:cs typeface="Times New Roman" panose="02020603050405020304" pitchFamily="18" charset="0"/>
              </a:rPr>
              <a:t>Falah</a:t>
            </a:r>
            <a:r>
              <a:rPr lang="en-US" sz="24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55462025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07986"/>
          </a:xfrm>
        </p:spPr>
        <p:txBody>
          <a:bodyPr/>
          <a:lstStyle/>
          <a:p>
            <a:r>
              <a:rPr lang="en-US" sz="2800" b="1" dirty="0"/>
              <a:t>Who Is Excused From Fasting the Month of Ramadan?</a:t>
            </a:r>
            <a:br>
              <a:rPr lang="en-US" sz="2800" b="1" dirty="0"/>
            </a:br>
            <a:endParaRPr lang="en-US" sz="2800" dirty="0"/>
          </a:p>
        </p:txBody>
      </p:sp>
      <p:sp>
        <p:nvSpPr>
          <p:cNvPr id="3" name="Content Placeholder 2"/>
          <p:cNvSpPr>
            <a:spLocks noGrp="1"/>
          </p:cNvSpPr>
          <p:nvPr>
            <p:ph idx="1"/>
          </p:nvPr>
        </p:nvSpPr>
        <p:spPr>
          <a:xfrm>
            <a:off x="502920" y="1143000"/>
            <a:ext cx="9546933" cy="5376672"/>
          </a:xfrm>
        </p:spPr>
        <p:txBody>
          <a:bodyPr>
            <a:normAutofit fontScale="92500" lnSpcReduction="20000"/>
          </a:bodyPr>
          <a:lstStyle/>
          <a:p>
            <a:pPr fontAlgn="base"/>
            <a:r>
              <a:rPr lang="en-US" sz="2400" dirty="0">
                <a:latin typeface="Times New Roman" panose="02020603050405020304" pitchFamily="18" charset="0"/>
                <a:cs typeface="Times New Roman" panose="02020603050405020304" pitchFamily="18" charset="0"/>
              </a:rPr>
              <a:t>Fasting the month of Ramadan is not obligatory upon a menstruating woman or a woman in the state of lochia (post-natal bleeding) because fasting is not permitted while they are in this state. </a:t>
            </a:r>
            <a:r>
              <a:rPr lang="en-US" sz="1600" dirty="0">
                <a:latin typeface="Times New Roman" panose="02020603050405020304" pitchFamily="18" charset="0"/>
                <a:cs typeface="Times New Roman" panose="02020603050405020304" pitchFamily="18" charset="0"/>
              </a:rPr>
              <a:t>[Shurunbulali, Imdad al-Fattah</a:t>
            </a:r>
            <a:r>
              <a:rPr lang="en-US" sz="2400" dirty="0">
                <a:latin typeface="Times New Roman" panose="02020603050405020304" pitchFamily="18" charset="0"/>
                <a:cs typeface="Times New Roman" panose="02020603050405020304" pitchFamily="18" charset="0"/>
              </a:rPr>
              <a:t>]</a:t>
            </a:r>
          </a:p>
          <a:p>
            <a:pPr fontAlgn="base"/>
            <a:r>
              <a:rPr lang="en-US" sz="2400" dirty="0">
                <a:latin typeface="Times New Roman" panose="02020603050405020304" pitchFamily="18" charset="0"/>
                <a:cs typeface="Times New Roman" panose="02020603050405020304" pitchFamily="18" charset="0"/>
              </a:rPr>
              <a:t>Sick people and women who are pregnant or breastfeeding are obliged to fast. However, illness can excuse a person from fasting if one reasonably fears that the act of fasting would increase the sickness or slow the recovery process. The same ruling applies to a woman who is pregnant or breastfeeding and reasonably fears that fasting will harm her or her baby. Reasonable fear is known by: 1) manifest signs, 2) a relevant past experience, or 3) the notification of an upright, Muslim doctor/expert. [</a:t>
            </a:r>
            <a:r>
              <a:rPr lang="en-US" sz="1400" dirty="0">
                <a:latin typeface="Times New Roman" panose="02020603050405020304" pitchFamily="18" charset="0"/>
                <a:cs typeface="Times New Roman" panose="02020603050405020304" pitchFamily="18" charset="0"/>
              </a:rPr>
              <a:t>Shurunbulali, </a:t>
            </a:r>
            <a:r>
              <a:rPr lang="en-US" sz="1400" dirty="0" err="1">
                <a:latin typeface="Times New Roman" panose="02020603050405020304" pitchFamily="18" charset="0"/>
                <a:cs typeface="Times New Roman" panose="02020603050405020304" pitchFamily="18" charset="0"/>
              </a:rPr>
              <a:t>Maraqi</a:t>
            </a:r>
            <a:r>
              <a:rPr lang="en-US" sz="1400" dirty="0">
                <a:latin typeface="Times New Roman" panose="02020603050405020304" pitchFamily="18" charset="0"/>
                <a:cs typeface="Times New Roman" panose="02020603050405020304" pitchFamily="18" charset="0"/>
              </a:rPr>
              <a:t> al-</a:t>
            </a:r>
            <a:r>
              <a:rPr lang="en-US" sz="1400" dirty="0" err="1">
                <a:latin typeface="Times New Roman" panose="02020603050405020304" pitchFamily="18" charset="0"/>
                <a:cs typeface="Times New Roman" panose="02020603050405020304" pitchFamily="18" charset="0"/>
              </a:rPr>
              <a:t>Falah</a:t>
            </a:r>
            <a:r>
              <a:rPr lang="en-US" sz="1400" dirty="0">
                <a:latin typeface="Times New Roman" panose="02020603050405020304" pitchFamily="18" charset="0"/>
                <a:cs typeface="Times New Roman" panose="02020603050405020304" pitchFamily="18" charset="0"/>
              </a:rPr>
              <a:t>; Shurunbulali, Imdad al-Fattah]</a:t>
            </a:r>
          </a:p>
          <a:p>
            <a:pPr fontAlgn="base"/>
            <a:r>
              <a:rPr lang="en-US" sz="2400" dirty="0">
                <a:latin typeface="Times New Roman" panose="02020603050405020304" pitchFamily="18" charset="0"/>
                <a:cs typeface="Times New Roman" panose="02020603050405020304" pitchFamily="18" charset="0"/>
              </a:rPr>
              <a:t>A traveler is also excused from fasting if he initiates his journey before the time of Fajr enters. However, it is better that he fasts providing that this does not cause undue hardship. If a person begins fasting a day of Ramadan and then travels, he is obliged to complete his fast. </a:t>
            </a:r>
          </a:p>
          <a:p>
            <a:pPr fontAlgn="base"/>
            <a:r>
              <a:rPr lang="en-US" sz="2400" dirty="0">
                <a:latin typeface="Times New Roman" panose="02020603050405020304" pitchFamily="18" charset="0"/>
                <a:cs typeface="Times New Roman" panose="02020603050405020304" pitchFamily="18" charset="0"/>
              </a:rPr>
              <a:t>All of the aforementioned individuals are obliged to make up their missed fasts once Ramadan has ended in a time that they are able. There is no expiation for a person who delays making up their missed fasts, though it is superior to make them up immediately if they are able.</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3489077"/>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53706"/>
          </a:xfrm>
        </p:spPr>
        <p:txBody>
          <a:bodyPr/>
          <a:lstStyle/>
          <a:p>
            <a:r>
              <a:rPr lang="en-US" sz="3200" b="1" dirty="0"/>
              <a:t>What are the Different Types of Fasts?</a:t>
            </a:r>
            <a:br>
              <a:rPr lang="en-US" sz="3200" b="1" dirty="0"/>
            </a:br>
            <a:endParaRPr lang="en-US" sz="3200" dirty="0"/>
          </a:p>
        </p:txBody>
      </p:sp>
      <p:sp>
        <p:nvSpPr>
          <p:cNvPr id="3" name="Content Placeholder 2"/>
          <p:cNvSpPr>
            <a:spLocks noGrp="1"/>
          </p:cNvSpPr>
          <p:nvPr>
            <p:ph idx="1"/>
          </p:nvPr>
        </p:nvSpPr>
        <p:spPr>
          <a:xfrm>
            <a:off x="646112" y="1106424"/>
            <a:ext cx="9403742" cy="5568696"/>
          </a:xfrm>
        </p:spPr>
        <p:txBody>
          <a:bodyPr>
            <a:normAutofit fontScale="92500"/>
          </a:bodyPr>
          <a:lstStyle/>
          <a:p>
            <a:pPr fontAlgn="base"/>
            <a:r>
              <a:rPr lang="en-US" dirty="0">
                <a:latin typeface="Times New Roman" panose="02020603050405020304" pitchFamily="18" charset="0"/>
                <a:cs typeface="Times New Roman" panose="02020603050405020304" pitchFamily="18" charset="0"/>
              </a:rPr>
              <a:t>1. Specified Obligatory (fard) fasts: the current month of Ramadan</a:t>
            </a:r>
          </a:p>
          <a:p>
            <a:pPr fontAlgn="base"/>
            <a:r>
              <a:rPr lang="en-US" dirty="0">
                <a:latin typeface="Times New Roman" panose="02020603050405020304" pitchFamily="18" charset="0"/>
                <a:cs typeface="Times New Roman" panose="02020603050405020304" pitchFamily="18" charset="0"/>
              </a:rPr>
              <a:t>2. Non-Specified Obligatory (fard) fasts: make up fasts from a past Ramadan</a:t>
            </a:r>
          </a:p>
          <a:p>
            <a:pPr fontAlgn="base"/>
            <a:r>
              <a:rPr lang="en-US" dirty="0">
                <a:latin typeface="Times New Roman" panose="02020603050405020304" pitchFamily="18" charset="0"/>
                <a:cs typeface="Times New Roman" panose="02020603050405020304" pitchFamily="18" charset="0"/>
              </a:rPr>
              <a:t>3. Specified Necessary (wajib) fasts: specified vowed fasts</a:t>
            </a:r>
          </a:p>
          <a:p>
            <a:pPr fontAlgn="base"/>
            <a:r>
              <a:rPr lang="en-US" dirty="0">
                <a:latin typeface="Times New Roman" panose="02020603050405020304" pitchFamily="18" charset="0"/>
                <a:cs typeface="Times New Roman" panose="02020603050405020304" pitchFamily="18" charset="0"/>
              </a:rPr>
              <a:t>4. Non-Specified Necessary (wajib) fasts:</a:t>
            </a:r>
          </a:p>
          <a:p>
            <a:pPr fontAlgn="base"/>
            <a:r>
              <a:rPr lang="en-US" dirty="0">
                <a:latin typeface="Times New Roman" panose="02020603050405020304" pitchFamily="18" charset="0"/>
                <a:cs typeface="Times New Roman" panose="02020603050405020304" pitchFamily="18" charset="0"/>
              </a:rPr>
              <a:t>Emphasized Sunna fast:</a:t>
            </a:r>
          </a:p>
          <a:p>
            <a:pPr fontAlgn="base"/>
            <a:r>
              <a:rPr lang="en-US" dirty="0">
                <a:latin typeface="Times New Roman" panose="02020603050405020304" pitchFamily="18" charset="0"/>
                <a:cs typeface="Times New Roman" panose="02020603050405020304" pitchFamily="18" charset="0"/>
              </a:rPr>
              <a:t>the 9th of </a:t>
            </a:r>
            <a:r>
              <a:rPr lang="en-US" dirty="0" err="1">
                <a:latin typeface="Times New Roman" panose="02020603050405020304" pitchFamily="18" charset="0"/>
                <a:cs typeface="Times New Roman" panose="02020603050405020304" pitchFamily="18" charset="0"/>
              </a:rPr>
              <a:t>Dhul</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Hijjah</a:t>
            </a:r>
            <a:r>
              <a:rPr lang="en-US" dirty="0">
                <a:latin typeface="Times New Roman" panose="02020603050405020304" pitchFamily="18" charset="0"/>
                <a:cs typeface="Times New Roman" panose="02020603050405020304" pitchFamily="18" charset="0"/>
              </a:rPr>
              <a:t> (the day of Arafat)</a:t>
            </a:r>
          </a:p>
          <a:p>
            <a:pPr fontAlgn="base"/>
            <a:r>
              <a:rPr lang="en-US" dirty="0">
                <a:latin typeface="Times New Roman" panose="02020603050405020304" pitchFamily="18" charset="0"/>
                <a:cs typeface="Times New Roman" panose="02020603050405020304" pitchFamily="18" charset="0"/>
              </a:rPr>
              <a:t>the 10th of Muharram (the day of ‘Ashura) along with either the ninth or the eleventh day</a:t>
            </a:r>
          </a:p>
          <a:p>
            <a:pPr marL="0" indent="0">
              <a:buNone/>
            </a:pPr>
            <a:r>
              <a:rPr lang="en-US" dirty="0">
                <a:latin typeface="Times New Roman" panose="02020603050405020304" pitchFamily="18" charset="0"/>
                <a:cs typeface="Times New Roman" panose="02020603050405020304" pitchFamily="18" charset="0"/>
              </a:rPr>
              <a:t>6. Recommended fasts</a:t>
            </a:r>
          </a:p>
          <a:p>
            <a:pPr fontAlgn="base"/>
            <a:r>
              <a:rPr lang="en-US" dirty="0">
                <a:latin typeface="Times New Roman" panose="02020603050405020304" pitchFamily="18" charset="0"/>
                <a:cs typeface="Times New Roman" panose="02020603050405020304" pitchFamily="18" charset="0"/>
              </a:rPr>
              <a:t>7. Voluntary (nafl) fasts: any fast other than the aforementioned as long as it is not disliked</a:t>
            </a:r>
          </a:p>
          <a:p>
            <a:pPr fontAlgn="base"/>
            <a:r>
              <a:rPr lang="en-US" dirty="0">
                <a:latin typeface="Times New Roman" panose="02020603050405020304" pitchFamily="18" charset="0"/>
                <a:cs typeface="Times New Roman" panose="02020603050405020304" pitchFamily="18" charset="0"/>
              </a:rPr>
              <a:t>8. Slightly Disliked (</a:t>
            </a:r>
            <a:r>
              <a:rPr lang="en-US" dirty="0" err="1">
                <a:latin typeface="Times New Roman" panose="02020603050405020304" pitchFamily="18" charset="0"/>
                <a:cs typeface="Times New Roman" panose="02020603050405020304" pitchFamily="18" charset="0"/>
              </a:rPr>
              <a:t>makruh</a:t>
            </a:r>
            <a:r>
              <a:rPr lang="en-US" dirty="0">
                <a:latin typeface="Times New Roman" panose="02020603050405020304" pitchFamily="18" charset="0"/>
                <a:cs typeface="Times New Roman" panose="02020603050405020304" pitchFamily="18" charset="0"/>
              </a:rPr>
              <a:t> tanzihi) fasts</a:t>
            </a:r>
          </a:p>
          <a:p>
            <a:pPr fontAlgn="base"/>
            <a:r>
              <a:rPr lang="en-US" dirty="0">
                <a:latin typeface="Times New Roman" panose="02020603050405020304" pitchFamily="18" charset="0"/>
                <a:cs typeface="Times New Roman" panose="02020603050405020304" pitchFamily="18" charset="0"/>
              </a:rPr>
              <a:t>9. Prohibitively disliked (</a:t>
            </a:r>
            <a:r>
              <a:rPr lang="en-US" dirty="0" err="1">
                <a:latin typeface="Times New Roman" panose="02020603050405020304" pitchFamily="18" charset="0"/>
                <a:cs typeface="Times New Roman" panose="02020603050405020304" pitchFamily="18" charset="0"/>
              </a:rPr>
              <a:t>makruh</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tahrimi</a:t>
            </a:r>
            <a:r>
              <a:rPr lang="en-US" dirty="0">
                <a:latin typeface="Times New Roman" panose="02020603050405020304" pitchFamily="18" charset="0"/>
                <a:cs typeface="Times New Roman" panose="02020603050405020304" pitchFamily="18" charset="0"/>
              </a:rPr>
              <a:t>), sinful fasts:</a:t>
            </a:r>
          </a:p>
          <a:p>
            <a:pPr fontAlgn="base"/>
            <a:r>
              <a:rPr lang="en-US" dirty="0">
                <a:latin typeface="Times New Roman" panose="02020603050405020304" pitchFamily="18" charset="0"/>
                <a:cs typeface="Times New Roman" panose="02020603050405020304" pitchFamily="18" charset="0"/>
              </a:rPr>
              <a:t>the day of </a:t>
            </a:r>
            <a:r>
              <a:rPr lang="en-US" dirty="0" err="1">
                <a:latin typeface="Times New Roman" panose="02020603050405020304" pitchFamily="18" charset="0"/>
                <a:cs typeface="Times New Roman" panose="02020603050405020304" pitchFamily="18" charset="0"/>
              </a:rPr>
              <a:t>Eid</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Fitr</a:t>
            </a:r>
            <a:endParaRPr lang="en-US" dirty="0">
              <a:latin typeface="Times New Roman" panose="02020603050405020304" pitchFamily="18" charset="0"/>
              <a:cs typeface="Times New Roman" panose="02020603050405020304" pitchFamily="18" charset="0"/>
            </a:endParaRPr>
          </a:p>
          <a:p>
            <a:pPr fontAlgn="base"/>
            <a:r>
              <a:rPr lang="en-US" dirty="0">
                <a:latin typeface="Times New Roman" panose="02020603050405020304" pitchFamily="18" charset="0"/>
                <a:cs typeface="Times New Roman" panose="02020603050405020304" pitchFamily="18" charset="0"/>
              </a:rPr>
              <a:t>the day of </a:t>
            </a:r>
            <a:r>
              <a:rPr lang="en-US" dirty="0" err="1">
                <a:latin typeface="Times New Roman" panose="02020603050405020304" pitchFamily="18" charset="0"/>
                <a:cs typeface="Times New Roman" panose="02020603050405020304" pitchFamily="18" charset="0"/>
              </a:rPr>
              <a:t>Eid</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Adha</a:t>
            </a:r>
            <a:r>
              <a:rPr lang="en-US" dirty="0">
                <a:latin typeface="Times New Roman" panose="02020603050405020304" pitchFamily="18" charset="0"/>
                <a:cs typeface="Times New Roman" panose="02020603050405020304" pitchFamily="18" charset="0"/>
              </a:rPr>
              <a:t> and the three days that follow (al-</a:t>
            </a:r>
            <a:r>
              <a:rPr lang="en-US" dirty="0" err="1">
                <a:latin typeface="Times New Roman" panose="02020603050405020304" pitchFamily="18" charset="0"/>
                <a:cs typeface="Times New Roman" panose="02020603050405020304" pitchFamily="18" charset="0"/>
              </a:rPr>
              <a:t>Ayyam</a:t>
            </a:r>
            <a:r>
              <a:rPr lang="en-US" dirty="0">
                <a:latin typeface="Times New Roman" panose="02020603050405020304" pitchFamily="18" charset="0"/>
                <a:cs typeface="Times New Roman" panose="02020603050405020304" pitchFamily="18" charset="0"/>
              </a:rPr>
              <a:t> al-</a:t>
            </a:r>
            <a:r>
              <a:rPr lang="en-US" dirty="0" err="1">
                <a:latin typeface="Times New Roman" panose="02020603050405020304" pitchFamily="18" charset="0"/>
                <a:cs typeface="Times New Roman" panose="02020603050405020304" pitchFamily="18" charset="0"/>
              </a:rPr>
              <a:t>Tashriq</a:t>
            </a:r>
            <a:r>
              <a:rPr lang="en-US" dirty="0">
                <a:latin typeface="Times New Roman" panose="02020603050405020304" pitchFamily="18" charset="0"/>
                <a:cs typeface="Times New Roman" panose="02020603050405020304" pitchFamily="18" charset="0"/>
              </a:rPr>
              <a:t>)</a:t>
            </a:r>
          </a:p>
          <a:p>
            <a:pPr fontAlgn="base"/>
            <a:endParaRPr lang="en-US" dirty="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261773196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b="1" dirty="0"/>
              <a:t>            What Is the Intention?</a:t>
            </a:r>
            <a:br>
              <a:rPr lang="en-US" sz="4400" b="1" dirty="0"/>
            </a:b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501823413"/>
              </p:ext>
            </p:extLst>
          </p:nvPr>
        </p:nvGraphicFramePr>
        <p:xfrm>
          <a:off x="1103312" y="1499616"/>
          <a:ext cx="8946541" cy="46817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89537402"/>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8"/>
            <a:ext cx="9404723" cy="617130"/>
          </a:xfrm>
        </p:spPr>
        <p:txBody>
          <a:bodyPr/>
          <a:lstStyle/>
          <a:p>
            <a:r>
              <a:rPr lang="en-US" sz="3600" b="1" dirty="0"/>
              <a:t>When Does One Make the Intention?</a:t>
            </a:r>
            <a:br>
              <a:rPr lang="en-US" sz="3600" b="1" dirty="0"/>
            </a:br>
            <a:endParaRPr lang="en-US" sz="3600"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88019985"/>
              </p:ext>
            </p:extLst>
          </p:nvPr>
        </p:nvGraphicFramePr>
        <p:xfrm>
          <a:off x="484632" y="1069848"/>
          <a:ext cx="9565221" cy="546811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9057488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360</TotalTime>
  <Words>2789</Words>
  <Application>Microsoft Office PowerPoint</Application>
  <PresentationFormat>Widescreen</PresentationFormat>
  <Paragraphs>132</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Century Gothic</vt:lpstr>
      <vt:lpstr>Jameel Noori Nastaleeq</vt:lpstr>
      <vt:lpstr>Times New Roman</vt:lpstr>
      <vt:lpstr>Wingdings 3</vt:lpstr>
      <vt:lpstr>Ion</vt:lpstr>
      <vt:lpstr>          Fasting</vt:lpstr>
      <vt:lpstr>          Contents of the Lecture</vt:lpstr>
      <vt:lpstr>                   Introduction to Fasting </vt:lpstr>
      <vt:lpstr>                       What is Fasting? </vt:lpstr>
      <vt:lpstr>When Does Fasting Become                                         Obligatory? </vt:lpstr>
      <vt:lpstr>Who Is Excused From Fasting the Month of Ramadan? </vt:lpstr>
      <vt:lpstr>What are the Different Types of Fasts? </vt:lpstr>
      <vt:lpstr>            What Is the Intention? </vt:lpstr>
      <vt:lpstr>When Does One Make the Intention? </vt:lpstr>
      <vt:lpstr>            When Is the Islamic Midday? </vt:lpstr>
      <vt:lpstr>   What Are Some Recommended Acts While Fasting? </vt:lpstr>
      <vt:lpstr>          What Does a Woman Do If Her Period Starts In Ramadan? </vt:lpstr>
      <vt:lpstr>What Does a Woman Do If her Period Ends In Ramadan? </vt:lpstr>
      <vt:lpstr>    Are There Actions That Can Vitiate the Fast? </vt:lpstr>
      <vt:lpstr>Category 1: Acts That Vitiate the Fast &amp; Require Makeup &amp; Expiation </vt:lpstr>
      <vt:lpstr>Category 2: Acts That Vitiate the Fast &amp; Require Make Up But Do Not Require Expiation </vt:lpstr>
      <vt:lpstr>What are the Acts That Do Not Break the Fast? </vt:lpstr>
      <vt:lpstr>              What is the Expiation? </vt:lpstr>
      <vt:lpstr>  empty stomach to feed the soul </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Fasting</dc:title>
  <dc:creator>Mahmood Akhtar</dc:creator>
  <cp:lastModifiedBy>Mahmood Akhtar</cp:lastModifiedBy>
  <cp:revision>25</cp:revision>
  <dcterms:created xsi:type="dcterms:W3CDTF">2019-11-24T11:45:13Z</dcterms:created>
  <dcterms:modified xsi:type="dcterms:W3CDTF">2020-04-20T15:51:15Z</dcterms:modified>
</cp:coreProperties>
</file>