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3" r:id="rId11"/>
    <p:sldId id="267"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78" autoAdjust="0"/>
    <p:restoredTop sz="94660"/>
  </p:normalViewPr>
  <p:slideViewPr>
    <p:cSldViewPr snapToGrid="0">
      <p:cViewPr varScale="1">
        <p:scale>
          <a:sx n="65" d="100"/>
          <a:sy n="65" d="100"/>
        </p:scale>
        <p:origin x="604" y="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D8CB1-1EB6-4EC7-A85E-26D8098E2A43}"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395C9-D035-40DB-B6A5-94B5BEF48564}" type="slidenum">
              <a:rPr lang="en-US" smtClean="0"/>
              <a:t>‹#›</a:t>
            </a:fld>
            <a:endParaRPr lang="en-US"/>
          </a:p>
        </p:txBody>
      </p:sp>
    </p:spTree>
    <p:extLst>
      <p:ext uri="{BB962C8B-B14F-4D97-AF65-F5344CB8AC3E}">
        <p14:creationId xmlns:p14="http://schemas.microsoft.com/office/powerpoint/2010/main" val="160836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76395C9-D035-40DB-B6A5-94B5BEF48564}" type="slidenum">
              <a:rPr lang="en-US" smtClean="0"/>
              <a:t>14</a:t>
            </a:fld>
            <a:endParaRPr lang="en-US"/>
          </a:p>
        </p:txBody>
      </p:sp>
    </p:spTree>
    <p:extLst>
      <p:ext uri="{BB962C8B-B14F-4D97-AF65-F5344CB8AC3E}">
        <p14:creationId xmlns:p14="http://schemas.microsoft.com/office/powerpoint/2010/main" val="2664493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9B56EBA-B19B-43DE-9437-1982A68516C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0077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ECD2B-D25E-4DD0-ADD8-723ED0307D3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12908164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1738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4620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35360877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4733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80712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12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54289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36428832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5ECD2B-D25E-4DD0-ADD8-723ED0307D3E}"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B56EBA-B19B-43DE-9437-1982A68516C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5348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ECD2B-D25E-4DD0-ADD8-723ED0307D3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8744021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ECD2B-D25E-4DD0-ADD8-723ED0307D3E}"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B56EBA-B19B-43DE-9437-1982A68516C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444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ECD2B-D25E-4DD0-ADD8-723ED0307D3E}"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B56EBA-B19B-43DE-9437-1982A68516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7966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ECD2B-D25E-4DD0-ADD8-723ED0307D3E}"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9018054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ECD2B-D25E-4DD0-ADD8-723ED0307D3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6EBA-B19B-43DE-9437-1982A68516C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193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ECD2B-D25E-4DD0-ADD8-723ED0307D3E}"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B56EBA-B19B-43DE-9437-1982A68516C6}" type="slidenum">
              <a:rPr lang="en-US" smtClean="0"/>
              <a:t>‹#›</a:t>
            </a:fld>
            <a:endParaRPr lang="en-US"/>
          </a:p>
        </p:txBody>
      </p:sp>
    </p:spTree>
    <p:extLst>
      <p:ext uri="{BB962C8B-B14F-4D97-AF65-F5344CB8AC3E}">
        <p14:creationId xmlns:p14="http://schemas.microsoft.com/office/powerpoint/2010/main" val="7362670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5ECD2B-D25E-4DD0-ADD8-723ED0307D3E}" type="datetimeFigureOut">
              <a:rPr lang="en-US" smtClean="0"/>
              <a:t>3/9/2021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B56EBA-B19B-43DE-9437-1982A68516C6}" type="slidenum">
              <a:rPr lang="en-US" smtClean="0"/>
              <a:t>‹#›</a:t>
            </a:fld>
            <a:endParaRPr lang="en-US"/>
          </a:p>
        </p:txBody>
      </p:sp>
    </p:spTree>
    <p:extLst>
      <p:ext uri="{BB962C8B-B14F-4D97-AF65-F5344CB8AC3E}">
        <p14:creationId xmlns:p14="http://schemas.microsoft.com/office/powerpoint/2010/main" val="33255669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092" y="869894"/>
            <a:ext cx="9144000" cy="3942080"/>
          </a:xfrm>
          <a:ln/>
        </p:spPr>
        <p:style>
          <a:lnRef idx="0">
            <a:schemeClr val="accent5"/>
          </a:lnRef>
          <a:fillRef idx="3">
            <a:schemeClr val="accent5"/>
          </a:fillRef>
          <a:effectRef idx="3">
            <a:schemeClr val="accent5"/>
          </a:effectRef>
          <a:fontRef idx="minor">
            <a:schemeClr val="lt1"/>
          </a:fontRef>
        </p:style>
        <p:txBody>
          <a:bodyPr/>
          <a:lstStyle/>
          <a:p>
            <a:r>
              <a:rPr lang="en-US" dirty="0"/>
              <a:t>Introduction to Religion</a:t>
            </a:r>
          </a:p>
        </p:txBody>
      </p:sp>
      <p:sp>
        <p:nvSpPr>
          <p:cNvPr id="3" name="Subtitle 2"/>
          <p:cNvSpPr>
            <a:spLocks noGrp="1"/>
          </p:cNvSpPr>
          <p:nvPr>
            <p:ph type="subTitle" idx="1"/>
          </p:nvPr>
        </p:nvSpPr>
        <p:spPr>
          <a:xfrm>
            <a:off x="1532092" y="5169192"/>
            <a:ext cx="9144000" cy="1239520"/>
          </a:xfrm>
        </p:spPr>
        <p:style>
          <a:lnRef idx="1">
            <a:schemeClr val="accent6"/>
          </a:lnRef>
          <a:fillRef idx="2">
            <a:schemeClr val="accent6"/>
          </a:fillRef>
          <a:effectRef idx="1">
            <a:schemeClr val="accent6"/>
          </a:effectRef>
          <a:fontRef idx="minor">
            <a:schemeClr val="dk1"/>
          </a:fontRef>
        </p:style>
        <p:txBody>
          <a:bodyPr/>
          <a:lstStyle/>
          <a:p>
            <a:r>
              <a:rPr lang="en-US" dirty="0"/>
              <a:t>2</a:t>
            </a:r>
            <a:r>
              <a:rPr lang="en-US" baseline="30000" dirty="0"/>
              <a:t>nd</a:t>
            </a:r>
            <a:r>
              <a:rPr lang="en-US" dirty="0"/>
              <a:t> Lecture </a:t>
            </a:r>
          </a:p>
          <a:p>
            <a:r>
              <a:rPr lang="en-US" dirty="0"/>
              <a:t>1</a:t>
            </a:r>
            <a:r>
              <a:rPr lang="en-US" baseline="30000" dirty="0"/>
              <a:t>st</a:t>
            </a:r>
            <a:r>
              <a:rPr lang="en-US" dirty="0"/>
              <a:t> Chapter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876" y="1111486"/>
            <a:ext cx="5669280" cy="2854960"/>
          </a:xfrm>
          <a:prstGeom prst="rect">
            <a:avLst/>
          </a:prstGeom>
        </p:spPr>
      </p:pic>
    </p:spTree>
    <p:extLst>
      <p:ext uri="{BB962C8B-B14F-4D97-AF65-F5344CB8AC3E}">
        <p14:creationId xmlns:p14="http://schemas.microsoft.com/office/powerpoint/2010/main" val="872959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53909"/>
          </a:xfrm>
        </p:spPr>
        <p:style>
          <a:lnRef idx="0">
            <a:schemeClr val="accent4"/>
          </a:lnRef>
          <a:fillRef idx="3">
            <a:schemeClr val="accent4"/>
          </a:fillRef>
          <a:effectRef idx="3">
            <a:schemeClr val="accent4"/>
          </a:effectRef>
          <a:fontRef idx="minor">
            <a:schemeClr val="lt1"/>
          </a:fontRef>
        </p:style>
        <p:txBody>
          <a:bodyPr/>
          <a:lstStyle/>
          <a:p>
            <a:r>
              <a:rPr lang="en-US" b="1" dirty="0"/>
              <a:t>History &amp; Background</a:t>
            </a:r>
            <a:endParaRPr lang="en-US" dirty="0"/>
          </a:p>
        </p:txBody>
      </p:sp>
      <p:sp>
        <p:nvSpPr>
          <p:cNvPr id="3" name="Subtitle 2"/>
          <p:cNvSpPr>
            <a:spLocks noGrp="1"/>
          </p:cNvSpPr>
          <p:nvPr>
            <p:ph type="subTitle" idx="1"/>
          </p:nvPr>
        </p:nvSpPr>
        <p:spPr>
          <a:xfrm>
            <a:off x="1524000" y="2523744"/>
            <a:ext cx="9144000" cy="375818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a:normAutofit/>
          </a:bodyPr>
          <a:lstStyle/>
          <a:p>
            <a:r>
              <a:rPr lang="en-US" dirty="0"/>
              <a:t>Through the history of religions, we come to know that religion has ever been the essential part of human life in every society. The Greek historian Plutarch (46-120 AD) writes, “In history, I have found cities without forts, cities without palaces, cities without schools, but never have I found cities without places of worship”</a:t>
            </a:r>
          </a:p>
          <a:p>
            <a:r>
              <a:rPr lang="en-US" dirty="0"/>
              <a:t>For history of religion, we find archaeological evidences as well; likewise tablets of law by Hammurabi (2300 BC), a king of Babylon lived in Nineveh, the capital of Babylon, almost in the age of Ibrahim (AS).</a:t>
            </a:r>
          </a:p>
          <a:p>
            <a:r>
              <a:rPr lang="en-US" dirty="0"/>
              <a:t>But, when and how did it start actually, history is silent and provides no definite answer. But, the divine scriptures like Qur’an &amp; Bible reveal it well that the religion started with the very first person on this earth named Adam (AS).</a:t>
            </a:r>
          </a:p>
        </p:txBody>
      </p:sp>
    </p:spTree>
    <p:extLst>
      <p:ext uri="{BB962C8B-B14F-4D97-AF65-F5344CB8AC3E}">
        <p14:creationId xmlns:p14="http://schemas.microsoft.com/office/powerpoint/2010/main" val="10306112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650359"/>
            <a:ext cx="9592732" cy="806207"/>
          </a:xfrm>
        </p:spPr>
        <p:style>
          <a:lnRef idx="0">
            <a:schemeClr val="accent4"/>
          </a:lnRef>
          <a:fillRef idx="3">
            <a:schemeClr val="accent4"/>
          </a:fillRef>
          <a:effectRef idx="3">
            <a:schemeClr val="accent4"/>
          </a:effectRef>
          <a:fontRef idx="minor">
            <a:schemeClr val="lt1"/>
          </a:fontRef>
        </p:style>
        <p:txBody>
          <a:bodyPr/>
          <a:lstStyle/>
          <a:p>
            <a:r>
              <a:rPr lang="en-US" b="1" dirty="0"/>
              <a:t>Craves of Mind for the Knowledge of Essential Facts</a:t>
            </a:r>
            <a:endParaRPr lang="en-US" dirty="0"/>
          </a:p>
        </p:txBody>
      </p:sp>
      <p:sp>
        <p:nvSpPr>
          <p:cNvPr id="3" name="Text Placeholder 2"/>
          <p:cNvSpPr>
            <a:spLocks noGrp="1"/>
          </p:cNvSpPr>
          <p:nvPr>
            <p:ph type="body" idx="1"/>
          </p:nvPr>
        </p:nvSpPr>
        <p:spPr>
          <a:xfrm>
            <a:off x="1303868" y="1456565"/>
            <a:ext cx="9592732" cy="4798577"/>
          </a:xfrm>
        </p:spPr>
        <p:txBody>
          <a:bodyPr>
            <a:normAutofit/>
          </a:bodyPr>
          <a:lstStyle/>
          <a:p>
            <a:pPr marL="342900" indent="-342900" algn="l">
              <a:buFont typeface="Wingdings" panose="05000000000000000000" pitchFamily="2" charset="2"/>
              <a:buChar char="Ø"/>
            </a:pPr>
            <a:r>
              <a:rPr lang="en-US" dirty="0">
                <a:latin typeface="Goudy Old Style" panose="02020502050305020303" pitchFamily="18" charset="0"/>
              </a:rPr>
              <a:t>From where?”, “To where?” and why?”</a:t>
            </a:r>
          </a:p>
          <a:p>
            <a:pPr marL="342900" indent="-342900" algn="l">
              <a:buFont typeface="Wingdings" panose="05000000000000000000" pitchFamily="2" charset="2"/>
              <a:buChar char="Ø"/>
            </a:pPr>
            <a:r>
              <a:rPr lang="en-US" dirty="0">
                <a:latin typeface="Goudy Old Style" panose="02020502050305020303" pitchFamily="18" charset="0"/>
              </a:rPr>
              <a:t>from where did I and this immeasurable universe come?</a:t>
            </a:r>
          </a:p>
          <a:p>
            <a:pPr marL="342900" indent="-342900" algn="l">
              <a:buFont typeface="Wingdings" panose="05000000000000000000" pitchFamily="2" charset="2"/>
              <a:buChar char="Ø"/>
            </a:pPr>
            <a:r>
              <a:rPr lang="en-US" dirty="0">
                <a:latin typeface="Goudy Old Style" panose="02020502050305020303" pitchFamily="18" charset="0"/>
              </a:rPr>
              <a:t>Did I come into existence on my own or is there a creator who brought me to existence?</a:t>
            </a:r>
          </a:p>
          <a:p>
            <a:pPr marL="342900" indent="-342900" algn="l">
              <a:buFont typeface="Wingdings" panose="05000000000000000000" pitchFamily="2" charset="2"/>
              <a:buChar char="Ø"/>
            </a:pPr>
            <a:r>
              <a:rPr lang="en-US" dirty="0">
                <a:latin typeface="Goudy Old Style" panose="02020502050305020303" pitchFamily="18" charset="0"/>
              </a:rPr>
              <a:t>Who is he? </a:t>
            </a:r>
          </a:p>
          <a:p>
            <a:pPr marL="342900" indent="-342900" algn="l">
              <a:buFont typeface="Wingdings" panose="05000000000000000000" pitchFamily="2" charset="2"/>
              <a:buChar char="Ø"/>
            </a:pPr>
            <a:r>
              <a:rPr lang="en-US" dirty="0">
                <a:latin typeface="Goudy Old Style" panose="02020502050305020303" pitchFamily="18" charset="0"/>
              </a:rPr>
              <a:t>How am I related to him?</a:t>
            </a:r>
          </a:p>
          <a:p>
            <a:pPr marL="342900" indent="-342900" algn="l">
              <a:buFont typeface="Wingdings" panose="05000000000000000000" pitchFamily="2" charset="2"/>
              <a:buChar char="Ø"/>
            </a:pPr>
            <a:r>
              <a:rPr lang="en-US" dirty="0">
                <a:latin typeface="Goudy Old Style" panose="02020502050305020303" pitchFamily="18" charset="0"/>
              </a:rPr>
              <a:t> What about this vast land, sky, animal, vegetable, mineral, planets and stars? </a:t>
            </a:r>
          </a:p>
          <a:p>
            <a:pPr marL="342900" indent="-342900" algn="l">
              <a:buFont typeface="Wingdings" panose="05000000000000000000" pitchFamily="2" charset="2"/>
              <a:buChar char="Ø"/>
            </a:pPr>
            <a:r>
              <a:rPr lang="en-US" dirty="0">
                <a:latin typeface="Goudy Old Style" panose="02020502050305020303" pitchFamily="18" charset="0"/>
              </a:rPr>
              <a:t>Did they come into existence on their own or is there some sovereign creator? What is after this life? What is after death? Where do we go after the short journey on this planet Earth? Does the story of life from birth to death have nothing beyond that? </a:t>
            </a:r>
          </a:p>
          <a:p>
            <a:pPr marL="342900" indent="-342900" algn="l">
              <a:buFont typeface="Wingdings" panose="05000000000000000000" pitchFamily="2" charset="2"/>
              <a:buChar char="Ø"/>
            </a:pPr>
            <a:r>
              <a:rPr lang="en-US" dirty="0">
                <a:latin typeface="Goudy Old Style" panose="02020502050305020303" pitchFamily="18" charset="0"/>
              </a:rPr>
              <a:t>Do the virtuous who sacrifice their lives for good and truth meet the same end as the wicked and villainous who sacrifice others for their own desires and pleasure? Does life culminate only in death?</a:t>
            </a:r>
          </a:p>
        </p:txBody>
      </p:sp>
    </p:spTree>
    <p:extLst>
      <p:ext uri="{BB962C8B-B14F-4D97-AF65-F5344CB8AC3E}">
        <p14:creationId xmlns:p14="http://schemas.microsoft.com/office/powerpoint/2010/main" val="20225553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733380"/>
          </a:xfrm>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sz="4400" b="1" dirty="0"/>
              <a:t>Classification of Religions</a:t>
            </a:r>
          </a:p>
        </p:txBody>
      </p:sp>
      <p:sp>
        <p:nvSpPr>
          <p:cNvPr id="3" name="Text Placeholder 2"/>
          <p:cNvSpPr>
            <a:spLocks noGrp="1"/>
          </p:cNvSpPr>
          <p:nvPr>
            <p:ph type="body" idx="1"/>
          </p:nvPr>
        </p:nvSpPr>
        <p:spPr>
          <a:xfrm>
            <a:off x="1303868" y="1893537"/>
            <a:ext cx="9592732" cy="3982330"/>
          </a:xfrm>
        </p:spPr>
        <p:txBody>
          <a:bodyPr>
            <a:normAutofit lnSpcReduction="10000"/>
          </a:bodyPr>
          <a:lstStyle/>
          <a:p>
            <a:r>
              <a:rPr lang="en-US" sz="2800" dirty="0">
                <a:latin typeface="Cambria" panose="02040503050406030204" pitchFamily="18" charset="0"/>
              </a:rPr>
              <a:t>There are almost nine thousands religions including the tribal religions existing in the world. These religions have been classified into two major categories, Revealed &amp; Non-revealed. Revealed refers to the claim by the followers in order to have some divine scripture for human guidance.</a:t>
            </a:r>
          </a:p>
          <a:p>
            <a:r>
              <a:rPr lang="en-US" sz="2800" dirty="0">
                <a:latin typeface="Cambria" panose="02040503050406030204" pitchFamily="18" charset="0"/>
              </a:rPr>
              <a:t> Judaism, Christianity and Islam are considered as the revealed religions. Rest of the religions have been declared as non-revealed religions as they do not claim to have the divine scripture despite they have some sacred and holy books.</a:t>
            </a:r>
            <a:endParaRPr lang="en-US" sz="1800" dirty="0"/>
          </a:p>
        </p:txBody>
      </p:sp>
    </p:spTree>
    <p:extLst>
      <p:ext uri="{BB962C8B-B14F-4D97-AF65-F5344CB8AC3E}">
        <p14:creationId xmlns:p14="http://schemas.microsoft.com/office/powerpoint/2010/main" val="23907797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666959"/>
            <a:ext cx="6904756" cy="679731"/>
          </a:xfrm>
        </p:spPr>
        <p:style>
          <a:lnRef idx="0">
            <a:schemeClr val="accent4"/>
          </a:lnRef>
          <a:fillRef idx="3">
            <a:schemeClr val="accent4"/>
          </a:fillRef>
          <a:effectRef idx="3">
            <a:schemeClr val="accent4"/>
          </a:effectRef>
          <a:fontRef idx="minor">
            <a:schemeClr val="lt1"/>
          </a:fontRef>
        </p:style>
        <p:txBody>
          <a:bodyPr/>
          <a:lstStyle/>
          <a:p>
            <a:r>
              <a:rPr lang="en-US" sz="4000" dirty="0"/>
              <a:t>Universal Features of Religion</a:t>
            </a:r>
          </a:p>
        </p:txBody>
      </p:sp>
      <p:sp>
        <p:nvSpPr>
          <p:cNvPr id="3" name="Subtitle 2"/>
          <p:cNvSpPr>
            <a:spLocks noGrp="1"/>
          </p:cNvSpPr>
          <p:nvPr>
            <p:ph type="subTitle" idx="1"/>
          </p:nvPr>
        </p:nvSpPr>
        <p:spPr>
          <a:xfrm>
            <a:off x="2692398" y="2435703"/>
            <a:ext cx="6815669" cy="2542696"/>
          </a:xfrm>
        </p:spPr>
        <p:style>
          <a:lnRef idx="2">
            <a:schemeClr val="accent4"/>
          </a:lnRef>
          <a:fillRef idx="1">
            <a:schemeClr val="lt1"/>
          </a:fillRef>
          <a:effectRef idx="0">
            <a:schemeClr val="accent4"/>
          </a:effectRef>
          <a:fontRef idx="minor">
            <a:schemeClr val="dk1"/>
          </a:fontRef>
        </p:style>
        <p:txBody>
          <a:bodyPr/>
          <a:lstStyle/>
          <a:p>
            <a:pPr marL="457200" indent="-457200">
              <a:buFont typeface="+mj-lt"/>
              <a:buAutoNum type="arabicPeriod"/>
            </a:pPr>
            <a:r>
              <a:rPr lang="en-US" dirty="0"/>
              <a:t>Faith and Beliefs </a:t>
            </a:r>
          </a:p>
          <a:p>
            <a:pPr marL="457200" indent="-457200">
              <a:buFont typeface="+mj-lt"/>
              <a:buAutoNum type="arabicPeriod"/>
            </a:pPr>
            <a:r>
              <a:rPr lang="en-US" dirty="0"/>
              <a:t>Rituals &amp;Customs</a:t>
            </a:r>
          </a:p>
          <a:p>
            <a:pPr marL="457200" indent="-457200">
              <a:buFont typeface="+mj-lt"/>
              <a:buAutoNum type="arabicPeriod"/>
            </a:pPr>
            <a:r>
              <a:rPr lang="en-US" dirty="0"/>
              <a:t>Ethics &amp; Morality</a:t>
            </a:r>
          </a:p>
          <a:p>
            <a:pPr marL="457200" indent="-457200">
              <a:buFont typeface="+mj-lt"/>
              <a:buAutoNum type="arabicPeriod"/>
            </a:pPr>
            <a:endParaRPr lang="en-US" dirty="0"/>
          </a:p>
        </p:txBody>
      </p:sp>
    </p:spTree>
    <p:extLst>
      <p:ext uri="{BB962C8B-B14F-4D97-AF65-F5344CB8AC3E}">
        <p14:creationId xmlns:p14="http://schemas.microsoft.com/office/powerpoint/2010/main" val="39046277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868" y="812200"/>
            <a:ext cx="9592732" cy="806209"/>
          </a:xfrm>
        </p:spPr>
        <p:style>
          <a:lnRef idx="0">
            <a:schemeClr val="accent4"/>
          </a:lnRef>
          <a:fillRef idx="3">
            <a:schemeClr val="accent4"/>
          </a:fillRef>
          <a:effectRef idx="3">
            <a:schemeClr val="accent4"/>
          </a:effectRef>
          <a:fontRef idx="minor">
            <a:schemeClr val="lt1"/>
          </a:fontRef>
        </p:style>
        <p:txBody>
          <a:bodyPr/>
          <a:lstStyle/>
          <a:p>
            <a:r>
              <a:rPr lang="en-US" b="1" dirty="0">
                <a:latin typeface="Cambria,Bold"/>
              </a:rPr>
              <a:t>Theological Ideas</a:t>
            </a:r>
            <a:endParaRPr lang="en-US" dirty="0"/>
          </a:p>
        </p:txBody>
      </p:sp>
      <p:sp>
        <p:nvSpPr>
          <p:cNvPr id="3" name="Text Placeholder 2"/>
          <p:cNvSpPr>
            <a:spLocks noGrp="1"/>
          </p:cNvSpPr>
          <p:nvPr>
            <p:ph type="body" idx="1"/>
          </p:nvPr>
        </p:nvSpPr>
        <p:spPr>
          <a:xfrm>
            <a:off x="1303868" y="1788341"/>
            <a:ext cx="9592732" cy="4087526"/>
          </a:xfrm>
        </p:spPr>
        <p:txBody>
          <a:bodyPr>
            <a:normAutofit fontScale="85000" lnSpcReduction="20000"/>
          </a:bodyPr>
          <a:lstStyle/>
          <a:p>
            <a:pPr algn="l"/>
            <a:r>
              <a:rPr lang="en-US" dirty="0">
                <a:latin typeface="Cambria" panose="02040503050406030204" pitchFamily="18" charset="0"/>
              </a:rPr>
              <a:t>1- </a:t>
            </a:r>
            <a:r>
              <a:rPr lang="en-US" b="1" dirty="0">
                <a:latin typeface="Cambria,Bold"/>
              </a:rPr>
              <a:t>Atheism:</a:t>
            </a:r>
          </a:p>
          <a:p>
            <a:pPr algn="l"/>
            <a:r>
              <a:rPr lang="en-US" dirty="0">
                <a:latin typeface="Cambria" panose="02040503050406030204" pitchFamily="18" charset="0"/>
              </a:rPr>
              <a:t>Denying the existence of God &amp; religion and believing in the self-existence of the universe.</a:t>
            </a:r>
          </a:p>
          <a:p>
            <a:pPr algn="l"/>
            <a:r>
              <a:rPr lang="en-US" dirty="0">
                <a:latin typeface="Cambria" panose="02040503050406030204" pitchFamily="18" charset="0"/>
              </a:rPr>
              <a:t>2- </a:t>
            </a:r>
            <a:r>
              <a:rPr lang="en-US" b="1" dirty="0">
                <a:latin typeface="Cambria,Bold"/>
              </a:rPr>
              <a:t>Agnosticism:</a:t>
            </a:r>
          </a:p>
          <a:p>
            <a:pPr algn="l"/>
            <a:r>
              <a:rPr lang="en-US" dirty="0">
                <a:latin typeface="Cambria" panose="02040503050406030204" pitchFamily="18" charset="0"/>
              </a:rPr>
              <a:t>Not being certain about the existence or non-existence of God, instead, being in doubt about it.</a:t>
            </a:r>
          </a:p>
          <a:p>
            <a:pPr algn="l"/>
            <a:r>
              <a:rPr lang="en-US" dirty="0">
                <a:latin typeface="Cambria" panose="02040503050406030204" pitchFamily="18" charset="0"/>
              </a:rPr>
              <a:t>3- </a:t>
            </a:r>
            <a:r>
              <a:rPr lang="en-US" b="1" dirty="0">
                <a:latin typeface="Cambria,Bold"/>
              </a:rPr>
              <a:t>Deism:</a:t>
            </a:r>
          </a:p>
          <a:p>
            <a:pPr algn="l"/>
            <a:r>
              <a:rPr lang="en-US" dirty="0">
                <a:latin typeface="Cambria" panose="02040503050406030204" pitchFamily="18" charset="0"/>
              </a:rPr>
              <a:t>Believing in God but denying the revelation &amp; the interference of God in universe.</a:t>
            </a:r>
          </a:p>
          <a:p>
            <a:pPr algn="l"/>
            <a:r>
              <a:rPr lang="en-US" dirty="0">
                <a:latin typeface="Cambria" panose="02040503050406030204" pitchFamily="18" charset="0"/>
              </a:rPr>
              <a:t>4- </a:t>
            </a:r>
            <a:r>
              <a:rPr lang="en-US" b="1" dirty="0">
                <a:latin typeface="Cambria,Bold"/>
              </a:rPr>
              <a:t>Pantheism:</a:t>
            </a:r>
          </a:p>
          <a:p>
            <a:pPr algn="l"/>
            <a:r>
              <a:rPr lang="en-US" dirty="0">
                <a:latin typeface="Cambria" panose="02040503050406030204" pitchFamily="18" charset="0"/>
              </a:rPr>
              <a:t>Identifying and equating God with the law &amp; nature of universe, declaring universe as God.</a:t>
            </a:r>
          </a:p>
          <a:p>
            <a:pPr algn="l"/>
            <a:r>
              <a:rPr lang="en-US" dirty="0">
                <a:latin typeface="Cambria" panose="02040503050406030204" pitchFamily="18" charset="0"/>
              </a:rPr>
              <a:t>5- </a:t>
            </a:r>
            <a:r>
              <a:rPr lang="en-US" b="1" dirty="0">
                <a:latin typeface="Cambria,Bold"/>
              </a:rPr>
              <a:t>Monotheism:</a:t>
            </a:r>
          </a:p>
          <a:p>
            <a:pPr algn="l"/>
            <a:r>
              <a:rPr lang="en-US" dirty="0">
                <a:latin typeface="Cambria" panose="02040503050406030204" pitchFamily="18" charset="0"/>
              </a:rPr>
              <a:t>Believing in that there is not but one God (this one is supported by the divine scriptures)</a:t>
            </a:r>
          </a:p>
          <a:p>
            <a:pPr algn="l"/>
            <a:r>
              <a:rPr lang="en-US" dirty="0">
                <a:latin typeface="Cambria" panose="02040503050406030204" pitchFamily="18" charset="0"/>
              </a:rPr>
              <a:t>6- </a:t>
            </a:r>
            <a:r>
              <a:rPr lang="en-US" b="1" dirty="0">
                <a:latin typeface="Cambria,Bold"/>
              </a:rPr>
              <a:t>Polytheism:</a:t>
            </a:r>
          </a:p>
          <a:p>
            <a:pPr algn="l"/>
            <a:r>
              <a:rPr lang="en-US" dirty="0">
                <a:latin typeface="Cambria" panose="02040503050406030204" pitchFamily="18" charset="0"/>
              </a:rPr>
              <a:t>Believing in the plurality of God i.e. numbers of God.</a:t>
            </a:r>
            <a:endParaRPr lang="en-US" dirty="0"/>
          </a:p>
        </p:txBody>
      </p:sp>
    </p:spTree>
    <p:extLst>
      <p:ext uri="{BB962C8B-B14F-4D97-AF65-F5344CB8AC3E}">
        <p14:creationId xmlns:p14="http://schemas.microsoft.com/office/powerpoint/2010/main" val="33671215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281907"/>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Lecture Ended Thanks</a:t>
            </a:r>
          </a:p>
        </p:txBody>
      </p:sp>
      <p:sp>
        <p:nvSpPr>
          <p:cNvPr id="3" name="Text Placeholder 2"/>
          <p:cNvSpPr>
            <a:spLocks noGrp="1"/>
          </p:cNvSpPr>
          <p:nvPr>
            <p:ph type="body" idx="1"/>
          </p:nvPr>
        </p:nvSpPr>
        <p:spPr>
          <a:xfrm>
            <a:off x="2015067" y="3366288"/>
            <a:ext cx="8158690" cy="1685164"/>
          </a:xfrm>
          <a:effectLst>
            <a:glow rad="101600">
              <a:schemeClr val="accent6">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a:normAutofit/>
          </a:bodyPr>
          <a:lstStyle/>
          <a:p>
            <a:endParaRPr lang="en-US" dirty="0"/>
          </a:p>
          <a:p>
            <a:r>
              <a:rPr lang="en-US" dirty="0">
                <a:solidFill>
                  <a:schemeClr val="bg1"/>
                </a:solidFill>
              </a:rPr>
              <a:t>Lecturer </a:t>
            </a:r>
          </a:p>
          <a:p>
            <a:r>
              <a:rPr lang="en-US" dirty="0">
                <a:solidFill>
                  <a:schemeClr val="bg1"/>
                </a:solidFill>
              </a:rPr>
              <a:t> </a:t>
            </a:r>
            <a:r>
              <a:rPr lang="en-US" dirty="0">
                <a:solidFill>
                  <a:schemeClr val="bg1"/>
                </a:solidFill>
                <a:latin typeface="Cooper Black" panose="0208090404030B020404" pitchFamily="18" charset="0"/>
                <a:cs typeface="Andalus" panose="02020603050405020304" pitchFamily="18" charset="-78"/>
              </a:rPr>
              <a:t>MAHMOOD AKHTAR</a:t>
            </a:r>
          </a:p>
        </p:txBody>
      </p:sp>
    </p:spTree>
    <p:extLst>
      <p:ext uri="{BB962C8B-B14F-4D97-AF65-F5344CB8AC3E}">
        <p14:creationId xmlns:p14="http://schemas.microsoft.com/office/powerpoint/2010/main" val="32920662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8277"/>
            <a:ext cx="9144000" cy="1676400"/>
          </a:xfrm>
        </p:spPr>
        <p:style>
          <a:lnRef idx="0">
            <a:schemeClr val="accent5"/>
          </a:lnRef>
          <a:fillRef idx="3">
            <a:schemeClr val="accent5"/>
          </a:fillRef>
          <a:effectRef idx="3">
            <a:schemeClr val="accent5"/>
          </a:effectRef>
          <a:fontRef idx="minor">
            <a:schemeClr val="lt1"/>
          </a:fontRef>
        </p:style>
        <p:txBody>
          <a:bodyPr/>
          <a:lstStyle/>
          <a:p>
            <a:r>
              <a:rPr lang="en-US" dirty="0"/>
              <a:t>Main Questions</a:t>
            </a:r>
          </a:p>
        </p:txBody>
      </p:sp>
      <p:sp>
        <p:nvSpPr>
          <p:cNvPr id="3" name="Subtitle 2"/>
          <p:cNvSpPr>
            <a:spLocks noGrp="1"/>
          </p:cNvSpPr>
          <p:nvPr>
            <p:ph type="subTitle" idx="1"/>
          </p:nvPr>
        </p:nvSpPr>
        <p:spPr>
          <a:xfrm>
            <a:off x="1524000" y="2204721"/>
            <a:ext cx="9144000" cy="3784599"/>
          </a:xfrm>
        </p:spPr>
        <p:style>
          <a:lnRef idx="0">
            <a:schemeClr val="accent6"/>
          </a:lnRef>
          <a:fillRef idx="3">
            <a:schemeClr val="accent6"/>
          </a:fillRef>
          <a:effectRef idx="3">
            <a:schemeClr val="accent6"/>
          </a:effectRef>
          <a:fontRef idx="minor">
            <a:schemeClr val="lt1"/>
          </a:fontRef>
        </p:style>
        <p:txBody>
          <a:bodyPr>
            <a:normAutofit/>
          </a:bodyPr>
          <a:lstStyle/>
          <a:p>
            <a:pPr marL="457200" indent="-457200" algn="l">
              <a:buFont typeface="+mj-lt"/>
              <a:buAutoNum type="arabicPeriod"/>
            </a:pPr>
            <a:r>
              <a:rPr lang="en-US" dirty="0">
                <a:solidFill>
                  <a:schemeClr val="tx1"/>
                </a:solidFill>
              </a:rPr>
              <a:t>What is religion? </a:t>
            </a:r>
          </a:p>
          <a:p>
            <a:pPr marL="457200" indent="-457200" algn="l">
              <a:buFont typeface="+mj-lt"/>
              <a:buAutoNum type="arabicPeriod"/>
            </a:pPr>
            <a:r>
              <a:rPr lang="en-US" dirty="0">
                <a:solidFill>
                  <a:schemeClr val="tx1"/>
                </a:solidFill>
              </a:rPr>
              <a:t>How is it defined? </a:t>
            </a:r>
          </a:p>
          <a:p>
            <a:pPr marL="457200" indent="-457200" algn="l">
              <a:buFont typeface="+mj-lt"/>
              <a:buAutoNum type="arabicPeriod"/>
            </a:pPr>
            <a:r>
              <a:rPr lang="en-US" dirty="0">
                <a:solidFill>
                  <a:schemeClr val="tx1"/>
                </a:solidFill>
              </a:rPr>
              <a:t>How the people with different thoughts, regions and religions interpret it? </a:t>
            </a:r>
          </a:p>
          <a:p>
            <a:pPr marL="457200" indent="-457200" algn="l">
              <a:buFont typeface="+mj-lt"/>
              <a:buAutoNum type="arabicPeriod"/>
            </a:pPr>
            <a:r>
              <a:rPr lang="en-US" dirty="0">
                <a:solidFill>
                  <a:schemeClr val="tx1"/>
                </a:solidFill>
              </a:rPr>
              <a:t>When, why and how did it start? </a:t>
            </a:r>
          </a:p>
          <a:p>
            <a:pPr marL="457200" indent="-457200" algn="l">
              <a:buFont typeface="+mj-lt"/>
              <a:buAutoNum type="arabicPeriod"/>
            </a:pPr>
            <a:r>
              <a:rPr lang="en-US" dirty="0">
                <a:solidFill>
                  <a:schemeClr val="tx1"/>
                </a:solidFill>
              </a:rPr>
              <a:t>Why do people follow it? </a:t>
            </a:r>
          </a:p>
          <a:p>
            <a:pPr marL="457200" indent="-457200" algn="l">
              <a:buFont typeface="+mj-lt"/>
              <a:buAutoNum type="arabicPeriod"/>
            </a:pPr>
            <a:r>
              <a:rPr lang="en-US" dirty="0">
                <a:solidFill>
                  <a:schemeClr val="tx1"/>
                </a:solidFill>
              </a:rPr>
              <a:t>Why do we need it? </a:t>
            </a:r>
          </a:p>
          <a:p>
            <a:pPr algn="l"/>
            <a:r>
              <a:rPr lang="en-US" dirty="0">
                <a:solidFill>
                  <a:schemeClr val="tx1"/>
                </a:solidFill>
              </a:rPr>
              <a:t>All these and many other similar questions lead us to this discussion in order to find answers before starting the religious studies.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426721"/>
            <a:ext cx="1293495" cy="1778000"/>
          </a:xfrm>
          <a:prstGeom prst="rect">
            <a:avLst/>
          </a:prstGeom>
          <a:ln>
            <a:noFill/>
          </a:ln>
          <a:effectLst>
            <a:softEdge rad="112500"/>
          </a:effectLst>
        </p:spPr>
      </p:pic>
    </p:spTree>
    <p:extLst>
      <p:ext uri="{BB962C8B-B14F-4D97-AF65-F5344CB8AC3E}">
        <p14:creationId xmlns:p14="http://schemas.microsoft.com/office/powerpoint/2010/main" val="417607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544319"/>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Etymology</a:t>
            </a:r>
            <a:br>
              <a:rPr lang="en-US" b="1" dirty="0"/>
            </a:br>
            <a:endParaRPr lang="en-US" dirty="0"/>
          </a:p>
        </p:txBody>
      </p:sp>
      <p:sp>
        <p:nvSpPr>
          <p:cNvPr id="3" name="Subtitle 2"/>
          <p:cNvSpPr>
            <a:spLocks noGrp="1"/>
          </p:cNvSpPr>
          <p:nvPr>
            <p:ph type="subTitle" idx="1"/>
          </p:nvPr>
        </p:nvSpPr>
        <p:spPr>
          <a:xfrm>
            <a:off x="1524000" y="1706880"/>
            <a:ext cx="9144000" cy="4776216"/>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endParaRPr lang="en-US" b="1" dirty="0">
              <a:solidFill>
                <a:schemeClr val="tx1"/>
              </a:solidFill>
            </a:endParaRPr>
          </a:p>
          <a:p>
            <a:r>
              <a:rPr lang="en-US" dirty="0">
                <a:solidFill>
                  <a:schemeClr val="tx1"/>
                </a:solidFill>
              </a:rPr>
              <a:t>Religion, derived from old French word "Religiun" means "Respect for what is sacred" &amp; Latin word "Religionem" means "Reverence for the gods".</a:t>
            </a:r>
          </a:p>
          <a:p>
            <a:r>
              <a:rPr lang="en-US" dirty="0">
                <a:solidFill>
                  <a:schemeClr val="tx1"/>
                </a:solidFill>
              </a:rPr>
              <a:t>Modern Sense: "Recognition of, and obedience to a higher unseen power". Words "Creed", "Cult" &amp; "Faith" are used as synonyms.</a:t>
            </a:r>
            <a:endParaRPr lang="ur-PK" dirty="0">
              <a:solidFill>
                <a:schemeClr val="tx1"/>
              </a:solidFill>
            </a:endParaRPr>
          </a:p>
          <a:p>
            <a:endParaRPr lang="en-US" dirty="0">
              <a:solidFill>
                <a:schemeClr val="tx1"/>
              </a:solidFill>
            </a:endParaRPr>
          </a:p>
          <a:p>
            <a:pPr algn="l"/>
            <a:r>
              <a:rPr lang="en-US" b="0" i="0" u="none" strike="noStrike" baseline="0" dirty="0">
                <a:solidFill>
                  <a:schemeClr val="tx1"/>
                </a:solidFill>
                <a:latin typeface="Cambria" panose="02040503050406030204" pitchFamily="18" charset="0"/>
              </a:rPr>
              <a:t>In Urdu, we use word "Mazhab </a:t>
            </a:r>
            <a:r>
              <a:rPr lang="ar-IQ" b="0" i="0" u="none" strike="noStrike" baseline="0" dirty="0">
                <a:solidFill>
                  <a:schemeClr val="tx1"/>
                </a:solidFill>
                <a:latin typeface="Jameel Noori Nastaleeq" panose="02000503000000020004" pitchFamily="2" charset="-78"/>
                <a:cs typeface="Jameel Noori Nastaleeq" panose="02000503000000020004" pitchFamily="2" charset="-78"/>
              </a:rPr>
              <a:t>مذہب </a:t>
            </a:r>
            <a:r>
              <a:rPr lang="ar-IQ" b="0" i="0" u="none" strike="noStrike" baseline="0" dirty="0">
                <a:solidFill>
                  <a:schemeClr val="tx1"/>
                </a:solidFill>
                <a:latin typeface="Cambria" panose="02040503050406030204" pitchFamily="18" charset="0"/>
                <a:cs typeface="Jameel Noori Nastaleeq" panose="02000503000000020004" pitchFamily="2" charset="-78"/>
              </a:rPr>
              <a:t>" </a:t>
            </a:r>
            <a:r>
              <a:rPr lang="en-US" b="0" i="0" u="none" strike="noStrike" baseline="0" dirty="0">
                <a:solidFill>
                  <a:schemeClr val="tx1"/>
                </a:solidFill>
                <a:latin typeface="Cambria" panose="02040503050406030204" pitchFamily="18" charset="0"/>
                <a:cs typeface="Jameel Noori Nastaleeq" panose="02000503000000020004" pitchFamily="2" charset="-78"/>
              </a:rPr>
              <a:t>which is originally an Arabic word means "A </a:t>
            </a:r>
          </a:p>
          <a:p>
            <a:pPr algn="l"/>
            <a:r>
              <a:rPr lang="en-US" b="0" i="0" u="none" strike="noStrike" baseline="0" dirty="0">
                <a:solidFill>
                  <a:schemeClr val="tx1"/>
                </a:solidFill>
                <a:latin typeface="Cambria" panose="02040503050406030204" pitchFamily="18" charset="0"/>
                <a:cs typeface="Jameel Noori Nastaleeq" panose="02000503000000020004" pitchFamily="2" charset="-78"/>
              </a:rPr>
              <a:t>way to go", "A path to walk", "A style", "A method" etc.</a:t>
            </a:r>
          </a:p>
          <a:p>
            <a:pPr algn="l"/>
            <a:endParaRPr lang="en-US" b="0" i="0" u="none" strike="noStrike" baseline="0" dirty="0">
              <a:solidFill>
                <a:schemeClr val="tx1"/>
              </a:solidFill>
              <a:latin typeface="Cambria" panose="02040503050406030204" pitchFamily="18" charset="0"/>
              <a:cs typeface="Jameel Noori Nastaleeq" panose="02000503000000020004" pitchFamily="2" charset="-78"/>
            </a:endParaRPr>
          </a:p>
          <a:p>
            <a:pPr algn="l"/>
            <a:r>
              <a:rPr lang="en-US" b="0" i="0" u="none" strike="noStrike" baseline="0" dirty="0">
                <a:solidFill>
                  <a:schemeClr val="tx1"/>
                </a:solidFill>
                <a:latin typeface="Cambria" panose="02040503050406030204" pitchFamily="18" charset="0"/>
              </a:rPr>
              <a:t>In Arabic, in the sense of religion, the word "</a:t>
            </a:r>
            <a:r>
              <a:rPr lang="en-US" b="0" i="0" u="none" strike="noStrike" baseline="0" dirty="0" err="1">
                <a:solidFill>
                  <a:schemeClr val="tx1"/>
                </a:solidFill>
                <a:latin typeface="Cambria" panose="02040503050406030204" pitchFamily="18" charset="0"/>
              </a:rPr>
              <a:t>Deen</a:t>
            </a:r>
            <a:r>
              <a:rPr lang="en-US" b="0" i="0" u="none" strike="noStrike" baseline="0" dirty="0">
                <a:solidFill>
                  <a:schemeClr val="tx1"/>
                </a:solidFill>
                <a:latin typeface="Cambria" panose="02040503050406030204" pitchFamily="18" charset="0"/>
              </a:rPr>
              <a:t> </a:t>
            </a:r>
            <a:r>
              <a:rPr lang="ar-IQ" b="0" i="0" u="none" strike="noStrike" baseline="0" dirty="0">
                <a:solidFill>
                  <a:schemeClr val="tx1"/>
                </a:solidFill>
                <a:latin typeface="Jameel Noori Nastaleeq" panose="02000503000000020004" pitchFamily="2" charset="-78"/>
                <a:cs typeface="Jameel Noori Nastaleeq" panose="02000503000000020004" pitchFamily="2" charset="-78"/>
              </a:rPr>
              <a:t>دین </a:t>
            </a:r>
            <a:r>
              <a:rPr lang="ar-IQ" b="0" i="0" u="none" strike="noStrike" baseline="0" dirty="0">
                <a:solidFill>
                  <a:schemeClr val="tx1"/>
                </a:solidFill>
                <a:latin typeface="Cambria" panose="02040503050406030204" pitchFamily="18" charset="0"/>
                <a:cs typeface="Jameel Noori Nastaleeq" panose="02000503000000020004" pitchFamily="2" charset="-78"/>
              </a:rPr>
              <a:t>" </a:t>
            </a:r>
            <a:r>
              <a:rPr lang="en-US" b="0" i="0" u="none" strike="noStrike" baseline="0" dirty="0">
                <a:solidFill>
                  <a:schemeClr val="tx1"/>
                </a:solidFill>
                <a:latin typeface="Cambria" panose="02040503050406030204" pitchFamily="18" charset="0"/>
                <a:cs typeface="Jameel Noori Nastaleeq" panose="02000503000000020004" pitchFamily="2" charset="-78"/>
              </a:rPr>
              <a:t>is used commonly which literally </a:t>
            </a:r>
          </a:p>
          <a:p>
            <a:pPr algn="l"/>
            <a:r>
              <a:rPr lang="en-US" b="0" i="0" u="none" strike="noStrike" baseline="0" dirty="0">
                <a:solidFill>
                  <a:schemeClr val="tx1"/>
                </a:solidFill>
                <a:latin typeface="Cambria" panose="02040503050406030204" pitchFamily="18" charset="0"/>
                <a:cs typeface="Jameel Noori Nastaleeq" panose="02000503000000020004" pitchFamily="2" charset="-78"/>
              </a:rPr>
              <a:t>means "Retaliation", "Recompense", "Requital", "Commandment", &amp; "Judgment" etc., for example, </a:t>
            </a:r>
          </a:p>
          <a:p>
            <a:pPr algn="l"/>
            <a:r>
              <a:rPr lang="en-US" b="0" i="0" u="none" strike="noStrike" baseline="0" dirty="0">
                <a:solidFill>
                  <a:schemeClr val="tx1"/>
                </a:solidFill>
                <a:latin typeface="Cambria" panose="02040503050406030204" pitchFamily="18" charset="0"/>
                <a:cs typeface="Jameel Noori Nastaleeq" panose="02000503000000020004" pitchFamily="2" charset="-78"/>
              </a:rPr>
              <a:t>Qur'an says " </a:t>
            </a:r>
            <a:r>
              <a:rPr lang="ar-IQ" sz="2800" b="0" i="0" u="none" strike="noStrike" baseline="0" dirty="0">
                <a:solidFill>
                  <a:schemeClr val="tx1"/>
                </a:solidFill>
                <a:latin typeface="Traditional Arabic" panose="02020603050405020304" pitchFamily="18" charset="-78"/>
                <a:cs typeface="Traditional Arabic" panose="02020603050405020304" pitchFamily="18" charset="-78"/>
              </a:rPr>
              <a:t>مَالِکِ ی</a:t>
            </a:r>
            <a:r>
              <a:rPr lang="ur-PK" sz="2800" b="0" i="0" u="none" strike="noStrike" baseline="0" dirty="0">
                <a:solidFill>
                  <a:schemeClr val="tx1"/>
                </a:solidFill>
                <a:latin typeface="Traditional Arabic" panose="02020603050405020304" pitchFamily="18" charset="-78"/>
                <a:cs typeface="Traditional Arabic" panose="02020603050405020304" pitchFamily="18" charset="-78"/>
              </a:rPr>
              <a:t>وم</a:t>
            </a:r>
            <a:r>
              <a:rPr lang="ar-IQ" sz="2800" b="0" i="0" u="none" strike="noStrike" baseline="0" dirty="0">
                <a:solidFill>
                  <a:schemeClr val="tx1"/>
                </a:solidFill>
                <a:latin typeface="Traditional Arabic" panose="02020603050405020304" pitchFamily="18" charset="-78"/>
                <a:cs typeface="Traditional Arabic" panose="02020603050405020304" pitchFamily="18" charset="-78"/>
              </a:rPr>
              <a:t> الدِّیْنِ </a:t>
            </a:r>
            <a:r>
              <a:rPr lang="ar-IQ" b="0" i="0" u="none" strike="noStrike" baseline="0" dirty="0">
                <a:solidFill>
                  <a:schemeClr val="tx1"/>
                </a:solidFill>
                <a:latin typeface="Traditional Arabic" panose="02020603050405020304" pitchFamily="18" charset="-78"/>
                <a:cs typeface="Traditional Arabic" panose="02020603050405020304" pitchFamily="18" charset="-78"/>
              </a:rPr>
              <a:t>. . . </a:t>
            </a:r>
            <a:r>
              <a:rPr lang="en-US" b="0" i="0" u="none" strike="noStrike" baseline="0" dirty="0">
                <a:solidFill>
                  <a:schemeClr val="tx1"/>
                </a:solidFill>
                <a:latin typeface="Cambria" panose="02040503050406030204" pitchFamily="18" charset="0"/>
                <a:cs typeface="Traditional Arabic" panose="02020603050405020304" pitchFamily="18" charset="-78"/>
              </a:rPr>
              <a:t>The Master of the Day of Judgment".</a:t>
            </a:r>
            <a:endParaRPr lang="en-US" dirty="0">
              <a:solidFill>
                <a:schemeClr val="tx1"/>
              </a:solidFill>
            </a:endParaRPr>
          </a:p>
        </p:txBody>
      </p:sp>
    </p:spTree>
    <p:extLst>
      <p:ext uri="{BB962C8B-B14F-4D97-AF65-F5344CB8AC3E}">
        <p14:creationId xmlns:p14="http://schemas.microsoft.com/office/powerpoint/2010/main" val="689976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2481"/>
            <a:ext cx="9144000" cy="1008888"/>
          </a:xfrm>
        </p:spPr>
        <p:style>
          <a:lnRef idx="0">
            <a:schemeClr val="accent5"/>
          </a:lnRef>
          <a:fillRef idx="3">
            <a:schemeClr val="accent5"/>
          </a:fillRef>
          <a:effectRef idx="3">
            <a:schemeClr val="accent5"/>
          </a:effectRef>
          <a:fontRef idx="minor">
            <a:schemeClr val="lt1"/>
          </a:fontRef>
        </p:style>
        <p:txBody>
          <a:bodyPr>
            <a:normAutofit/>
          </a:bodyPr>
          <a:lstStyle/>
          <a:p>
            <a:r>
              <a:rPr lang="en-US" dirty="0"/>
              <a:t>Word religion in Quran</a:t>
            </a:r>
          </a:p>
        </p:txBody>
      </p:sp>
      <p:sp>
        <p:nvSpPr>
          <p:cNvPr id="3" name="Subtitle 2"/>
          <p:cNvSpPr>
            <a:spLocks noGrp="1"/>
          </p:cNvSpPr>
          <p:nvPr>
            <p:ph type="subTitle" idx="1"/>
          </p:nvPr>
        </p:nvSpPr>
        <p:spPr>
          <a:xfrm>
            <a:off x="1524000" y="2029968"/>
            <a:ext cx="9144000" cy="461772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a:solidFill>
                  <a:schemeClr val="tx1"/>
                </a:solidFill>
              </a:rPr>
              <a:t>The most appropriate of the above mentioned Arabic words in the sense of religion, is "</a:t>
            </a:r>
            <a:r>
              <a:rPr lang="en-US" dirty="0" err="1">
                <a:solidFill>
                  <a:schemeClr val="tx1"/>
                </a:solidFill>
              </a:rPr>
              <a:t>Deen</a:t>
            </a:r>
            <a:r>
              <a:rPr lang="en-US" dirty="0">
                <a:solidFill>
                  <a:schemeClr val="tx1"/>
                </a:solidFill>
              </a:rPr>
              <a:t>". Although, Qur'an uses some other words as well in this sense like</a:t>
            </a:r>
            <a:r>
              <a:rPr lang="ur-PK" dirty="0">
                <a:solidFill>
                  <a:schemeClr val="tx1"/>
                </a:solidFill>
              </a:rPr>
              <a:t>ملۃ </a:t>
            </a:r>
            <a:r>
              <a:rPr lang="en-US" dirty="0">
                <a:solidFill>
                  <a:schemeClr val="tx1"/>
                </a:solidFill>
              </a:rPr>
              <a:t>ٌ</a:t>
            </a:r>
          </a:p>
          <a:p>
            <a:pPr rtl="1"/>
            <a:r>
              <a:rPr lang="ar-IQ" dirty="0">
                <a:solidFill>
                  <a:schemeClr val="tx1"/>
                </a:solidFill>
              </a:rPr>
              <a:t>صِرَاط ...</a:t>
            </a:r>
            <a:r>
              <a:rPr lang="en-US" dirty="0" err="1">
                <a:solidFill>
                  <a:schemeClr val="tx1"/>
                </a:solidFill>
              </a:rPr>
              <a:t>Siraat</a:t>
            </a:r>
            <a:r>
              <a:rPr lang="en-US" dirty="0">
                <a:solidFill>
                  <a:schemeClr val="tx1"/>
                </a:solidFill>
              </a:rPr>
              <a:t>",</a:t>
            </a:r>
            <a:r>
              <a:rPr lang="ar-IQ" dirty="0">
                <a:solidFill>
                  <a:schemeClr val="tx1"/>
                </a:solidFill>
              </a:rPr>
              <a:t>مِنْھَا جٌ </a:t>
            </a:r>
            <a:r>
              <a:rPr lang="en-US" dirty="0" err="1">
                <a:solidFill>
                  <a:schemeClr val="tx1"/>
                </a:solidFill>
              </a:rPr>
              <a:t>Minhaaj</a:t>
            </a:r>
            <a:endParaRPr lang="en-US" dirty="0">
              <a:solidFill>
                <a:schemeClr val="tx1"/>
              </a:solidFill>
            </a:endParaRPr>
          </a:p>
          <a:p>
            <a:r>
              <a:rPr lang="ar-IQ" dirty="0">
                <a:solidFill>
                  <a:schemeClr val="tx1"/>
                </a:solidFill>
              </a:rPr>
              <a:t>شِرْعَۃ ... </a:t>
            </a:r>
            <a:r>
              <a:rPr lang="en-US" dirty="0" err="1">
                <a:solidFill>
                  <a:schemeClr val="tx1"/>
                </a:solidFill>
              </a:rPr>
              <a:t>Shir'ah</a:t>
            </a:r>
            <a:r>
              <a:rPr lang="en-US" dirty="0">
                <a:solidFill>
                  <a:schemeClr val="tx1"/>
                </a:solidFill>
              </a:rPr>
              <a:t>", but the word preferred and used most often in the divine guidance i.e. Qur'an and Hadith, it is "</a:t>
            </a:r>
            <a:r>
              <a:rPr lang="en-US" dirty="0" err="1">
                <a:solidFill>
                  <a:schemeClr val="tx1"/>
                </a:solidFill>
              </a:rPr>
              <a:t>Deen</a:t>
            </a:r>
            <a:r>
              <a:rPr lang="en-US" dirty="0">
                <a:solidFill>
                  <a:schemeClr val="tx1"/>
                </a:solidFill>
              </a:rPr>
              <a:t> </a:t>
            </a:r>
            <a:r>
              <a:rPr lang="ar-IQ" dirty="0">
                <a:solidFill>
                  <a:schemeClr val="tx1"/>
                </a:solidFill>
              </a:rPr>
              <a:t>دین " </a:t>
            </a:r>
            <a:r>
              <a:rPr lang="en-US" dirty="0">
                <a:solidFill>
                  <a:schemeClr val="tx1"/>
                </a:solidFill>
              </a:rPr>
              <a:t>as it indicates to the requital and the recompense of the deeds in after life. </a:t>
            </a:r>
            <a:endParaRPr lang="ur-PK" dirty="0">
              <a:solidFill>
                <a:schemeClr val="tx1"/>
              </a:solidFill>
            </a:endParaRPr>
          </a:p>
          <a:p>
            <a:r>
              <a:rPr lang="en-US" dirty="0">
                <a:solidFill>
                  <a:schemeClr val="tx1"/>
                </a:solidFill>
              </a:rPr>
              <a:t>The word "Mazhab </a:t>
            </a:r>
            <a:r>
              <a:rPr lang="ar-IQ" dirty="0">
                <a:solidFill>
                  <a:schemeClr val="tx1"/>
                </a:solidFill>
              </a:rPr>
              <a:t>مذہب " </a:t>
            </a:r>
            <a:r>
              <a:rPr lang="en-US" dirty="0">
                <a:solidFill>
                  <a:schemeClr val="tx1"/>
                </a:solidFill>
              </a:rPr>
              <a:t>has not been used anywhere in divine scripture in the sense of religion as it does not express the exact sense of religion except in Urdu, instead, it is used in Arabic for "Point of view" &amp; "School of thought".</a:t>
            </a:r>
          </a:p>
          <a:p>
            <a:endParaRPr lang="en-US" dirty="0">
              <a:solidFill>
                <a:schemeClr val="tx1"/>
              </a:solidFill>
            </a:endParaRPr>
          </a:p>
        </p:txBody>
      </p:sp>
    </p:spTree>
    <p:extLst>
      <p:ext uri="{BB962C8B-B14F-4D97-AF65-F5344CB8AC3E}">
        <p14:creationId xmlns:p14="http://schemas.microsoft.com/office/powerpoint/2010/main" val="2019960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363"/>
            <a:ext cx="9144000" cy="980757"/>
          </a:xfrm>
        </p:spPr>
        <p:style>
          <a:lnRef idx="0">
            <a:schemeClr val="accent5"/>
          </a:lnRef>
          <a:fillRef idx="3">
            <a:schemeClr val="accent5"/>
          </a:fillRef>
          <a:effectRef idx="3">
            <a:schemeClr val="accent5"/>
          </a:effectRef>
          <a:fontRef idx="minor">
            <a:schemeClr val="lt1"/>
          </a:fontRef>
        </p:style>
        <p:txBody>
          <a:bodyPr/>
          <a:lstStyle/>
          <a:p>
            <a:r>
              <a:rPr lang="en-US" b="1" dirty="0"/>
              <a:t>Definitions &amp; Concepts</a:t>
            </a:r>
            <a:endParaRPr lang="en-US" dirty="0"/>
          </a:p>
        </p:txBody>
      </p:sp>
      <p:sp>
        <p:nvSpPr>
          <p:cNvPr id="3" name="Subtitle 2"/>
          <p:cNvSpPr>
            <a:spLocks noGrp="1"/>
          </p:cNvSpPr>
          <p:nvPr>
            <p:ph type="subTitle" idx="1"/>
          </p:nvPr>
        </p:nvSpPr>
        <p:spPr>
          <a:xfrm>
            <a:off x="1524000" y="1576832"/>
            <a:ext cx="9144000" cy="5149088"/>
          </a:xfrm>
        </p:spPr>
        <p:style>
          <a:lnRef idx="0">
            <a:schemeClr val="accent6"/>
          </a:lnRef>
          <a:fillRef idx="3">
            <a:schemeClr val="accent6"/>
          </a:fillRef>
          <a:effectRef idx="3">
            <a:schemeClr val="accent6"/>
          </a:effectRef>
          <a:fontRef idx="minor">
            <a:schemeClr val="lt1"/>
          </a:fontRef>
        </p:style>
        <p:txBody>
          <a:bodyPr>
            <a:noAutofit/>
          </a:bodyPr>
          <a:lstStyle/>
          <a:p>
            <a:pPr marL="342900" indent="-342900" algn="l">
              <a:buFont typeface="Wingdings" panose="05000000000000000000" pitchFamily="2" charset="2"/>
              <a:buChar char="Ø"/>
            </a:pPr>
            <a:r>
              <a:rPr lang="en-US" sz="1800" b="1" dirty="0">
                <a:solidFill>
                  <a:schemeClr val="tx1"/>
                </a:solidFill>
              </a:rPr>
              <a:t>William James </a:t>
            </a:r>
            <a:r>
              <a:rPr lang="en-US" sz="1800" dirty="0">
                <a:solidFill>
                  <a:schemeClr val="tx1"/>
                </a:solidFill>
              </a:rPr>
              <a:t>1842-1910 (describes in his book "The Varieties of Religious Experiences")</a:t>
            </a:r>
          </a:p>
          <a:p>
            <a:pPr algn="l"/>
            <a:r>
              <a:rPr lang="en-US" sz="1800" dirty="0">
                <a:solidFill>
                  <a:schemeClr val="tx1"/>
                </a:solidFill>
              </a:rPr>
              <a:t>"The feelings, acts and experiences of individual men in their solitude, whatever they may consider the divine.«</a:t>
            </a:r>
            <a:endParaRPr lang="ur-PK" sz="1800" dirty="0">
              <a:solidFill>
                <a:schemeClr val="tx1"/>
              </a:solidFill>
            </a:endParaRPr>
          </a:p>
          <a:p>
            <a:pPr marL="342900" indent="-342900" algn="l">
              <a:buFont typeface="Wingdings" panose="05000000000000000000" pitchFamily="2" charset="2"/>
              <a:buChar char="Ø"/>
            </a:pPr>
            <a:r>
              <a:rPr lang="en-US" sz="1800" b="1" dirty="0">
                <a:solidFill>
                  <a:schemeClr val="tx1"/>
                </a:solidFill>
              </a:rPr>
              <a:t>Edward Burnett Tylor </a:t>
            </a:r>
            <a:r>
              <a:rPr lang="en-US" sz="1800" dirty="0">
                <a:solidFill>
                  <a:schemeClr val="tx1"/>
                </a:solidFill>
              </a:rPr>
              <a:t>1832-1917 (defines in his book "Primitive Culture")</a:t>
            </a:r>
          </a:p>
          <a:p>
            <a:pPr algn="l"/>
            <a:r>
              <a:rPr lang="en-US" sz="1800" dirty="0">
                <a:solidFill>
                  <a:schemeClr val="tx1"/>
                </a:solidFill>
              </a:rPr>
              <a:t>"The belief in spiritual being</a:t>
            </a:r>
            <a:endParaRPr lang="ur-PK" sz="1800" dirty="0">
              <a:solidFill>
                <a:schemeClr val="tx1"/>
              </a:solidFill>
            </a:endParaRPr>
          </a:p>
          <a:p>
            <a:pPr marL="342900" indent="-342900" algn="l">
              <a:buFont typeface="Wingdings" panose="05000000000000000000" pitchFamily="2" charset="2"/>
              <a:buChar char="Ø"/>
            </a:pPr>
            <a:r>
              <a:rPr lang="en-US" sz="1800" b="1" dirty="0">
                <a:solidFill>
                  <a:schemeClr val="tx1"/>
                </a:solidFill>
              </a:rPr>
              <a:t>David Emile Durkheim </a:t>
            </a:r>
            <a:r>
              <a:rPr lang="en-US" sz="1800" dirty="0">
                <a:solidFill>
                  <a:schemeClr val="tx1"/>
                </a:solidFill>
              </a:rPr>
              <a:t>1858-1917 (writes in his book "The Elementary Forms of the Religious Life")</a:t>
            </a:r>
          </a:p>
          <a:p>
            <a:pPr algn="l"/>
            <a:r>
              <a:rPr lang="en-US" sz="1800" dirty="0">
                <a:solidFill>
                  <a:schemeClr val="tx1"/>
                </a:solidFill>
              </a:rPr>
              <a:t>"Unified system of beliefs and practices relative to sacred things«</a:t>
            </a:r>
            <a:endParaRPr lang="ur-PK" sz="1800" dirty="0">
              <a:solidFill>
                <a:schemeClr val="tx1"/>
              </a:solidFill>
            </a:endParaRPr>
          </a:p>
          <a:p>
            <a:pPr marL="342900" indent="-342900" algn="l">
              <a:buFont typeface="Wingdings" panose="05000000000000000000" pitchFamily="2" charset="2"/>
              <a:buChar char="Ø"/>
            </a:pPr>
            <a:r>
              <a:rPr lang="en-US" sz="1800" b="1" dirty="0">
                <a:solidFill>
                  <a:schemeClr val="tx1"/>
                </a:solidFill>
              </a:rPr>
              <a:t>Divine Perspective: (Eastern Perspective)</a:t>
            </a:r>
          </a:p>
          <a:p>
            <a:pPr algn="l"/>
            <a:r>
              <a:rPr lang="en-US" sz="1800" dirty="0">
                <a:solidFill>
                  <a:schemeClr val="tx1"/>
                </a:solidFill>
              </a:rPr>
              <a:t>"Religion is a complete code of life set and sent down by the Creator, the Lord (God) through His messengers from time to time to guide His slaves (Mankind &amp; Jinn) to the success in life and afterlife".</a:t>
            </a:r>
            <a:endParaRPr lang="ur-PK" sz="1800" dirty="0">
              <a:solidFill>
                <a:schemeClr val="tx1"/>
              </a:solidFill>
            </a:endParaRPr>
          </a:p>
          <a:p>
            <a:pPr algn="l"/>
            <a:endParaRPr lang="en-US" sz="1800" dirty="0">
              <a:solidFill>
                <a:schemeClr val="tx1"/>
              </a:solidFill>
            </a:endParaRPr>
          </a:p>
          <a:p>
            <a:pPr marL="342900" indent="-342900" algn="l">
              <a:buFont typeface="Wingdings" panose="05000000000000000000" pitchFamily="2" charset="2"/>
              <a:buChar char="Ø"/>
            </a:pPr>
            <a:r>
              <a:rPr lang="en-US" sz="1800" b="1" dirty="0">
                <a:solidFill>
                  <a:schemeClr val="tx1"/>
                </a:solidFill>
              </a:rPr>
              <a:t>The crux </a:t>
            </a:r>
            <a:r>
              <a:rPr lang="en-US" sz="1800" dirty="0">
                <a:solidFill>
                  <a:schemeClr val="tx1"/>
                </a:solidFill>
              </a:rPr>
              <a:t>of the western ideas is that the Religion to them is "A relationship to sacred &amp; spiritual things, feelings in solitude &amp; experiences of individuals.</a:t>
            </a:r>
            <a:endParaRPr lang="ur-PK"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Tree>
    <p:extLst>
      <p:ext uri="{BB962C8B-B14F-4D97-AF65-F5344CB8AC3E}">
        <p14:creationId xmlns:p14="http://schemas.microsoft.com/office/powerpoint/2010/main" val="21970490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65948"/>
            <a:ext cx="9601196" cy="1303867"/>
          </a:xfrm>
        </p:spPr>
        <p:style>
          <a:lnRef idx="0">
            <a:schemeClr val="accent5"/>
          </a:lnRef>
          <a:fillRef idx="3">
            <a:schemeClr val="accent5"/>
          </a:fillRef>
          <a:effectRef idx="3">
            <a:schemeClr val="accent5"/>
          </a:effectRef>
          <a:fontRef idx="minor">
            <a:schemeClr val="lt1"/>
          </a:fontRef>
        </p:style>
        <p:txBody>
          <a:bodyPr/>
          <a:lstStyle/>
          <a:p>
            <a:r>
              <a:rPr lang="ur-PK" b="1" dirty="0"/>
              <a:t>                            </a:t>
            </a:r>
            <a:r>
              <a:rPr lang="en-US" b="1" dirty="0"/>
              <a:t>Analysis</a:t>
            </a:r>
            <a:endParaRPr lang="en-US" dirty="0"/>
          </a:p>
        </p:txBody>
      </p:sp>
      <p:sp>
        <p:nvSpPr>
          <p:cNvPr id="3" name="Content Placeholder 2"/>
          <p:cNvSpPr>
            <a:spLocks noGrp="1"/>
          </p:cNvSpPr>
          <p:nvPr>
            <p:ph idx="1"/>
          </p:nvPr>
        </p:nvSpPr>
        <p:spPr/>
        <p:style>
          <a:lnRef idx="0">
            <a:schemeClr val="accent6"/>
          </a:lnRef>
          <a:fillRef idx="3">
            <a:schemeClr val="accent6"/>
          </a:fillRef>
          <a:effectRef idx="3">
            <a:schemeClr val="accent6"/>
          </a:effectRef>
          <a:fontRef idx="minor">
            <a:schemeClr val="lt1"/>
          </a:fontRef>
        </p:style>
        <p:txBody>
          <a:bodyPr>
            <a:normAutofit fontScale="92500" lnSpcReduction="20000"/>
          </a:bodyPr>
          <a:lstStyle/>
          <a:p>
            <a:pPr>
              <a:buFont typeface="Wingdings" panose="05000000000000000000" pitchFamily="2" charset="2"/>
              <a:buChar char="Ø"/>
            </a:pPr>
            <a:r>
              <a:rPr lang="en-US" dirty="0">
                <a:solidFill>
                  <a:schemeClr val="tx1"/>
                </a:solidFill>
              </a:rPr>
              <a:t>Western scholars, however, interpret religion as it is something related to thought only, not stressing upon the practical aspect of the religion.</a:t>
            </a:r>
            <a:endParaRPr lang="ur-PK" dirty="0">
              <a:solidFill>
                <a:schemeClr val="tx1"/>
              </a:solidFill>
            </a:endParaRPr>
          </a:p>
          <a:p>
            <a:pPr>
              <a:buFont typeface="Wingdings" panose="05000000000000000000" pitchFamily="2" charset="2"/>
              <a:buChar char="Ø"/>
            </a:pPr>
            <a:r>
              <a:rPr lang="en-US" dirty="0">
                <a:solidFill>
                  <a:schemeClr val="tx1"/>
                </a:solidFill>
              </a:rPr>
              <a:t>Western society as they dislike the interference of religion into their daily lives as well as in economic and political bodies.</a:t>
            </a:r>
            <a:endParaRPr lang="ur-PK" dirty="0">
              <a:solidFill>
                <a:schemeClr val="tx1"/>
              </a:solidFill>
            </a:endParaRPr>
          </a:p>
          <a:p>
            <a:pPr>
              <a:buFont typeface="Wingdings" panose="05000000000000000000" pitchFamily="2" charset="2"/>
              <a:buChar char="Ø"/>
            </a:pPr>
            <a:r>
              <a:rPr lang="en-US" dirty="0">
                <a:solidFill>
                  <a:schemeClr val="tx1"/>
                </a:solidFill>
              </a:rPr>
              <a:t>Their interpretation shows that religion to them is a personal matter of every individual, because people are different in their thoughts and association with spiritual &amp; sacred beings.</a:t>
            </a:r>
          </a:p>
          <a:p>
            <a:pPr>
              <a:buFont typeface="Wingdings" panose="05000000000000000000" pitchFamily="2" charset="2"/>
              <a:buChar char="Ø"/>
            </a:pPr>
            <a:r>
              <a:rPr lang="en-US" dirty="0">
                <a:solidFill>
                  <a:schemeClr val="tx1"/>
                </a:solidFill>
              </a:rPr>
              <a:t>On the other hand, it appears that religion to divine perspective is more practical than it is theoretical as it is a complete code of life and almost 90% of Islamic teachings are practice based. Besides</a:t>
            </a:r>
          </a:p>
        </p:txBody>
      </p:sp>
    </p:spTree>
    <p:extLst>
      <p:ext uri="{BB962C8B-B14F-4D97-AF65-F5344CB8AC3E}">
        <p14:creationId xmlns:p14="http://schemas.microsoft.com/office/powerpoint/2010/main" val="8286817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3416" y="401003"/>
            <a:ext cx="9144000" cy="118192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a:lstStyle/>
          <a:p>
            <a:r>
              <a:rPr lang="en-US" b="1" dirty="0"/>
              <a:t>Need for Religion</a:t>
            </a:r>
            <a:endParaRPr lang="en-US" dirty="0"/>
          </a:p>
        </p:txBody>
      </p:sp>
      <p:sp>
        <p:nvSpPr>
          <p:cNvPr id="3" name="Subtitle 2"/>
          <p:cNvSpPr>
            <a:spLocks noGrp="1"/>
          </p:cNvSpPr>
          <p:nvPr>
            <p:ph type="subTitle" idx="1"/>
          </p:nvPr>
        </p:nvSpPr>
        <p:spPr>
          <a:xfrm>
            <a:off x="1423416" y="2304288"/>
            <a:ext cx="9144000" cy="3822192"/>
          </a:xfrm>
        </p:spPr>
        <p:style>
          <a:lnRef idx="2">
            <a:schemeClr val="dk1"/>
          </a:lnRef>
          <a:fillRef idx="1">
            <a:schemeClr val="lt1"/>
          </a:fillRef>
          <a:effectRef idx="0">
            <a:schemeClr val="dk1"/>
          </a:effectRef>
          <a:fontRef idx="minor">
            <a:schemeClr val="dk1"/>
          </a:fontRef>
        </p:style>
        <p:txBody>
          <a:bodyPr>
            <a:normAutofit/>
          </a:bodyPr>
          <a:lstStyle/>
          <a:p>
            <a:r>
              <a:rPr lang="en-US" sz="2400" dirty="0">
                <a:solidFill>
                  <a:schemeClr val="tx1"/>
                </a:solidFill>
                <a:latin typeface="Baskerville Old Face" panose="02020602080505020303" pitchFamily="18" charset="0"/>
              </a:rPr>
              <a:t>Religion is an essential need of mankind as it gives meanings to the essence of life, creates objective of existence and establishes the core of mankind.</a:t>
            </a:r>
          </a:p>
          <a:p>
            <a:r>
              <a:rPr lang="en-US" sz="2400" b="1" dirty="0">
                <a:solidFill>
                  <a:schemeClr val="tx1"/>
                </a:solidFill>
                <a:latin typeface="Baskerville Old Face" panose="02020602080505020303" pitchFamily="18" charset="0"/>
              </a:rPr>
              <a:t>Demand of Nature</a:t>
            </a:r>
          </a:p>
          <a:p>
            <a:r>
              <a:rPr lang="en-US" sz="2400" dirty="0">
                <a:solidFill>
                  <a:schemeClr val="tx1"/>
                </a:solidFill>
                <a:latin typeface="Baskerville Old Face" panose="02020602080505020303" pitchFamily="18" charset="0"/>
              </a:rPr>
              <a:t>association with some religion is the demand of the innate human nature man has been created with. Nature refers to an essential feature or characteristic of something by which that particular object is recognized and known. In case, if this feature is removed, that particular object remains not the same object any more.</a:t>
            </a:r>
          </a:p>
        </p:txBody>
      </p:sp>
    </p:spTree>
    <p:extLst>
      <p:ext uri="{BB962C8B-B14F-4D97-AF65-F5344CB8AC3E}">
        <p14:creationId xmlns:p14="http://schemas.microsoft.com/office/powerpoint/2010/main" val="33403789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707419"/>
            <a:ext cx="6815669" cy="736377"/>
          </a:xfrm>
        </p:spPr>
        <p:style>
          <a:lnRef idx="0">
            <a:schemeClr val="accent4"/>
          </a:lnRef>
          <a:fillRef idx="3">
            <a:schemeClr val="accent4"/>
          </a:fillRef>
          <a:effectRef idx="3">
            <a:schemeClr val="accent4"/>
          </a:effectRef>
          <a:fontRef idx="minor">
            <a:schemeClr val="lt1"/>
          </a:fontRef>
        </p:style>
        <p:txBody>
          <a:bodyPr/>
          <a:lstStyle/>
          <a:p>
            <a:r>
              <a:rPr lang="en-US" sz="4400" dirty="0"/>
              <a:t>The Innate Human Nature</a:t>
            </a:r>
          </a:p>
        </p:txBody>
      </p:sp>
      <p:sp>
        <p:nvSpPr>
          <p:cNvPr id="3" name="Subtitle 2"/>
          <p:cNvSpPr>
            <a:spLocks noGrp="1"/>
          </p:cNvSpPr>
          <p:nvPr>
            <p:ph type="subTitle" idx="1"/>
          </p:nvPr>
        </p:nvSpPr>
        <p:spPr>
          <a:xfrm>
            <a:off x="2692398" y="2848396"/>
            <a:ext cx="6815669" cy="2130003"/>
          </a:xfrm>
        </p:spPr>
        <p:txBody>
          <a:bodyPr>
            <a:normAutofit/>
          </a:bodyPr>
          <a:lstStyle/>
          <a:p>
            <a:r>
              <a:rPr lang="en-US" dirty="0"/>
              <a:t>The word "Innate" refers to built in essential human features. Man has been created with an innate nature that compels him to believe in an unseen super natural power as God. Qur'an reveals in Surah Al- A’raf (172) about an incident that occurred in Heaven before Adam (AS) was sent down to earth which is identified as "The Initial Covenant".</a:t>
            </a:r>
          </a:p>
        </p:txBody>
      </p:sp>
    </p:spTree>
    <p:extLst>
      <p:ext uri="{BB962C8B-B14F-4D97-AF65-F5344CB8AC3E}">
        <p14:creationId xmlns:p14="http://schemas.microsoft.com/office/powerpoint/2010/main" val="11655860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560835" y="1078644"/>
            <a:ext cx="6815137" cy="677862"/>
          </a:xfrm>
        </p:spPr>
        <p:style>
          <a:lnRef idx="0">
            <a:schemeClr val="accent4"/>
          </a:lnRef>
          <a:fillRef idx="3">
            <a:schemeClr val="accent4"/>
          </a:fillRef>
          <a:effectRef idx="3">
            <a:schemeClr val="accent4"/>
          </a:effectRef>
          <a:fontRef idx="minor">
            <a:schemeClr val="lt1"/>
          </a:fontRef>
        </p:style>
        <p:txBody>
          <a:bodyPr/>
          <a:lstStyle/>
          <a:p>
            <a:r>
              <a:rPr lang="en-US" sz="3600" dirty="0"/>
              <a:t>The innate human nature in Hadith.</a:t>
            </a:r>
          </a:p>
        </p:txBody>
      </p:sp>
      <p:sp>
        <p:nvSpPr>
          <p:cNvPr id="3" name="Subtitle 2"/>
          <p:cNvSpPr>
            <a:spLocks noGrp="1"/>
          </p:cNvSpPr>
          <p:nvPr>
            <p:ph type="subTitle" idx="4294967295"/>
          </p:nvPr>
        </p:nvSpPr>
        <p:spPr>
          <a:xfrm>
            <a:off x="2746952" y="2128206"/>
            <a:ext cx="6815137" cy="3819440"/>
          </a:xfrm>
        </p:spPr>
        <p:txBody>
          <a:bodyPr>
            <a:normAutofit/>
          </a:bodyPr>
          <a:lstStyle/>
          <a:p>
            <a:pPr marL="0" indent="0">
              <a:buNone/>
            </a:pPr>
            <a:r>
              <a:rPr lang="en-US" dirty="0">
                <a:latin typeface="Goudy Old Style" panose="02020502050305020303" pitchFamily="18" charset="0"/>
              </a:rPr>
              <a:t>Allah, the Exalted, created all of the human souls from Adam (AS) and presented Himself to them and questioned them, "Am I not your Lord?" They all replied, "Why not" which means they all agreed upon it. This covenant has been set as the innate nature of the human beings by Almighty Allah. This is the nature termed as "Fitrah" in Qur'an and everyone takes birth with same "Fitrah" that leads to the acceptance of the Ultimate Reality "God".</a:t>
            </a:r>
          </a:p>
        </p:txBody>
      </p:sp>
    </p:spTree>
    <p:extLst>
      <p:ext uri="{BB962C8B-B14F-4D97-AF65-F5344CB8AC3E}">
        <p14:creationId xmlns:p14="http://schemas.microsoft.com/office/powerpoint/2010/main" val="8148343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2842</TotalTime>
  <Words>1496</Words>
  <Application>Microsoft Office PowerPoint</Application>
  <PresentationFormat>Widescreen</PresentationFormat>
  <Paragraphs>89</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Andalus</vt:lpstr>
      <vt:lpstr>Arial</vt:lpstr>
      <vt:lpstr>Baskerville Old Face</vt:lpstr>
      <vt:lpstr>Calibri</vt:lpstr>
      <vt:lpstr>Cambria</vt:lpstr>
      <vt:lpstr>Cambria,Bold</vt:lpstr>
      <vt:lpstr>Cooper Black</vt:lpstr>
      <vt:lpstr>Garamond</vt:lpstr>
      <vt:lpstr>Goudy Old Style</vt:lpstr>
      <vt:lpstr>Jameel Noori Nastaleeq</vt:lpstr>
      <vt:lpstr>Times New Roman</vt:lpstr>
      <vt:lpstr>Traditional Arabic</vt:lpstr>
      <vt:lpstr>Wingdings</vt:lpstr>
      <vt:lpstr>Organic</vt:lpstr>
      <vt:lpstr>Introduction to Religion</vt:lpstr>
      <vt:lpstr>Main Questions</vt:lpstr>
      <vt:lpstr>    Etymology </vt:lpstr>
      <vt:lpstr>Word religion in Quran</vt:lpstr>
      <vt:lpstr>Definitions &amp; Concepts</vt:lpstr>
      <vt:lpstr>                            Analysis</vt:lpstr>
      <vt:lpstr>Need for Religion</vt:lpstr>
      <vt:lpstr>The Innate Human Nature</vt:lpstr>
      <vt:lpstr>The innate human nature in Hadith.</vt:lpstr>
      <vt:lpstr>History &amp; Background</vt:lpstr>
      <vt:lpstr>Craves of Mind for the Knowledge of Essential Facts</vt:lpstr>
      <vt:lpstr>Classification of Religions</vt:lpstr>
      <vt:lpstr>Universal Features of Religion</vt:lpstr>
      <vt:lpstr>Theological Ideas</vt:lpstr>
      <vt:lpstr>Lecture Ended 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Religion</dc:title>
  <dc:creator>Mahmood Akhtar</dc:creator>
  <cp:lastModifiedBy>Mahmood Akhtar</cp:lastModifiedBy>
  <cp:revision>41</cp:revision>
  <dcterms:created xsi:type="dcterms:W3CDTF">2019-08-19T16:32:57Z</dcterms:created>
  <dcterms:modified xsi:type="dcterms:W3CDTF">2021-03-10T04:05:23Z</dcterms:modified>
</cp:coreProperties>
</file>