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71952" y="646252"/>
            <a:ext cx="6848094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52525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7313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52525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252525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2851404" cy="685952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2423" y="501141"/>
                </a:lnTo>
                <a:lnTo>
                  <a:pt x="1354328" y="499617"/>
                </a:lnTo>
                <a:lnTo>
                  <a:pt x="1355852" y="497966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124584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987" y="647776"/>
            <a:ext cx="11130025" cy="1002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52525"/>
                </a:solidFill>
                <a:latin typeface="Century Gothic"/>
                <a:cs typeface="Century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8270" y="2150491"/>
            <a:ext cx="8588375" cy="2038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73139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just.edu.jo/~yahya-t/cs115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9905"/>
            <a:chOff x="0" y="0"/>
            <a:chExt cx="12192000" cy="68599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2851404" cy="685952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/>
          <p:nvPr/>
        </p:nvSpPr>
        <p:spPr>
          <a:xfrm>
            <a:off x="0" y="4323588"/>
            <a:ext cx="1743075" cy="779145"/>
          </a:xfrm>
          <a:custGeom>
            <a:avLst/>
            <a:gdLst/>
            <a:ahLst/>
            <a:cxnLst/>
            <a:rect l="l" t="t" r="r" b="b"/>
            <a:pathLst>
              <a:path w="1743075" h="779145">
                <a:moveTo>
                  <a:pt x="1346200" y="0"/>
                </a:moveTo>
                <a:lnTo>
                  <a:pt x="0" y="0"/>
                </a:lnTo>
                <a:lnTo>
                  <a:pt x="0" y="778763"/>
                </a:lnTo>
                <a:lnTo>
                  <a:pt x="1346200" y="778763"/>
                </a:lnTo>
                <a:lnTo>
                  <a:pt x="1355891" y="777956"/>
                </a:lnTo>
                <a:lnTo>
                  <a:pt x="1363821" y="775827"/>
                </a:lnTo>
                <a:lnTo>
                  <a:pt x="1369988" y="772816"/>
                </a:lnTo>
                <a:lnTo>
                  <a:pt x="1374394" y="769366"/>
                </a:lnTo>
                <a:lnTo>
                  <a:pt x="1374394" y="764667"/>
                </a:lnTo>
                <a:lnTo>
                  <a:pt x="1379093" y="764667"/>
                </a:lnTo>
                <a:lnTo>
                  <a:pt x="1735582" y="408178"/>
                </a:lnTo>
                <a:lnTo>
                  <a:pt x="1740868" y="399587"/>
                </a:lnTo>
                <a:lnTo>
                  <a:pt x="1742630" y="388794"/>
                </a:lnTo>
                <a:lnTo>
                  <a:pt x="1740868" y="377120"/>
                </a:lnTo>
                <a:lnTo>
                  <a:pt x="1735582" y="365887"/>
                </a:lnTo>
                <a:lnTo>
                  <a:pt x="1379093" y="14097"/>
                </a:lnTo>
                <a:lnTo>
                  <a:pt x="1379093" y="9398"/>
                </a:lnTo>
                <a:lnTo>
                  <a:pt x="1374394" y="9398"/>
                </a:lnTo>
                <a:lnTo>
                  <a:pt x="1369988" y="5947"/>
                </a:lnTo>
                <a:lnTo>
                  <a:pt x="1363821" y="2936"/>
                </a:lnTo>
                <a:lnTo>
                  <a:pt x="1355891" y="807"/>
                </a:lnTo>
                <a:lnTo>
                  <a:pt x="134620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54832" y="2471750"/>
            <a:ext cx="8387080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5"/>
              <a:t>Programming</a:t>
            </a:r>
            <a:r>
              <a:rPr dirty="0" sz="4800" spc="-30"/>
              <a:t> </a:t>
            </a:r>
            <a:r>
              <a:rPr dirty="0" sz="4800" spc="-5"/>
              <a:t>Fundamentals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6208267" y="5198745"/>
            <a:ext cx="16776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585858"/>
                </a:solidFill>
                <a:latin typeface="Century Gothic"/>
                <a:cs typeface="Century Gothic"/>
              </a:rPr>
              <a:t>Aamina</a:t>
            </a:r>
            <a:r>
              <a:rPr dirty="0" sz="1800" spc="-80">
                <a:solidFill>
                  <a:srgbClr val="585858"/>
                </a:solidFill>
                <a:latin typeface="Century Gothic"/>
                <a:cs typeface="Century Gothic"/>
              </a:rPr>
              <a:t> </a:t>
            </a:r>
            <a:r>
              <a:rPr dirty="0" sz="1800" spc="-10">
                <a:solidFill>
                  <a:srgbClr val="585858"/>
                </a:solidFill>
                <a:latin typeface="Century Gothic"/>
                <a:cs typeface="Century Gothic"/>
              </a:rPr>
              <a:t>Batool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03288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Matrix</a:t>
            </a:r>
            <a:r>
              <a:rPr dirty="0" sz="3600" spc="-65"/>
              <a:t> </a:t>
            </a:r>
            <a:r>
              <a:rPr dirty="0" sz="3600" spc="-5"/>
              <a:t>Subtraction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3451" y="1379219"/>
            <a:ext cx="8394192" cy="48539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6766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Matrix</a:t>
            </a:r>
            <a:r>
              <a:rPr dirty="0" sz="3600" spc="-50"/>
              <a:t> </a:t>
            </a:r>
            <a:r>
              <a:rPr dirty="0" sz="3600" spc="-5"/>
              <a:t>Transpose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8415" y="1589532"/>
            <a:ext cx="7014972" cy="49164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67665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Matrix</a:t>
            </a:r>
            <a:r>
              <a:rPr dirty="0" sz="3600" spc="-50"/>
              <a:t> </a:t>
            </a:r>
            <a:r>
              <a:rPr dirty="0" sz="3600" spc="-5"/>
              <a:t>Transpose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8751" y="1693164"/>
            <a:ext cx="7359396" cy="23545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4557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Matrix</a:t>
            </a:r>
            <a:r>
              <a:rPr dirty="0" sz="3600" spc="-70"/>
              <a:t> </a:t>
            </a:r>
            <a:r>
              <a:rPr dirty="0" sz="3600"/>
              <a:t>Multiplication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7996" y="1905000"/>
            <a:ext cx="7194804" cy="38145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4557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Matrix</a:t>
            </a:r>
            <a:r>
              <a:rPr dirty="0" sz="3600" spc="-70"/>
              <a:t> </a:t>
            </a:r>
            <a:r>
              <a:rPr dirty="0" sz="3600"/>
              <a:t>Multiplication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7996" y="1905000"/>
            <a:ext cx="7194804" cy="38145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4557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Matrix</a:t>
            </a:r>
            <a:r>
              <a:rPr dirty="0" sz="3600" spc="-70"/>
              <a:t> </a:t>
            </a:r>
            <a:r>
              <a:rPr dirty="0" sz="3600"/>
              <a:t>Multiplication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0483" y="2133600"/>
            <a:ext cx="7936992" cy="29474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4557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Matrix</a:t>
            </a:r>
            <a:r>
              <a:rPr dirty="0" sz="3600" spc="-70"/>
              <a:t> </a:t>
            </a:r>
            <a:r>
              <a:rPr dirty="0" sz="3600"/>
              <a:t>Multiplication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7744" y="1574291"/>
            <a:ext cx="5890259" cy="465886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4557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Matrix</a:t>
            </a:r>
            <a:r>
              <a:rPr dirty="0" sz="3600" spc="-70"/>
              <a:t> </a:t>
            </a:r>
            <a:r>
              <a:rPr dirty="0" sz="3600"/>
              <a:t>Multiplication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2323" y="2039111"/>
            <a:ext cx="8912352" cy="352196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44557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Matrix</a:t>
            </a:r>
            <a:r>
              <a:rPr dirty="0" sz="3600" spc="-70"/>
              <a:t> </a:t>
            </a:r>
            <a:r>
              <a:rPr dirty="0" sz="3600"/>
              <a:t>Multiplication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pc="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pc="-5"/>
              <a:t>The algorithm </a:t>
            </a:r>
            <a:r>
              <a:rPr dirty="0" spc="-15"/>
              <a:t>for </a:t>
            </a:r>
            <a:r>
              <a:rPr dirty="0" spc="-5"/>
              <a:t>multiplication of matrices </a:t>
            </a:r>
            <a:r>
              <a:rPr dirty="0" b="1">
                <a:latin typeface="Calibri"/>
                <a:cs typeface="Calibri"/>
              </a:rPr>
              <a:t>A </a:t>
            </a:r>
            <a:r>
              <a:rPr dirty="0" spc="-5" b="1">
                <a:latin typeface="Calibri"/>
                <a:cs typeface="Calibri"/>
              </a:rPr>
              <a:t>with order </a:t>
            </a:r>
            <a:r>
              <a:rPr dirty="0" b="1">
                <a:latin typeface="Calibri"/>
                <a:cs typeface="Calibri"/>
              </a:rPr>
              <a:t>m*n </a:t>
            </a:r>
            <a:r>
              <a:rPr dirty="0"/>
              <a:t>and </a:t>
            </a:r>
            <a:r>
              <a:rPr dirty="0" b="1">
                <a:latin typeface="Calibri"/>
                <a:cs typeface="Calibri"/>
              </a:rPr>
              <a:t>B </a:t>
            </a:r>
            <a:r>
              <a:rPr dirty="0" spc="-5" b="1">
                <a:latin typeface="Calibri"/>
                <a:cs typeface="Calibri"/>
              </a:rPr>
              <a:t>with order </a:t>
            </a:r>
            <a:r>
              <a:rPr dirty="0" spc="-44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n*p</a:t>
            </a:r>
            <a:r>
              <a:rPr dirty="0" spc="-10" b="1">
                <a:latin typeface="Calibri"/>
                <a:cs typeface="Calibri"/>
              </a:rPr>
              <a:t> </a:t>
            </a:r>
            <a:r>
              <a:rPr dirty="0" spc="-5"/>
              <a:t>can</a:t>
            </a:r>
            <a:r>
              <a:rPr dirty="0"/>
              <a:t> </a:t>
            </a:r>
            <a:r>
              <a:rPr dirty="0" spc="-5"/>
              <a:t>be</a:t>
            </a:r>
            <a:r>
              <a:rPr dirty="0" spc="-15"/>
              <a:t> </a:t>
            </a:r>
            <a:r>
              <a:rPr dirty="0" spc="-10"/>
              <a:t>written</a:t>
            </a:r>
            <a:r>
              <a:rPr dirty="0"/>
              <a:t> as:</a:t>
            </a:r>
          </a:p>
          <a:p>
            <a:pPr>
              <a:lnSpc>
                <a:spcPct val="100000"/>
              </a:lnSpc>
            </a:p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00"/>
          </a:p>
          <a:p>
            <a:pPr marL="12700">
              <a:lnSpc>
                <a:spcPct val="100000"/>
              </a:lnSpc>
            </a:pPr>
            <a:r>
              <a:rPr dirty="0" sz="2800" spc="-5">
                <a:latin typeface="Consolas"/>
                <a:cs typeface="Consolas"/>
              </a:rPr>
              <a:t>for</a:t>
            </a:r>
            <a:r>
              <a:rPr dirty="0" sz="2800" spc="-20">
                <a:latin typeface="Consolas"/>
                <a:cs typeface="Consolas"/>
              </a:rPr>
              <a:t> </a:t>
            </a:r>
            <a:r>
              <a:rPr dirty="0" sz="2800" spc="-5">
                <a:latin typeface="Consolas"/>
                <a:cs typeface="Consolas"/>
              </a:rPr>
              <a:t>i</a:t>
            </a:r>
            <a:r>
              <a:rPr dirty="0" sz="2800" spc="-20">
                <a:latin typeface="Consolas"/>
                <a:cs typeface="Consolas"/>
              </a:rPr>
              <a:t> </a:t>
            </a:r>
            <a:r>
              <a:rPr dirty="0" sz="2800" spc="-5">
                <a:latin typeface="Consolas"/>
                <a:cs typeface="Consolas"/>
              </a:rPr>
              <a:t>from</a:t>
            </a:r>
            <a:r>
              <a:rPr dirty="0" sz="2800" spc="-15">
                <a:latin typeface="Consolas"/>
                <a:cs typeface="Consolas"/>
              </a:rPr>
              <a:t> </a:t>
            </a:r>
            <a:r>
              <a:rPr dirty="0" sz="2800" spc="-5">
                <a:latin typeface="Consolas"/>
                <a:cs typeface="Consolas"/>
              </a:rPr>
              <a:t>0</a:t>
            </a:r>
            <a:r>
              <a:rPr dirty="0" sz="2800" spc="-10">
                <a:latin typeface="Consolas"/>
                <a:cs typeface="Consolas"/>
              </a:rPr>
              <a:t> </a:t>
            </a:r>
            <a:r>
              <a:rPr dirty="0" sz="2800" spc="-5">
                <a:latin typeface="Consolas"/>
                <a:cs typeface="Consolas"/>
              </a:rPr>
              <a:t>to </a:t>
            </a:r>
            <a:r>
              <a:rPr dirty="0" sz="2800" spc="-10">
                <a:latin typeface="Consolas"/>
                <a:cs typeface="Consolas"/>
              </a:rPr>
              <a:t>m-1</a:t>
            </a:r>
            <a:endParaRPr sz="28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2800" spc="-5">
                <a:latin typeface="Consolas"/>
                <a:cs typeface="Consolas"/>
              </a:rPr>
              <a:t>for</a:t>
            </a:r>
            <a:r>
              <a:rPr dirty="0" sz="2800" spc="-15">
                <a:latin typeface="Consolas"/>
                <a:cs typeface="Consolas"/>
              </a:rPr>
              <a:t> </a:t>
            </a:r>
            <a:r>
              <a:rPr dirty="0" sz="2800" spc="-5">
                <a:latin typeface="Consolas"/>
                <a:cs typeface="Consolas"/>
              </a:rPr>
              <a:t>j</a:t>
            </a:r>
            <a:r>
              <a:rPr dirty="0" sz="2800" spc="-20">
                <a:latin typeface="Consolas"/>
                <a:cs typeface="Consolas"/>
              </a:rPr>
              <a:t> </a:t>
            </a:r>
            <a:r>
              <a:rPr dirty="0" sz="2800" spc="-5">
                <a:latin typeface="Consolas"/>
                <a:cs typeface="Consolas"/>
              </a:rPr>
              <a:t>from</a:t>
            </a:r>
            <a:r>
              <a:rPr dirty="0" sz="2800" spc="-15">
                <a:latin typeface="Consolas"/>
                <a:cs typeface="Consolas"/>
              </a:rPr>
              <a:t> </a:t>
            </a:r>
            <a:r>
              <a:rPr dirty="0" sz="2800" spc="-5">
                <a:latin typeface="Consolas"/>
                <a:cs typeface="Consolas"/>
              </a:rPr>
              <a:t>0</a:t>
            </a:r>
            <a:r>
              <a:rPr dirty="0" sz="2800" spc="-20">
                <a:latin typeface="Consolas"/>
                <a:cs typeface="Consolas"/>
              </a:rPr>
              <a:t> </a:t>
            </a:r>
            <a:r>
              <a:rPr dirty="0" sz="2800">
                <a:latin typeface="Consolas"/>
                <a:cs typeface="Consolas"/>
              </a:rPr>
              <a:t>to</a:t>
            </a:r>
            <a:r>
              <a:rPr dirty="0" sz="2800" spc="-15">
                <a:latin typeface="Consolas"/>
                <a:cs typeface="Consolas"/>
              </a:rPr>
              <a:t> </a:t>
            </a:r>
            <a:r>
              <a:rPr dirty="0" sz="2800" spc="-5">
                <a:latin typeface="Consolas"/>
                <a:cs typeface="Consolas"/>
              </a:rPr>
              <a:t>p-1</a:t>
            </a:r>
            <a:endParaRPr sz="2800">
              <a:latin typeface="Consolas"/>
              <a:cs typeface="Consola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2051" y="4250816"/>
            <a:ext cx="52324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2152" sz="4800" spc="-7">
                <a:solidFill>
                  <a:srgbClr val="273139"/>
                </a:solidFill>
                <a:latin typeface="Consolas"/>
                <a:cs typeface="Consolas"/>
              </a:rPr>
              <a:t>c</a:t>
            </a:r>
            <a:r>
              <a:rPr dirty="0" sz="1600" spc="-5">
                <a:solidFill>
                  <a:srgbClr val="273139"/>
                </a:solidFill>
                <a:latin typeface="Consolas"/>
                <a:cs typeface="Consolas"/>
              </a:rPr>
              <a:t>ij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8010" y="4160901"/>
            <a:ext cx="69723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273139"/>
                </a:solidFill>
                <a:latin typeface="Consolas"/>
                <a:cs typeface="Consolas"/>
              </a:rPr>
              <a:t>=</a:t>
            </a:r>
            <a:r>
              <a:rPr dirty="0" sz="3200" spc="-95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dirty="0" sz="3200">
                <a:solidFill>
                  <a:srgbClr val="273139"/>
                </a:solidFill>
                <a:latin typeface="Consolas"/>
                <a:cs typeface="Consolas"/>
              </a:rPr>
              <a:t>0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7451" y="4648276"/>
            <a:ext cx="3383279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273139"/>
                </a:solidFill>
                <a:latin typeface="Consolas"/>
                <a:cs typeface="Consolas"/>
              </a:rPr>
              <a:t>for</a:t>
            </a:r>
            <a:r>
              <a:rPr dirty="0" sz="3200" spc="-1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dirty="0" sz="3200">
                <a:solidFill>
                  <a:srgbClr val="273139"/>
                </a:solidFill>
                <a:latin typeface="Consolas"/>
                <a:cs typeface="Consolas"/>
              </a:rPr>
              <a:t>k</a:t>
            </a:r>
            <a:r>
              <a:rPr dirty="0" sz="3200" spc="-10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dirty="0" sz="3200">
                <a:solidFill>
                  <a:srgbClr val="273139"/>
                </a:solidFill>
                <a:latin typeface="Consolas"/>
                <a:cs typeface="Consolas"/>
              </a:rPr>
              <a:t>in</a:t>
            </a:r>
            <a:r>
              <a:rPr dirty="0" sz="3200" spc="-5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dirty="0" sz="3200">
                <a:solidFill>
                  <a:srgbClr val="273139"/>
                </a:solidFill>
                <a:latin typeface="Consolas"/>
                <a:cs typeface="Consolas"/>
              </a:rPr>
              <a:t>1</a:t>
            </a:r>
            <a:r>
              <a:rPr dirty="0" sz="3200" spc="-10">
                <a:solidFill>
                  <a:srgbClr val="273139"/>
                </a:solidFill>
                <a:latin typeface="Consolas"/>
                <a:cs typeface="Consolas"/>
              </a:rPr>
              <a:t> to</a:t>
            </a:r>
            <a:r>
              <a:rPr dirty="0" sz="3200" spc="-5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dirty="0" sz="3200">
                <a:solidFill>
                  <a:srgbClr val="273139"/>
                </a:solidFill>
                <a:latin typeface="Consolas"/>
                <a:cs typeface="Consolas"/>
              </a:rPr>
              <a:t>n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86451" y="5226507"/>
            <a:ext cx="52324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12152" sz="4800" spc="-7">
                <a:solidFill>
                  <a:srgbClr val="273139"/>
                </a:solidFill>
                <a:latin typeface="Consolas"/>
                <a:cs typeface="Consolas"/>
              </a:rPr>
              <a:t>c</a:t>
            </a:r>
            <a:r>
              <a:rPr dirty="0" sz="1600" spc="-5">
                <a:solidFill>
                  <a:srgbClr val="273139"/>
                </a:solidFill>
                <a:latin typeface="Consolas"/>
                <a:cs typeface="Consolas"/>
              </a:rPr>
              <a:t>ij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57010" y="5136641"/>
            <a:ext cx="190373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273139"/>
                </a:solidFill>
                <a:latin typeface="Consolas"/>
                <a:cs typeface="Consolas"/>
              </a:rPr>
              <a:t>+=</a:t>
            </a:r>
            <a:r>
              <a:rPr dirty="0" sz="3200" spc="-75">
                <a:solidFill>
                  <a:srgbClr val="273139"/>
                </a:solidFill>
                <a:latin typeface="Consolas"/>
                <a:cs typeface="Consolas"/>
              </a:rPr>
              <a:t> </a:t>
            </a:r>
            <a:r>
              <a:rPr dirty="0" sz="3200">
                <a:solidFill>
                  <a:srgbClr val="273139"/>
                </a:solidFill>
                <a:latin typeface="Consolas"/>
                <a:cs typeface="Consolas"/>
              </a:rPr>
              <a:t>a</a:t>
            </a:r>
            <a:r>
              <a:rPr dirty="0" baseline="-25525" sz="2775">
                <a:solidFill>
                  <a:srgbClr val="273139"/>
                </a:solidFill>
                <a:latin typeface="Consolas"/>
                <a:cs typeface="Consolas"/>
              </a:rPr>
              <a:t>ik</a:t>
            </a:r>
            <a:r>
              <a:rPr dirty="0" sz="3200">
                <a:solidFill>
                  <a:srgbClr val="273139"/>
                </a:solidFill>
                <a:latin typeface="Consolas"/>
                <a:cs typeface="Consolas"/>
              </a:rPr>
              <a:t>*b</a:t>
            </a:r>
            <a:r>
              <a:rPr dirty="0" baseline="-24305" sz="2400">
                <a:solidFill>
                  <a:srgbClr val="273139"/>
                </a:solidFill>
                <a:latin typeface="Consolas"/>
                <a:cs typeface="Consolas"/>
              </a:rPr>
              <a:t>kj</a:t>
            </a:r>
            <a:endParaRPr baseline="-24305"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526154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Diagonal</a:t>
            </a:r>
            <a:r>
              <a:rPr dirty="0" sz="3600" spc="-40"/>
              <a:t> </a:t>
            </a:r>
            <a:r>
              <a:rPr dirty="0" sz="3600"/>
              <a:t>Matrix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2047" y="1905000"/>
            <a:ext cx="6672072" cy="388162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56794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cin.ignore()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68270" y="2005711"/>
            <a:ext cx="8688705" cy="3552825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354965" algn="l"/>
              </a:tabLst>
            </a:pPr>
            <a:r>
              <a:rPr dirty="0" sz="18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180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dirty="0" sz="1800" spc="-10" b="1">
                <a:solidFill>
                  <a:srgbClr val="201708"/>
                </a:solidFill>
                <a:latin typeface="Courier New"/>
                <a:cs typeface="Courier New"/>
              </a:rPr>
              <a:t>cin.ignore</a:t>
            </a:r>
            <a:r>
              <a:rPr dirty="0" sz="1800" spc="-10">
                <a:latin typeface="Calibri"/>
                <a:cs typeface="Calibri"/>
              </a:rPr>
              <a:t>()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  <a:tabLst>
                <a:tab pos="354965" algn="l"/>
              </a:tabLst>
            </a:pPr>
            <a:r>
              <a:rPr dirty="0" sz="18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180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latin typeface="Calibri"/>
                <a:cs typeface="Calibri"/>
              </a:rPr>
              <a:t>is used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skip 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1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very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 next </a:t>
            </a:r>
            <a:r>
              <a:rPr dirty="0" sz="1800" spc="-25">
                <a:solidFill>
                  <a:srgbClr val="201708"/>
                </a:solidFill>
                <a:latin typeface="Calibri"/>
                <a:cs typeface="Calibri"/>
              </a:rPr>
              <a:t>character.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4965" algn="l"/>
              </a:tabLst>
            </a:pPr>
            <a:r>
              <a:rPr dirty="0" sz="18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180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dirty="0" sz="1800" spc="-10" b="1">
                <a:solidFill>
                  <a:srgbClr val="201708"/>
                </a:solidFill>
                <a:latin typeface="Courier New"/>
                <a:cs typeface="Courier New"/>
              </a:rPr>
              <a:t>cin.ignore(100,</a:t>
            </a:r>
            <a:r>
              <a:rPr dirty="0" sz="1800" spc="-6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'\n’);</a:t>
            </a:r>
            <a:endParaRPr sz="1800">
              <a:latin typeface="Courier New"/>
              <a:cs typeface="Courier New"/>
            </a:endParaRPr>
          </a:p>
          <a:p>
            <a:pPr marL="355600" marR="5080" indent="-342900">
              <a:lnSpc>
                <a:spcPct val="100000"/>
              </a:lnSpc>
              <a:spcBef>
                <a:spcPts val="1020"/>
              </a:spcBef>
              <a:tabLst>
                <a:tab pos="354965" algn="l"/>
              </a:tabLst>
            </a:pPr>
            <a:r>
              <a:rPr dirty="0" sz="18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180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it</a:t>
            </a:r>
            <a:r>
              <a:rPr dirty="0" sz="1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ignores</a:t>
            </a:r>
            <a:r>
              <a:rPr dirty="0" sz="1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either</a:t>
            </a:r>
            <a:r>
              <a:rPr dirty="0" sz="1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1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next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100</a:t>
            </a:r>
            <a:r>
              <a:rPr dirty="0" sz="1800" spc="-2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 spc="-15">
                <a:solidFill>
                  <a:srgbClr val="201708"/>
                </a:solidFill>
                <a:latin typeface="Calibri"/>
                <a:cs typeface="Calibri"/>
              </a:rPr>
              <a:t>characters</a:t>
            </a:r>
            <a:r>
              <a:rPr dirty="0" sz="1800" spc="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or</a:t>
            </a:r>
            <a:r>
              <a:rPr dirty="0" sz="1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all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01708"/>
                </a:solidFill>
                <a:latin typeface="Calibri"/>
                <a:cs typeface="Calibri"/>
              </a:rPr>
              <a:t>characters</a:t>
            </a:r>
            <a:r>
              <a:rPr dirty="0" sz="1800" spc="3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until</a:t>
            </a:r>
            <a:r>
              <a:rPr dirty="0" sz="1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1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newline</a:t>
            </a:r>
            <a:r>
              <a:rPr dirty="0" sz="1800" spc="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01708"/>
                </a:solidFill>
                <a:latin typeface="Calibri"/>
                <a:cs typeface="Calibri"/>
              </a:rPr>
              <a:t>character</a:t>
            </a:r>
            <a:r>
              <a:rPr dirty="0" sz="18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is 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found,</a:t>
            </a:r>
            <a:r>
              <a:rPr dirty="0" sz="1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whichever</a:t>
            </a:r>
            <a:r>
              <a:rPr dirty="0" sz="1800" spc="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comes</a:t>
            </a:r>
            <a:r>
              <a:rPr dirty="0" sz="1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01708"/>
                </a:solidFill>
                <a:latin typeface="Calibri"/>
                <a:cs typeface="Calibri"/>
              </a:rPr>
              <a:t>first.</a:t>
            </a:r>
            <a:r>
              <a:rPr dirty="0" sz="1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For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example,</a:t>
            </a:r>
            <a:r>
              <a:rPr dirty="0" sz="1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if</a:t>
            </a:r>
            <a:r>
              <a:rPr dirty="0" sz="18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next</a:t>
            </a:r>
            <a:r>
              <a:rPr dirty="0" sz="18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120 </a:t>
            </a:r>
            <a:r>
              <a:rPr dirty="0" sz="1800" spc="-15">
                <a:solidFill>
                  <a:srgbClr val="201708"/>
                </a:solidFill>
                <a:latin typeface="Calibri"/>
                <a:cs typeface="Calibri"/>
              </a:rPr>
              <a:t>characters</a:t>
            </a:r>
            <a:r>
              <a:rPr dirty="0" sz="18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do</a:t>
            </a:r>
            <a:r>
              <a:rPr dirty="0" sz="18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not</a:t>
            </a:r>
            <a:r>
              <a:rPr dirty="0" sz="18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contain</a:t>
            </a:r>
            <a:r>
              <a:rPr dirty="0" sz="1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1800" spc="-39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newline</a:t>
            </a:r>
            <a:r>
              <a:rPr dirty="0" sz="1800" spc="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201708"/>
                </a:solidFill>
                <a:latin typeface="Calibri"/>
                <a:cs typeface="Calibri"/>
              </a:rPr>
              <a:t>character,</a:t>
            </a:r>
            <a:r>
              <a:rPr dirty="0" sz="18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then</a:t>
            </a:r>
            <a:r>
              <a:rPr dirty="0" sz="18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only</a:t>
            </a:r>
            <a:r>
              <a:rPr dirty="0" sz="1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1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01708"/>
                </a:solidFill>
                <a:latin typeface="Calibri"/>
                <a:cs typeface="Calibri"/>
              </a:rPr>
              <a:t>first</a:t>
            </a:r>
            <a:r>
              <a:rPr dirty="0" sz="1800" spc="3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100</a:t>
            </a:r>
            <a:r>
              <a:rPr dirty="0" sz="1800" spc="-1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 spc="-15">
                <a:solidFill>
                  <a:srgbClr val="201708"/>
                </a:solidFill>
                <a:latin typeface="Calibri"/>
                <a:cs typeface="Calibri"/>
              </a:rPr>
              <a:t>characters</a:t>
            </a:r>
            <a:r>
              <a:rPr dirty="0" sz="18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are</a:t>
            </a:r>
            <a:r>
              <a:rPr dirty="0" sz="18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discarded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 and</a:t>
            </a:r>
            <a:r>
              <a:rPr dirty="0" sz="1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next</a:t>
            </a:r>
            <a:r>
              <a:rPr dirty="0" sz="1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input 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01708"/>
                </a:solidFill>
                <a:latin typeface="Calibri"/>
                <a:cs typeface="Calibri"/>
              </a:rPr>
              <a:t>data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is the</a:t>
            </a:r>
            <a:r>
              <a:rPr dirty="0" sz="1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01708"/>
                </a:solidFill>
                <a:latin typeface="Calibri"/>
                <a:cs typeface="Calibri"/>
              </a:rPr>
              <a:t>character</a:t>
            </a:r>
            <a:r>
              <a:rPr dirty="0" sz="1800" spc="3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101.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354965" algn="l"/>
              </a:tabLst>
            </a:pPr>
            <a:r>
              <a:rPr dirty="0" sz="18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180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dirty="0" sz="1800" spc="-10" b="1">
                <a:solidFill>
                  <a:srgbClr val="201708"/>
                </a:solidFill>
                <a:latin typeface="Courier New"/>
                <a:cs typeface="Courier New"/>
              </a:rPr>
              <a:t>cin.ignore(100,</a:t>
            </a:r>
            <a:r>
              <a:rPr dirty="0" sz="1800" spc="-6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'A’);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354965" algn="l"/>
              </a:tabLst>
            </a:pPr>
            <a:r>
              <a:rPr dirty="0" sz="18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180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results</a:t>
            </a:r>
            <a:r>
              <a:rPr dirty="0" sz="1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in</a:t>
            </a:r>
            <a:r>
              <a:rPr dirty="0" sz="18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ignoring</a:t>
            </a:r>
            <a:r>
              <a:rPr dirty="0" sz="18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18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201708"/>
                </a:solidFill>
                <a:latin typeface="Calibri"/>
                <a:cs typeface="Calibri"/>
              </a:rPr>
              <a:t>first</a:t>
            </a:r>
            <a:r>
              <a:rPr dirty="0" sz="1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100</a:t>
            </a:r>
            <a:r>
              <a:rPr dirty="0" sz="180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 spc="-15">
                <a:solidFill>
                  <a:srgbClr val="201708"/>
                </a:solidFill>
                <a:latin typeface="Calibri"/>
                <a:cs typeface="Calibri"/>
              </a:rPr>
              <a:t>characters</a:t>
            </a:r>
            <a:r>
              <a:rPr dirty="0" sz="18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or</a:t>
            </a:r>
            <a:r>
              <a:rPr dirty="0" sz="1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all</a:t>
            </a:r>
            <a:r>
              <a:rPr dirty="0" sz="1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01708"/>
                </a:solidFill>
                <a:latin typeface="Calibri"/>
                <a:cs typeface="Calibri"/>
              </a:rPr>
              <a:t>characters</a:t>
            </a:r>
            <a:r>
              <a:rPr dirty="0" sz="18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until</a:t>
            </a:r>
            <a:r>
              <a:rPr dirty="0" sz="1800" spc="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1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01708"/>
                </a:solidFill>
                <a:latin typeface="Calibri"/>
                <a:cs typeface="Calibri"/>
              </a:rPr>
              <a:t>character</a:t>
            </a:r>
            <a:r>
              <a:rPr dirty="0" sz="1800" spc="4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'A’</a:t>
            </a:r>
            <a:r>
              <a:rPr dirty="0" sz="1800" spc="-1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85"/>
              </a:spcBef>
            </a:pP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found,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 whichever</a:t>
            </a:r>
            <a:r>
              <a:rPr dirty="0" sz="1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comes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01708"/>
                </a:solidFill>
                <a:latin typeface="Calibri"/>
                <a:cs typeface="Calibri"/>
              </a:rPr>
              <a:t>first.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509016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Upper</a:t>
            </a:r>
            <a:r>
              <a:rPr dirty="0" sz="3600" spc="-35"/>
              <a:t> </a:t>
            </a:r>
            <a:r>
              <a:rPr dirty="0" sz="3600" spc="-5"/>
              <a:t>triangular </a:t>
            </a:r>
            <a:r>
              <a:rPr dirty="0" sz="3600"/>
              <a:t>matrix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8188" y="1754123"/>
            <a:ext cx="7405115" cy="37627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72154" y="5920841"/>
            <a:ext cx="43573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entury Gothic"/>
                <a:cs typeface="Century Gothic"/>
              </a:rPr>
              <a:t>Task:</a:t>
            </a:r>
            <a:r>
              <a:rPr dirty="0" sz="1800" spc="-35" b="1">
                <a:latin typeface="Century Gothic"/>
                <a:cs typeface="Century Gothic"/>
              </a:rPr>
              <a:t> </a:t>
            </a:r>
            <a:r>
              <a:rPr dirty="0" sz="1800" b="1">
                <a:latin typeface="Century Gothic"/>
                <a:cs typeface="Century Gothic"/>
              </a:rPr>
              <a:t>Also</a:t>
            </a:r>
            <a:r>
              <a:rPr dirty="0" sz="1800" spc="-20" b="1">
                <a:latin typeface="Century Gothic"/>
                <a:cs typeface="Century Gothic"/>
              </a:rPr>
              <a:t> </a:t>
            </a:r>
            <a:r>
              <a:rPr dirty="0" sz="1800" b="1">
                <a:latin typeface="Century Gothic"/>
                <a:cs typeface="Century Gothic"/>
              </a:rPr>
              <a:t>study</a:t>
            </a:r>
            <a:r>
              <a:rPr dirty="0" sz="1800" spc="-35" b="1">
                <a:latin typeface="Century Gothic"/>
                <a:cs typeface="Century Gothic"/>
              </a:rPr>
              <a:t> </a:t>
            </a:r>
            <a:r>
              <a:rPr dirty="0" sz="1800" b="1">
                <a:latin typeface="Century Gothic"/>
                <a:cs typeface="Century Gothic"/>
              </a:rPr>
              <a:t>lower</a:t>
            </a:r>
            <a:r>
              <a:rPr dirty="0" sz="1800" spc="-20" b="1">
                <a:latin typeface="Century Gothic"/>
                <a:cs typeface="Century Gothic"/>
              </a:rPr>
              <a:t> </a:t>
            </a:r>
            <a:r>
              <a:rPr dirty="0" sz="1800" b="1">
                <a:latin typeface="Century Gothic"/>
                <a:cs typeface="Century Gothic"/>
              </a:rPr>
              <a:t>triangular</a:t>
            </a:r>
            <a:r>
              <a:rPr dirty="0" sz="1800" spc="-30" b="1">
                <a:latin typeface="Century Gothic"/>
                <a:cs typeface="Century Gothic"/>
              </a:rPr>
              <a:t> </a:t>
            </a:r>
            <a:r>
              <a:rPr dirty="0" sz="1800" b="1">
                <a:latin typeface="Century Gothic"/>
                <a:cs typeface="Century Gothic"/>
              </a:rPr>
              <a:t>matrix.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7953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Symmetric</a:t>
            </a:r>
            <a:r>
              <a:rPr dirty="0" sz="3600" spc="-60"/>
              <a:t> </a:t>
            </a:r>
            <a:r>
              <a:rPr dirty="0" sz="3600" spc="-5"/>
              <a:t>Matrix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0107" y="2133600"/>
            <a:ext cx="7793735" cy="377799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153285">
              <a:lnSpc>
                <a:spcPct val="100000"/>
              </a:lnSpc>
              <a:spcBef>
                <a:spcPts val="105"/>
              </a:spcBef>
            </a:pPr>
            <a:r>
              <a:rPr dirty="0" spc="-5"/>
              <a:t>Symmetric</a:t>
            </a:r>
            <a:r>
              <a:rPr dirty="0" spc="-15"/>
              <a:t> </a:t>
            </a:r>
            <a:r>
              <a:rPr dirty="0" spc="-5"/>
              <a:t>Matrix</a:t>
            </a:r>
          </a:p>
          <a:p>
            <a:pPr marL="2153285">
              <a:lnSpc>
                <a:spcPct val="100000"/>
              </a:lnSpc>
              <a:spcBef>
                <a:spcPts val="5"/>
              </a:spcBef>
            </a:pPr>
            <a:r>
              <a:rPr dirty="0" spc="-5"/>
              <a:t>(transpose</a:t>
            </a:r>
            <a:r>
              <a:rPr dirty="0" spc="-25"/>
              <a:t> </a:t>
            </a:r>
            <a:r>
              <a:rPr dirty="0"/>
              <a:t>of </a:t>
            </a:r>
            <a:r>
              <a:rPr dirty="0" spc="-5"/>
              <a:t>matrix</a:t>
            </a:r>
            <a:r>
              <a:rPr dirty="0" spc="15"/>
              <a:t> </a:t>
            </a:r>
            <a:r>
              <a:rPr dirty="0" spc="-5"/>
              <a:t>is</a:t>
            </a:r>
            <a:r>
              <a:rPr dirty="0" spc="-20"/>
              <a:t> </a:t>
            </a:r>
            <a:r>
              <a:rPr dirty="0" spc="-5"/>
              <a:t>same</a:t>
            </a:r>
            <a:r>
              <a:rPr dirty="0" spc="-25"/>
              <a:t> </a:t>
            </a:r>
            <a:r>
              <a:rPr dirty="0" spc="-5"/>
              <a:t>as</a:t>
            </a:r>
            <a:r>
              <a:rPr dirty="0"/>
              <a:t> original</a:t>
            </a:r>
            <a:r>
              <a:rPr dirty="0" spc="-20"/>
              <a:t> </a:t>
            </a:r>
            <a:r>
              <a:rPr dirty="0" spc="-5"/>
              <a:t>matrix)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7371" y="1905000"/>
            <a:ext cx="7196328" cy="361187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19634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Exerci</a:t>
            </a:r>
            <a:r>
              <a:rPr dirty="0" sz="3600" spc="-15"/>
              <a:t>s</a:t>
            </a:r>
            <a:r>
              <a:rPr dirty="0" sz="3600"/>
              <a:t>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68270" y="2130679"/>
            <a:ext cx="8684895" cy="356235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355600" marR="63500" indent="-342900">
              <a:lnSpc>
                <a:spcPts val="2160"/>
              </a:lnSpc>
              <a:spcBef>
                <a:spcPts val="375"/>
              </a:spcBef>
            </a:pPr>
            <a:r>
              <a:rPr dirty="0" sz="20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41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entury Gothic"/>
                <a:cs typeface="Century Gothic"/>
              </a:rPr>
              <a:t>C++</a:t>
            </a:r>
            <a:r>
              <a:rPr dirty="0" sz="2000" spc="-3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Program</a:t>
            </a:r>
            <a:r>
              <a:rPr dirty="0" sz="2000" spc="5">
                <a:solidFill>
                  <a:srgbClr val="404040"/>
                </a:solidFill>
                <a:latin typeface="Century Gothic"/>
                <a:cs typeface="Century Gothic"/>
              </a:rPr>
              <a:t> to</a:t>
            </a:r>
            <a:r>
              <a:rPr dirty="0" sz="2000" spc="-2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store</a:t>
            </a:r>
            <a:r>
              <a:rPr dirty="0" sz="2000" spc="-2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temperature</a:t>
            </a:r>
            <a:r>
              <a:rPr dirty="0" sz="2000" spc="-4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two</a:t>
            </a:r>
            <a:r>
              <a:rPr dirty="0" sz="2000" spc="-2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different</a:t>
            </a:r>
            <a:r>
              <a:rPr dirty="0" sz="2000" spc="-1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cities</a:t>
            </a:r>
            <a:r>
              <a:rPr dirty="0" sz="2000" spc="-2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for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 a</a:t>
            </a:r>
            <a:r>
              <a:rPr dirty="0" sz="2000" spc="-1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week </a:t>
            </a:r>
            <a:r>
              <a:rPr dirty="0" sz="2000" spc="-54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dirty="0" sz="2000" spc="-1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display</a:t>
            </a:r>
            <a:r>
              <a:rPr dirty="0" sz="2000" spc="-2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it.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20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40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Find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Column/Row</a:t>
            </a:r>
            <a:r>
              <a:rPr dirty="0" sz="2000" spc="-3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wise</a:t>
            </a:r>
            <a:r>
              <a:rPr dirty="0" sz="2000" spc="-1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max,</a:t>
            </a:r>
            <a:r>
              <a:rPr dirty="0" sz="2000" spc="-2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min,</a:t>
            </a:r>
            <a:r>
              <a:rPr dirty="0" sz="2000" spc="-2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average,</a:t>
            </a:r>
            <a:r>
              <a:rPr dirty="0" sz="2000" spc="-4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sum.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20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40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Sort</a:t>
            </a:r>
            <a:r>
              <a:rPr dirty="0" sz="2000" spc="-1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dirty="0" sz="2000" spc="-4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array</a:t>
            </a:r>
            <a:r>
              <a:rPr dirty="0" sz="2000" spc="-1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Row/Column</a:t>
            </a:r>
            <a:r>
              <a:rPr dirty="0" sz="2000" spc="-4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wise.</a:t>
            </a:r>
            <a:endParaRPr sz="2000">
              <a:latin typeface="Century Gothic"/>
              <a:cs typeface="Century Gothic"/>
            </a:endParaRPr>
          </a:p>
          <a:p>
            <a:pPr marL="355600" marR="5080" indent="-342900">
              <a:lnSpc>
                <a:spcPts val="2160"/>
              </a:lnSpc>
              <a:spcBef>
                <a:spcPts val="1030"/>
              </a:spcBef>
            </a:pPr>
            <a:r>
              <a:rPr dirty="0" sz="20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409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entury Gothic"/>
                <a:cs typeface="Century Gothic"/>
              </a:rPr>
              <a:t>Write</a:t>
            </a:r>
            <a:r>
              <a:rPr dirty="0" sz="2000" spc="3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program</a:t>
            </a:r>
            <a:r>
              <a:rPr dirty="0" sz="2000" spc="-1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for adding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 two</a:t>
            </a:r>
            <a:r>
              <a:rPr dirty="0" sz="2000" spc="-3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matrices</a:t>
            </a:r>
            <a:r>
              <a:rPr dirty="0" sz="2000" spc="-3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 size</a:t>
            </a:r>
            <a:r>
              <a:rPr dirty="0" sz="2000" spc="-1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2x2,</a:t>
            </a:r>
            <a:r>
              <a:rPr dirty="0" sz="2000" spc="-2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take</a:t>
            </a:r>
            <a:r>
              <a:rPr dirty="0" sz="2000" spc="-3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input</a:t>
            </a:r>
            <a:r>
              <a:rPr dirty="0" sz="2000" spc="-2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from </a:t>
            </a:r>
            <a:r>
              <a:rPr dirty="0" sz="2000" spc="-54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dirty="0" sz="2000" spc="-4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user.</a:t>
            </a:r>
            <a:endParaRPr sz="2000">
              <a:latin typeface="Century Gothic"/>
              <a:cs typeface="Century Gothic"/>
            </a:endParaRPr>
          </a:p>
          <a:p>
            <a:pPr marL="355600" marR="215900" indent="-342900">
              <a:lnSpc>
                <a:spcPts val="2160"/>
              </a:lnSpc>
              <a:spcBef>
                <a:spcPts val="1000"/>
              </a:spcBef>
            </a:pPr>
            <a:r>
              <a:rPr dirty="0" sz="20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409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entury Gothic"/>
                <a:cs typeface="Century Gothic"/>
              </a:rPr>
              <a:t>Write</a:t>
            </a:r>
            <a:r>
              <a:rPr dirty="0" sz="2000" spc="2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program</a:t>
            </a:r>
            <a:r>
              <a:rPr dirty="0" sz="2000" spc="-1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for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multiplying</a:t>
            </a:r>
            <a:r>
              <a:rPr dirty="0" sz="2000" spc="-4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two</a:t>
            </a:r>
            <a:r>
              <a:rPr dirty="0" sz="2000" spc="-2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matrices</a:t>
            </a:r>
            <a:r>
              <a:rPr dirty="0" sz="2000" spc="-3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dirty="0" sz="2000" spc="-1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size</a:t>
            </a:r>
            <a:r>
              <a:rPr dirty="0" sz="2000" spc="-1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2x2,</a:t>
            </a:r>
            <a:r>
              <a:rPr dirty="0" sz="2000" spc="-2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take</a:t>
            </a:r>
            <a:r>
              <a:rPr dirty="0" sz="2000" spc="-3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input </a:t>
            </a:r>
            <a:r>
              <a:rPr dirty="0" sz="2000" spc="-53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from </a:t>
            </a:r>
            <a:r>
              <a:rPr dirty="0" sz="2000" spc="5">
                <a:solidFill>
                  <a:srgbClr val="404040"/>
                </a:solidFill>
                <a:latin typeface="Century Gothic"/>
                <a:cs typeface="Century Gothic"/>
              </a:rPr>
              <a:t>the</a:t>
            </a:r>
            <a:r>
              <a:rPr dirty="0" sz="2000" spc="-3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user.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dirty="0" sz="2000" spc="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409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entury Gothic"/>
                <a:cs typeface="Century Gothic"/>
              </a:rPr>
              <a:t>Write</a:t>
            </a:r>
            <a:r>
              <a:rPr dirty="0" sz="2000" spc="2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 program</a:t>
            </a:r>
            <a:r>
              <a:rPr dirty="0" sz="2000" spc="-1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dirty="0" sz="2000" spc="-3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find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 transpose</a:t>
            </a:r>
            <a:r>
              <a:rPr dirty="0" sz="2000" spc="-4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dirty="0" sz="2000" spc="-1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a 3x3</a:t>
            </a:r>
            <a:r>
              <a:rPr dirty="0" sz="2000" spc="-1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matrix</a:t>
            </a:r>
            <a:r>
              <a:rPr dirty="0" sz="2000" spc="-2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dirty="0" sz="2000" spc="-1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dirty="0" sz="2000" spc="-2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3x2</a:t>
            </a:r>
            <a:r>
              <a:rPr dirty="0" sz="2000" spc="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matrix.</a:t>
            </a:r>
            <a:endParaRPr sz="20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dirty="0" sz="20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000" spc="40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404040"/>
                </a:solidFill>
                <a:latin typeface="Century Gothic"/>
                <a:cs typeface="Century Gothic"/>
              </a:rPr>
              <a:t>Write</a:t>
            </a:r>
            <a:r>
              <a:rPr dirty="0" sz="2000" spc="2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a 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program</a:t>
            </a:r>
            <a:r>
              <a:rPr dirty="0" sz="2000" spc="-1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 spc="5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dirty="0" sz="2000" spc="-3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find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 inverse</a:t>
            </a:r>
            <a:r>
              <a:rPr dirty="0" sz="2000" spc="-3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dirty="0" sz="2000" spc="-1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a</a:t>
            </a:r>
            <a:r>
              <a:rPr dirty="0" sz="2000" spc="1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 spc="-5">
                <a:solidFill>
                  <a:srgbClr val="404040"/>
                </a:solidFill>
                <a:latin typeface="Century Gothic"/>
                <a:cs typeface="Century Gothic"/>
              </a:rPr>
              <a:t>2x2</a:t>
            </a:r>
            <a:r>
              <a:rPr dirty="0" sz="2000" spc="-1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2000">
                <a:solidFill>
                  <a:srgbClr val="404040"/>
                </a:solidFill>
                <a:latin typeface="Century Gothic"/>
                <a:cs typeface="Century Gothic"/>
              </a:rPr>
              <a:t>matrix.</a:t>
            </a:r>
            <a:endParaRPr sz="20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52539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References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68270" y="2036191"/>
            <a:ext cx="8511540" cy="827405"/>
          </a:xfrm>
          <a:prstGeom prst="rect">
            <a:avLst/>
          </a:prstGeom>
        </p:spPr>
        <p:txBody>
          <a:bodyPr wrap="square" lIns="0" tIns="139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95"/>
              </a:spcBef>
              <a:buClr>
                <a:srgbClr val="A42F0F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C++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Programming:</a:t>
            </a:r>
            <a:r>
              <a:rPr dirty="0" sz="1800" spc="-1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From</a:t>
            </a:r>
            <a:r>
              <a:rPr dirty="0" sz="1800" spc="1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Problem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Analysis</a:t>
            </a:r>
            <a:r>
              <a:rPr dirty="0" sz="1800" spc="-2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10">
                <a:solidFill>
                  <a:srgbClr val="404040"/>
                </a:solidFill>
                <a:latin typeface="Century Gothic"/>
                <a:cs typeface="Century Gothic"/>
              </a:rPr>
              <a:t>to</a:t>
            </a:r>
            <a:r>
              <a:rPr dirty="0" sz="1800" spc="2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Program</a:t>
            </a:r>
            <a:r>
              <a:rPr dirty="0" sz="1800" spc="-10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Design,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Third</a:t>
            </a:r>
            <a:r>
              <a:rPr dirty="0" sz="1800" spc="5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800">
                <a:solidFill>
                  <a:srgbClr val="404040"/>
                </a:solidFill>
                <a:latin typeface="Century Gothic"/>
                <a:cs typeface="Century Gothic"/>
              </a:rPr>
              <a:t>Edition</a:t>
            </a:r>
            <a:endParaRPr sz="1800">
              <a:latin typeface="Century Gothic"/>
              <a:cs typeface="Century Gothic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A42F0F"/>
              </a:buClr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</a:rPr>
              <a:t>https://</a:t>
            </a:r>
            <a:r>
              <a:rPr dirty="0" sz="1800" spc="-5">
                <a:solidFill>
                  <a:srgbClr val="404040"/>
                </a:solidFill>
                <a:latin typeface="Century Gothic"/>
                <a:cs typeface="Century Gothic"/>
                <a:hlinkClick r:id="rId2"/>
              </a:rPr>
              <a:t>www.just.edu.jo/~yahya-t/cs115/</a:t>
            </a:r>
            <a:endParaRPr sz="18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559244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get</a:t>
            </a:r>
            <a:r>
              <a:rPr dirty="0" sz="3600" spc="-15"/>
              <a:t> </a:t>
            </a:r>
            <a:r>
              <a:rPr dirty="0" sz="3600" spc="-5"/>
              <a:t>and </a:t>
            </a:r>
            <a:r>
              <a:rPr dirty="0" sz="3600"/>
              <a:t>getline </a:t>
            </a:r>
            <a:r>
              <a:rPr dirty="0" sz="3600" spc="-5"/>
              <a:t>functions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649220" y="1378947"/>
          <a:ext cx="2324100" cy="102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435"/>
                <a:gridCol w="685165"/>
                <a:gridCol w="1333500"/>
              </a:tblGrid>
              <a:tr h="327572">
                <a:tc>
                  <a:txBody>
                    <a:bodyPr/>
                    <a:lstStyle/>
                    <a:p>
                      <a:pPr algn="ctr" marR="29845">
                        <a:lnSpc>
                          <a:spcPts val="2030"/>
                        </a:lnSpc>
                      </a:pPr>
                      <a:r>
                        <a:rPr dirty="0" sz="1800">
                          <a:solidFill>
                            <a:srgbClr val="A42F0F"/>
                          </a:solidFill>
                          <a:latin typeface="Wingdings 3"/>
                          <a:cs typeface="Wingdings 3"/>
                        </a:rPr>
                        <a:t></a:t>
                      </a:r>
                      <a:endParaRPr sz="1800">
                        <a:latin typeface="Wingdings 3"/>
                        <a:cs typeface="Wingdings 3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2030"/>
                        </a:lnSpc>
                      </a:pPr>
                      <a:r>
                        <a:rPr dirty="0" sz="1800" spc="-5" b="1">
                          <a:solidFill>
                            <a:srgbClr val="6A8799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030"/>
                        </a:lnSpc>
                      </a:pPr>
                      <a:r>
                        <a:rPr dirty="0" sz="1800" spc="-5" b="1">
                          <a:solidFill>
                            <a:srgbClr val="201708"/>
                          </a:solidFill>
                          <a:latin typeface="Courier New"/>
                          <a:cs typeface="Courier New"/>
                        </a:rPr>
                        <a:t>str1[26];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373524">
                <a:tc>
                  <a:txBody>
                    <a:bodyPr/>
                    <a:lstStyle/>
                    <a:p>
                      <a:pPr algn="ctr" marR="2984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>
                          <a:solidFill>
                            <a:srgbClr val="A42F0F"/>
                          </a:solidFill>
                          <a:latin typeface="Wingdings 3"/>
                          <a:cs typeface="Wingdings 3"/>
                        </a:rPr>
                        <a:t></a:t>
                      </a:r>
                      <a:endParaRPr sz="1800">
                        <a:latin typeface="Wingdings 3"/>
                        <a:cs typeface="Wingdings 3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5" b="1">
                          <a:solidFill>
                            <a:srgbClr val="6A8799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29845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dirty="0" sz="1800" spc="-5" b="1">
                          <a:solidFill>
                            <a:srgbClr val="201708"/>
                          </a:solidFill>
                          <a:latin typeface="Courier New"/>
                          <a:cs typeface="Courier New"/>
                        </a:rPr>
                        <a:t>str2[26];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29845"/>
                </a:tc>
              </a:tr>
              <a:tr h="327053">
                <a:tc>
                  <a:txBody>
                    <a:bodyPr/>
                    <a:lstStyle/>
                    <a:p>
                      <a:pPr algn="ctr" marR="2984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1800">
                          <a:solidFill>
                            <a:srgbClr val="A42F0F"/>
                          </a:solidFill>
                          <a:latin typeface="Wingdings 3"/>
                          <a:cs typeface="Wingdings 3"/>
                        </a:rPr>
                        <a:t></a:t>
                      </a:r>
                      <a:endParaRPr sz="1800">
                        <a:latin typeface="Wingdings 3"/>
                        <a:cs typeface="Wingdings 3"/>
                      </a:endParaRPr>
                    </a:p>
                  </a:txBody>
                  <a:tcPr marL="0" marR="0" marB="0" marT="29844"/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1800" spc="-5" b="1">
                          <a:solidFill>
                            <a:srgbClr val="6A8799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29844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dirty="0" sz="1800" spc="-5" b="1">
                          <a:solidFill>
                            <a:srgbClr val="201708"/>
                          </a:solidFill>
                          <a:latin typeface="Courier New"/>
                          <a:cs typeface="Courier New"/>
                        </a:rPr>
                        <a:t>discard;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B="0" marT="29844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668270" y="2382569"/>
            <a:ext cx="9445625" cy="4125595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  <a:tabLst>
                <a:tab pos="354965" algn="l"/>
              </a:tabLst>
            </a:pPr>
            <a:r>
              <a:rPr dirty="0" sz="18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180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two</a:t>
            </a:r>
            <a:r>
              <a:rPr dirty="0" sz="18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lines</a:t>
            </a:r>
            <a:r>
              <a:rPr dirty="0" sz="1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of</a:t>
            </a:r>
            <a:r>
              <a:rPr dirty="0" sz="18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input: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354965" algn="l"/>
              </a:tabLst>
            </a:pPr>
            <a:r>
              <a:rPr dirty="0" sz="18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180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Summer</a:t>
            </a:r>
            <a:r>
              <a:rPr dirty="0" sz="1800" spc="-6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is</a:t>
            </a:r>
            <a:r>
              <a:rPr dirty="0" sz="1800" spc="-4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warm.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tabLst>
                <a:tab pos="354965" algn="l"/>
              </a:tabLst>
            </a:pPr>
            <a:r>
              <a:rPr dirty="0" sz="18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180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Winter</a:t>
            </a:r>
            <a:r>
              <a:rPr dirty="0" sz="1800" spc="-6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will</a:t>
            </a:r>
            <a:r>
              <a:rPr dirty="0" sz="1800" spc="-4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be</a:t>
            </a:r>
            <a:r>
              <a:rPr dirty="0" sz="1800" spc="-3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cold.</a:t>
            </a:r>
            <a:endParaRPr sz="1800">
              <a:latin typeface="Courier New"/>
              <a:cs typeface="Courier New"/>
            </a:endParaRPr>
          </a:p>
          <a:p>
            <a:pPr marL="355600" marR="5080" indent="-342900">
              <a:lnSpc>
                <a:spcPct val="90300"/>
              </a:lnSpc>
              <a:spcBef>
                <a:spcPts val="1025"/>
              </a:spcBef>
              <a:tabLst>
                <a:tab pos="354965" algn="l"/>
              </a:tabLst>
            </a:pPr>
            <a:r>
              <a:rPr dirty="0" sz="18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180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Both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str1</a:t>
            </a:r>
            <a:r>
              <a:rPr dirty="0" sz="1800" spc="-2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and</a:t>
            </a:r>
            <a:r>
              <a:rPr dirty="0" sz="1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str2</a:t>
            </a:r>
            <a:r>
              <a:rPr dirty="0" sz="1800" spc="-2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can</a:t>
            </a:r>
            <a:r>
              <a:rPr dirty="0" sz="18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01708"/>
                </a:solidFill>
                <a:latin typeface="Calibri"/>
                <a:cs typeface="Calibri"/>
              </a:rPr>
              <a:t>store</a:t>
            </a:r>
            <a:r>
              <a:rPr dirty="0" sz="1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C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-strings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that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are</a:t>
            </a:r>
            <a:r>
              <a:rPr dirty="0" sz="18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up</a:t>
            </a:r>
            <a:r>
              <a:rPr dirty="0" sz="1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to</a:t>
            </a:r>
            <a:r>
              <a:rPr dirty="0" sz="1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25</a:t>
            </a:r>
            <a:r>
              <a:rPr dirty="0" sz="1800" spc="-1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 spc="-15">
                <a:solidFill>
                  <a:srgbClr val="201708"/>
                </a:solidFill>
                <a:latin typeface="Calibri"/>
                <a:cs typeface="Calibri"/>
              </a:rPr>
              <a:t>characters</a:t>
            </a:r>
            <a:r>
              <a:rPr dirty="0" sz="1800" spc="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in</a:t>
            </a:r>
            <a:r>
              <a:rPr dirty="0" sz="1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length.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Because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1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number</a:t>
            </a:r>
            <a:r>
              <a:rPr dirty="0" sz="1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of </a:t>
            </a:r>
            <a:r>
              <a:rPr dirty="0" sz="1800" spc="-15">
                <a:solidFill>
                  <a:srgbClr val="201708"/>
                </a:solidFill>
                <a:latin typeface="Calibri"/>
                <a:cs typeface="Calibri"/>
              </a:rPr>
              <a:t>characters</a:t>
            </a:r>
            <a:r>
              <a:rPr dirty="0" sz="1800" spc="3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in</a:t>
            </a:r>
            <a:r>
              <a:rPr dirty="0" sz="1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1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01708"/>
                </a:solidFill>
                <a:latin typeface="Calibri"/>
                <a:cs typeface="Calibri"/>
              </a:rPr>
              <a:t>first</a:t>
            </a:r>
            <a:r>
              <a:rPr dirty="0" sz="18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line</a:t>
            </a:r>
            <a:r>
              <a:rPr dirty="0" sz="18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is</a:t>
            </a:r>
            <a:r>
              <a:rPr dirty="0" sz="1800" spc="3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15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, 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18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reading</a:t>
            </a:r>
            <a:r>
              <a:rPr dirty="0" sz="18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stops at</a:t>
            </a:r>
            <a:r>
              <a:rPr dirty="0" sz="1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'\n'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.</a:t>
            </a:r>
            <a:r>
              <a:rPr dirty="0" sz="1800" spc="-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Now</a:t>
            </a:r>
            <a:r>
              <a:rPr dirty="0" sz="1800" spc="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the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newline</a:t>
            </a:r>
            <a:r>
              <a:rPr dirty="0" sz="1800" spc="2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01708"/>
                </a:solidFill>
                <a:latin typeface="Calibri"/>
                <a:cs typeface="Calibri"/>
              </a:rPr>
              <a:t>character </a:t>
            </a:r>
            <a:r>
              <a:rPr dirty="0" sz="1800" spc="-39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remains 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in</a:t>
            </a:r>
            <a:r>
              <a:rPr dirty="0" sz="1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the input</a:t>
            </a:r>
            <a:r>
              <a:rPr dirty="0" sz="18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5">
                <a:solidFill>
                  <a:srgbClr val="201708"/>
                </a:solidFill>
                <a:latin typeface="Calibri"/>
                <a:cs typeface="Calibri"/>
              </a:rPr>
              <a:t>buffer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 and</a:t>
            </a:r>
            <a:r>
              <a:rPr dirty="0" sz="1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must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be</a:t>
            </a:r>
            <a:r>
              <a:rPr dirty="0" sz="18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201708"/>
                </a:solidFill>
                <a:latin typeface="Calibri"/>
                <a:cs typeface="Calibri"/>
              </a:rPr>
              <a:t>manually</a:t>
            </a:r>
            <a:r>
              <a:rPr dirty="0" sz="18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201708"/>
                </a:solidFill>
                <a:latin typeface="Calibri"/>
                <a:cs typeface="Calibri"/>
              </a:rPr>
              <a:t>discarded.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tabLst>
                <a:tab pos="354965" algn="l"/>
              </a:tabLst>
            </a:pPr>
            <a:r>
              <a:rPr dirty="0" sz="18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180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cin.get(str1,</a:t>
            </a:r>
            <a:r>
              <a:rPr dirty="0" sz="1800" spc="-8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26);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  <a:tabLst>
                <a:tab pos="354965" algn="l"/>
              </a:tabLst>
            </a:pPr>
            <a:r>
              <a:rPr dirty="0" sz="18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180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dirty="0" sz="1800" spc="-10" b="1">
                <a:solidFill>
                  <a:srgbClr val="201708"/>
                </a:solidFill>
                <a:latin typeface="Courier New"/>
                <a:cs typeface="Courier New"/>
              </a:rPr>
              <a:t>cin.get(discard);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354965" algn="l"/>
              </a:tabLst>
            </a:pPr>
            <a:r>
              <a:rPr dirty="0" sz="18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180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dirty="0" sz="1800" spc="-10" b="1">
                <a:solidFill>
                  <a:srgbClr val="201708"/>
                </a:solidFill>
                <a:latin typeface="Courier New"/>
                <a:cs typeface="Courier New"/>
              </a:rPr>
              <a:t>cin.get(str2,</a:t>
            </a:r>
            <a:r>
              <a:rPr dirty="0" sz="1800" spc="-7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26);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Courier New"/>
              <a:cs typeface="Courier New"/>
            </a:endParaRPr>
          </a:p>
          <a:p>
            <a:pPr marL="12700">
              <a:lnSpc>
                <a:spcPts val="2070"/>
              </a:lnSpc>
              <a:spcBef>
                <a:spcPts val="5"/>
              </a:spcBef>
              <a:tabLst>
                <a:tab pos="354965" algn="l"/>
              </a:tabLst>
            </a:pPr>
            <a:r>
              <a:rPr dirty="0" sz="18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180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We</a:t>
            </a:r>
            <a:r>
              <a:rPr dirty="0" sz="1800" spc="-2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can</a:t>
            </a:r>
            <a:r>
              <a:rPr dirty="0" sz="1800" spc="-3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also</a:t>
            </a:r>
            <a:r>
              <a:rPr dirty="0" sz="1800" spc="-2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use</a:t>
            </a:r>
            <a:r>
              <a:rPr dirty="0" sz="1800" spc="-2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cin.ignore()</a:t>
            </a:r>
            <a:r>
              <a:rPr dirty="0" sz="1800" spc="-5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here</a:t>
            </a:r>
            <a:r>
              <a:rPr dirty="0" sz="1800" spc="-2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to</a:t>
            </a:r>
            <a:r>
              <a:rPr dirty="0" sz="1800" spc="-2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dicard</a:t>
            </a:r>
            <a:r>
              <a:rPr dirty="0" sz="1800" spc="-3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newline</a:t>
            </a:r>
            <a:r>
              <a:rPr dirty="0" sz="1800" spc="-5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character</a:t>
            </a:r>
            <a:r>
              <a:rPr dirty="0" sz="1800" spc="-5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from</a:t>
            </a:r>
            <a:endParaRPr sz="1800">
              <a:latin typeface="Courier New"/>
              <a:cs typeface="Courier New"/>
            </a:endParaRPr>
          </a:p>
          <a:p>
            <a:pPr marL="355600">
              <a:lnSpc>
                <a:spcPts val="2070"/>
              </a:lnSpc>
            </a:pP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the</a:t>
            </a:r>
            <a:r>
              <a:rPr dirty="0" sz="1800" spc="-6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1800" spc="-5" b="1">
                <a:solidFill>
                  <a:srgbClr val="201708"/>
                </a:solidFill>
                <a:latin typeface="Courier New"/>
                <a:cs typeface="Courier New"/>
              </a:rPr>
              <a:t>buffer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71952" y="646252"/>
            <a:ext cx="46742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>
                <a:solidFill>
                  <a:srgbClr val="252525"/>
                </a:solidFill>
                <a:latin typeface="Century Gothic"/>
                <a:cs typeface="Century Gothic"/>
              </a:rPr>
              <a:t>2-D</a:t>
            </a:r>
            <a:r>
              <a:rPr dirty="0" sz="3600" spc="-30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z="3600">
                <a:solidFill>
                  <a:srgbClr val="252525"/>
                </a:solidFill>
                <a:latin typeface="Century Gothic"/>
                <a:cs typeface="Century Gothic"/>
              </a:rPr>
              <a:t>Character</a:t>
            </a:r>
            <a:r>
              <a:rPr dirty="0" sz="3600" spc="-15">
                <a:solidFill>
                  <a:srgbClr val="252525"/>
                </a:solidFill>
                <a:latin typeface="Century Gothic"/>
                <a:cs typeface="Century Gothic"/>
              </a:rPr>
              <a:t> </a:t>
            </a:r>
            <a:r>
              <a:rPr dirty="0" sz="3600" spc="-5">
                <a:solidFill>
                  <a:srgbClr val="252525"/>
                </a:solidFill>
                <a:latin typeface="Century Gothic"/>
                <a:cs typeface="Century Gothic"/>
              </a:rPr>
              <a:t>Arrays</a:t>
            </a:r>
            <a:endParaRPr sz="3600">
              <a:latin typeface="Century Gothic"/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8270" y="1645665"/>
            <a:ext cx="38423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400" spc="-6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400" spc="-5" b="1">
                <a:solidFill>
                  <a:srgbClr val="6A8799"/>
                </a:solidFill>
                <a:latin typeface="Courier New"/>
                <a:cs typeface="Courier New"/>
              </a:rPr>
              <a:t>char</a:t>
            </a:r>
            <a:r>
              <a:rPr dirty="0" sz="2400" spc="-65" b="1">
                <a:solidFill>
                  <a:srgbClr val="6A8799"/>
                </a:solidFill>
                <a:latin typeface="Courier New"/>
                <a:cs typeface="Courier New"/>
              </a:rPr>
              <a:t> </a:t>
            </a:r>
            <a:r>
              <a:rPr dirty="0" sz="2400" spc="-5" b="1">
                <a:solidFill>
                  <a:srgbClr val="201708"/>
                </a:solidFill>
                <a:latin typeface="Courier New"/>
                <a:cs typeface="Courier New"/>
              </a:rPr>
              <a:t>list[100][16];</a:t>
            </a:r>
            <a:endParaRPr sz="2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3091" y="2532888"/>
            <a:ext cx="7089647" cy="36073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79495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Inputting/outputting</a:t>
            </a:r>
            <a:r>
              <a:rPr dirty="0" sz="3600" spc="20"/>
              <a:t> </a:t>
            </a:r>
            <a:r>
              <a:rPr dirty="0" sz="3600"/>
              <a:t>char</a:t>
            </a:r>
            <a:r>
              <a:rPr dirty="0" sz="3600" spc="5"/>
              <a:t> </a:t>
            </a:r>
            <a:r>
              <a:rPr dirty="0" sz="3600" spc="-5"/>
              <a:t>2-d arrays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68270" y="1688973"/>
            <a:ext cx="8587740" cy="1944370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355600" marR="5080" indent="-342900">
              <a:lnSpc>
                <a:spcPts val="2400"/>
              </a:lnSpc>
              <a:spcBef>
                <a:spcPts val="375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9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Suppose</a:t>
            </a:r>
            <a:r>
              <a:rPr dirty="0" sz="2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that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you</a:t>
            </a:r>
            <a:r>
              <a:rPr dirty="0" sz="22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want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to</a:t>
            </a:r>
            <a:r>
              <a:rPr dirty="0" sz="22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read</a:t>
            </a:r>
            <a:r>
              <a:rPr dirty="0" sz="2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and</a:t>
            </a:r>
            <a:r>
              <a:rPr dirty="0" sz="2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201708"/>
                </a:solidFill>
                <a:latin typeface="Calibri"/>
                <a:cs typeface="Calibri"/>
              </a:rPr>
              <a:t>store</a:t>
            </a:r>
            <a:r>
              <a:rPr dirty="0" sz="2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201708"/>
                </a:solidFill>
                <a:latin typeface="Calibri"/>
                <a:cs typeface="Calibri"/>
              </a:rPr>
              <a:t>data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 in</a:t>
            </a:r>
            <a:r>
              <a:rPr dirty="0" sz="22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list</a:t>
            </a:r>
            <a:r>
              <a:rPr dirty="0" sz="2200" spc="3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and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that</a:t>
            </a:r>
            <a:r>
              <a:rPr dirty="0" sz="2200" spc="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there</a:t>
            </a:r>
            <a:r>
              <a:rPr dirty="0" sz="2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is </a:t>
            </a:r>
            <a:r>
              <a:rPr dirty="0" sz="2200" spc="-484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one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 entry</a:t>
            </a:r>
            <a:r>
              <a:rPr dirty="0" sz="22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per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line.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90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2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following</a:t>
            </a:r>
            <a:r>
              <a:rPr dirty="0" sz="22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6A8799"/>
                </a:solidFill>
                <a:latin typeface="Courier New"/>
                <a:cs typeface="Courier New"/>
              </a:rPr>
              <a:t>for</a:t>
            </a:r>
            <a:r>
              <a:rPr dirty="0" sz="2200" spc="30" b="1">
                <a:solidFill>
                  <a:srgbClr val="6A879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201708"/>
                </a:solidFill>
                <a:latin typeface="Calibri"/>
                <a:cs typeface="Calibri"/>
              </a:rPr>
              <a:t>loop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 accomplishes</a:t>
            </a:r>
            <a:r>
              <a:rPr dirty="0" sz="2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this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task:</a:t>
            </a:r>
            <a:endParaRPr sz="2200">
              <a:latin typeface="Calibri"/>
              <a:cs typeface="Calibri"/>
            </a:endParaRPr>
          </a:p>
          <a:p>
            <a:pPr marL="927100" marR="3232150" indent="-457200">
              <a:lnSpc>
                <a:spcPts val="3370"/>
              </a:lnSpc>
              <a:spcBef>
                <a:spcPts val="85"/>
              </a:spcBef>
            </a:pPr>
            <a:r>
              <a:rPr dirty="0" sz="2200" spc="-5" b="1">
                <a:solidFill>
                  <a:srgbClr val="6A8799"/>
                </a:solidFill>
                <a:latin typeface="Courier New"/>
                <a:cs typeface="Courier New"/>
              </a:rPr>
              <a:t>for</a:t>
            </a:r>
            <a:r>
              <a:rPr dirty="0" sz="2200" spc="15" b="1">
                <a:solidFill>
                  <a:srgbClr val="6A8799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(</a:t>
            </a:r>
            <a:r>
              <a:rPr dirty="0" sz="2200" spc="-5" b="1">
                <a:solidFill>
                  <a:srgbClr val="6A8799"/>
                </a:solidFill>
                <a:latin typeface="Courier New"/>
                <a:cs typeface="Courier New"/>
              </a:rPr>
              <a:t>int</a:t>
            </a:r>
            <a:r>
              <a:rPr dirty="0" sz="2200" spc="20" b="1">
                <a:solidFill>
                  <a:srgbClr val="6A8799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j</a:t>
            </a:r>
            <a:r>
              <a:rPr dirty="0" sz="2200" spc="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=</a:t>
            </a:r>
            <a:r>
              <a:rPr dirty="0" sz="2200" spc="-1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0;</a:t>
            </a:r>
            <a:r>
              <a:rPr dirty="0" sz="2200" spc="1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j</a:t>
            </a:r>
            <a:r>
              <a:rPr dirty="0" sz="2200" spc="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&lt;</a:t>
            </a:r>
            <a:r>
              <a:rPr dirty="0" sz="2200" spc="-1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100;</a:t>
            </a:r>
            <a:r>
              <a:rPr dirty="0" sz="2200" spc="3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j++) </a:t>
            </a:r>
            <a:r>
              <a:rPr dirty="0" sz="2200" spc="-130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cin.get(list[j],</a:t>
            </a:r>
            <a:r>
              <a:rPr dirty="0" sz="2200" spc="5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16);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9102" y="4992115"/>
            <a:ext cx="1605280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and</a:t>
            </a:r>
            <a:r>
              <a:rPr dirty="0" sz="2200" spc="-6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strlen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8270" y="3615483"/>
            <a:ext cx="6764020" cy="204025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8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The</a:t>
            </a:r>
            <a:r>
              <a:rPr dirty="0" sz="2200" spc="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following</a:t>
            </a:r>
            <a:r>
              <a:rPr dirty="0" sz="2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6A8799"/>
                </a:solidFill>
                <a:latin typeface="Courier New"/>
                <a:cs typeface="Courier New"/>
              </a:rPr>
              <a:t>for</a:t>
            </a:r>
            <a:r>
              <a:rPr dirty="0" sz="2200" spc="20" b="1">
                <a:solidFill>
                  <a:srgbClr val="6A8799"/>
                </a:solidFill>
                <a:latin typeface="Courier New"/>
                <a:cs typeface="Courier New"/>
              </a:rPr>
              <a:t> </a:t>
            </a:r>
            <a:r>
              <a:rPr dirty="0" sz="2200">
                <a:solidFill>
                  <a:srgbClr val="201708"/>
                </a:solidFill>
                <a:latin typeface="Calibri"/>
                <a:cs typeface="Calibri"/>
              </a:rPr>
              <a:t>loop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outputs</a:t>
            </a:r>
            <a:r>
              <a:rPr dirty="0" sz="22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the string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in</a:t>
            </a:r>
            <a:r>
              <a:rPr dirty="0" sz="2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each</a:t>
            </a:r>
            <a:r>
              <a:rPr dirty="0" sz="2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row:</a:t>
            </a:r>
            <a:endParaRPr sz="2200">
              <a:latin typeface="Calibri"/>
              <a:cs typeface="Calibri"/>
            </a:endParaRPr>
          </a:p>
          <a:p>
            <a:pPr algn="ctr" marR="938530">
              <a:lnSpc>
                <a:spcPct val="100000"/>
              </a:lnSpc>
              <a:spcBef>
                <a:spcPts val="705"/>
              </a:spcBef>
            </a:pPr>
            <a:r>
              <a:rPr dirty="0" sz="2200" spc="-5" b="1">
                <a:solidFill>
                  <a:srgbClr val="6A8799"/>
                </a:solidFill>
                <a:latin typeface="Courier New"/>
                <a:cs typeface="Courier New"/>
              </a:rPr>
              <a:t>for</a:t>
            </a:r>
            <a:r>
              <a:rPr dirty="0" sz="2200" spc="20" b="1">
                <a:solidFill>
                  <a:srgbClr val="6A8799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(</a:t>
            </a:r>
            <a:r>
              <a:rPr dirty="0" sz="2200" spc="-5" b="1">
                <a:solidFill>
                  <a:srgbClr val="6A8799"/>
                </a:solidFill>
                <a:latin typeface="Courier New"/>
                <a:cs typeface="Courier New"/>
              </a:rPr>
              <a:t>int</a:t>
            </a:r>
            <a:r>
              <a:rPr dirty="0" sz="2200" spc="20" b="1">
                <a:solidFill>
                  <a:srgbClr val="6A8799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j</a:t>
            </a:r>
            <a:r>
              <a:rPr dirty="0" sz="220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= 0;</a:t>
            </a:r>
            <a:r>
              <a:rPr dirty="0" sz="2200" spc="1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j</a:t>
            </a:r>
            <a:r>
              <a:rPr dirty="0" sz="220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&lt;</a:t>
            </a:r>
            <a:r>
              <a:rPr dirty="0" sz="2200" spc="-1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100;</a:t>
            </a:r>
            <a:r>
              <a:rPr dirty="0" sz="2200" spc="4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j++)</a:t>
            </a:r>
            <a:endParaRPr sz="2200">
              <a:latin typeface="Courier New"/>
              <a:cs typeface="Courier New"/>
            </a:endParaRPr>
          </a:p>
          <a:p>
            <a:pPr algn="ctr" marR="865505">
              <a:lnSpc>
                <a:spcPct val="100000"/>
              </a:lnSpc>
              <a:spcBef>
                <a:spcPts val="735"/>
              </a:spcBef>
            </a:pP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cout</a:t>
            </a:r>
            <a:r>
              <a:rPr dirty="0" sz="2200" spc="1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&lt;&lt;</a:t>
            </a:r>
            <a:r>
              <a:rPr dirty="0" sz="220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200" spc="-10" b="1">
                <a:solidFill>
                  <a:srgbClr val="201708"/>
                </a:solidFill>
                <a:latin typeface="Courier New"/>
                <a:cs typeface="Courier New"/>
              </a:rPr>
              <a:t>list[j]</a:t>
            </a:r>
            <a:r>
              <a:rPr dirty="0" sz="2200" spc="40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&lt;&lt;</a:t>
            </a:r>
            <a:r>
              <a:rPr dirty="0" sz="2200" spc="15" b="1">
                <a:solidFill>
                  <a:srgbClr val="201708"/>
                </a:solidFill>
                <a:latin typeface="Courier New"/>
                <a:cs typeface="Courier New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endl;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ts val="2515"/>
              </a:lnSpc>
              <a:spcBef>
                <a:spcPts val="770"/>
              </a:spcBef>
            </a:pPr>
            <a:r>
              <a:rPr dirty="0" sz="2200" spc="-5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2200" spc="185">
                <a:solidFill>
                  <a:srgbClr val="A42F0F"/>
                </a:solidFill>
                <a:latin typeface="Times New Roman"/>
                <a:cs typeface="Times New Roman"/>
              </a:rPr>
              <a:t> </a:t>
            </a:r>
            <a:r>
              <a:rPr dirty="0" sz="2200" spc="-60">
                <a:solidFill>
                  <a:srgbClr val="201708"/>
                </a:solidFill>
                <a:latin typeface="Calibri"/>
                <a:cs typeface="Calibri"/>
              </a:rPr>
              <a:t>You</a:t>
            </a:r>
            <a:r>
              <a:rPr dirty="0" sz="220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can</a:t>
            </a:r>
            <a:r>
              <a:rPr dirty="0" sz="22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also</a:t>
            </a:r>
            <a:r>
              <a:rPr dirty="0" sz="2200" spc="-1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use</a:t>
            </a:r>
            <a:r>
              <a:rPr dirty="0" sz="22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other string functions</a:t>
            </a:r>
            <a:r>
              <a:rPr dirty="0" sz="2200" spc="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(such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>
                <a:solidFill>
                  <a:srgbClr val="201708"/>
                </a:solidFill>
                <a:latin typeface="Calibri"/>
                <a:cs typeface="Calibri"/>
              </a:rPr>
              <a:t>as</a:t>
            </a:r>
            <a:r>
              <a:rPr dirty="0" sz="22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strcmp</a:t>
            </a:r>
            <a:endParaRPr sz="2200">
              <a:latin typeface="Courier New"/>
              <a:cs typeface="Courier New"/>
            </a:endParaRPr>
          </a:p>
          <a:p>
            <a:pPr marL="355600">
              <a:lnSpc>
                <a:spcPts val="2515"/>
              </a:lnSpc>
            </a:pP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and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6A8799"/>
                </a:solidFill>
                <a:latin typeface="Courier New"/>
                <a:cs typeface="Courier New"/>
              </a:rPr>
              <a:t>for</a:t>
            </a:r>
            <a:r>
              <a:rPr dirty="0" sz="2200" spc="10" b="1">
                <a:solidFill>
                  <a:srgbClr val="6A8799"/>
                </a:solidFill>
                <a:latin typeface="Courier New"/>
                <a:cs typeface="Courier New"/>
              </a:rPr>
              <a:t> 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loops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20">
                <a:solidFill>
                  <a:srgbClr val="201708"/>
                </a:solidFill>
                <a:latin typeface="Calibri"/>
                <a:cs typeface="Calibri"/>
              </a:rPr>
              <a:t>to</a:t>
            </a:r>
            <a:r>
              <a:rPr dirty="0" sz="2200" spc="20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10">
                <a:solidFill>
                  <a:srgbClr val="201708"/>
                </a:solidFill>
                <a:latin typeface="Calibri"/>
                <a:cs typeface="Calibri"/>
              </a:rPr>
              <a:t>manipulate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 </a:t>
            </a:r>
            <a:r>
              <a:rPr dirty="0" sz="2200" spc="-5" b="1">
                <a:solidFill>
                  <a:srgbClr val="201708"/>
                </a:solidFill>
                <a:latin typeface="Courier New"/>
                <a:cs typeface="Courier New"/>
              </a:rPr>
              <a:t>list</a:t>
            </a:r>
            <a:r>
              <a:rPr dirty="0" sz="2200" spc="-5">
                <a:solidFill>
                  <a:srgbClr val="201708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8675370" cy="11239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Reading/writing</a:t>
            </a:r>
            <a:r>
              <a:rPr dirty="0" sz="3600" spc="20"/>
              <a:t> </a:t>
            </a:r>
            <a:r>
              <a:rPr dirty="0" sz="3600" spc="-5"/>
              <a:t>data</a:t>
            </a:r>
            <a:r>
              <a:rPr dirty="0" sz="3600"/>
              <a:t> </a:t>
            </a:r>
            <a:r>
              <a:rPr dirty="0" sz="3600" spc="-5"/>
              <a:t>from/to</a:t>
            </a:r>
            <a:r>
              <a:rPr dirty="0" sz="3600" spc="25"/>
              <a:t> </a:t>
            </a:r>
            <a:r>
              <a:rPr dirty="0" sz="3600"/>
              <a:t>a </a:t>
            </a:r>
            <a:r>
              <a:rPr dirty="0" sz="3600" spc="-5"/>
              <a:t>list</a:t>
            </a:r>
            <a:r>
              <a:rPr dirty="0" sz="3600" spc="10"/>
              <a:t> </a:t>
            </a:r>
            <a:r>
              <a:rPr dirty="0" sz="3600" spc="-5"/>
              <a:t>and </a:t>
            </a:r>
            <a:r>
              <a:rPr dirty="0" sz="3600" spc="-980"/>
              <a:t> </a:t>
            </a:r>
            <a:r>
              <a:rPr dirty="0" sz="3600"/>
              <a:t>there </a:t>
            </a:r>
            <a:r>
              <a:rPr dirty="0" sz="3600" spc="-5"/>
              <a:t>is</a:t>
            </a:r>
            <a:r>
              <a:rPr dirty="0" sz="3600" spc="-10"/>
              <a:t> </a:t>
            </a:r>
            <a:r>
              <a:rPr dirty="0" sz="3600"/>
              <a:t>one</a:t>
            </a:r>
            <a:r>
              <a:rPr dirty="0" sz="3600" spc="20"/>
              <a:t> </a:t>
            </a:r>
            <a:r>
              <a:rPr dirty="0" sz="3600"/>
              <a:t>entry</a:t>
            </a:r>
            <a:r>
              <a:rPr dirty="0" sz="3600" spc="-5"/>
              <a:t> per</a:t>
            </a:r>
            <a:r>
              <a:rPr dirty="0" sz="3600" spc="-10"/>
              <a:t> </a:t>
            </a:r>
            <a:r>
              <a:rPr dirty="0" sz="3600" spc="-5"/>
              <a:t>line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68270" y="2036801"/>
            <a:ext cx="8162925" cy="4707890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dirty="0" sz="1700">
                <a:latin typeface="Century Gothic"/>
                <a:cs typeface="Century Gothic"/>
              </a:rPr>
              <a:t>char</a:t>
            </a:r>
            <a:r>
              <a:rPr dirty="0" sz="1700" spc="-2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list[100][16];</a:t>
            </a:r>
            <a:endParaRPr sz="17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1700">
                <a:latin typeface="Century Gothic"/>
                <a:cs typeface="Century Gothic"/>
              </a:rPr>
              <a:t>for</a:t>
            </a:r>
            <a:r>
              <a:rPr dirty="0" sz="1700" spc="-10">
                <a:latin typeface="Century Gothic"/>
                <a:cs typeface="Century Gothic"/>
              </a:rPr>
              <a:t> (int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i=0;</a:t>
            </a:r>
            <a:r>
              <a:rPr dirty="0" sz="1700" spc="-2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i&lt;</a:t>
            </a:r>
            <a:r>
              <a:rPr dirty="0" sz="1700" spc="-2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100;</a:t>
            </a:r>
            <a:r>
              <a:rPr dirty="0" sz="1700" spc="-40">
                <a:latin typeface="Century Gothic"/>
                <a:cs typeface="Century Gothic"/>
              </a:rPr>
              <a:t> </a:t>
            </a:r>
            <a:r>
              <a:rPr dirty="0" sz="1700" spc="5">
                <a:latin typeface="Century Gothic"/>
                <a:cs typeface="Century Gothic"/>
              </a:rPr>
              <a:t>i++)</a:t>
            </a:r>
            <a:endParaRPr sz="17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700">
                <a:latin typeface="Century Gothic"/>
                <a:cs typeface="Century Gothic"/>
              </a:rPr>
              <a:t>{</a:t>
            </a:r>
            <a:endParaRPr sz="17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805"/>
              </a:spcBef>
            </a:pPr>
            <a:r>
              <a:rPr dirty="0" sz="1700" spc="-5">
                <a:latin typeface="Century Gothic"/>
                <a:cs typeface="Century Gothic"/>
              </a:rPr>
              <a:t>cin.get(list[i],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 spc="-10">
                <a:latin typeface="Century Gothic"/>
                <a:cs typeface="Century Gothic"/>
              </a:rPr>
              <a:t>16);</a:t>
            </a:r>
            <a:endParaRPr sz="17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790"/>
              </a:spcBef>
            </a:pPr>
            <a:r>
              <a:rPr dirty="0" sz="1700" spc="-5">
                <a:latin typeface="Century Gothic"/>
                <a:cs typeface="Century Gothic"/>
              </a:rPr>
              <a:t>cin.ignore();</a:t>
            </a:r>
            <a:endParaRPr sz="1700">
              <a:latin typeface="Century Gothic"/>
              <a:cs typeface="Century Gothic"/>
            </a:endParaRPr>
          </a:p>
          <a:p>
            <a:pPr marL="469900">
              <a:lnSpc>
                <a:spcPct val="100000"/>
              </a:lnSpc>
              <a:spcBef>
                <a:spcPts val="795"/>
              </a:spcBef>
            </a:pPr>
            <a:r>
              <a:rPr dirty="0" sz="1700">
                <a:latin typeface="Century Gothic"/>
                <a:cs typeface="Century Gothic"/>
              </a:rPr>
              <a:t>cout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 spc="-5">
                <a:latin typeface="Century Gothic"/>
                <a:cs typeface="Century Gothic"/>
              </a:rPr>
              <a:t>&lt;&lt; “iteration</a:t>
            </a:r>
            <a:r>
              <a:rPr dirty="0" sz="1700" spc="-1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no.</a:t>
            </a:r>
            <a:r>
              <a:rPr dirty="0" sz="1700" spc="-5">
                <a:latin typeface="Century Gothic"/>
                <a:cs typeface="Century Gothic"/>
              </a:rPr>
              <a:t> is:</a:t>
            </a:r>
            <a:r>
              <a:rPr dirty="0" sz="1700" spc="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“</a:t>
            </a:r>
            <a:r>
              <a:rPr dirty="0" sz="1700" spc="-5">
                <a:latin typeface="Century Gothic"/>
                <a:cs typeface="Century Gothic"/>
              </a:rPr>
              <a:t> &lt;&lt;</a:t>
            </a:r>
            <a:r>
              <a:rPr dirty="0" sz="1700" spc="-2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i +</a:t>
            </a:r>
            <a:r>
              <a:rPr dirty="0" sz="1700" spc="-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1&lt;&lt;</a:t>
            </a:r>
            <a:r>
              <a:rPr dirty="0" sz="1700" spc="-20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endl;</a:t>
            </a:r>
            <a:endParaRPr sz="1700">
              <a:latin typeface="Century Gothic"/>
              <a:cs typeface="Century Gothic"/>
            </a:endParaRPr>
          </a:p>
          <a:p>
            <a:pPr marL="469900" marR="2814320">
              <a:lnSpc>
                <a:spcPct val="138800"/>
              </a:lnSpc>
              <a:spcBef>
                <a:spcPts val="10"/>
              </a:spcBef>
            </a:pPr>
            <a:r>
              <a:rPr dirty="0" sz="1700">
                <a:latin typeface="Century Gothic"/>
                <a:cs typeface="Century Gothic"/>
              </a:rPr>
              <a:t>cout </a:t>
            </a:r>
            <a:r>
              <a:rPr dirty="0" sz="1700" spc="-5">
                <a:latin typeface="Century Gothic"/>
                <a:cs typeface="Century Gothic"/>
              </a:rPr>
              <a:t>&lt;&lt; </a:t>
            </a:r>
            <a:r>
              <a:rPr dirty="0" sz="1700">
                <a:latin typeface="Century Gothic"/>
                <a:cs typeface="Century Gothic"/>
              </a:rPr>
              <a:t>“input read </a:t>
            </a:r>
            <a:r>
              <a:rPr dirty="0" sz="1700" spc="-5">
                <a:latin typeface="Century Gothic"/>
                <a:cs typeface="Century Gothic"/>
              </a:rPr>
              <a:t>in </a:t>
            </a:r>
            <a:r>
              <a:rPr dirty="0" sz="1700">
                <a:latin typeface="Century Gothic"/>
                <a:cs typeface="Century Gothic"/>
              </a:rPr>
              <a:t>this </a:t>
            </a:r>
            <a:r>
              <a:rPr dirty="0" sz="1700" spc="-5">
                <a:latin typeface="Century Gothic"/>
                <a:cs typeface="Century Gothic"/>
              </a:rPr>
              <a:t>iteration is: “&lt;&lt; </a:t>
            </a:r>
            <a:r>
              <a:rPr dirty="0" sz="1700">
                <a:latin typeface="Century Gothic"/>
                <a:cs typeface="Century Gothic"/>
              </a:rPr>
              <a:t>endl; </a:t>
            </a:r>
            <a:r>
              <a:rPr dirty="0" sz="1700" spc="-459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cout</a:t>
            </a:r>
            <a:r>
              <a:rPr dirty="0" sz="1700" spc="-1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&lt;&lt;</a:t>
            </a:r>
            <a:r>
              <a:rPr dirty="0" sz="1700" spc="-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list[i] &lt;&lt;</a:t>
            </a:r>
            <a:r>
              <a:rPr dirty="0" sz="1700" spc="-45">
                <a:latin typeface="Century Gothic"/>
                <a:cs typeface="Century Gothic"/>
              </a:rPr>
              <a:t> </a:t>
            </a:r>
            <a:r>
              <a:rPr dirty="0" sz="1700">
                <a:latin typeface="Century Gothic"/>
                <a:cs typeface="Century Gothic"/>
              </a:rPr>
              <a:t>endl;</a:t>
            </a:r>
            <a:endParaRPr sz="170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dirty="0" sz="1700">
                <a:solidFill>
                  <a:srgbClr val="404040"/>
                </a:solidFill>
                <a:latin typeface="Century Gothic"/>
                <a:cs typeface="Century Gothic"/>
              </a:rPr>
              <a:t>}</a:t>
            </a:r>
            <a:endParaRPr sz="1700">
              <a:latin typeface="Century Gothic"/>
              <a:cs typeface="Century Gothic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5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dirty="0" sz="1700" spc="-5" b="1">
                <a:solidFill>
                  <a:srgbClr val="404040"/>
                </a:solidFill>
                <a:latin typeface="Century Gothic"/>
                <a:cs typeface="Century Gothic"/>
              </a:rPr>
              <a:t>Task:</a:t>
            </a:r>
            <a:endParaRPr sz="1700">
              <a:latin typeface="Century Gothic"/>
              <a:cs typeface="Century Gothic"/>
            </a:endParaRPr>
          </a:p>
          <a:p>
            <a:pPr marL="297180" indent="-285115">
              <a:lnSpc>
                <a:spcPct val="100000"/>
              </a:lnSpc>
              <a:spcBef>
                <a:spcPts val="805"/>
              </a:spcBef>
              <a:buAutoNum type="alphaLcParenR"/>
              <a:tabLst>
                <a:tab pos="297815" algn="l"/>
              </a:tabLst>
            </a:pPr>
            <a:r>
              <a:rPr dirty="0" sz="1700" spc="-5" b="1">
                <a:solidFill>
                  <a:srgbClr val="404040"/>
                </a:solidFill>
                <a:latin typeface="Century Gothic"/>
                <a:cs typeface="Century Gothic"/>
              </a:rPr>
              <a:t>Comment</a:t>
            </a:r>
            <a:r>
              <a:rPr dirty="0" sz="1700" spc="5" b="1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700" spc="-5" b="1">
                <a:solidFill>
                  <a:srgbClr val="404040"/>
                </a:solidFill>
                <a:latin typeface="Century Gothic"/>
                <a:cs typeface="Century Gothic"/>
              </a:rPr>
              <a:t>out</a:t>
            </a:r>
            <a:r>
              <a:rPr dirty="0" sz="1700" b="1">
                <a:solidFill>
                  <a:srgbClr val="404040"/>
                </a:solidFill>
                <a:latin typeface="Century Gothic"/>
                <a:cs typeface="Century Gothic"/>
              </a:rPr>
              <a:t> the </a:t>
            </a:r>
            <a:r>
              <a:rPr dirty="0" sz="1700" spc="-5" b="1">
                <a:solidFill>
                  <a:srgbClr val="404040"/>
                </a:solidFill>
                <a:latin typeface="Century Gothic"/>
                <a:cs typeface="Century Gothic"/>
              </a:rPr>
              <a:t>second</a:t>
            </a:r>
            <a:r>
              <a:rPr dirty="0" sz="1700" b="1">
                <a:solidFill>
                  <a:srgbClr val="404040"/>
                </a:solidFill>
                <a:latin typeface="Century Gothic"/>
                <a:cs typeface="Century Gothic"/>
              </a:rPr>
              <a:t> statement </a:t>
            </a:r>
            <a:r>
              <a:rPr dirty="0" sz="1700" spc="-5" b="1">
                <a:solidFill>
                  <a:srgbClr val="404040"/>
                </a:solidFill>
                <a:latin typeface="Century Gothic"/>
                <a:cs typeface="Century Gothic"/>
              </a:rPr>
              <a:t>of</a:t>
            </a:r>
            <a:r>
              <a:rPr dirty="0" sz="1700" spc="5" b="1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700" spc="-5" b="1">
                <a:solidFill>
                  <a:srgbClr val="404040"/>
                </a:solidFill>
                <a:latin typeface="Century Gothic"/>
                <a:cs typeface="Century Gothic"/>
              </a:rPr>
              <a:t>loop</a:t>
            </a:r>
            <a:r>
              <a:rPr dirty="0" sz="1700" b="1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700" spc="-5" b="1">
                <a:solidFill>
                  <a:srgbClr val="404040"/>
                </a:solidFill>
                <a:latin typeface="Century Gothic"/>
                <a:cs typeface="Century Gothic"/>
              </a:rPr>
              <a:t>see </a:t>
            </a:r>
            <a:r>
              <a:rPr dirty="0" sz="1700" b="1">
                <a:solidFill>
                  <a:srgbClr val="404040"/>
                </a:solidFill>
                <a:latin typeface="Century Gothic"/>
                <a:cs typeface="Century Gothic"/>
              </a:rPr>
              <a:t>what</a:t>
            </a:r>
            <a:r>
              <a:rPr dirty="0" sz="1700" spc="5" b="1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700" spc="-5" b="1">
                <a:solidFill>
                  <a:srgbClr val="404040"/>
                </a:solidFill>
                <a:latin typeface="Century Gothic"/>
                <a:cs typeface="Century Gothic"/>
              </a:rPr>
              <a:t>input</a:t>
            </a:r>
            <a:r>
              <a:rPr dirty="0" sz="1700" spc="20" b="1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700" b="1">
                <a:solidFill>
                  <a:srgbClr val="404040"/>
                </a:solidFill>
                <a:latin typeface="Century Gothic"/>
                <a:cs typeface="Century Gothic"/>
              </a:rPr>
              <a:t>is stored</a:t>
            </a:r>
            <a:r>
              <a:rPr dirty="0" sz="1700" spc="-5" b="1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700" b="1">
                <a:solidFill>
                  <a:srgbClr val="404040"/>
                </a:solidFill>
                <a:latin typeface="Century Gothic"/>
                <a:cs typeface="Century Gothic"/>
              </a:rPr>
              <a:t>in</a:t>
            </a:r>
            <a:r>
              <a:rPr dirty="0" sz="1700" spc="5" b="1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700" spc="-5" b="1">
                <a:solidFill>
                  <a:srgbClr val="404040"/>
                </a:solidFill>
                <a:latin typeface="Century Gothic"/>
                <a:cs typeface="Century Gothic"/>
              </a:rPr>
              <a:t>list.</a:t>
            </a:r>
            <a:endParaRPr sz="1700">
              <a:latin typeface="Century Gothic"/>
              <a:cs typeface="Century Gothic"/>
            </a:endParaRPr>
          </a:p>
          <a:p>
            <a:pPr marL="297180" indent="-285115">
              <a:lnSpc>
                <a:spcPct val="100000"/>
              </a:lnSpc>
              <a:spcBef>
                <a:spcPts val="790"/>
              </a:spcBef>
              <a:buAutoNum type="alphaLcParenR"/>
              <a:tabLst>
                <a:tab pos="297815" algn="l"/>
              </a:tabLst>
            </a:pPr>
            <a:r>
              <a:rPr dirty="0" sz="1700" spc="-5" b="1">
                <a:solidFill>
                  <a:srgbClr val="404040"/>
                </a:solidFill>
                <a:latin typeface="Century Gothic"/>
                <a:cs typeface="Century Gothic"/>
              </a:rPr>
              <a:t>Use</a:t>
            </a:r>
            <a:r>
              <a:rPr dirty="0" sz="1700" b="1">
                <a:solidFill>
                  <a:srgbClr val="404040"/>
                </a:solidFill>
                <a:latin typeface="Century Gothic"/>
                <a:cs typeface="Century Gothic"/>
              </a:rPr>
              <a:t> getline</a:t>
            </a:r>
            <a:r>
              <a:rPr dirty="0" sz="1700" spc="-5" b="1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700" b="1">
                <a:solidFill>
                  <a:srgbClr val="404040"/>
                </a:solidFill>
                <a:latin typeface="Century Gothic"/>
                <a:cs typeface="Century Gothic"/>
              </a:rPr>
              <a:t>instead</a:t>
            </a:r>
            <a:r>
              <a:rPr dirty="0" sz="1700" spc="10" b="1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700" b="1">
                <a:solidFill>
                  <a:srgbClr val="404040"/>
                </a:solidFill>
                <a:latin typeface="Century Gothic"/>
                <a:cs typeface="Century Gothic"/>
              </a:rPr>
              <a:t>of </a:t>
            </a:r>
            <a:r>
              <a:rPr dirty="0" sz="1700" spc="-5" b="1">
                <a:solidFill>
                  <a:srgbClr val="404040"/>
                </a:solidFill>
                <a:latin typeface="Century Gothic"/>
                <a:cs typeface="Century Gothic"/>
              </a:rPr>
              <a:t>get</a:t>
            </a:r>
            <a:r>
              <a:rPr dirty="0" sz="1700" spc="-10" b="1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700" spc="-5" b="1">
                <a:solidFill>
                  <a:srgbClr val="404040"/>
                </a:solidFill>
                <a:latin typeface="Century Gothic"/>
                <a:cs typeface="Century Gothic"/>
              </a:rPr>
              <a:t>and</a:t>
            </a:r>
            <a:r>
              <a:rPr dirty="0" sz="1700" spc="10" b="1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700" spc="-5" b="1">
                <a:solidFill>
                  <a:srgbClr val="404040"/>
                </a:solidFill>
                <a:latin typeface="Century Gothic"/>
                <a:cs typeface="Century Gothic"/>
              </a:rPr>
              <a:t>see </a:t>
            </a:r>
            <a:r>
              <a:rPr dirty="0" sz="1700" b="1">
                <a:solidFill>
                  <a:srgbClr val="404040"/>
                </a:solidFill>
                <a:latin typeface="Century Gothic"/>
                <a:cs typeface="Century Gothic"/>
              </a:rPr>
              <a:t>if </a:t>
            </a:r>
            <a:r>
              <a:rPr dirty="0" sz="1700" spc="-5" b="1">
                <a:solidFill>
                  <a:srgbClr val="404040"/>
                </a:solidFill>
                <a:latin typeface="Century Gothic"/>
                <a:cs typeface="Century Gothic"/>
              </a:rPr>
              <a:t>you</a:t>
            </a:r>
            <a:r>
              <a:rPr dirty="0" sz="1700" spc="5" b="1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700" b="1">
                <a:solidFill>
                  <a:srgbClr val="404040"/>
                </a:solidFill>
                <a:latin typeface="Century Gothic"/>
                <a:cs typeface="Century Gothic"/>
              </a:rPr>
              <a:t>still</a:t>
            </a:r>
            <a:r>
              <a:rPr dirty="0" sz="1700" spc="15" b="1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700" spc="-5" b="1">
                <a:solidFill>
                  <a:srgbClr val="404040"/>
                </a:solidFill>
                <a:latin typeface="Century Gothic"/>
                <a:cs typeface="Century Gothic"/>
              </a:rPr>
              <a:t>need</a:t>
            </a:r>
            <a:r>
              <a:rPr dirty="0" sz="1700" b="1">
                <a:solidFill>
                  <a:srgbClr val="404040"/>
                </a:solidFill>
                <a:latin typeface="Century Gothic"/>
                <a:cs typeface="Century Gothic"/>
              </a:rPr>
              <a:t> to </a:t>
            </a:r>
            <a:r>
              <a:rPr dirty="0" sz="1700" spc="-5" b="1">
                <a:solidFill>
                  <a:srgbClr val="404040"/>
                </a:solidFill>
                <a:latin typeface="Century Gothic"/>
                <a:cs typeface="Century Gothic"/>
              </a:rPr>
              <a:t>use</a:t>
            </a:r>
            <a:r>
              <a:rPr dirty="0" sz="1700" spc="20" b="1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700" spc="-5" b="1">
                <a:solidFill>
                  <a:srgbClr val="404040"/>
                </a:solidFill>
                <a:latin typeface="Century Gothic"/>
                <a:cs typeface="Century Gothic"/>
              </a:rPr>
              <a:t>cin.ignore() </a:t>
            </a:r>
            <a:r>
              <a:rPr dirty="0" sz="1700" b="1">
                <a:solidFill>
                  <a:srgbClr val="404040"/>
                </a:solidFill>
                <a:latin typeface="Century Gothic"/>
                <a:cs typeface="Century Gothic"/>
              </a:rPr>
              <a:t>or</a:t>
            </a:r>
            <a:r>
              <a:rPr dirty="0" sz="1700" spc="-10" b="1">
                <a:solidFill>
                  <a:srgbClr val="404040"/>
                </a:solidFill>
                <a:latin typeface="Century Gothic"/>
                <a:cs typeface="Century Gothic"/>
              </a:rPr>
              <a:t> </a:t>
            </a:r>
            <a:r>
              <a:rPr dirty="0" sz="1700" spc="-5" b="1">
                <a:solidFill>
                  <a:srgbClr val="404040"/>
                </a:solidFill>
                <a:latin typeface="Century Gothic"/>
                <a:cs typeface="Century Gothic"/>
              </a:rPr>
              <a:t>not.</a:t>
            </a:r>
            <a:endParaRPr sz="170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54698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Palindrome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68270" y="2152015"/>
            <a:ext cx="8178800" cy="976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dirty="0" sz="18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180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palindrome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string,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which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when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read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both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forward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backward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ways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the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same.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  <a:tabLst>
                <a:tab pos="354965" algn="l"/>
              </a:tabLst>
            </a:pPr>
            <a:r>
              <a:rPr dirty="0" sz="1800">
                <a:solidFill>
                  <a:srgbClr val="A42F0F"/>
                </a:solidFill>
                <a:latin typeface="Wingdings 3"/>
                <a:cs typeface="Wingdings 3"/>
              </a:rPr>
              <a:t></a:t>
            </a:r>
            <a:r>
              <a:rPr dirty="0" sz="1800">
                <a:solidFill>
                  <a:srgbClr val="A42F0F"/>
                </a:solidFill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Calibri"/>
                <a:cs typeface="Calibri"/>
              </a:rPr>
              <a:t>Example: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pop,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radar,</a:t>
            </a:r>
            <a:r>
              <a:rPr dirty="0" sz="1800">
                <a:latin typeface="Calibri"/>
                <a:cs typeface="Calibri"/>
              </a:rPr>
              <a:t> madam,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etc.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254698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Palindrome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68270" y="2023999"/>
            <a:ext cx="3825875" cy="3696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6700"/>
              </a:lnSpc>
              <a:spcBef>
                <a:spcPts val="100"/>
              </a:spcBef>
            </a:pPr>
            <a:r>
              <a:rPr dirty="0" sz="1800" spc="-5">
                <a:solidFill>
                  <a:srgbClr val="000087"/>
                </a:solidFill>
                <a:latin typeface="Calibri"/>
                <a:cs typeface="Calibri"/>
              </a:rPr>
              <a:t>char</a:t>
            </a:r>
            <a:r>
              <a:rPr dirty="0" sz="1800" spc="10">
                <a:solidFill>
                  <a:srgbClr val="000087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list[20]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{ </a:t>
            </a:r>
            <a:r>
              <a:rPr dirty="0" sz="1800" spc="-5">
                <a:latin typeface="Calibri"/>
                <a:cs typeface="Calibri"/>
              </a:rPr>
              <a:t>‘m’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‘a’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70">
                <a:latin typeface="Calibri"/>
                <a:cs typeface="Calibri"/>
              </a:rPr>
              <a:t>‘d’,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60">
                <a:latin typeface="Calibri"/>
                <a:cs typeface="Calibri"/>
              </a:rPr>
              <a:t>‘a’,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‘m’</a:t>
            </a:r>
            <a:r>
              <a:rPr dirty="0" sz="1800">
                <a:latin typeface="Calibri"/>
                <a:cs typeface="Calibri"/>
              </a:rPr>
              <a:t> 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‘\0’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}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000087"/>
                </a:solidFill>
                <a:latin typeface="Calibri"/>
                <a:cs typeface="Calibri"/>
              </a:rPr>
              <a:t>int</a:t>
            </a:r>
            <a:r>
              <a:rPr dirty="0" sz="1800">
                <a:solidFill>
                  <a:srgbClr val="000087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flag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666600"/>
                </a:solidFill>
                <a:latin typeface="Calibri"/>
                <a:cs typeface="Calibri"/>
              </a:rPr>
              <a:t>= </a:t>
            </a:r>
            <a:r>
              <a:rPr dirty="0" sz="1800" spc="-5">
                <a:solidFill>
                  <a:srgbClr val="006666"/>
                </a:solidFill>
                <a:latin typeface="Calibri"/>
                <a:cs typeface="Calibri"/>
              </a:rPr>
              <a:t>0</a:t>
            </a:r>
            <a:r>
              <a:rPr dirty="0" sz="1800" spc="-5">
                <a:solidFill>
                  <a:srgbClr val="666600"/>
                </a:solidFill>
                <a:latin typeface="Calibri"/>
                <a:cs typeface="Calibri"/>
              </a:rPr>
              <a:t>;</a:t>
            </a:r>
            <a:endParaRPr sz="1800">
              <a:latin typeface="Calibri"/>
              <a:cs typeface="Calibri"/>
            </a:endParaRPr>
          </a:p>
          <a:p>
            <a:pPr marL="12700" marR="1703705">
              <a:lnSpc>
                <a:spcPct val="146100"/>
              </a:lnSpc>
            </a:pPr>
            <a:r>
              <a:rPr dirty="0" sz="1800" spc="-10">
                <a:latin typeface="Calibri"/>
                <a:cs typeface="Calibri"/>
              </a:rPr>
              <a:t>int </a:t>
            </a:r>
            <a:r>
              <a:rPr dirty="0" sz="1800" spc="-5">
                <a:latin typeface="Calibri"/>
                <a:cs typeface="Calibri"/>
              </a:rPr>
              <a:t>length </a:t>
            </a:r>
            <a:r>
              <a:rPr dirty="0" sz="1800">
                <a:solidFill>
                  <a:srgbClr val="666600"/>
                </a:solidFill>
                <a:latin typeface="Calibri"/>
                <a:cs typeface="Calibri"/>
              </a:rPr>
              <a:t>= </a:t>
            </a:r>
            <a:r>
              <a:rPr dirty="0" sz="1800" spc="-10">
                <a:latin typeface="Calibri"/>
                <a:cs typeface="Calibri"/>
              </a:rPr>
              <a:t>strlen</a:t>
            </a:r>
            <a:r>
              <a:rPr dirty="0" sz="1800" spc="-10">
                <a:solidFill>
                  <a:srgbClr val="666600"/>
                </a:solidFill>
                <a:latin typeface="Calibri"/>
                <a:cs typeface="Calibri"/>
              </a:rPr>
              <a:t>(</a:t>
            </a:r>
            <a:r>
              <a:rPr dirty="0" sz="1800" spc="-10">
                <a:latin typeface="Calibri"/>
                <a:cs typeface="Calibri"/>
              </a:rPr>
              <a:t>list</a:t>
            </a:r>
            <a:r>
              <a:rPr dirty="0" sz="1800" spc="-10">
                <a:solidFill>
                  <a:srgbClr val="666600"/>
                </a:solidFill>
                <a:latin typeface="Calibri"/>
                <a:cs typeface="Calibri"/>
              </a:rPr>
              <a:t>); </a:t>
            </a:r>
            <a:r>
              <a:rPr dirty="0" sz="1800" spc="-395">
                <a:solidFill>
                  <a:srgbClr val="666600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000087"/>
                </a:solidFill>
                <a:latin typeface="Calibri"/>
                <a:cs typeface="Calibri"/>
              </a:rPr>
              <a:t>for</a:t>
            </a:r>
            <a:r>
              <a:rPr dirty="0" sz="1800" spc="-10">
                <a:solidFill>
                  <a:srgbClr val="666600"/>
                </a:solidFill>
                <a:latin typeface="Calibri"/>
                <a:cs typeface="Calibri"/>
              </a:rPr>
              <a:t>(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10">
                <a:solidFill>
                  <a:srgbClr val="666600"/>
                </a:solidFill>
                <a:latin typeface="Calibri"/>
                <a:cs typeface="Calibri"/>
              </a:rPr>
              <a:t>=</a:t>
            </a:r>
            <a:r>
              <a:rPr dirty="0" sz="1800" spc="-10">
                <a:solidFill>
                  <a:srgbClr val="006666"/>
                </a:solidFill>
                <a:latin typeface="Calibri"/>
                <a:cs typeface="Calibri"/>
              </a:rPr>
              <a:t>0</a:t>
            </a:r>
            <a:r>
              <a:rPr dirty="0" sz="1800" spc="-10">
                <a:solidFill>
                  <a:srgbClr val="666600"/>
                </a:solidFill>
                <a:latin typeface="Calibri"/>
                <a:cs typeface="Calibri"/>
              </a:rPr>
              <a:t>;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666600"/>
                </a:solidFill>
                <a:latin typeface="Calibri"/>
                <a:cs typeface="Calibri"/>
              </a:rPr>
              <a:t>&lt;</a:t>
            </a:r>
            <a:r>
              <a:rPr dirty="0" sz="1800" spc="-15">
                <a:solidFill>
                  <a:srgbClr val="6666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length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666600"/>
                </a:solidFill>
                <a:latin typeface="Calibri"/>
                <a:cs typeface="Calibri"/>
              </a:rPr>
              <a:t>;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-5">
                <a:solidFill>
                  <a:srgbClr val="666600"/>
                </a:solidFill>
                <a:latin typeface="Calibri"/>
                <a:cs typeface="Calibri"/>
              </a:rPr>
              <a:t>++)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000">
                <a:solidFill>
                  <a:srgbClr val="666600"/>
                </a:solidFill>
                <a:latin typeface="Calibri"/>
                <a:cs typeface="Calibri"/>
              </a:rPr>
              <a:t>{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015"/>
              </a:spcBef>
            </a:pPr>
            <a:r>
              <a:rPr dirty="0" sz="1800">
                <a:solidFill>
                  <a:srgbClr val="000087"/>
                </a:solidFill>
                <a:latin typeface="Calibri"/>
                <a:cs typeface="Calibri"/>
              </a:rPr>
              <a:t>If</a:t>
            </a:r>
            <a:r>
              <a:rPr dirty="0" sz="1800" spc="-10">
                <a:solidFill>
                  <a:srgbClr val="000087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666600"/>
                </a:solidFill>
                <a:latin typeface="Calibri"/>
                <a:cs typeface="Calibri"/>
              </a:rPr>
              <a:t>(</a:t>
            </a:r>
            <a:r>
              <a:rPr dirty="0" sz="1800" spc="-10">
                <a:latin typeface="Calibri"/>
                <a:cs typeface="Calibri"/>
              </a:rPr>
              <a:t>list</a:t>
            </a:r>
            <a:r>
              <a:rPr dirty="0" sz="1800" spc="-10">
                <a:solidFill>
                  <a:srgbClr val="666600"/>
                </a:solidFill>
                <a:latin typeface="Calibri"/>
                <a:cs typeface="Calibri"/>
              </a:rPr>
              <a:t>[</a:t>
            </a:r>
            <a:r>
              <a:rPr dirty="0" sz="1800" spc="-10">
                <a:latin typeface="Calibri"/>
                <a:cs typeface="Calibri"/>
              </a:rPr>
              <a:t>i</a:t>
            </a:r>
            <a:r>
              <a:rPr dirty="0" sz="1800" spc="-10">
                <a:solidFill>
                  <a:srgbClr val="666600"/>
                </a:solidFill>
                <a:latin typeface="Calibri"/>
                <a:cs typeface="Calibri"/>
              </a:rPr>
              <a:t>]</a:t>
            </a:r>
            <a:r>
              <a:rPr dirty="0" sz="1800" spc="-5">
                <a:solidFill>
                  <a:srgbClr val="666600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666600"/>
                </a:solidFill>
                <a:latin typeface="Calibri"/>
                <a:cs typeface="Calibri"/>
              </a:rPr>
              <a:t>!=</a:t>
            </a:r>
            <a:r>
              <a:rPr dirty="0" sz="1800" spc="5">
                <a:solidFill>
                  <a:srgbClr val="666600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list</a:t>
            </a:r>
            <a:r>
              <a:rPr dirty="0" sz="1800" spc="-5">
                <a:solidFill>
                  <a:srgbClr val="666600"/>
                </a:solidFill>
                <a:latin typeface="Calibri"/>
                <a:cs typeface="Calibri"/>
              </a:rPr>
              <a:t>[</a:t>
            </a:r>
            <a:r>
              <a:rPr dirty="0" sz="1800" spc="-5">
                <a:latin typeface="Calibri"/>
                <a:cs typeface="Calibri"/>
              </a:rPr>
              <a:t>length</a:t>
            </a:r>
            <a:r>
              <a:rPr dirty="0" sz="1800" spc="-5">
                <a:solidFill>
                  <a:srgbClr val="666600"/>
                </a:solidFill>
                <a:latin typeface="Calibri"/>
                <a:cs typeface="Calibri"/>
              </a:rPr>
              <a:t>-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-5">
                <a:solidFill>
                  <a:srgbClr val="666600"/>
                </a:solidFill>
                <a:latin typeface="Calibri"/>
                <a:cs typeface="Calibri"/>
              </a:rPr>
              <a:t>-</a:t>
            </a:r>
            <a:r>
              <a:rPr dirty="0" sz="1800" spc="-5">
                <a:solidFill>
                  <a:srgbClr val="006666"/>
                </a:solidFill>
                <a:latin typeface="Calibri"/>
                <a:cs typeface="Calibri"/>
              </a:rPr>
              <a:t>1</a:t>
            </a:r>
            <a:r>
              <a:rPr dirty="0" sz="1800" spc="-5">
                <a:solidFill>
                  <a:srgbClr val="666600"/>
                </a:solidFill>
                <a:latin typeface="Calibri"/>
                <a:cs typeface="Calibri"/>
              </a:rPr>
              <a:t>])</a:t>
            </a:r>
            <a:endParaRPr sz="1800">
              <a:latin typeface="Calibri"/>
              <a:cs typeface="Calibri"/>
            </a:endParaRPr>
          </a:p>
          <a:p>
            <a:pPr marL="1065530" marR="2122170" indent="-139065">
              <a:lnSpc>
                <a:spcPct val="151900"/>
              </a:lnSpc>
              <a:spcBef>
                <a:spcPts val="20"/>
              </a:spcBef>
            </a:pPr>
            <a:r>
              <a:rPr dirty="0" sz="1600" spc="-5">
                <a:solidFill>
                  <a:srgbClr val="666600"/>
                </a:solidFill>
                <a:latin typeface="Calibri"/>
                <a:cs typeface="Calibri"/>
              </a:rPr>
              <a:t>{ </a:t>
            </a:r>
            <a:r>
              <a:rPr dirty="0" sz="1600" spc="-5">
                <a:latin typeface="Calibri"/>
                <a:cs typeface="Calibri"/>
              </a:rPr>
              <a:t>flag </a:t>
            </a:r>
            <a:r>
              <a:rPr dirty="0" sz="1600" spc="-5">
                <a:solidFill>
                  <a:srgbClr val="666600"/>
                </a:solidFill>
                <a:latin typeface="Calibri"/>
                <a:cs typeface="Calibri"/>
              </a:rPr>
              <a:t>= </a:t>
            </a:r>
            <a:r>
              <a:rPr dirty="0" sz="1600" spc="-5">
                <a:solidFill>
                  <a:srgbClr val="006666"/>
                </a:solidFill>
                <a:latin typeface="Calibri"/>
                <a:cs typeface="Calibri"/>
              </a:rPr>
              <a:t>1</a:t>
            </a:r>
            <a:r>
              <a:rPr dirty="0" sz="1600" spc="-5">
                <a:solidFill>
                  <a:srgbClr val="666600"/>
                </a:solidFill>
                <a:latin typeface="Calibri"/>
                <a:cs typeface="Calibri"/>
              </a:rPr>
              <a:t>; </a:t>
            </a:r>
            <a:r>
              <a:rPr dirty="0" sz="1600" spc="-350">
                <a:solidFill>
                  <a:srgbClr val="666600"/>
                </a:solidFill>
                <a:latin typeface="Calibri"/>
                <a:cs typeface="Calibri"/>
              </a:rPr>
              <a:t> </a:t>
            </a:r>
            <a:r>
              <a:rPr dirty="0" sz="1600" spc="-10">
                <a:solidFill>
                  <a:srgbClr val="000087"/>
                </a:solidFill>
                <a:latin typeface="Calibri"/>
                <a:cs typeface="Calibri"/>
              </a:rPr>
              <a:t>break</a:t>
            </a:r>
            <a:r>
              <a:rPr dirty="0" sz="1600" spc="-10">
                <a:solidFill>
                  <a:srgbClr val="666600"/>
                </a:solidFill>
                <a:latin typeface="Calibri"/>
                <a:cs typeface="Calibri"/>
              </a:rPr>
              <a:t>;</a:t>
            </a:r>
            <a:r>
              <a:rPr dirty="0" sz="1600" spc="-70">
                <a:solidFill>
                  <a:srgbClr val="666600"/>
                </a:solidFill>
                <a:latin typeface="Calibri"/>
                <a:cs typeface="Calibri"/>
              </a:rPr>
              <a:t> </a:t>
            </a:r>
            <a:r>
              <a:rPr dirty="0" sz="1600" spc="-5">
                <a:solidFill>
                  <a:srgbClr val="666600"/>
                </a:solidFill>
                <a:latin typeface="Calibri"/>
                <a:cs typeface="Calibri"/>
              </a:rPr>
              <a:t>}</a:t>
            </a:r>
            <a:endParaRPr sz="16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  <a:spcBef>
                <a:spcPts val="955"/>
              </a:spcBef>
            </a:pPr>
            <a:r>
              <a:rPr dirty="0" sz="2400">
                <a:solidFill>
                  <a:srgbClr val="666600"/>
                </a:solidFill>
                <a:latin typeface="Calibri"/>
                <a:cs typeface="Calibri"/>
              </a:rPr>
              <a:t>}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1952" y="646252"/>
            <a:ext cx="3373120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Matrix</a:t>
            </a:r>
            <a:r>
              <a:rPr dirty="0" sz="3600" spc="-55"/>
              <a:t> </a:t>
            </a:r>
            <a:r>
              <a:rPr dirty="0" sz="3600" spc="-5"/>
              <a:t>Addition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2323" y="1499616"/>
            <a:ext cx="8680704" cy="49164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dc:title>Programming Fundamentals Lecture 1</dc:title>
  <dcterms:created xsi:type="dcterms:W3CDTF">2021-12-27T08:12:43Z</dcterms:created>
  <dcterms:modified xsi:type="dcterms:W3CDTF">2021-12-27T08:12:43Z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2021-12-27T00:00:00Z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2021-12-27T00:00:00Z</vt:filetime>
  </property>
</Properties>
</file>