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84" r:id="rId3"/>
    <p:sldId id="422" r:id="rId4"/>
    <p:sldId id="485" r:id="rId5"/>
    <p:sldId id="478" r:id="rId6"/>
    <p:sldId id="424" r:id="rId7"/>
    <p:sldId id="505" r:id="rId8"/>
    <p:sldId id="425" r:id="rId10"/>
    <p:sldId id="426" r:id="rId11"/>
    <p:sldId id="427" r:id="rId12"/>
    <p:sldId id="506" r:id="rId13"/>
    <p:sldId id="428" r:id="rId14"/>
    <p:sldId id="429" r:id="rId15"/>
    <p:sldId id="480" r:id="rId16"/>
    <p:sldId id="486" r:id="rId17"/>
    <p:sldId id="479" r:id="rId18"/>
    <p:sldId id="487" r:id="rId19"/>
    <p:sldId id="488" r:id="rId20"/>
    <p:sldId id="490" r:id="rId21"/>
    <p:sldId id="502" r:id="rId22"/>
    <p:sldId id="504" r:id="rId23"/>
    <p:sldId id="492" r:id="rId24"/>
    <p:sldId id="494" r:id="rId25"/>
    <p:sldId id="495" r:id="rId26"/>
    <p:sldId id="496" r:id="rId27"/>
    <p:sldId id="4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AFCE6-CAD4-42A1-A334-34490ADFBFE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5E726-3A5D-4AF9-B7C4-639F1AB7D11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Relevance" TargetMode="External"/><Relationship Id="rId7" Type="http://schemas.openxmlformats.org/officeDocument/2006/relationships/hyperlink" Target="https://en.wikipedia.org/wiki/Sensitivity_and_specificity" TargetMode="External"/><Relationship Id="rId6" Type="http://schemas.openxmlformats.org/officeDocument/2006/relationships/hyperlink" Target="https://en.wikipedia.org/wiki/Positive_predictive_value" TargetMode="External"/><Relationship Id="rId5" Type="http://schemas.openxmlformats.org/officeDocument/2006/relationships/hyperlink" Target="https://en.wikipedia.org/wiki/Binary_classification" TargetMode="External"/><Relationship Id="rId4" Type="http://schemas.openxmlformats.org/officeDocument/2006/relationships/hyperlink" Target="https://en.wikipedia.org/wiki/Information_retrieval" TargetMode="External"/><Relationship Id="rId3" Type="http://schemas.openxmlformats.org/officeDocument/2006/relationships/hyperlink" Target="https://en.wikipedia.org/wiki/Pattern_recognition" TargetMode="Externa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b="1" dirty="0" smtClean="0"/>
              <a:t>agent</a:t>
            </a:r>
            <a:r>
              <a:rPr lang="en-US" dirty="0" smtClean="0"/>
              <a:t> is anything that can be viewed as perceiving its environment through sensors and acting upon that environment through actuators.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FC5E726-3A5D-4AF9-B7C4-639F1AB7D11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a:sym typeface="+mn-ea"/>
              </a:rPr>
              <a:t>it can percives two things:which square it is in and whether there is dirt in the square</a:t>
            </a:r>
            <a:endParaRPr lang="en-US" dirty="0"/>
          </a:p>
          <a:p>
            <a:r>
              <a:rPr lang="en-US" dirty="0" smtClean="0">
                <a:sym typeface="+mn-ea"/>
              </a:rPr>
              <a:t>What will the agent do after all dirt is cleaned up? Oscillate back and forth</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Precision and recall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Pattern recognition"/>
              </a:rPr>
              <a:t>pattern recognition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Information retrieval"/>
              </a:rPr>
              <a:t>information retrieval</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Binary classification"/>
              </a:rPr>
              <a:t>binary classification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precision</a:t>
            </a:r>
            <a:r>
              <a:rPr lang="en-US" sz="1200" b="0" i="0" kern="1200" dirty="0" smtClean="0">
                <a:solidFill>
                  <a:schemeClr val="tx1"/>
                </a:solidFill>
                <a:effectLst/>
                <a:latin typeface="+mn-lt"/>
                <a:ea typeface="+mn-ea"/>
                <a:cs typeface="+mn-cs"/>
              </a:rPr>
              <a:t> (also called </a:t>
            </a:r>
            <a:r>
              <a:rPr lang="en-US" sz="1200" b="0" i="0" u="none" strike="noStrike" kern="1200" dirty="0" smtClean="0">
                <a:solidFill>
                  <a:schemeClr val="tx1"/>
                </a:solidFill>
                <a:effectLst/>
                <a:latin typeface="+mn-lt"/>
                <a:ea typeface="+mn-ea"/>
                <a:cs typeface="+mn-cs"/>
                <a:hlinkClick r:id="rId6" tooltip="Positive predictive value"/>
              </a:rPr>
              <a:t>positive predictive value</a:t>
            </a:r>
            <a:r>
              <a:rPr lang="en-US" sz="1200" b="0" i="0" kern="1200" dirty="0" smtClean="0">
                <a:solidFill>
                  <a:schemeClr val="tx1"/>
                </a:solidFill>
                <a:effectLst/>
                <a:latin typeface="+mn-lt"/>
                <a:ea typeface="+mn-ea"/>
                <a:cs typeface="+mn-cs"/>
              </a:rPr>
              <a:t>) is the fraction of relevant instances among the retrieved instances, while </a:t>
            </a:r>
            <a:r>
              <a:rPr lang="en-US" sz="1200" b="1" i="0" kern="1200" dirty="0" smtClean="0">
                <a:solidFill>
                  <a:schemeClr val="tx1"/>
                </a:solidFill>
                <a:effectLst/>
                <a:latin typeface="+mn-lt"/>
                <a:ea typeface="+mn-ea"/>
                <a:cs typeface="+mn-cs"/>
              </a:rPr>
              <a:t>recall</a:t>
            </a:r>
            <a:r>
              <a:rPr lang="en-US" sz="1200" b="0" i="0" kern="1200" dirty="0" smtClean="0">
                <a:solidFill>
                  <a:schemeClr val="tx1"/>
                </a:solidFill>
                <a:effectLst/>
                <a:latin typeface="+mn-lt"/>
                <a:ea typeface="+mn-ea"/>
                <a:cs typeface="+mn-cs"/>
              </a:rPr>
              <a:t> (also known as </a:t>
            </a:r>
            <a:r>
              <a:rPr lang="en-US" sz="1200" b="0" i="0" u="none" strike="noStrike" kern="1200" dirty="0" smtClean="0">
                <a:solidFill>
                  <a:schemeClr val="tx1"/>
                </a:solidFill>
                <a:effectLst/>
                <a:latin typeface="+mn-lt"/>
                <a:ea typeface="+mn-ea"/>
                <a:cs typeface="+mn-cs"/>
                <a:hlinkClick r:id="rId7" tooltip="Sensitivity and specificity"/>
              </a:rPr>
              <a:t>sensitivity</a:t>
            </a:r>
            <a:r>
              <a:rPr lang="en-US" sz="1200" b="0" i="0" kern="1200" dirty="0" smtClean="0">
                <a:solidFill>
                  <a:schemeClr val="tx1"/>
                </a:solidFill>
                <a:effectLst/>
                <a:latin typeface="+mn-lt"/>
                <a:ea typeface="+mn-ea"/>
                <a:cs typeface="+mn-cs"/>
              </a:rPr>
              <a:t>) is the fraction of relevant instances that have been retrieved over the total amount of relevant instances. </a:t>
            </a:r>
            <a:r>
              <a:rPr lang="en-US" sz="1200" b="0" i="0" kern="1200" smtClean="0">
                <a:solidFill>
                  <a:schemeClr val="tx1"/>
                </a:solidFill>
                <a:effectLst/>
                <a:latin typeface="+mn-lt"/>
                <a:ea typeface="+mn-ea"/>
                <a:cs typeface="+mn-cs"/>
              </a:rPr>
              <a:t>Both precision and recall are therefore based on an understanding and measure of </a:t>
            </a:r>
            <a:r>
              <a:rPr lang="en-US" sz="1200" b="0" i="0" u="none" strike="noStrike" kern="1200" smtClean="0">
                <a:solidFill>
                  <a:schemeClr val="tx1"/>
                </a:solidFill>
                <a:effectLst/>
                <a:latin typeface="+mn-lt"/>
                <a:ea typeface="+mn-ea"/>
                <a:cs typeface="+mn-cs"/>
                <a:hlinkClick r:id="rId8" tooltip="Relevance"/>
              </a:rPr>
              <a:t>relevance</a:t>
            </a:r>
            <a:r>
              <a:rPr lang="en-US" sz="1200" b="0" i="0" kern="1200" smtClean="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C5E726-3A5D-4AF9-B7C4-639F1AB7D11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Fully observable vs. Partially observable: Complete state</a:t>
            </a:r>
            <a:r>
              <a:rPr lang="en-US" baseline="0" dirty="0" smtClean="0"/>
              <a:t> of environment is observable</a:t>
            </a:r>
            <a:endParaRPr lang="en-US" dirty="0" smtClean="0"/>
          </a:p>
          <a:p>
            <a:r>
              <a:rPr lang="en-US" dirty="0" smtClean="0"/>
              <a:t>Deterministic vs. stochastic: next state</a:t>
            </a:r>
            <a:r>
              <a:rPr lang="en-US" baseline="0" dirty="0" smtClean="0"/>
              <a:t> is completely determined by the current action</a:t>
            </a:r>
            <a:endParaRPr lang="en-US" dirty="0" smtClean="0"/>
          </a:p>
          <a:p>
            <a:r>
              <a:rPr lang="en-US" dirty="0" smtClean="0"/>
              <a:t>Episodic vs. Sequential: Agents experience</a:t>
            </a:r>
            <a:r>
              <a:rPr lang="en-US" baseline="0" dirty="0" smtClean="0"/>
              <a:t> is divided into atomic episodes, agent perceives and performs single action based on only current state.</a:t>
            </a:r>
            <a:endParaRPr lang="en-US" dirty="0" smtClean="0"/>
          </a:p>
          <a:p>
            <a:r>
              <a:rPr lang="en-US" dirty="0" smtClean="0"/>
              <a:t>Static vs. Dynamic: If environment</a:t>
            </a:r>
            <a:r>
              <a:rPr lang="en-US" baseline="0" dirty="0" smtClean="0"/>
              <a:t> changes while agent is deliberating  (semi-dynamic when environment doesn’t change but score of agent changes with passage of time)</a:t>
            </a:r>
            <a:endParaRPr lang="en-US" dirty="0" smtClean="0"/>
          </a:p>
          <a:p>
            <a:r>
              <a:rPr lang="en-US" dirty="0" smtClean="0"/>
              <a:t>Discrete vs. Continuous</a:t>
            </a:r>
            <a:endParaRPr lang="en-US" dirty="0" smtClean="0"/>
          </a:p>
          <a:p>
            <a:r>
              <a:rPr lang="en-US" dirty="0" smtClean="0"/>
              <a:t>Single vs. Multivalent</a:t>
            </a:r>
            <a:endParaRPr lang="en-US" dirty="0"/>
          </a:p>
        </p:txBody>
      </p:sp>
      <p:sp>
        <p:nvSpPr>
          <p:cNvPr id="4" name="Slide Number Placeholder 3"/>
          <p:cNvSpPr>
            <a:spLocks noGrp="1"/>
          </p:cNvSpPr>
          <p:nvPr>
            <p:ph type="sldNum" sz="quarter" idx="10"/>
          </p:nvPr>
        </p:nvSpPr>
        <p:spPr/>
        <p:txBody>
          <a:bodyPr/>
          <a:lstStyle/>
          <a:p>
            <a:fld id="{0B1C4F69-10A1-4F40-A73E-1D696D5B55A0}"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9D53E8-3D66-4143-9B82-4C1FBFF4DC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59D53E8-3D66-4143-9B82-4C1FBFF4DC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59D53E8-3D66-4143-9B82-4C1FBFF4DC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717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09600" y="3924300"/>
            <a:ext cx="10972800" cy="21717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6561B207-BF42-4DAB-A939-D15096C6F8BF}" type="slidenum">
              <a:rPr lang="en-US" altLang="en-US"/>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34925"/>
            <a:ext cx="103632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280584" y="1720851"/>
            <a:ext cx="5080000" cy="4683125"/>
          </a:xfrm>
        </p:spPr>
        <p:txBody>
          <a:bodyPr/>
          <a:lstStyle/>
          <a:p>
            <a:pPr lvl="0"/>
            <a:endParaRPr lang="en-US" noProof="0" smtClean="0"/>
          </a:p>
        </p:txBody>
      </p:sp>
      <p:sp>
        <p:nvSpPr>
          <p:cNvPr id="4" name="Text Placeholder 3"/>
          <p:cNvSpPr>
            <a:spLocks noGrp="1"/>
          </p:cNvSpPr>
          <p:nvPr>
            <p:ph type="body" sz="half" idx="2"/>
          </p:nvPr>
        </p:nvSpPr>
        <p:spPr>
          <a:xfrm>
            <a:off x="6563784" y="1720851"/>
            <a:ext cx="5080000" cy="46831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FDE7F65-C1B9-470E-AA26-97B2E318F744}"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2"/>
          <p:cNvSpPr>
            <a:spLocks noGrp="1" noChangeArrowheads="1"/>
          </p:cNvSpPr>
          <p:nvPr>
            <p:ph type="dt" sz="half"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A32CEC1D-0177-4BA5-9005-2F2EFCA068BA}" type="slidenum">
              <a:rPr lang="en-US" altLang="en-US"/>
            </a:fld>
            <a:endParaRPr lang="en-US" altLang="en-US"/>
          </a:p>
        </p:txBody>
      </p:sp>
      <p:sp>
        <p:nvSpPr>
          <p:cNvPr id="7" name="Rectangle 14"/>
          <p:cNvSpPr>
            <a:spLocks noGrp="1" noChangeArrowheads="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59D53E8-3D66-4143-9B82-4C1FBFF4DC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59D53E8-3D66-4143-9B82-4C1FBFF4DC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59D53E8-3D66-4143-9B82-4C1FBFF4DC8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59D53E8-3D66-4143-9B82-4C1FBFF4DC8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9D53E8-3D66-4143-9B82-4C1FBFF4DC8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D53E8-3D66-4143-9B82-4C1FBFF4DC8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59D53E8-3D66-4143-9B82-4C1FBFF4DC8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59D53E8-3D66-4143-9B82-4C1FBFF4DC8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D53E8-3D66-4143-9B82-4C1FBFF4DC8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D0120-6F6E-4540-A736-733BCC04314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104" y="887104"/>
            <a:ext cx="10426890" cy="2622859"/>
          </a:xfrm>
        </p:spPr>
        <p:txBody>
          <a:bodyPr>
            <a:normAutofit/>
          </a:bodyPr>
          <a:lstStyle/>
          <a:p>
            <a:r>
              <a:rPr lang="en-US" dirty="0" smtClean="0"/>
              <a:t>Intelligent Agents</a:t>
            </a:r>
            <a:endParaRPr lang="en-US" dirty="0"/>
          </a:p>
        </p:txBody>
      </p:sp>
      <p:sp>
        <p:nvSpPr>
          <p:cNvPr id="3" name="Subtitle 2"/>
          <p:cNvSpPr>
            <a:spLocks noGrp="1"/>
          </p:cNvSpPr>
          <p:nvPr>
            <p:ph type="subTitle" idx="1"/>
          </p:nvPr>
        </p:nvSpPr>
        <p:spPr>
          <a:xfrm>
            <a:off x="1524000" y="3602037"/>
            <a:ext cx="9144000" cy="2525807"/>
          </a:xfrm>
        </p:spPr>
        <p:txBody>
          <a:bodyPr>
            <a:normAutofit/>
          </a:bodyPr>
          <a:lstStyle/>
          <a:p>
            <a:r>
              <a:rPr lang="en-US" dirty="0" smtClean="0"/>
              <a:t>Spring 2024</a:t>
            </a:r>
            <a:endParaRPr lang="en-US" dirty="0" smtClean="0"/>
          </a:p>
          <a:p>
            <a:r>
              <a:rPr lang="en-US" dirty="0" smtClean="0"/>
              <a:t>Lec # 3</a:t>
            </a:r>
            <a:endParaRPr lang="en-US" dirty="0" smtClean="0"/>
          </a:p>
          <a:p>
            <a:r>
              <a:rPr lang="en-US" dirty="0" smtClean="0"/>
              <a:t>Bushra Rashid</a:t>
            </a:r>
            <a:endParaRPr lang="en-US" dirty="0" smtClean="0"/>
          </a:p>
          <a:p>
            <a:endParaRPr lang="en-US" dirty="0" smtClean="0"/>
          </a:p>
          <a:p>
            <a:r>
              <a:rPr lang="en-US" dirty="0" smtClean="0"/>
              <a:t>Russell &amp; </a:t>
            </a:r>
            <a:r>
              <a:rPr lang="en-US" dirty="0" err="1" smtClean="0"/>
              <a:t>Norvig</a:t>
            </a:r>
            <a:r>
              <a:rPr lang="en-US" dirty="0" smtClean="0"/>
              <a:t>: Chapter 2; Section2.1-2.4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Specifying the Task Enviorment:</a:t>
            </a:r>
            <a:endParaRPr lang="en-US"/>
          </a:p>
        </p:txBody>
      </p:sp>
      <p:sp>
        <p:nvSpPr>
          <p:cNvPr id="3" name="Content Placeholder 2"/>
          <p:cNvSpPr>
            <a:spLocks noGrp="1"/>
          </p:cNvSpPr>
          <p:nvPr>
            <p:ph idx="1"/>
          </p:nvPr>
        </p:nvSpPr>
        <p:spPr/>
        <p:txBody>
          <a:bodyPr/>
          <a:p>
            <a:r>
              <a:rPr lang="en-US"/>
              <a:t>In designing an agent, the first step must always be to specify teh task envirnment as fullt as possible</a:t>
            </a:r>
            <a:endParaRPr lang="en-US"/>
          </a:p>
          <a:p>
            <a:r>
              <a:rPr lang="en-US"/>
              <a:t>Task enviornment is the description of Performance, Enviorment, Actuators, and sensors(PEAS)</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PEAS</a:t>
            </a:r>
            <a:endParaRPr lang="en-US" dirty="0"/>
          </a:p>
        </p:txBody>
      </p:sp>
      <p:pic>
        <p:nvPicPr>
          <p:cNvPr id="4" name="Picture 3"/>
          <p:cNvPicPr>
            <a:picLocks noChangeAspect="1"/>
          </p:cNvPicPr>
          <p:nvPr/>
        </p:nvPicPr>
        <p:blipFill>
          <a:blip r:embed="rId1"/>
          <a:stretch>
            <a:fillRect/>
          </a:stretch>
        </p:blipFill>
        <p:spPr>
          <a:xfrm>
            <a:off x="1162049" y="2195512"/>
            <a:ext cx="10295379" cy="36147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2" y="499533"/>
            <a:ext cx="11075157" cy="1658198"/>
          </a:xfrm>
        </p:spPr>
        <p:txBody>
          <a:bodyPr>
            <a:normAutofit fontScale="90000"/>
          </a:bodyPr>
          <a:lstStyle/>
          <a:p>
            <a:r>
              <a:rPr lang="en-US" dirty="0" smtClean="0"/>
              <a:t>Some</a:t>
            </a:r>
            <a:br>
              <a:rPr lang="en-US" dirty="0" smtClean="0"/>
            </a:br>
            <a:r>
              <a:rPr lang="en-US" dirty="0" smtClean="0"/>
              <a:t>More</a:t>
            </a:r>
            <a:br>
              <a:rPr lang="en-US" dirty="0" smtClean="0"/>
            </a:br>
            <a:r>
              <a:rPr lang="en-US" dirty="0" smtClean="0"/>
              <a:t>Examples</a:t>
            </a:r>
            <a:endParaRPr lang="en-US" dirty="0"/>
          </a:p>
        </p:txBody>
      </p:sp>
      <p:pic>
        <p:nvPicPr>
          <p:cNvPr id="4" name="Picture 3"/>
          <p:cNvPicPr>
            <a:picLocks noChangeAspect="1"/>
          </p:cNvPicPr>
          <p:nvPr/>
        </p:nvPicPr>
        <p:blipFill>
          <a:blip r:embed="rId1"/>
          <a:stretch>
            <a:fillRect/>
          </a:stretch>
        </p:blipFill>
        <p:spPr>
          <a:xfrm>
            <a:off x="2876550" y="209549"/>
            <a:ext cx="8953499" cy="642438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Task Environment</a:t>
            </a:r>
            <a:endParaRPr lang="en-US" dirty="0"/>
          </a:p>
        </p:txBody>
      </p:sp>
      <p:sp>
        <p:nvSpPr>
          <p:cNvPr id="3" name="Content Placeholder 2"/>
          <p:cNvSpPr>
            <a:spLocks noGrp="1"/>
          </p:cNvSpPr>
          <p:nvPr>
            <p:ph idx="1"/>
          </p:nvPr>
        </p:nvSpPr>
        <p:spPr/>
        <p:txBody>
          <a:bodyPr/>
          <a:lstStyle/>
          <a:p>
            <a:r>
              <a:rPr lang="en-US" dirty="0" smtClean="0"/>
              <a:t>Fully observable vs. Partially observable</a:t>
            </a:r>
            <a:endParaRPr lang="en-US" dirty="0" smtClean="0"/>
          </a:p>
          <a:p>
            <a:r>
              <a:rPr lang="en-US" dirty="0" smtClean="0"/>
              <a:t>Deterministic vs. stochastic</a:t>
            </a:r>
            <a:endParaRPr lang="en-US" dirty="0" smtClean="0"/>
          </a:p>
          <a:p>
            <a:r>
              <a:rPr lang="en-US" dirty="0" smtClean="0"/>
              <a:t>Episodic vs. Sequential</a:t>
            </a:r>
            <a:endParaRPr lang="en-US" dirty="0" smtClean="0"/>
          </a:p>
          <a:p>
            <a:r>
              <a:rPr lang="en-US" dirty="0" smtClean="0"/>
              <a:t>Static vs. Dynamic</a:t>
            </a:r>
            <a:endParaRPr lang="en-US" dirty="0" smtClean="0"/>
          </a:p>
          <a:p>
            <a:r>
              <a:rPr lang="en-US" dirty="0" smtClean="0"/>
              <a:t>Discrete vs. Continuous</a:t>
            </a:r>
            <a:endParaRPr lang="en-US" dirty="0" smtClean="0"/>
          </a:p>
          <a:p>
            <a:r>
              <a:rPr lang="en-US" dirty="0" smtClean="0"/>
              <a:t>Single vs. Multivalent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Properties of Task Environments</a:t>
            </a:r>
            <a:endParaRPr lang="en-US"/>
          </a:p>
        </p:txBody>
      </p:sp>
      <p:sp>
        <p:nvSpPr>
          <p:cNvPr id="3" name="Content Placeholder 2"/>
          <p:cNvSpPr>
            <a:spLocks noGrp="1"/>
          </p:cNvSpPr>
          <p:nvPr>
            <p:ph idx="1"/>
          </p:nvPr>
        </p:nvSpPr>
        <p:spPr/>
        <p:txBody>
          <a:bodyPr>
            <a:normAutofit fontScale="70000"/>
          </a:bodyPr>
          <a:p>
            <a:pPr marL="0" indent="0">
              <a:buNone/>
            </a:pPr>
            <a:r>
              <a:rPr lang="en-US" b="1" dirty="0" smtClean="0">
                <a:sym typeface="+mn-ea"/>
              </a:rPr>
              <a:t>Fully observable vs. Partially observable</a:t>
            </a:r>
            <a:endParaRPr lang="en-US" b="1"/>
          </a:p>
          <a:p>
            <a:r>
              <a:rPr lang="en-US"/>
              <a:t>If an agent’s sensors give it access to the complete state of the environment at each point in time, then we say that the task environment is fully observable.</a:t>
            </a:r>
            <a:endParaRPr lang="en-US"/>
          </a:p>
          <a:p>
            <a:r>
              <a:rPr lang="en-US"/>
              <a:t>Fully observable environments are convenient because the agent need not maintain any internal state to keep track of the world</a:t>
            </a:r>
            <a:endParaRPr lang="en-US"/>
          </a:p>
          <a:p>
            <a:r>
              <a:rPr lang="en-US"/>
              <a:t>Chess- the board and the opponent’s movementa are fully obseravable.</a:t>
            </a:r>
            <a:endParaRPr lang="en-US"/>
          </a:p>
          <a:p>
            <a:endParaRPr lang="en-US"/>
          </a:p>
          <a:p>
            <a:r>
              <a:rPr lang="en-US"/>
              <a:t>An environment might be partially observable because of noisy and inaccurate sensors or because parts of the state are simply missing from the sensor data—for example, a vacuum agent with only a local dirt sensor cannot tell whether there is dirt in other squares, and an automated taxi </a:t>
            </a:r>
            <a:endParaRPr lang="en-US"/>
          </a:p>
          <a:p>
            <a:r>
              <a:rPr lang="en-US"/>
              <a:t> If the agent has no sensors at all then the environment is unobservable.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Properties of Task Environments</a:t>
            </a:r>
            <a:endParaRPr lang="en-US"/>
          </a:p>
        </p:txBody>
      </p:sp>
      <p:sp>
        <p:nvSpPr>
          <p:cNvPr id="3" name="Content Placeholder 2"/>
          <p:cNvSpPr>
            <a:spLocks noGrp="1"/>
          </p:cNvSpPr>
          <p:nvPr>
            <p:ph idx="1"/>
          </p:nvPr>
        </p:nvSpPr>
        <p:spPr/>
        <p:txBody>
          <a:bodyPr>
            <a:normAutofit fontScale="70000"/>
          </a:bodyPr>
          <a:p>
            <a:r>
              <a:rPr lang="en-US" sz="2780" b="1"/>
              <a:t>Deterministic vs. stochastic  </a:t>
            </a:r>
            <a:endParaRPr lang="en-US" sz="2780" b="1"/>
          </a:p>
          <a:p>
            <a:r>
              <a:rPr lang="en-US" sz="2780"/>
              <a:t>If the next state of the environment is completely determined by the current  state and the action executed by the agent, then we say the environment is deterministic; otherwise, it is stochastic</a:t>
            </a:r>
            <a:endParaRPr lang="en-US" sz="2780"/>
          </a:p>
          <a:p>
            <a:r>
              <a:rPr lang="en-US" sz="2780"/>
              <a:t>Stochastic systems, involve a certain degree of randomness or probability.</a:t>
            </a:r>
            <a:endParaRPr lang="en-US" sz="2780"/>
          </a:p>
          <a:p>
            <a:r>
              <a:rPr lang="en-US" sz="2780"/>
              <a:t>Strategic systems refers to decision making process where the decision maker take into account the potential actions of other decision makers and their potential reactions to the decision maker's own actions.</a:t>
            </a:r>
            <a:endParaRPr lang="en-US" sz="2780"/>
          </a:p>
          <a:p>
            <a:r>
              <a:rPr lang="en-US" sz="2780"/>
              <a:t>Taxi driving: stochastic (behavior of traffic cannot be determined)</a:t>
            </a:r>
            <a:endParaRPr lang="en-US" sz="2780"/>
          </a:p>
          <a:p>
            <a:r>
              <a:rPr lang="en-US" sz="2780"/>
              <a:t>Chess-in its current state, a coin has just a few alternative moves, and these moves can be determined</a:t>
            </a:r>
            <a:endParaRPr lang="en-US" sz="2780"/>
          </a:p>
          <a:p>
            <a:r>
              <a:rPr lang="en-US" sz="2780"/>
              <a:t>Vacuum cleaning: deterministic</a:t>
            </a:r>
            <a:endParaRPr lang="en-US" sz="2780"/>
          </a:p>
          <a:p>
            <a:pPr lvl="1"/>
            <a:r>
              <a:rPr lang="en-US" sz="2780"/>
              <a:t>Variations may include stochastic elements such as randomly appearing dirt and an unreliable suction</a:t>
            </a:r>
            <a:endParaRPr lang="en-US" sz="2780"/>
          </a:p>
          <a:p>
            <a:pPr marL="457200" lvl="1" indent="0">
              <a:buNone/>
            </a:pPr>
            <a:endParaRPr lang="en-US" sz="278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Properties of Task Environments</a:t>
            </a:r>
            <a:endParaRPr lang="en-US"/>
          </a:p>
        </p:txBody>
      </p:sp>
      <p:sp>
        <p:nvSpPr>
          <p:cNvPr id="3" name="Content Placeholder 2"/>
          <p:cNvSpPr>
            <a:spLocks noGrp="1"/>
          </p:cNvSpPr>
          <p:nvPr>
            <p:ph idx="1"/>
          </p:nvPr>
        </p:nvSpPr>
        <p:spPr/>
        <p:txBody>
          <a:bodyPr/>
          <a:p>
            <a:pPr marL="0" indent="0">
              <a:buNone/>
            </a:pPr>
            <a:r>
              <a:rPr lang="en-US" b="1"/>
              <a:t>Single Vs. Multiagents </a:t>
            </a:r>
            <a:endParaRPr lang="en-US" b="1"/>
          </a:p>
          <a:p>
            <a:r>
              <a:rPr lang="en-US"/>
              <a:t>Solving crossword puzzle vs chess playing</a:t>
            </a:r>
            <a:endParaRPr lang="en-US"/>
          </a:p>
          <a:p>
            <a:r>
              <a:rPr lang="en-US"/>
              <a:t>For Multi-Agents: Competitive (in Chess)</a:t>
            </a:r>
            <a:endParaRPr lang="en-US"/>
          </a:p>
          <a:p>
            <a:r>
              <a:rPr lang="en-US"/>
              <a:t>cooperative multi-agent env (in driving to avoid collision)</a:t>
            </a:r>
            <a:endParaRPr lang="en-US"/>
          </a:p>
          <a:p>
            <a:r>
              <a:rPr lang="en-US"/>
              <a:t>Partially competitive: only one car can occupy a parking space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 </a:t>
            </a:r>
            <a:r>
              <a:rPr lang="en-US">
                <a:sym typeface="+mn-ea"/>
              </a:rPr>
              <a:t>Properties of Task Environments</a:t>
            </a:r>
            <a:endParaRPr lang="en-US"/>
          </a:p>
        </p:txBody>
      </p:sp>
      <p:sp>
        <p:nvSpPr>
          <p:cNvPr id="3" name="Content Placeholder 2"/>
          <p:cNvSpPr>
            <a:spLocks noGrp="1"/>
          </p:cNvSpPr>
          <p:nvPr>
            <p:ph idx="1"/>
          </p:nvPr>
        </p:nvSpPr>
        <p:spPr/>
        <p:txBody>
          <a:bodyPr>
            <a:normAutofit lnSpcReduction="10000"/>
          </a:bodyPr>
          <a:p>
            <a:pPr marL="0" indent="0">
              <a:buNone/>
            </a:pPr>
            <a:r>
              <a:rPr lang="en-US" b="1">
                <a:sym typeface="+mn-ea"/>
              </a:rPr>
              <a:t>Episodic vs. sequential</a:t>
            </a:r>
            <a:endParaRPr lang="en-US" b="1">
              <a:sym typeface="+mn-ea"/>
            </a:endParaRPr>
          </a:p>
          <a:p>
            <a:r>
              <a:rPr lang="en-US"/>
              <a:t>In each episode, the agent receives a percept and then performs a single action that doesn’t depend on the actions taken in previous episodes. </a:t>
            </a:r>
            <a:endParaRPr lang="en-US"/>
          </a:p>
          <a:p>
            <a:pPr lvl="1"/>
            <a:r>
              <a:rPr lang="en-US"/>
              <a:t>classification task</a:t>
            </a:r>
            <a:endParaRPr lang="en-US"/>
          </a:p>
          <a:p>
            <a:pPr lvl="1"/>
            <a:r>
              <a:rPr lang="en-US"/>
              <a:t> an agent that has to spot defective parts on an assembly line bases each decision on the current part, regardless of previous decisions</a:t>
            </a:r>
            <a:endParaRPr lang="en-US"/>
          </a:p>
          <a:p>
            <a:r>
              <a:rPr lang="en-US"/>
              <a:t>In sequential environments, the current decision could affect all future decisions	</a:t>
            </a:r>
            <a:endParaRPr lang="en-US"/>
          </a:p>
          <a:p>
            <a:pPr lvl="1"/>
            <a:r>
              <a:rPr lang="en-US"/>
              <a:t>Chess and taxi driving are sequential: in both cases, short-term actions can have long-term consequences</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Properties of Task Environments</a:t>
            </a:r>
            <a:endParaRPr lang="en-US"/>
          </a:p>
        </p:txBody>
      </p:sp>
      <p:sp>
        <p:nvSpPr>
          <p:cNvPr id="3" name="Content Placeholder 2"/>
          <p:cNvSpPr>
            <a:spLocks noGrp="1"/>
          </p:cNvSpPr>
          <p:nvPr>
            <p:ph idx="1"/>
          </p:nvPr>
        </p:nvSpPr>
        <p:spPr>
          <a:xfrm>
            <a:off x="838200" y="1470025"/>
            <a:ext cx="10515600" cy="4707255"/>
          </a:xfrm>
        </p:spPr>
        <p:txBody>
          <a:bodyPr>
            <a:normAutofit fontScale="70000"/>
          </a:bodyPr>
          <a:p>
            <a:pPr marL="0" indent="0">
              <a:buNone/>
            </a:pPr>
            <a:r>
              <a:rPr lang="en-US">
                <a:sym typeface="+mn-ea"/>
              </a:rPr>
              <a:t>Static vs. dynamic</a:t>
            </a:r>
            <a:endParaRPr lang="en-US"/>
          </a:p>
          <a:p>
            <a:pPr marL="0" indent="0">
              <a:buNone/>
            </a:pPr>
            <a:r>
              <a:rPr lang="en-US">
                <a:sym typeface="+mn-ea"/>
              </a:rPr>
              <a:t>If the environment can change while an agent is deliberating, then we say the environment is dynamic for that agent; otherwise, it is static</a:t>
            </a:r>
            <a:endParaRPr lang="en-US"/>
          </a:p>
          <a:p>
            <a:pPr lvl="1"/>
            <a:r>
              <a:rPr lang="en-US">
                <a:sym typeface="+mn-ea"/>
              </a:rPr>
              <a:t>Taxi driving is clearly dynamic</a:t>
            </a:r>
            <a:endParaRPr lang="en-US">
              <a:sym typeface="+mn-ea"/>
            </a:endParaRPr>
          </a:p>
          <a:p>
            <a:pPr lvl="1"/>
            <a:r>
              <a:rPr lang="en-US">
                <a:sym typeface="+mn-ea"/>
              </a:rPr>
              <a:t>Chess, when played with a clock,is semidynamic</a:t>
            </a:r>
            <a:endParaRPr lang="en-US">
              <a:sym typeface="+mn-ea"/>
            </a:endParaRPr>
          </a:p>
          <a:p>
            <a:pPr lvl="1"/>
            <a:r>
              <a:rPr lang="en-US">
                <a:sym typeface="+mn-ea"/>
              </a:rPr>
              <a:t>Crossword puzzles are static</a:t>
            </a:r>
            <a:endParaRPr lang="en-US">
              <a:sym typeface="+mn-ea"/>
            </a:endParaRPr>
          </a:p>
          <a:p>
            <a:pPr marL="0" indent="0">
              <a:buNone/>
            </a:pPr>
            <a:r>
              <a:rPr lang="en-US">
                <a:sym typeface="+mn-ea"/>
              </a:rPr>
              <a:t> Discrete vs. continuous </a:t>
            </a:r>
            <a:endParaRPr lang="en-US"/>
          </a:p>
          <a:p>
            <a:r>
              <a:rPr lang="en-US"/>
              <a:t>The discrete/continuous distinction applies to the state of the environment, to the way time is handled, and to the percepts and actions of the agent</a:t>
            </a:r>
            <a:endParaRPr lang="en-US"/>
          </a:p>
          <a:p>
            <a:r>
              <a:rPr lang="en-US">
                <a:sym typeface="+mn-ea"/>
              </a:rPr>
              <a:t>Discrete has finite countable states:  chess is discrete</a:t>
            </a:r>
            <a:endParaRPr lang="en-US">
              <a:sym typeface="+mn-ea"/>
            </a:endParaRPr>
          </a:p>
          <a:p>
            <a:r>
              <a:rPr lang="en-US">
                <a:sym typeface="+mn-ea"/>
              </a:rPr>
              <a:t>Taxi-driving is continuous-state, and </a:t>
            </a:r>
            <a:r>
              <a:rPr lang="en-US"/>
              <a:t>continuous-time problem: the speed and location of the taxi and of the other vehicles sweep through a range of continuous values and do so smoothly over time. Taxi-driving actions are also continuous (steering angles, etc.)</a:t>
            </a:r>
            <a:endParaRPr lang="en-US"/>
          </a:p>
          <a:p>
            <a:pPr marL="0" indent="0">
              <a:buNone/>
            </a:pPr>
            <a:endParaRPr lang="en-US">
              <a:sym typeface="+mn-ea"/>
            </a:endParaRPr>
          </a:p>
          <a:p>
            <a:pPr marL="0"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a:xfrm>
            <a:off x="721256" y="5720324"/>
            <a:ext cx="10515600" cy="4351338"/>
          </a:xfrm>
        </p:spPr>
        <p:txBody>
          <a:bodyPr/>
          <a:lstStyle/>
          <a:p>
            <a:r>
              <a:rPr lang="en-US" dirty="0" smtClean="0"/>
              <a:t>hardest case is partially observable, </a:t>
            </a:r>
            <a:r>
              <a:rPr lang="en-US" dirty="0" err="1" smtClean="0"/>
              <a:t>multiagent</a:t>
            </a:r>
            <a:r>
              <a:rPr lang="en-US" dirty="0" smtClean="0"/>
              <a:t>, stochastic, sequential, dynamic, continuous, and unknown</a:t>
            </a:r>
            <a:endParaRPr lang="en-US" dirty="0"/>
          </a:p>
        </p:txBody>
      </p:sp>
      <p:pic>
        <p:nvPicPr>
          <p:cNvPr id="5" name="Picture 4"/>
          <p:cNvPicPr>
            <a:picLocks noChangeAspect="1"/>
          </p:cNvPicPr>
          <p:nvPr/>
        </p:nvPicPr>
        <p:blipFill>
          <a:blip r:embed="rId1"/>
          <a:stretch>
            <a:fillRect/>
          </a:stretch>
        </p:blipFill>
        <p:spPr>
          <a:xfrm>
            <a:off x="721256" y="365125"/>
            <a:ext cx="10749487" cy="535519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140" y="365125"/>
            <a:ext cx="10515600" cy="1325563"/>
          </a:xfrm>
        </p:spPr>
        <p:txBody>
          <a:bodyPr>
            <a:normAutofit/>
          </a:bodyPr>
          <a:lstStyle/>
          <a:p>
            <a:r>
              <a:rPr lang="en-US" dirty="0" smtClean="0"/>
              <a:t>Agents and Enviorments</a:t>
            </a:r>
            <a:endParaRPr lang="en-US" dirty="0"/>
          </a:p>
        </p:txBody>
      </p:sp>
      <p:sp>
        <p:nvSpPr>
          <p:cNvPr id="3" name="Content Placeholder 2"/>
          <p:cNvSpPr>
            <a:spLocks noGrp="1"/>
          </p:cNvSpPr>
          <p:nvPr>
            <p:ph sz="half" idx="1"/>
          </p:nvPr>
        </p:nvSpPr>
        <p:spPr>
          <a:xfrm>
            <a:off x="614680" y="1341755"/>
            <a:ext cx="5181600" cy="4351338"/>
          </a:xfrm>
        </p:spPr>
        <p:txBody>
          <a:bodyPr>
            <a:normAutofit fontScale="90000"/>
          </a:bodyPr>
          <a:lstStyle/>
          <a:p>
            <a:r>
              <a:rPr lang="en-US" dirty="0" smtClean="0"/>
              <a:t>In this course we will focus on Rational Agents</a:t>
            </a:r>
            <a:endParaRPr lang="en-US" dirty="0" smtClean="0"/>
          </a:p>
          <a:p>
            <a:r>
              <a:rPr lang="en-US" dirty="0" smtClean="0"/>
              <a:t>An </a:t>
            </a:r>
            <a:r>
              <a:rPr lang="en-US" b="1" dirty="0" smtClean="0"/>
              <a:t>agent</a:t>
            </a:r>
            <a:r>
              <a:rPr lang="en-US" dirty="0" smtClean="0"/>
              <a:t> is just something that acts (agent comes from the Latin </a:t>
            </a:r>
            <a:r>
              <a:rPr lang="en-US" i="1" dirty="0" err="1" smtClean="0"/>
              <a:t>agere</a:t>
            </a:r>
            <a:r>
              <a:rPr lang="en-US" dirty="0" smtClean="0"/>
              <a:t>, to do).</a:t>
            </a:r>
            <a:endParaRPr lang="en-US" dirty="0" smtClean="0"/>
          </a:p>
          <a:p>
            <a:r>
              <a:rPr lang="en-US" dirty="0" smtClean="0"/>
              <a:t>An agent is a software or system that is designed to act autonomously and perform specific tasks</a:t>
            </a:r>
            <a:endParaRPr lang="en-US" dirty="0" smtClean="0"/>
          </a:p>
          <a:p>
            <a:pPr marL="0" indent="0">
              <a:buNone/>
            </a:pPr>
            <a:r>
              <a:rPr lang="en-US" dirty="0" smtClean="0"/>
              <a:t>• It perceives its environment through sensors and acts upon that environment through actuators</a:t>
            </a:r>
            <a:endParaRPr lang="en-US" dirty="0" smtClean="0"/>
          </a:p>
          <a:p>
            <a:endParaRPr lang="en-US" dirty="0"/>
          </a:p>
        </p:txBody>
      </p:sp>
      <p:pic>
        <p:nvPicPr>
          <p:cNvPr id="4" name="Content Placeholder 3"/>
          <p:cNvPicPr>
            <a:picLocks noChangeAspect="1"/>
          </p:cNvPicPr>
          <p:nvPr>
            <p:ph sz="half" idx="2"/>
          </p:nvPr>
        </p:nvPicPr>
        <p:blipFill>
          <a:blip r:embed="rId1"/>
          <a:stretch>
            <a:fillRect/>
          </a:stretch>
        </p:blipFill>
        <p:spPr>
          <a:xfrm>
            <a:off x="5796280" y="2081530"/>
            <a:ext cx="6055360" cy="314896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kinds of Agents</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Reflex Agent </a:t>
            </a:r>
            <a:endParaRPr lang="en-US" dirty="0" smtClean="0"/>
          </a:p>
          <a:p>
            <a:pPr lvl="1"/>
            <a:r>
              <a:rPr lang="en-US" dirty="0" smtClean="0"/>
              <a:t>act only on current percept</a:t>
            </a:r>
            <a:r>
              <a:rPr lang="en-US" dirty="0"/>
              <a:t>.</a:t>
            </a:r>
            <a:endParaRPr lang="en-US" dirty="0" smtClean="0"/>
          </a:p>
          <a:p>
            <a:r>
              <a:rPr lang="en-US" dirty="0" smtClean="0"/>
              <a:t>Model Based Reflex Agent.</a:t>
            </a:r>
            <a:endParaRPr lang="en-US" dirty="0" smtClean="0"/>
          </a:p>
          <a:p>
            <a:pPr lvl="1"/>
            <a:r>
              <a:rPr lang="en-US" dirty="0" smtClean="0"/>
              <a:t>How the world works. Percept sequence.</a:t>
            </a:r>
            <a:endParaRPr lang="en-US" dirty="0" smtClean="0"/>
          </a:p>
          <a:p>
            <a:r>
              <a:rPr lang="en-US" dirty="0" smtClean="0"/>
              <a:t>Goal based Agent</a:t>
            </a:r>
            <a:endParaRPr lang="en-US" dirty="0" smtClean="0"/>
          </a:p>
          <a:p>
            <a:pPr lvl="1"/>
            <a:r>
              <a:rPr lang="en-US" dirty="0" smtClean="0"/>
              <a:t>Act to fulfill some goal.</a:t>
            </a:r>
            <a:endParaRPr lang="en-US" dirty="0" smtClean="0"/>
          </a:p>
          <a:p>
            <a:r>
              <a:rPr lang="en-US" dirty="0" smtClean="0"/>
              <a:t>Utility agent</a:t>
            </a:r>
            <a:endParaRPr lang="en-US" dirty="0" smtClean="0"/>
          </a:p>
          <a:p>
            <a:pPr lvl="1"/>
            <a:r>
              <a:rPr lang="en-US" dirty="0" smtClean="0"/>
              <a:t>Act to maximize a utility function.</a:t>
            </a:r>
            <a:endParaRPr lang="en-US" dirty="0" smtClean="0"/>
          </a:p>
          <a:p>
            <a:r>
              <a:rPr lang="en-US" dirty="0" smtClean="0"/>
              <a:t>Learning Agent</a:t>
            </a:r>
            <a:endParaRPr lang="en-US" dirty="0" smtClean="0"/>
          </a:p>
          <a:p>
            <a:pPr lvl="1"/>
            <a:r>
              <a:rPr lang="en-US" dirty="0" smtClean="0"/>
              <a:t>Learn from environment and feed back on actions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Simple Reflex Agent</a:t>
            </a:r>
            <a:endParaRPr lang="en-US"/>
          </a:p>
        </p:txBody>
      </p:sp>
      <p:sp>
        <p:nvSpPr>
          <p:cNvPr id="3" name="Content Placeholder 2"/>
          <p:cNvSpPr>
            <a:spLocks noGrp="1"/>
          </p:cNvSpPr>
          <p:nvPr>
            <p:ph sz="half" idx="1"/>
          </p:nvPr>
        </p:nvSpPr>
        <p:spPr>
          <a:xfrm>
            <a:off x="365760" y="1825625"/>
            <a:ext cx="5181600" cy="4351338"/>
          </a:xfrm>
        </p:spPr>
        <p:txBody>
          <a:bodyPr>
            <a:normAutofit lnSpcReduction="20000"/>
          </a:bodyPr>
          <a:p>
            <a:r>
              <a:rPr lang="en-US"/>
              <a:t>Act only on the basis of current percept</a:t>
            </a:r>
            <a:endParaRPr lang="en-US"/>
          </a:p>
          <a:p>
            <a:r>
              <a:rPr lang="en-US"/>
              <a:t>Use simple “if then” rules also called condition action rule</a:t>
            </a:r>
            <a:endParaRPr lang="en-US"/>
          </a:p>
          <a:p>
            <a:r>
              <a:rPr lang="en-US"/>
              <a:t>Can be short sighted</a:t>
            </a:r>
            <a:endParaRPr lang="en-US"/>
          </a:p>
          <a:p>
            <a:r>
              <a:rPr lang="en-US"/>
              <a:t>These agents select actions on the basis of the current percept, ignoring the rest of the percept history.</a:t>
            </a:r>
            <a:endParaRPr lang="en-US"/>
          </a:p>
          <a:p>
            <a:r>
              <a:rPr lang="en-US">
                <a:sym typeface="+mn-ea"/>
              </a:rPr>
              <a:t>Enviorment should be fully observable</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5547360" y="1825625"/>
            <a:ext cx="6414770" cy="33591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based reflex Agent</a:t>
            </a:r>
            <a:endParaRPr lang="en-US"/>
          </a:p>
        </p:txBody>
      </p:sp>
      <p:sp>
        <p:nvSpPr>
          <p:cNvPr id="5" name="Content Placeholder 4"/>
          <p:cNvSpPr/>
          <p:nvPr>
            <p:ph sz="half" idx="1"/>
          </p:nvPr>
        </p:nvSpPr>
        <p:spPr>
          <a:xfrm>
            <a:off x="360680" y="1691005"/>
            <a:ext cx="5181600" cy="4351338"/>
          </a:xfrm>
        </p:spPr>
        <p:txBody>
          <a:bodyPr/>
          <a:p>
            <a:r>
              <a:rPr lang="en-US"/>
              <a:t>Store previously-observed information (percept history)</a:t>
            </a:r>
            <a:endParaRPr lang="en-US"/>
          </a:p>
          <a:p>
            <a:r>
              <a:rPr lang="en-US"/>
              <a:t>Can reason about unobserved aspects of current state</a:t>
            </a:r>
            <a:endParaRPr lang="en-US"/>
          </a:p>
          <a:p>
            <a:r>
              <a:rPr lang="en-US"/>
              <a:t>partially observable enviorment</a:t>
            </a:r>
            <a:endParaRPr lang="en-US"/>
          </a:p>
        </p:txBody>
      </p:sp>
      <p:pic>
        <p:nvPicPr>
          <p:cNvPr id="6" name="Content Placeholder 5"/>
          <p:cNvPicPr>
            <a:picLocks noChangeAspect="1"/>
          </p:cNvPicPr>
          <p:nvPr>
            <p:ph sz="half" idx="2"/>
          </p:nvPr>
        </p:nvPicPr>
        <p:blipFill>
          <a:blip r:embed="rId1"/>
          <a:stretch>
            <a:fillRect/>
          </a:stretch>
        </p:blipFill>
        <p:spPr>
          <a:xfrm>
            <a:off x="5541645" y="1825625"/>
            <a:ext cx="6360795" cy="44932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Goal-based Agent</a:t>
            </a:r>
            <a:endParaRPr lang="en-US"/>
          </a:p>
        </p:txBody>
      </p:sp>
      <p:sp>
        <p:nvSpPr>
          <p:cNvPr id="3" name="Content Placeholder 2"/>
          <p:cNvSpPr>
            <a:spLocks noGrp="1"/>
          </p:cNvSpPr>
          <p:nvPr>
            <p:ph sz="half" idx="1"/>
          </p:nvPr>
        </p:nvSpPr>
        <p:spPr>
          <a:xfrm>
            <a:off x="838200" y="1825625"/>
            <a:ext cx="4375785" cy="4351655"/>
          </a:xfrm>
        </p:spPr>
        <p:txBody>
          <a:bodyPr>
            <a:normAutofit fontScale="90000"/>
          </a:bodyPr>
          <a:p>
            <a:r>
              <a:rPr lang="en-US"/>
              <a:t>Goal reflects desires of agents</a:t>
            </a:r>
            <a:endParaRPr lang="en-US"/>
          </a:p>
          <a:p>
            <a:r>
              <a:rPr lang="en-US"/>
              <a:t>May project actions to see if consistent with goals</a:t>
            </a:r>
            <a:endParaRPr lang="en-US"/>
          </a:p>
          <a:p>
            <a:r>
              <a:rPr lang="en-US"/>
              <a:t>Takes time, world may change during reasoning</a:t>
            </a:r>
            <a:endParaRPr lang="en-US"/>
          </a:p>
          <a:p>
            <a:r>
              <a:rPr lang="en-US"/>
              <a:t>They have specific goals or objectives that they try to achieve, and they take actions based on the current percepts and their internal state to reach those goals</a:t>
            </a:r>
            <a:endParaRPr lang="en-US"/>
          </a:p>
        </p:txBody>
      </p:sp>
      <p:pic>
        <p:nvPicPr>
          <p:cNvPr id="4" name="Content Placeholder 3"/>
          <p:cNvPicPr>
            <a:picLocks noChangeAspect="1"/>
          </p:cNvPicPr>
          <p:nvPr>
            <p:ph sz="half" idx="2"/>
          </p:nvPr>
        </p:nvPicPr>
        <p:blipFill>
          <a:blip r:embed="rId1"/>
          <a:stretch>
            <a:fillRect/>
          </a:stretch>
        </p:blipFill>
        <p:spPr>
          <a:xfrm>
            <a:off x="5102225" y="1377315"/>
            <a:ext cx="6654165" cy="38906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Utility-based Agent</a:t>
            </a:r>
            <a:endParaRPr lang="en-US"/>
          </a:p>
        </p:txBody>
      </p:sp>
      <p:sp>
        <p:nvSpPr>
          <p:cNvPr id="3" name="Content Placeholder 2"/>
          <p:cNvSpPr>
            <a:spLocks noGrp="1"/>
          </p:cNvSpPr>
          <p:nvPr>
            <p:ph sz="half" idx="1"/>
          </p:nvPr>
        </p:nvSpPr>
        <p:spPr/>
        <p:txBody>
          <a:bodyPr>
            <a:normAutofit fontScale="80000"/>
          </a:bodyPr>
          <a:p>
            <a:r>
              <a:rPr lang="en-US"/>
              <a:t>Goals alone are not enough to generate high-quality behavior in most environments</a:t>
            </a:r>
            <a:endParaRPr lang="en-US"/>
          </a:p>
          <a:p>
            <a:r>
              <a:rPr lang="en-US"/>
              <a:t>Utility is a measure of the value or desirability of a particular state or outcome. The agent uses utility to determine the actions it should take in order to achieve its goals. </a:t>
            </a:r>
            <a:endParaRPr lang="en-US"/>
          </a:p>
          <a:p>
            <a:r>
              <a:rPr lang="en-US"/>
              <a:t>They take into account the long-term consequences of their actions to maximize a specific utility function</a:t>
            </a:r>
            <a:endParaRPr lang="en-US"/>
          </a:p>
        </p:txBody>
      </p:sp>
      <p:pic>
        <p:nvPicPr>
          <p:cNvPr id="4" name="Content Placeholder 3"/>
          <p:cNvPicPr>
            <a:picLocks noChangeAspect="1"/>
          </p:cNvPicPr>
          <p:nvPr>
            <p:ph sz="half" idx="2"/>
          </p:nvPr>
        </p:nvPicPr>
        <p:blipFill>
          <a:blip r:embed="rId1"/>
          <a:stretch>
            <a:fillRect/>
          </a:stretch>
        </p:blipFill>
        <p:spPr>
          <a:xfrm>
            <a:off x="5838190" y="1691005"/>
            <a:ext cx="6090285" cy="36207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Learning Agent</a:t>
            </a:r>
            <a:endParaRPr lang="en-US"/>
          </a:p>
        </p:txBody>
      </p:sp>
      <p:sp>
        <p:nvSpPr>
          <p:cNvPr id="3" name="Content Placeholder 2"/>
          <p:cNvSpPr>
            <a:spLocks noGrp="1"/>
          </p:cNvSpPr>
          <p:nvPr>
            <p:ph sz="half" idx="1"/>
          </p:nvPr>
        </p:nvSpPr>
        <p:spPr>
          <a:xfrm>
            <a:off x="542925" y="1757045"/>
            <a:ext cx="5181600" cy="4351338"/>
          </a:xfrm>
        </p:spPr>
        <p:txBody>
          <a:bodyPr>
            <a:normAutofit lnSpcReduction="20000"/>
          </a:bodyPr>
          <a:p>
            <a:r>
              <a:rPr lang="en-US"/>
              <a:t>They are able to improve their performance over time by learning from their experiences and adjusting their behavior accordingly</a:t>
            </a:r>
            <a:endParaRPr lang="en-US"/>
          </a:p>
          <a:p>
            <a:r>
              <a:rPr lang="en-US"/>
              <a:t>The agent uses past experiences and feedback to continuously improve its decision-making and problem-solving abilities.</a:t>
            </a:r>
            <a:endParaRPr lang="en-US"/>
          </a:p>
        </p:txBody>
      </p:sp>
      <p:pic>
        <p:nvPicPr>
          <p:cNvPr id="4" name="Content Placeholder 3"/>
          <p:cNvPicPr>
            <a:picLocks noChangeAspect="1"/>
          </p:cNvPicPr>
          <p:nvPr>
            <p:ph sz="half" idx="2"/>
          </p:nvPr>
        </p:nvPicPr>
        <p:blipFill>
          <a:blip r:embed="rId1"/>
          <a:stretch>
            <a:fillRect/>
          </a:stretch>
        </p:blipFill>
        <p:spPr>
          <a:xfrm>
            <a:off x="5661025" y="1917065"/>
            <a:ext cx="6106795" cy="34366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Agents and Enviorments</a:t>
            </a:r>
            <a:endParaRPr lang="en-US"/>
          </a:p>
        </p:txBody>
      </p:sp>
      <p:sp>
        <p:nvSpPr>
          <p:cNvPr id="3" name="Content Placeholder 2"/>
          <p:cNvSpPr>
            <a:spLocks noGrp="1"/>
          </p:cNvSpPr>
          <p:nvPr>
            <p:ph sz="half" idx="1"/>
          </p:nvPr>
        </p:nvSpPr>
        <p:spPr/>
        <p:txBody>
          <a:bodyPr>
            <a:normAutofit lnSpcReduction="10000"/>
          </a:bodyPr>
          <a:p>
            <a:r>
              <a:rPr lang="en-US" dirty="0" smtClean="0">
                <a:sym typeface="+mn-ea"/>
              </a:rPr>
              <a:t>Human: sensors are eyes, ears; actuators (effectors) are hands, legs, mouth</a:t>
            </a:r>
            <a:endParaRPr lang="en-US" dirty="0" smtClean="0">
              <a:sym typeface="+mn-ea"/>
            </a:endParaRPr>
          </a:p>
          <a:p>
            <a:pPr marL="0" indent="0">
              <a:buNone/>
            </a:pPr>
            <a:endParaRPr lang="en-US" dirty="0" smtClean="0"/>
          </a:p>
          <a:p>
            <a:r>
              <a:rPr lang="en-US"/>
              <a:t>Software Agent</a:t>
            </a:r>
            <a:endParaRPr lang="en-US"/>
          </a:p>
          <a:p>
            <a:pPr lvl="1"/>
            <a:r>
              <a:rPr lang="en-US"/>
              <a:t>sensory input: keystrokes, file contents, and network packets </a:t>
            </a:r>
            <a:endParaRPr lang="en-US"/>
          </a:p>
          <a:p>
            <a:pPr lvl="1"/>
            <a:r>
              <a:rPr lang="en-US"/>
              <a:t>Actuator: acts on the environment by displaying on the screen, writing files, and sending network packets</a:t>
            </a:r>
            <a:endParaRPr lang="en-US"/>
          </a:p>
        </p:txBody>
      </p:sp>
      <p:pic>
        <p:nvPicPr>
          <p:cNvPr id="5" name="Content Placeholder 3"/>
          <p:cNvPicPr>
            <a:picLocks noChangeAspect="1"/>
          </p:cNvPicPr>
          <p:nvPr>
            <p:ph sz="half" idx="2"/>
          </p:nvPr>
        </p:nvPicPr>
        <p:blipFill>
          <a:blip r:embed="rId1"/>
          <a:stretch>
            <a:fillRect/>
          </a:stretch>
        </p:blipFill>
        <p:spPr>
          <a:xfrm>
            <a:off x="6172200" y="2653665"/>
            <a:ext cx="5181600" cy="26943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93700" y="728345"/>
            <a:ext cx="10960100" cy="5420995"/>
          </a:xfrm>
        </p:spPr>
        <p:txBody>
          <a:bodyPr>
            <a:normAutofit fontScale="80000"/>
          </a:bodyPr>
          <a:p>
            <a:r>
              <a:rPr lang="en-US" b="1" dirty="0" smtClean="0">
                <a:sym typeface="+mn-ea"/>
              </a:rPr>
              <a:t>percept</a:t>
            </a:r>
            <a:r>
              <a:rPr lang="en-US" dirty="0" smtClean="0">
                <a:sym typeface="+mn-ea"/>
              </a:rPr>
              <a:t> refer to the agent’s perceptual inputs at any given instant. </a:t>
            </a:r>
            <a:endParaRPr lang="en-US" dirty="0" smtClean="0">
              <a:sym typeface="+mn-ea"/>
            </a:endParaRPr>
          </a:p>
          <a:p>
            <a:r>
              <a:rPr lang="en-US" b="1" dirty="0" smtClean="0">
                <a:sym typeface="+mn-ea"/>
              </a:rPr>
              <a:t>PERCEPT SEQUENCE:</a:t>
            </a:r>
            <a:r>
              <a:rPr lang="en-US" dirty="0" smtClean="0">
                <a:sym typeface="+mn-ea"/>
              </a:rPr>
              <a:t> agent’s percept sequence is the complete history of everything the agent has ever perceived.</a:t>
            </a:r>
            <a:endParaRPr lang="en-US" dirty="0" smtClean="0"/>
          </a:p>
          <a:p>
            <a:endParaRPr lang="en-US" dirty="0" smtClean="0"/>
          </a:p>
          <a:p>
            <a:r>
              <a:rPr lang="en-US" dirty="0" smtClean="0">
                <a:sym typeface="+mn-ea"/>
              </a:rPr>
              <a:t>an agent’s choice of </a:t>
            </a:r>
            <a:r>
              <a:rPr lang="en-US" b="1" dirty="0" smtClean="0">
                <a:sym typeface="+mn-ea"/>
              </a:rPr>
              <a:t>action</a:t>
            </a:r>
            <a:r>
              <a:rPr lang="en-US" dirty="0" smtClean="0">
                <a:sym typeface="+mn-ea"/>
              </a:rPr>
              <a:t> at any given instant can depend on the entire percept sequence observed to date, but not on anything it hasn’t perceived.</a:t>
            </a:r>
            <a:endParaRPr lang="en-US" dirty="0" smtClean="0"/>
          </a:p>
          <a:p>
            <a:endParaRPr lang="en-US" dirty="0" smtClean="0"/>
          </a:p>
          <a:p>
            <a:r>
              <a:rPr lang="en-US" b="1" dirty="0" smtClean="0">
                <a:sym typeface="+mn-ea"/>
              </a:rPr>
              <a:t>AGENT FUNCTION </a:t>
            </a:r>
            <a:endParaRPr lang="en-US" b="1" dirty="0" smtClean="0">
              <a:sym typeface="+mn-ea"/>
            </a:endParaRPr>
          </a:p>
          <a:p>
            <a:pPr lvl="1"/>
            <a:r>
              <a:rPr lang="en-US" dirty="0" smtClean="0">
                <a:sym typeface="+mn-ea"/>
              </a:rPr>
              <a:t>agent’s behavior is described by the agent function that maps any given percept sequence to an action</a:t>
            </a:r>
            <a:endParaRPr lang="en-US" dirty="0" smtClean="0">
              <a:sym typeface="+mn-ea"/>
            </a:endParaRPr>
          </a:p>
          <a:p>
            <a:pPr lvl="1"/>
            <a:r>
              <a:rPr lang="en-US" dirty="0" smtClean="0">
                <a:sym typeface="+mn-ea"/>
              </a:rPr>
              <a:t>external characterization of the agent</a:t>
            </a:r>
            <a:endParaRPr lang="en-US" dirty="0" smtClean="0"/>
          </a:p>
          <a:p>
            <a:r>
              <a:rPr lang="en-US" b="1" dirty="0" smtClean="0">
                <a:sym typeface="+mn-ea"/>
              </a:rPr>
              <a:t>AGENT PROGRAM- </a:t>
            </a:r>
            <a:r>
              <a:rPr lang="en-US" dirty="0" smtClean="0">
                <a:sym typeface="+mn-ea"/>
              </a:rPr>
              <a:t>is an internal implementaion of the agent function for an artificial agent</a:t>
            </a:r>
            <a:endParaRPr lang="en-US" dirty="0" smtClean="0">
              <a:sym typeface="+mn-ea"/>
            </a:endParaRPr>
          </a:p>
          <a:p>
            <a:r>
              <a:rPr lang="en-US" dirty="0"/>
              <a:t>The agent function is an abstract mathematical description; the agent program is a concrete implementation, running within some physical system.</a:t>
            </a:r>
            <a:endParaRPr lang="en-US" dirty="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describe an Agent</a:t>
            </a:r>
            <a:endParaRPr lang="en-US" dirty="0"/>
          </a:p>
        </p:txBody>
      </p:sp>
      <p:sp>
        <p:nvSpPr>
          <p:cNvPr id="3" name="Content Placeholder 2"/>
          <p:cNvSpPr>
            <a:spLocks noGrp="1"/>
          </p:cNvSpPr>
          <p:nvPr>
            <p:ph idx="1"/>
          </p:nvPr>
        </p:nvSpPr>
        <p:spPr/>
        <p:txBody>
          <a:bodyPr>
            <a:normAutofit/>
          </a:bodyPr>
          <a:lstStyle/>
          <a:p>
            <a:r>
              <a:rPr lang="en-US" dirty="0" smtClean="0"/>
              <a:t>What is the </a:t>
            </a:r>
            <a:r>
              <a:rPr lang="en-US" b="1" dirty="0" smtClean="0"/>
              <a:t>Environment?</a:t>
            </a:r>
            <a:endParaRPr lang="en-US" b="1" dirty="0" smtClean="0"/>
          </a:p>
          <a:p>
            <a:r>
              <a:rPr lang="en-US" dirty="0" smtClean="0"/>
              <a:t>What type of </a:t>
            </a:r>
            <a:r>
              <a:rPr lang="en-US" b="1" dirty="0" smtClean="0"/>
              <a:t>Sensors</a:t>
            </a:r>
            <a:r>
              <a:rPr lang="en-US" dirty="0" smtClean="0"/>
              <a:t> it requires?</a:t>
            </a:r>
            <a:endParaRPr lang="en-US" dirty="0" smtClean="0"/>
          </a:p>
          <a:p>
            <a:r>
              <a:rPr lang="en-US" dirty="0" smtClean="0"/>
              <a:t>Which </a:t>
            </a:r>
            <a:r>
              <a:rPr lang="en-US" b="1" dirty="0" smtClean="0"/>
              <a:t>Actuators</a:t>
            </a:r>
            <a:r>
              <a:rPr lang="en-US" dirty="0" smtClean="0"/>
              <a:t> are required?</a:t>
            </a:r>
            <a:endParaRPr lang="en-US" dirty="0" smtClean="0"/>
          </a:p>
          <a:p>
            <a:r>
              <a:rPr lang="en-US" dirty="0" smtClean="0"/>
              <a:t>What </a:t>
            </a:r>
            <a:r>
              <a:rPr lang="en-US" b="1" dirty="0" smtClean="0"/>
              <a:t>Percepts </a:t>
            </a:r>
            <a:r>
              <a:rPr lang="en-US" dirty="0" smtClean="0"/>
              <a:t>it is getting via sensors from environment?</a:t>
            </a:r>
            <a:endParaRPr lang="en-US" b="1" dirty="0" smtClean="0"/>
          </a:p>
          <a:p>
            <a:pPr lvl="1"/>
            <a:r>
              <a:rPr lang="en-US" dirty="0" smtClean="0"/>
              <a:t>Percept Sequence</a:t>
            </a:r>
            <a:endParaRPr lang="en-US" dirty="0" smtClean="0"/>
          </a:p>
          <a:p>
            <a:r>
              <a:rPr lang="en-US" b="1" dirty="0" smtClean="0">
                <a:solidFill>
                  <a:srgbClr val="FF0000"/>
                </a:solidFill>
              </a:rPr>
              <a:t>Agent Function (map percepts or percept sequence to action)?</a:t>
            </a:r>
            <a:endParaRPr lang="en-US" b="1" dirty="0" smtClean="0">
              <a:solidFill>
                <a:srgbClr val="FF0000"/>
              </a:solidFill>
            </a:endParaRPr>
          </a:p>
          <a:p>
            <a:pPr lvl="1"/>
            <a:r>
              <a:rPr lang="en-US" b="1" dirty="0" smtClean="0">
                <a:solidFill>
                  <a:srgbClr val="FF0000"/>
                </a:solidFill>
              </a:rPr>
              <a:t>Agent Program</a:t>
            </a:r>
            <a:endParaRPr lang="en-US" b="1" dirty="0">
              <a:solidFill>
                <a:srgbClr val="FF0000"/>
              </a:solidFill>
            </a:endParaRPr>
          </a:p>
          <a:p>
            <a:r>
              <a:rPr lang="en-US" b="1" dirty="0" smtClean="0"/>
              <a:t>Performance Measure: </a:t>
            </a:r>
            <a:r>
              <a:rPr lang="en-US" dirty="0" smtClean="0"/>
              <a:t>that evaluated the effect of actions</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AGENT</a:t>
            </a:r>
            <a:endParaRPr lang="en-US" dirty="0"/>
          </a:p>
        </p:txBody>
      </p:sp>
      <p:sp>
        <p:nvSpPr>
          <p:cNvPr id="3" name="Text Box 2"/>
          <p:cNvSpPr txBox="1"/>
          <p:nvPr/>
        </p:nvSpPr>
        <p:spPr>
          <a:xfrm>
            <a:off x="985520" y="1474470"/>
            <a:ext cx="9052560" cy="2030095"/>
          </a:xfrm>
          <a:prstGeom prst="rect">
            <a:avLst/>
          </a:prstGeom>
          <a:noFill/>
        </p:spPr>
        <p:txBody>
          <a:bodyPr wrap="square" rtlCol="0" anchor="t">
            <a:spAutoFit/>
          </a:bodyPr>
          <a:p>
            <a:pPr marL="0" indent="0">
              <a:buNone/>
            </a:pPr>
            <a:r>
              <a:rPr lang="en-US" dirty="0" smtClean="0">
                <a:sym typeface="+mn-ea"/>
              </a:rPr>
              <a:t>A </a:t>
            </a:r>
            <a:r>
              <a:rPr lang="en-US" b="1" dirty="0" smtClean="0">
                <a:sym typeface="+mn-ea"/>
              </a:rPr>
              <a:t>rational agent</a:t>
            </a:r>
            <a:r>
              <a:rPr lang="en-US" dirty="0" smtClean="0">
                <a:sym typeface="+mn-ea"/>
              </a:rPr>
              <a:t> is one that acts so as to achieve the best outcome or, when there is uncertainty, the best expected outcome</a:t>
            </a:r>
            <a:endParaRPr lang="en-US" dirty="0" smtClean="0">
              <a:sym typeface="+mn-ea"/>
            </a:endParaRPr>
          </a:p>
          <a:p>
            <a:pPr marL="0" indent="0">
              <a:buNone/>
            </a:pPr>
            <a:endParaRPr lang="en-US" dirty="0" smtClean="0">
              <a:sym typeface="+mn-ea"/>
            </a:endParaRPr>
          </a:p>
          <a:p>
            <a:pPr marL="0" indent="0">
              <a:buNone/>
            </a:pPr>
            <a:r>
              <a:rPr lang="en-US" dirty="0" smtClean="0">
                <a:sym typeface="+mn-ea"/>
              </a:rPr>
              <a:t>Rationality:</a:t>
            </a:r>
            <a:endParaRPr lang="en-US" dirty="0" smtClean="0">
              <a:sym typeface="+mn-ea"/>
            </a:endParaRPr>
          </a:p>
          <a:p>
            <a:pPr marL="0" indent="0">
              <a:buNone/>
            </a:pPr>
            <a:r>
              <a:rPr lang="en-US" dirty="0" smtClean="0">
                <a:sym typeface="+mn-ea"/>
              </a:rPr>
              <a:t>• The performance measure that defines criterion of success</a:t>
            </a:r>
            <a:endParaRPr lang="en-US" dirty="0" smtClean="0">
              <a:sym typeface="+mn-ea"/>
            </a:endParaRPr>
          </a:p>
          <a:p>
            <a:pPr marL="0" indent="0">
              <a:buNone/>
            </a:pPr>
            <a:r>
              <a:rPr lang="en-US" dirty="0" smtClean="0">
                <a:sym typeface="+mn-ea"/>
              </a:rPr>
              <a:t>• The agent prior knowledge of the environment</a:t>
            </a:r>
            <a:endParaRPr lang="en-US" dirty="0" smtClean="0">
              <a:sym typeface="+mn-ea"/>
            </a:endParaRPr>
          </a:p>
          <a:p>
            <a:pPr marL="0" indent="0">
              <a:buNone/>
            </a:pPr>
            <a:r>
              <a:rPr lang="en-US" dirty="0" smtClean="0">
                <a:sym typeface="+mn-ea"/>
              </a:rPr>
              <a:t>• The actions that agent can perform</a:t>
            </a:r>
            <a:endParaRPr lang="en-US" dirty="0" smtClean="0">
              <a:sym typeface="+mn-ea"/>
            </a:endParaRPr>
          </a:p>
        </p:txBody>
      </p:sp>
      <p:pic>
        <p:nvPicPr>
          <p:cNvPr id="5" name="Content Placeholder 4"/>
          <p:cNvPicPr>
            <a:picLocks noChangeAspect="1"/>
          </p:cNvPicPr>
          <p:nvPr>
            <p:ph idx="1"/>
          </p:nvPr>
        </p:nvPicPr>
        <p:blipFill>
          <a:blip r:embed="rId1"/>
          <a:stretch>
            <a:fillRect/>
          </a:stretch>
        </p:blipFill>
        <p:spPr>
          <a:xfrm>
            <a:off x="1073785" y="4340860"/>
            <a:ext cx="10043160" cy="14554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Agent</a:t>
            </a:r>
            <a:endParaRPr lang="en-US" dirty="0"/>
          </a:p>
        </p:txBody>
      </p:sp>
      <p:sp>
        <p:nvSpPr>
          <p:cNvPr id="3" name="Content Placeholder 2"/>
          <p:cNvSpPr>
            <a:spLocks noGrp="1"/>
          </p:cNvSpPr>
          <p:nvPr>
            <p:ph idx="1"/>
          </p:nvPr>
        </p:nvSpPr>
        <p:spPr>
          <a:xfrm>
            <a:off x="838200" y="1551940"/>
            <a:ext cx="10515600" cy="4898390"/>
          </a:xfrm>
        </p:spPr>
        <p:txBody>
          <a:bodyPr>
            <a:normAutofit lnSpcReduction="20000"/>
          </a:bodyPr>
          <a:lstStyle/>
          <a:p>
            <a:r>
              <a:rPr lang="en-US" dirty="0" smtClean="0"/>
              <a:t>Agent: Vacuum Cleaner</a:t>
            </a:r>
            <a:endParaRPr lang="en-US" dirty="0" smtClean="0"/>
          </a:p>
          <a:p>
            <a:r>
              <a:rPr lang="en-US" dirty="0" smtClean="0"/>
              <a:t>Environment: Area A and B</a:t>
            </a:r>
            <a:endParaRPr lang="en-US" dirty="0" smtClean="0"/>
          </a:p>
          <a:p>
            <a:r>
              <a:rPr lang="en-US" dirty="0" smtClean="0"/>
              <a:t>Sensor: Camera</a:t>
            </a:r>
            <a:endParaRPr lang="en-US" dirty="0" smtClean="0"/>
          </a:p>
          <a:p>
            <a:r>
              <a:rPr lang="en-US" dirty="0" smtClean="0"/>
              <a:t>Percept: Area clean or not</a:t>
            </a:r>
            <a:endParaRPr lang="en-US" dirty="0" smtClean="0"/>
          </a:p>
          <a:p>
            <a:r>
              <a:rPr lang="en-US" dirty="0" smtClean="0"/>
              <a:t>Actuator: </a:t>
            </a:r>
            <a:endParaRPr lang="en-US" dirty="0" smtClean="0"/>
          </a:p>
          <a:p>
            <a:r>
              <a:rPr lang="en-US" dirty="0" smtClean="0"/>
              <a:t>Action: Move left, Move Right,</a:t>
            </a:r>
            <a:endParaRPr lang="en-US" dirty="0" smtClean="0"/>
          </a:p>
          <a:p>
            <a:pPr lvl="1"/>
            <a:r>
              <a:rPr lang="en-US" dirty="0" smtClean="0"/>
              <a:t>Start cleaning </a:t>
            </a:r>
            <a:endParaRPr lang="en-US" dirty="0" smtClean="0"/>
          </a:p>
          <a:p>
            <a:r>
              <a:rPr lang="en-US" dirty="0" smtClean="0"/>
              <a:t>Agent Function: on next slide</a:t>
            </a:r>
            <a:endParaRPr lang="en-US" dirty="0" smtClean="0"/>
          </a:p>
          <a:p>
            <a:r>
              <a:rPr lang="en-US" dirty="0" smtClean="0"/>
              <a:t>Performance Measure?: Award one point for each clean square at each time step, over a lifetime of 1000 time steps</a:t>
            </a:r>
            <a:endParaRPr lang="en-US" dirty="0" smtClean="0"/>
          </a:p>
          <a:p>
            <a:endParaRPr lang="en-US" dirty="0" smtClean="0"/>
          </a:p>
          <a:p>
            <a:endParaRPr lang="en-US" dirty="0"/>
          </a:p>
          <a:p>
            <a:endParaRPr lang="en-US" dirty="0"/>
          </a:p>
        </p:txBody>
      </p:sp>
      <p:pic>
        <p:nvPicPr>
          <p:cNvPr id="4" name="Picture 3"/>
          <p:cNvPicPr>
            <a:picLocks noChangeAspect="1"/>
          </p:cNvPicPr>
          <p:nvPr/>
        </p:nvPicPr>
        <p:blipFill rotWithShape="1">
          <a:blip r:embed="rId1"/>
          <a:srcRect l="19651" t="6081" r="24789" b="3534"/>
          <a:stretch>
            <a:fillRect/>
          </a:stretch>
        </p:blipFill>
        <p:spPr>
          <a:xfrm>
            <a:off x="6033008" y="1329468"/>
            <a:ext cx="5669280" cy="336499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pic>
        <p:nvPicPr>
          <p:cNvPr id="4" name="Picture 3"/>
          <p:cNvPicPr>
            <a:picLocks noChangeAspect="1"/>
          </p:cNvPicPr>
          <p:nvPr/>
        </p:nvPicPr>
        <p:blipFill rotWithShape="1">
          <a:blip r:embed="rId1"/>
          <a:srcRect b="42509"/>
          <a:stretch>
            <a:fillRect/>
          </a:stretch>
        </p:blipFill>
        <p:spPr>
          <a:xfrm>
            <a:off x="770128" y="634855"/>
            <a:ext cx="9209656" cy="2695258"/>
          </a:xfrm>
          <a:prstGeom prst="rect">
            <a:avLst/>
          </a:prstGeom>
        </p:spPr>
      </p:pic>
      <p:pic>
        <p:nvPicPr>
          <p:cNvPr id="3" name="Content Placeholder 2"/>
          <p:cNvPicPr>
            <a:picLocks noChangeAspect="1"/>
          </p:cNvPicPr>
          <p:nvPr>
            <p:ph idx="1"/>
          </p:nvPr>
        </p:nvPicPr>
        <p:blipFill>
          <a:blip r:embed="rId2"/>
          <a:stretch>
            <a:fillRect/>
          </a:stretch>
        </p:blipFill>
        <p:spPr>
          <a:xfrm>
            <a:off x="1055370" y="4141470"/>
            <a:ext cx="7917180" cy="2194560"/>
          </a:xfrm>
          <a:prstGeom prst="rect">
            <a:avLst/>
          </a:prstGeom>
        </p:spPr>
      </p:pic>
      <p:sp>
        <p:nvSpPr>
          <p:cNvPr id="6" name="Text Box 5"/>
          <p:cNvSpPr txBox="1"/>
          <p:nvPr/>
        </p:nvSpPr>
        <p:spPr>
          <a:xfrm>
            <a:off x="1367790" y="3601085"/>
            <a:ext cx="4064000" cy="368300"/>
          </a:xfrm>
          <a:prstGeom prst="rect">
            <a:avLst/>
          </a:prstGeom>
          <a:noFill/>
        </p:spPr>
        <p:txBody>
          <a:bodyPr wrap="square" rtlCol="0">
            <a:spAutoFit/>
          </a:bodyPr>
          <a:p>
            <a:r>
              <a:rPr lang="en-US"/>
              <a:t>Agent Function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Agent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dirty="0" smtClean="0"/>
              <a:t>Agent: Email Spam filter</a:t>
            </a:r>
            <a:endParaRPr lang="en-US" dirty="0" smtClean="0"/>
          </a:p>
          <a:p>
            <a:r>
              <a:rPr lang="en-US" dirty="0" smtClean="0"/>
              <a:t>Environment: Inbox</a:t>
            </a:r>
            <a:endParaRPr lang="en-US" dirty="0" smtClean="0"/>
          </a:p>
          <a:p>
            <a:r>
              <a:rPr lang="en-US" dirty="0" smtClean="0"/>
              <a:t>Sensor: </a:t>
            </a:r>
            <a:endParaRPr lang="en-US" dirty="0" smtClean="0"/>
          </a:p>
          <a:p>
            <a:r>
              <a:rPr lang="en-US" dirty="0" smtClean="0"/>
              <a:t>Percept: Email</a:t>
            </a:r>
            <a:endParaRPr lang="en-US" dirty="0" smtClean="0"/>
          </a:p>
          <a:p>
            <a:r>
              <a:rPr lang="en-US" dirty="0" smtClean="0"/>
              <a:t>Actuator:</a:t>
            </a:r>
            <a:endParaRPr lang="en-US" dirty="0" smtClean="0"/>
          </a:p>
          <a:p>
            <a:r>
              <a:rPr lang="en-US" dirty="0" smtClean="0"/>
              <a:t>Action: Move email to spam or inbox</a:t>
            </a:r>
            <a:endParaRPr lang="en-US" dirty="0" smtClean="0"/>
          </a:p>
          <a:p>
            <a:r>
              <a:rPr lang="en-US" dirty="0" smtClean="0"/>
              <a:t>Agent Function: Classification Model</a:t>
            </a:r>
            <a:endParaRPr lang="en-US" dirty="0" smtClean="0"/>
          </a:p>
          <a:p>
            <a:r>
              <a:rPr lang="en-US" dirty="0" smtClean="0"/>
              <a:t>Performance Measure: Accuracy, Precision, Recall  </a:t>
            </a:r>
            <a:endParaRPr lang="en-US" dirty="0" smtClean="0"/>
          </a:p>
        </p:txBody>
      </p:sp>
      <p:pic>
        <p:nvPicPr>
          <p:cNvPr id="1026" name="Picture 2" descr="Image result for spam filtering emai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50635" y="1634555"/>
            <a:ext cx="5176879" cy="213887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7973</Words>
  <Application>WPS Presentation</Application>
  <PresentationFormat>Widescreen</PresentationFormat>
  <Paragraphs>207</Paragraphs>
  <Slides>25</Slides>
  <Notes>13</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Calibri</vt:lpstr>
      <vt:lpstr>Garamond</vt:lpstr>
      <vt:lpstr>Times New Roman</vt:lpstr>
      <vt:lpstr>Calibri Light</vt:lpstr>
      <vt:lpstr>Microsoft YaHei</vt:lpstr>
      <vt:lpstr>Arial Unicode MS</vt:lpstr>
      <vt:lpstr>Symbol</vt:lpstr>
      <vt:lpstr>Wingdings 3</vt:lpstr>
      <vt:lpstr>Office Theme</vt:lpstr>
      <vt:lpstr>Intelligent Agents</vt:lpstr>
      <vt:lpstr>Agents and Enviorments</vt:lpstr>
      <vt:lpstr>Agents and Enviorments</vt:lpstr>
      <vt:lpstr>PowerPoint 演示文稿</vt:lpstr>
      <vt:lpstr>How to describe an Agent</vt:lpstr>
      <vt:lpstr>INTELLIGENT AGENT</vt:lpstr>
      <vt:lpstr>Example of Agent</vt:lpstr>
      <vt:lpstr>PowerPoint 演示文稿</vt:lpstr>
      <vt:lpstr>Example of Agent</vt:lpstr>
      <vt:lpstr>Specifying the Task Enviorment:</vt:lpstr>
      <vt:lpstr>PEAS</vt:lpstr>
      <vt:lpstr>Some More Examples</vt:lpstr>
      <vt:lpstr>Properties of Task Environment</vt:lpstr>
      <vt:lpstr>Properties of Task Environments</vt:lpstr>
      <vt:lpstr>Properties of Task Environments</vt:lpstr>
      <vt:lpstr>Properties of Task Environments</vt:lpstr>
      <vt:lpstr> Properties of Task Environments</vt:lpstr>
      <vt:lpstr>Properties of Task Environments</vt:lpstr>
      <vt:lpstr>PowerPoint 演示文稿</vt:lpstr>
      <vt:lpstr>Four kinds of Agents</vt:lpstr>
      <vt:lpstr>Simple Reflex Agent</vt:lpstr>
      <vt:lpstr>Model based reflex Agent</vt:lpstr>
      <vt:lpstr>Goal-based Agent</vt:lpstr>
      <vt:lpstr>Utility-based Agent</vt:lpstr>
      <vt:lpstr>Learning Agent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CS401- INTRO TO AI</dc:title>
  <dc:creator>NUCES</dc:creator>
  <cp:lastModifiedBy>92321</cp:lastModifiedBy>
  <cp:revision>181</cp:revision>
  <dcterms:created xsi:type="dcterms:W3CDTF">2018-01-21T07:03:00Z</dcterms:created>
  <dcterms:modified xsi:type="dcterms:W3CDTF">2024-02-05T15:54:06Z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4A1BB81F01B64C1B8C34D4FC15B9FE61_13</vt:lpwstr>
  </property>
  <property fmtid="{D5CDD505-2E9C-101B-9397-08002B2CF9AE}" pid="3" name="KSOProductBuildVer">
    <vt:lpwstr>1033-12.2.0.13431</vt:lpwstr>
  </property>
</Properties>
</file>