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28" r:id="rId4"/>
    <p:sldId id="375" r:id="rId5"/>
    <p:sldId id="378" r:id="rId6"/>
    <p:sldId id="431" r:id="rId7"/>
    <p:sldId id="430" r:id="rId8"/>
    <p:sldId id="379" r:id="rId9"/>
    <p:sldId id="381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4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219A-FBFA-49F3-8605-3CBAAB52F4B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76F7-33E1-46F0-BE79-294D3B9136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1741711"/>
            <a:ext cx="12192000" cy="4836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03 –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Technique</a:t>
            </a:r>
          </a:p>
          <a:p>
            <a:pPr lvl="1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Variables – (</a:t>
            </a:r>
            <a:r>
              <a:rPr lang="en-US" sz="3000" b="1" dirty="0">
                <a:solidFill>
                  <a:srgbClr val="99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Objective Function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sz="3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450574"/>
            <a:ext cx="11967024" cy="15372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0070C0"/>
                </a:solidFill>
                <a:latin typeface="+mn-lt"/>
              </a:rPr>
              <a:t>Operations Research</a:t>
            </a:r>
          </a:p>
          <a:p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4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8337436" y="1521578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00034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(-100) * 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349691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(196    97     -100     0      0     0     -100     1000)</a:t>
            </a:r>
            <a:r>
              <a:rPr lang="en-US" b="1" dirty="0">
                <a:solidFill>
                  <a:srgbClr val="C00000"/>
                </a:solidFill>
              </a:rPr>
              <a:t> – (-100) * </a:t>
            </a:r>
            <a:r>
              <a:rPr lang="en-US" b="1" dirty="0">
                <a:solidFill>
                  <a:srgbClr val="002060"/>
                </a:solidFill>
              </a:rPr>
              <a:t>(1        1         0      -1       0      0      1      6)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5" y="5713107"/>
            <a:ext cx="110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(196    </a:t>
            </a:r>
            <a:r>
              <a:rPr lang="en-US" b="1" dirty="0">
                <a:solidFill>
                  <a:srgbClr val="7030A0"/>
                </a:solidFill>
              </a:rPr>
              <a:t>97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0 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1000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+               </a:t>
            </a:r>
            <a:r>
              <a:rPr lang="en-US" b="1" dirty="0">
                <a:solidFill>
                  <a:srgbClr val="002060"/>
                </a:solidFill>
              </a:rPr>
              <a:t>(100    </a:t>
            </a:r>
            <a:r>
              <a:rPr lang="en-US" b="1" dirty="0">
                <a:solidFill>
                  <a:srgbClr val="7030A0"/>
                </a:solidFill>
              </a:rPr>
              <a:t>100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 0</a:t>
            </a:r>
            <a:r>
              <a:rPr lang="en-US" b="1" dirty="0">
                <a:solidFill>
                  <a:srgbClr val="002060"/>
                </a:solidFill>
              </a:rPr>
              <a:t>     -100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990033"/>
                </a:solidFill>
              </a:rPr>
              <a:t>100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600</a:t>
            </a:r>
            <a:r>
              <a:rPr lang="en-US" b="1" dirty="0">
                <a:solidFill>
                  <a:srgbClr val="002060"/>
                </a:solidFill>
              </a:rPr>
              <a:t>)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893137" y="613097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296 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7030A0"/>
                </a:solidFill>
              </a:rPr>
              <a:t>197 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00B050"/>
                </a:solidFill>
              </a:rPr>
              <a:t>-100   </a:t>
            </a:r>
            <a:r>
              <a:rPr lang="en-US" b="1" dirty="0">
                <a:solidFill>
                  <a:srgbClr val="002060"/>
                </a:solidFill>
              </a:rPr>
              <a:t>-100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>
                <a:solidFill>
                  <a:srgbClr val="990033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   </a:t>
            </a:r>
            <a:r>
              <a:rPr lang="en-US" b="1" dirty="0">
                <a:solidFill>
                  <a:srgbClr val="00B050"/>
                </a:solidFill>
              </a:rPr>
              <a:t>1600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     97     -100     0    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-100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A7DAA713-32E5-4CA1-9E80-46A56AC7F717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allAtOnce"/>
      <p:bldP spid="68" grpId="0" build="allAtOnce"/>
      <p:bldP spid="69" grpId="0" build="allAtOnce"/>
      <p:bldP spid="70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6503962" y="2689292"/>
            <a:ext cx="2403988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6518711" y="2321870"/>
            <a:ext cx="2389239" cy="24437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605238" y="1950715"/>
            <a:ext cx="1530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3911933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26EF5E-A1FE-48F2-AD38-BD356D17D355}"/>
              </a:ext>
            </a:extLst>
          </p:cNvPr>
          <p:cNvCxnSpPr/>
          <p:nvPr/>
        </p:nvCxnSpPr>
        <p:spPr>
          <a:xfrm rot="5400000">
            <a:off x="4510800" y="1498240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A6734D-A989-4D3E-8E0E-EE2FCC537023}"/>
              </a:ext>
            </a:extLst>
          </p:cNvPr>
          <p:cNvSpPr txBox="1"/>
          <p:nvPr/>
        </p:nvSpPr>
        <p:spPr>
          <a:xfrm rot="19928691">
            <a:off x="1991010" y="1449973"/>
            <a:ext cx="207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Objective</a:t>
            </a:r>
            <a:r>
              <a:rPr lang="en-US" sz="2000" b="1" dirty="0">
                <a:solidFill>
                  <a:srgbClr val="00206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Min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2A31CA-4D0E-426B-98D3-30C7EBEF5481}"/>
              </a:ext>
            </a:extLst>
          </p:cNvPr>
          <p:cNvSpPr txBox="1"/>
          <p:nvPr/>
        </p:nvSpPr>
        <p:spPr>
          <a:xfrm>
            <a:off x="600882" y="2468879"/>
            <a:ext cx="1854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Not  Optimal</a:t>
            </a: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747206CC-7E4B-4AC1-9882-EA802D57F34C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25" grpId="0"/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3911933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B6A766-F4ED-4E15-B1A3-0DA294CA3DA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27" name="Rectangle 58">
            <a:extLst>
              <a:ext uri="{FF2B5EF4-FFF2-40B4-BE49-F238E27FC236}">
                <a16:creationId xmlns:a16="http://schemas.microsoft.com/office/drawing/2014/main" id="{931E4309-5890-4F68-9829-9771B82ED442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45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DA7FC-62F8-4C84-930F-16ED72E84E9B}"/>
              </a:ext>
            </a:extLst>
          </p:cNvPr>
          <p:cNvCxnSpPr/>
          <p:nvPr/>
        </p:nvCxnSpPr>
        <p:spPr>
          <a:xfrm rot="5400000">
            <a:off x="3911933" y="154270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FA405B-9FBD-48ED-9EA4-A1AF91AD1956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7E07AC-2E26-4A64-B53B-736B233B801C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39" name="Rectangle 58">
            <a:extLst>
              <a:ext uri="{FF2B5EF4-FFF2-40B4-BE49-F238E27FC236}">
                <a16:creationId xmlns:a16="http://schemas.microsoft.com/office/drawing/2014/main" id="{D104AF9E-CF3E-422C-BCA1-1A1477648DE9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36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1" grpId="0"/>
      <p:bldP spid="36" grpId="0"/>
      <p:bldP spid="37" grpId="0"/>
      <p:bldP spid="40" grpId="0" animBg="1"/>
      <p:bldP spid="41" grpId="0" animBg="1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250455-A311-4ABB-B5D9-FD2BF8B481FF}"/>
              </a:ext>
            </a:extLst>
          </p:cNvPr>
          <p:cNvSpPr txBox="1"/>
          <p:nvPr/>
        </p:nvSpPr>
        <p:spPr>
          <a:xfrm>
            <a:off x="893588" y="5271812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Pivot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 ) / Pivot Element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62C2D-85EE-4A59-B6FD-1B07C8F8B4D7}"/>
              </a:ext>
            </a:extLst>
          </p:cNvPr>
          <p:cNvSpPr txBox="1"/>
          <p:nvPr/>
        </p:nvSpPr>
        <p:spPr>
          <a:xfrm>
            <a:off x="905308" y="5621163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(2      1        -1       0       1        0       0     10)</a:t>
            </a:r>
            <a:r>
              <a:rPr lang="en-US" b="1" dirty="0">
                <a:solidFill>
                  <a:srgbClr val="C00000"/>
                </a:solidFill>
              </a:rPr>
              <a:t> / 2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89CA02-F189-4C3D-B241-BFFAA3A662B8}"/>
              </a:ext>
            </a:extLst>
          </p:cNvPr>
          <p:cNvSpPr txBox="1"/>
          <p:nvPr/>
        </p:nvSpPr>
        <p:spPr>
          <a:xfrm>
            <a:off x="902965" y="5984579"/>
            <a:ext cx="110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(1    1/2    -1/2     0     1/2      0      0        5)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Rectangle 58">
            <a:extLst>
              <a:ext uri="{FF2B5EF4-FFF2-40B4-BE49-F238E27FC236}">
                <a16:creationId xmlns:a16="http://schemas.microsoft.com/office/drawing/2014/main" id="{3DFEAC29-2374-4FA1-A9E5-937097CE5131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845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4" grpId="0"/>
      <p:bldP spid="45" grpId="0"/>
      <p:bldP spid="46" grpId="0"/>
      <p:bldP spid="47" grpId="0"/>
      <p:bldP spid="48" grpId="0" animBg="1"/>
      <p:bldP spid="49" grpId="0" animBg="1"/>
      <p:bldP spid="50" grpId="0" build="allAtOnce"/>
      <p:bldP spid="51" grpId="0" build="allAtOnce"/>
      <p:bldP spid="52" grpId="0" build="allAtOnce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(296) 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(296    197     -100     -100      0     0     0     </a:t>
            </a:r>
            <a:r>
              <a:rPr lang="en-US" b="1" dirty="0">
                <a:solidFill>
                  <a:srgbClr val="C00000"/>
                </a:solidFill>
              </a:rPr>
              <a:t>1600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(296) *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(296    197     -100    -100      0     0     0     </a:t>
            </a:r>
            <a:r>
              <a:rPr lang="en-US" b="1" dirty="0">
                <a:solidFill>
                  <a:srgbClr val="C00000"/>
                </a:solidFill>
              </a:rPr>
              <a:t>1600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             </a:t>
            </a:r>
            <a:r>
              <a:rPr lang="en-US" b="1" dirty="0">
                <a:solidFill>
                  <a:srgbClr val="002060"/>
                </a:solidFill>
              </a:rPr>
              <a:t>(296    148        -148      0       148    0       0      </a:t>
            </a:r>
            <a:r>
              <a:rPr lang="en-US" b="1" dirty="0">
                <a:solidFill>
                  <a:srgbClr val="C00000"/>
                </a:solidFill>
              </a:rPr>
              <a:t>1480)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(</a:t>
            </a: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0       49        48      -100   -148  0      0       120)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8">
            <a:extLst>
              <a:ext uri="{FF2B5EF4-FFF2-40B4-BE49-F238E27FC236}">
                <a16:creationId xmlns:a16="http://schemas.microsoft.com/office/drawing/2014/main" id="{092A0AC9-DF16-4B9E-91D6-AF6C9DA82865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28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54" grpId="0" build="allAtOnce"/>
      <p:bldP spid="61" grpId="0" build="allAtOnce"/>
      <p:bldP spid="65" grpId="0" build="allAtOnce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) – (-3) 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(-3         2           0          0        0       1        0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(-3) *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(-3         2           0          0        0       1        0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+           </a:t>
            </a:r>
            <a:r>
              <a:rPr lang="en-US" b="1" dirty="0">
                <a:solidFill>
                  <a:srgbClr val="002060"/>
                </a:solidFill>
              </a:rPr>
              <a:t>(3        3/2         -3/2      0       3/2      0       0      </a:t>
            </a:r>
            <a:r>
              <a:rPr lang="en-US" b="1" dirty="0">
                <a:solidFill>
                  <a:srgbClr val="C00000"/>
                </a:solidFill>
              </a:rPr>
              <a:t>15)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(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0       3.5        -1.5       0       1.5     1        0       21)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8">
            <a:extLst>
              <a:ext uri="{FF2B5EF4-FFF2-40B4-BE49-F238E27FC236}">
                <a16:creationId xmlns:a16="http://schemas.microsoft.com/office/drawing/2014/main" id="{6067637F-8F06-4D87-B961-E55CA9DFA78C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4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54" grpId="0" build="allAtOnce"/>
      <p:bldP spid="61" grpId="0" build="allAtOnce"/>
      <p:bldP spid="65" grpId="0" build="allAtOnce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195071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35" name="Rounded Rectangle 36">
            <a:extLst>
              <a:ext uri="{FF2B5EF4-FFF2-40B4-BE49-F238E27FC236}">
                <a16:creationId xmlns:a16="http://schemas.microsoft.com/office/drawing/2014/main" id="{84712D64-33B7-4BE4-8635-A9026171E969}"/>
              </a:ext>
            </a:extLst>
          </p:cNvPr>
          <p:cNvSpPr/>
          <p:nvPr/>
        </p:nvSpPr>
        <p:spPr>
          <a:xfrm>
            <a:off x="3914644" y="2301890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40" name="Rounded Rectangle 48">
            <a:extLst>
              <a:ext uri="{FF2B5EF4-FFF2-40B4-BE49-F238E27FC236}">
                <a16:creationId xmlns:a16="http://schemas.microsoft.com/office/drawing/2014/main" id="{1FE5260A-DF42-4163-B4FC-9F3B011971C9}"/>
              </a:ext>
            </a:extLst>
          </p:cNvPr>
          <p:cNvSpPr/>
          <p:nvPr/>
        </p:nvSpPr>
        <p:spPr>
          <a:xfrm rot="16200000">
            <a:off x="6607629" y="-65320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36">
            <a:extLst>
              <a:ext uri="{FF2B5EF4-FFF2-40B4-BE49-F238E27FC236}">
                <a16:creationId xmlns:a16="http://schemas.microsoft.com/office/drawing/2014/main" id="{B82A2E96-6178-4C49-86CF-79A6B3228D5B}"/>
              </a:ext>
            </a:extLst>
          </p:cNvPr>
          <p:cNvSpPr/>
          <p:nvPr/>
        </p:nvSpPr>
        <p:spPr>
          <a:xfrm>
            <a:off x="3812560" y="2597982"/>
            <a:ext cx="630377" cy="46925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BFFB7E-7D52-47CE-95EC-44AF4DEF192A}"/>
              </a:ext>
            </a:extLst>
          </p:cNvPr>
          <p:cNvSpPr txBox="1"/>
          <p:nvPr/>
        </p:nvSpPr>
        <p:spPr>
          <a:xfrm>
            <a:off x="629869" y="254603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F510-3334-43DB-9FA9-C2921ABC6381}"/>
              </a:ext>
            </a:extLst>
          </p:cNvPr>
          <p:cNvSpPr txBox="1"/>
          <p:nvPr/>
        </p:nvSpPr>
        <p:spPr>
          <a:xfrm>
            <a:off x="610815" y="29698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48" name="Rounded Rectangle 36">
            <a:extLst>
              <a:ext uri="{FF2B5EF4-FFF2-40B4-BE49-F238E27FC236}">
                <a16:creationId xmlns:a16="http://schemas.microsoft.com/office/drawing/2014/main" id="{C9E214F2-8A40-429B-B1B3-25CE93F74835}"/>
              </a:ext>
            </a:extLst>
          </p:cNvPr>
          <p:cNvSpPr/>
          <p:nvPr/>
        </p:nvSpPr>
        <p:spPr>
          <a:xfrm>
            <a:off x="3909878" y="4126428"/>
            <a:ext cx="438269" cy="958425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0CCB540C-EF03-42AA-837C-1C73B8B4B198}"/>
              </a:ext>
            </a:extLst>
          </p:cNvPr>
          <p:cNvSpPr/>
          <p:nvPr/>
        </p:nvSpPr>
        <p:spPr>
          <a:xfrm>
            <a:off x="3919398" y="3693035"/>
            <a:ext cx="438269" cy="324374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DC5CBB-9D05-46E8-A15B-A73021EB5059}"/>
              </a:ext>
            </a:extLst>
          </p:cNvPr>
          <p:cNvSpPr txBox="1"/>
          <p:nvPr/>
        </p:nvSpPr>
        <p:spPr>
          <a:xfrm>
            <a:off x="450674" y="507178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 ) – (1) * (</a:t>
            </a:r>
            <a:r>
              <a:rPr lang="en-US" b="1" dirty="0">
                <a:solidFill>
                  <a:srgbClr val="0070C0"/>
                </a:solidFill>
              </a:rPr>
              <a:t>Pivot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D1070-EFF5-468E-95FE-9F61EC523012}"/>
              </a:ext>
            </a:extLst>
          </p:cNvPr>
          <p:cNvSpPr txBox="1"/>
          <p:nvPr/>
        </p:nvSpPr>
        <p:spPr>
          <a:xfrm>
            <a:off x="428626" y="5421131"/>
            <a:ext cx="11502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( 1          1           0          -1        0       0        1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(1) *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0195BA-46B6-4988-9E4D-5557E777D5A8}"/>
              </a:ext>
            </a:extLst>
          </p:cNvPr>
          <p:cNvSpPr txBox="1"/>
          <p:nvPr/>
        </p:nvSpPr>
        <p:spPr>
          <a:xfrm>
            <a:off x="445760" y="5784547"/>
            <a:ext cx="1150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</a:t>
            </a:r>
            <a:r>
              <a:rPr lang="en-US" b="1" dirty="0">
                <a:solidFill>
                  <a:srgbClr val="002060"/>
                </a:solidFill>
              </a:rPr>
              <a:t>(1          1           0          -1        0       0        1       </a:t>
            </a:r>
            <a:r>
              <a:rPr lang="en-US" b="1" dirty="0">
                <a:solidFill>
                  <a:srgbClr val="C00000"/>
                </a:solidFill>
              </a:rPr>
              <a:t>6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          </a:t>
            </a:r>
            <a:r>
              <a:rPr lang="en-US" b="1" dirty="0">
                <a:solidFill>
                  <a:srgbClr val="002060"/>
                </a:solidFill>
              </a:rPr>
              <a:t>(1        1/2         -1/2      0       1/2      0       0      </a:t>
            </a:r>
            <a:r>
              <a:rPr lang="en-US" b="1" dirty="0">
                <a:solidFill>
                  <a:srgbClr val="C00000"/>
                </a:solidFill>
              </a:rPr>
              <a:t>5)</a:t>
            </a:r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4B7BF04-8DC5-44A6-BFBD-A40DD5FC2FE7}"/>
              </a:ext>
            </a:extLst>
          </p:cNvPr>
          <p:cNvSpPr txBox="1"/>
          <p:nvPr/>
        </p:nvSpPr>
        <p:spPr>
          <a:xfrm>
            <a:off x="435929" y="620241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R</a:t>
            </a:r>
            <a:r>
              <a:rPr lang="en-US" b="1" baseline="-25000" dirty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Row</a:t>
            </a:r>
            <a:r>
              <a:rPr lang="en-US" b="1" dirty="0">
                <a:solidFill>
                  <a:srgbClr val="C00000"/>
                </a:solidFill>
              </a:rPr>
              <a:t> =  (0         0.5        0.5        -1      -0.5    0        1       1)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2BAF545C-4438-422E-93E5-7B84D1A2D78E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1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allAtOnce"/>
      <p:bldP spid="54" grpId="0" build="allAtOnce"/>
      <p:bldP spid="61" grpId="0" build="allAtOnce"/>
      <p:bldP spid="65" grpId="0" build="allAtOnce"/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364172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1D3752-5FF7-45A9-856C-15AF3DCB5A9A}"/>
              </a:ext>
            </a:extLst>
          </p:cNvPr>
          <p:cNvCxnSpPr/>
          <p:nvPr/>
        </p:nvCxnSpPr>
        <p:spPr>
          <a:xfrm rot="5400000">
            <a:off x="4563285" y="298319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FD33BE-B5E8-421C-BBF9-98DC6D4E811F}"/>
              </a:ext>
            </a:extLst>
          </p:cNvPr>
          <p:cNvCxnSpPr/>
          <p:nvPr/>
        </p:nvCxnSpPr>
        <p:spPr>
          <a:xfrm rot="5400000">
            <a:off x="5229251" y="3010335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426DF10-7874-4018-9A72-D8198F32BA62}"/>
              </a:ext>
            </a:extLst>
          </p:cNvPr>
          <p:cNvSpPr txBox="1"/>
          <p:nvPr/>
        </p:nvSpPr>
        <p:spPr>
          <a:xfrm>
            <a:off x="343921" y="429516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Not Optimal</a:t>
            </a:r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811D1EA9-0F48-4B37-A031-2125E8FACC74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637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12607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Entering Variable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1D3752-5FF7-45A9-856C-15AF3DCB5A9A}"/>
              </a:ext>
            </a:extLst>
          </p:cNvPr>
          <p:cNvCxnSpPr/>
          <p:nvPr/>
        </p:nvCxnSpPr>
        <p:spPr>
          <a:xfrm rot="5400000">
            <a:off x="4563285" y="2933091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45919A99-9D68-4AD6-B917-FACFAD6B1A30}"/>
              </a:ext>
            </a:extLst>
          </p:cNvPr>
          <p:cNvSpPr/>
          <p:nvPr/>
        </p:nvSpPr>
        <p:spPr>
          <a:xfrm>
            <a:off x="4565996" y="3729854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1EF9F0-F0A5-44C9-BAF5-5FEF94303F5B}"/>
              </a:ext>
            </a:extLst>
          </p:cNvPr>
          <p:cNvSpPr txBox="1"/>
          <p:nvPr/>
        </p:nvSpPr>
        <p:spPr>
          <a:xfrm>
            <a:off x="629869" y="40491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818003E9-E6BC-434E-A3E0-7281008B588A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2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2" grpId="0" animBg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0" y="827313"/>
            <a:ext cx="11800118" cy="2748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“Introduction to Operations Research” by Frederick S. Hillier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“Operations Research: An Introduction“ 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Taha</a:t>
            </a:r>
          </a:p>
          <a:p>
            <a:pPr marL="971550" lvl="1" indent="-514350" algn="l">
              <a:buAutoNum type="arabicPeriod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l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Lectures by Prof G. Srinivasan, IIT Madras</a:t>
            </a:r>
          </a:p>
          <a:p>
            <a:pPr lvl="1" algn="l"/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>
            <a:extLst>
              <a:ext uri="{FF2B5EF4-FFF2-40B4-BE49-F238E27FC236}">
                <a16:creationId xmlns:a16="http://schemas.microsoft.com/office/drawing/2014/main" id="{38E168B5-33C6-4414-BBF8-525290886F31}"/>
              </a:ext>
            </a:extLst>
          </p:cNvPr>
          <p:cNvSpPr txBox="1">
            <a:spLocks noChangeArrowheads="1"/>
          </p:cNvSpPr>
          <p:nvPr/>
        </p:nvSpPr>
        <p:spPr>
          <a:xfrm>
            <a:off x="116446" y="552520"/>
            <a:ext cx="1196702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70C0"/>
                </a:solidFill>
                <a:latin typeface="+mn-lt"/>
              </a:rPr>
              <a:t>References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561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12607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Leaving Variable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1D3752-5FF7-45A9-856C-15AF3DCB5A9A}"/>
              </a:ext>
            </a:extLst>
          </p:cNvPr>
          <p:cNvCxnSpPr/>
          <p:nvPr/>
        </p:nvCxnSpPr>
        <p:spPr>
          <a:xfrm rot="5400000">
            <a:off x="4563285" y="2933091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45919A99-9D68-4AD6-B917-FACFAD6B1A30}"/>
              </a:ext>
            </a:extLst>
          </p:cNvPr>
          <p:cNvSpPr/>
          <p:nvPr/>
        </p:nvSpPr>
        <p:spPr>
          <a:xfrm>
            <a:off x="4565996" y="3729854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CD523A-9251-401D-9DA4-433604C9D7E0}"/>
              </a:ext>
            </a:extLst>
          </p:cNvPr>
          <p:cNvSpPr txBox="1"/>
          <p:nvPr/>
        </p:nvSpPr>
        <p:spPr>
          <a:xfrm>
            <a:off x="629869" y="40491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51EDF-7379-4792-96B8-D088248AA568}"/>
              </a:ext>
            </a:extLst>
          </p:cNvPr>
          <p:cNvSpPr txBox="1"/>
          <p:nvPr/>
        </p:nvSpPr>
        <p:spPr>
          <a:xfrm>
            <a:off x="9707810" y="3611720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912D29C6-8F1C-4C57-9C7C-C877AF492004}"/>
              </a:ext>
            </a:extLst>
          </p:cNvPr>
          <p:cNvSpPr txBox="1">
            <a:spLocks noChangeArrowheads="1"/>
          </p:cNvSpPr>
          <p:nvPr/>
        </p:nvSpPr>
        <p:spPr>
          <a:xfrm>
            <a:off x="9715433" y="4086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5*2=10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CD8FB087-1ECA-4C34-BBFD-600A98051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1077" y="4422274"/>
            <a:ext cx="1388518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21/3.5= 6</a:t>
            </a: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831176B6-815D-44D4-A5FC-CBD3F6B59C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014" y="4696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1/0.5=2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F93D8F9B-172D-4901-810A-B57BC176EC12}"/>
              </a:ext>
            </a:extLst>
          </p:cNvPr>
          <p:cNvSpPr txBox="1">
            <a:spLocks noChangeArrowheads="1"/>
          </p:cNvSpPr>
          <p:nvPr/>
        </p:nvSpPr>
        <p:spPr>
          <a:xfrm>
            <a:off x="10629831" y="4662647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13058203-AABE-4EE3-8FE1-FF21651C08EE}"/>
              </a:ext>
            </a:extLst>
          </p:cNvPr>
          <p:cNvSpPr/>
          <p:nvPr/>
        </p:nvSpPr>
        <p:spPr>
          <a:xfrm rot="16200000">
            <a:off x="6607629" y="1976418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:a16="http://schemas.microsoft.com/office/drawing/2014/main" id="{5241A735-F517-4A8B-B4BF-E3B296CC19C0}"/>
              </a:ext>
            </a:extLst>
          </p:cNvPr>
          <p:cNvSpPr/>
          <p:nvPr/>
        </p:nvSpPr>
        <p:spPr>
          <a:xfrm>
            <a:off x="4495980" y="4677299"/>
            <a:ext cx="585783" cy="417606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DBFA97-372C-4E8E-9D9C-E3DE2C409762}"/>
              </a:ext>
            </a:extLst>
          </p:cNvPr>
          <p:cNvSpPr txBox="1"/>
          <p:nvPr/>
        </p:nvSpPr>
        <p:spPr>
          <a:xfrm>
            <a:off x="594379" y="443954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69" name="Rectangle 58">
            <a:extLst>
              <a:ext uri="{FF2B5EF4-FFF2-40B4-BE49-F238E27FC236}">
                <a16:creationId xmlns:a16="http://schemas.microsoft.com/office/drawing/2014/main" id="{0B86FC1B-0AB8-4CB9-B774-C64B542431DE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8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3" grpId="0"/>
      <p:bldP spid="48" grpId="0"/>
      <p:bldP spid="49" grpId="0"/>
      <p:bldP spid="53" grpId="0"/>
      <p:bldP spid="54" grpId="0"/>
      <p:bldP spid="61" grpId="0" animBg="1"/>
      <p:bldP spid="65" grpId="0" animBg="1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2126079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Computation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45919A99-9D68-4AD6-B917-FACFAD6B1A30}"/>
              </a:ext>
            </a:extLst>
          </p:cNvPr>
          <p:cNvSpPr/>
          <p:nvPr/>
        </p:nvSpPr>
        <p:spPr>
          <a:xfrm>
            <a:off x="4565996" y="3729854"/>
            <a:ext cx="438269" cy="128752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51EDF-7379-4792-96B8-D088248AA568}"/>
              </a:ext>
            </a:extLst>
          </p:cNvPr>
          <p:cNvSpPr txBox="1"/>
          <p:nvPr/>
        </p:nvSpPr>
        <p:spPr>
          <a:xfrm>
            <a:off x="9707810" y="3611720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912D29C6-8F1C-4C57-9C7C-C877AF492004}"/>
              </a:ext>
            </a:extLst>
          </p:cNvPr>
          <p:cNvSpPr txBox="1">
            <a:spLocks noChangeArrowheads="1"/>
          </p:cNvSpPr>
          <p:nvPr/>
        </p:nvSpPr>
        <p:spPr>
          <a:xfrm>
            <a:off x="9715433" y="4086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5*2=10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CD8FB087-1ECA-4C34-BBFD-600A98051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1077" y="4422274"/>
            <a:ext cx="1388518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21/3.5= 6</a:t>
            </a: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831176B6-815D-44D4-A5FC-CBD3F6B59C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014" y="4696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1/0.5=2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F93D8F9B-172D-4901-810A-B57BC176EC12}"/>
              </a:ext>
            </a:extLst>
          </p:cNvPr>
          <p:cNvSpPr txBox="1">
            <a:spLocks noChangeArrowheads="1"/>
          </p:cNvSpPr>
          <p:nvPr/>
        </p:nvSpPr>
        <p:spPr>
          <a:xfrm>
            <a:off x="10629831" y="4662647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sp>
        <p:nvSpPr>
          <p:cNvPr id="61" name="Rounded Rectangle 48">
            <a:extLst>
              <a:ext uri="{FF2B5EF4-FFF2-40B4-BE49-F238E27FC236}">
                <a16:creationId xmlns:a16="http://schemas.microsoft.com/office/drawing/2014/main" id="{13058203-AABE-4EE3-8FE1-FF21651C08EE}"/>
              </a:ext>
            </a:extLst>
          </p:cNvPr>
          <p:cNvSpPr/>
          <p:nvPr/>
        </p:nvSpPr>
        <p:spPr>
          <a:xfrm rot="16200000">
            <a:off x="6607629" y="1976418"/>
            <a:ext cx="339635" cy="58303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36">
            <a:extLst>
              <a:ext uri="{FF2B5EF4-FFF2-40B4-BE49-F238E27FC236}">
                <a16:creationId xmlns:a16="http://schemas.microsoft.com/office/drawing/2014/main" id="{5241A735-F517-4A8B-B4BF-E3B296CC19C0}"/>
              </a:ext>
            </a:extLst>
          </p:cNvPr>
          <p:cNvSpPr/>
          <p:nvPr/>
        </p:nvSpPr>
        <p:spPr>
          <a:xfrm>
            <a:off x="4495980" y="4677299"/>
            <a:ext cx="585783" cy="417606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5D4B81-9CFC-4BD4-B745-4D6E8A2306B6}"/>
              </a:ext>
            </a:extLst>
          </p:cNvPr>
          <p:cNvCxnSpPr>
            <a:cxnSpLocks/>
          </p:cNvCxnSpPr>
          <p:nvPr/>
        </p:nvCxnSpPr>
        <p:spPr>
          <a:xfrm>
            <a:off x="3143215" y="5116883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0CE17D-7C3D-4F17-AE5B-D26CBC045155}"/>
              </a:ext>
            </a:extLst>
          </p:cNvPr>
          <p:cNvCxnSpPr>
            <a:cxnSpLocks/>
          </p:cNvCxnSpPr>
          <p:nvPr/>
        </p:nvCxnSpPr>
        <p:spPr>
          <a:xfrm>
            <a:off x="3157829" y="5469699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9">
            <a:extLst>
              <a:ext uri="{FF2B5EF4-FFF2-40B4-BE49-F238E27FC236}">
                <a16:creationId xmlns:a16="http://schemas.microsoft.com/office/drawing/2014/main" id="{096FCA75-588C-4593-996F-3A123773F200}"/>
              </a:ext>
            </a:extLst>
          </p:cNvPr>
          <p:cNvSpPr txBox="1">
            <a:spLocks noChangeArrowheads="1"/>
          </p:cNvSpPr>
          <p:nvPr/>
        </p:nvSpPr>
        <p:spPr>
          <a:xfrm>
            <a:off x="3374740" y="5129169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A44455-2487-4D2D-9744-E00539DCE8DD}"/>
              </a:ext>
            </a:extLst>
          </p:cNvPr>
          <p:cNvSpPr txBox="1"/>
          <p:nvPr/>
        </p:nvSpPr>
        <p:spPr>
          <a:xfrm>
            <a:off x="629869" y="404915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enters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146184-AAEE-4DF6-A8F4-95B8888C1295}"/>
              </a:ext>
            </a:extLst>
          </p:cNvPr>
          <p:cNvSpPr txBox="1"/>
          <p:nvPr/>
        </p:nvSpPr>
        <p:spPr>
          <a:xfrm>
            <a:off x="594379" y="443954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Leaves</a:t>
            </a: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7F39DE06-98A4-460E-9447-3BDDDE4F57A1}"/>
              </a:ext>
            </a:extLst>
          </p:cNvPr>
          <p:cNvSpPr txBox="1">
            <a:spLocks noChangeArrowheads="1"/>
          </p:cNvSpPr>
          <p:nvPr/>
        </p:nvSpPr>
        <p:spPr>
          <a:xfrm>
            <a:off x="3322780" y="611256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DFF6B696-010C-49E6-B68A-BCC280FEDCAD}"/>
              </a:ext>
            </a:extLst>
          </p:cNvPr>
          <p:cNvSpPr txBox="1">
            <a:spLocks noChangeArrowheads="1"/>
          </p:cNvSpPr>
          <p:nvPr/>
        </p:nvSpPr>
        <p:spPr>
          <a:xfrm>
            <a:off x="3260359" y="5432625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6906BBDE-DA15-49CC-88C0-76F4E699997C}"/>
              </a:ext>
            </a:extLst>
          </p:cNvPr>
          <p:cNvSpPr txBox="1">
            <a:spLocks noChangeArrowheads="1"/>
          </p:cNvSpPr>
          <p:nvPr/>
        </p:nvSpPr>
        <p:spPr>
          <a:xfrm>
            <a:off x="3244777" y="576246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8EA9909C-CCAB-4572-ABC2-6D2CCF24FA27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618342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1         1 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-1         0           2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774617C2-B3BD-4972-9FF6-DC717ACB5E20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5116625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-1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-99        0           -98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A7D062B9-D614-480F-9D81-1FB42E8D2DA6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549449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0         -1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0            -1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D8E6DD20-B4D7-4565-BF2E-21AF05AFE262}"/>
              </a:ext>
            </a:extLst>
          </p:cNvPr>
          <p:cNvSpPr txBox="1">
            <a:spLocks noChangeArrowheads="1"/>
          </p:cNvSpPr>
          <p:nvPr/>
        </p:nvSpPr>
        <p:spPr>
          <a:xfrm>
            <a:off x="3960620" y="583478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-5       7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5         1            -7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" name="Rectangle 58">
            <a:extLst>
              <a:ext uri="{FF2B5EF4-FFF2-40B4-BE49-F238E27FC236}">
                <a16:creationId xmlns:a16="http://schemas.microsoft.com/office/drawing/2014/main" id="{71A3B770-3183-40FA-9EE3-66052063DD4F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1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71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72" name="Rectangle 59"/>
          <p:cNvSpPr txBox="1">
            <a:spLocks noChangeArrowheads="1"/>
          </p:cNvSpPr>
          <p:nvPr/>
        </p:nvSpPr>
        <p:spPr>
          <a:xfrm>
            <a:off x="3863153" y="2249854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296    197    -100   -100 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0            0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BAFC84-2894-4FBF-B932-EBED44381D19}"/>
              </a:ext>
            </a:extLst>
          </p:cNvPr>
          <p:cNvSpPr txBox="1"/>
          <p:nvPr/>
        </p:nvSpPr>
        <p:spPr>
          <a:xfrm>
            <a:off x="291729" y="5119793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6A920-4515-45D2-B82A-6A45526DB13C}"/>
              </a:ext>
            </a:extLst>
          </p:cNvPr>
          <p:cNvSpPr txBox="1"/>
          <p:nvPr/>
        </p:nvSpPr>
        <p:spPr>
          <a:xfrm>
            <a:off x="9705722" y="1881044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28" name="Rectangle 59">
            <a:extLst>
              <a:ext uri="{FF2B5EF4-FFF2-40B4-BE49-F238E27FC236}">
                <a16:creationId xmlns:a16="http://schemas.microsoft.com/office/drawing/2014/main" id="{708CEB6E-1720-45E6-AA30-A9C0CD468228}"/>
              </a:ext>
            </a:extLst>
          </p:cNvPr>
          <p:cNvSpPr txBox="1">
            <a:spLocks noChangeArrowheads="1"/>
          </p:cNvSpPr>
          <p:nvPr/>
        </p:nvSpPr>
        <p:spPr>
          <a:xfrm>
            <a:off x="9725871" y="2681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10/2=5</a:t>
            </a:r>
          </a:p>
        </p:txBody>
      </p:sp>
      <p:sp>
        <p:nvSpPr>
          <p:cNvPr id="29" name="Rectangle 59">
            <a:extLst>
              <a:ext uri="{FF2B5EF4-FFF2-40B4-BE49-F238E27FC236}">
                <a16:creationId xmlns:a16="http://schemas.microsoft.com/office/drawing/2014/main" id="{F028D1C4-BEE7-40E1-8D1D-9711C30854DB}"/>
              </a:ext>
            </a:extLst>
          </p:cNvPr>
          <p:cNvSpPr txBox="1">
            <a:spLocks noChangeArrowheads="1"/>
          </p:cNvSpPr>
          <p:nvPr/>
        </p:nvSpPr>
        <p:spPr>
          <a:xfrm>
            <a:off x="9721515" y="301727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6/-3= -2</a:t>
            </a:r>
          </a:p>
        </p:txBody>
      </p:sp>
      <p:sp>
        <p:nvSpPr>
          <p:cNvPr id="31" name="Rectangle 59">
            <a:extLst>
              <a:ext uri="{FF2B5EF4-FFF2-40B4-BE49-F238E27FC236}">
                <a16:creationId xmlns:a16="http://schemas.microsoft.com/office/drawing/2014/main" id="{9384AA74-EB5B-46BA-BEF3-D913FF59D55D}"/>
              </a:ext>
            </a:extLst>
          </p:cNvPr>
          <p:cNvSpPr txBox="1">
            <a:spLocks noChangeArrowheads="1"/>
          </p:cNvSpPr>
          <p:nvPr/>
        </p:nvSpPr>
        <p:spPr>
          <a:xfrm>
            <a:off x="9708452" y="3291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6/1=6</a:t>
            </a:r>
          </a:p>
        </p:txBody>
      </p:sp>
      <p:sp>
        <p:nvSpPr>
          <p:cNvPr id="36" name="Rectangle 59">
            <a:extLst>
              <a:ext uri="{FF2B5EF4-FFF2-40B4-BE49-F238E27FC236}">
                <a16:creationId xmlns:a16="http://schemas.microsoft.com/office/drawing/2014/main" id="{B8FC57A2-BA91-4C21-9AB1-A084C76AF5E9}"/>
              </a:ext>
            </a:extLst>
          </p:cNvPr>
          <p:cNvSpPr txBox="1">
            <a:spLocks noChangeArrowheads="1"/>
          </p:cNvSpPr>
          <p:nvPr/>
        </p:nvSpPr>
        <p:spPr>
          <a:xfrm>
            <a:off x="10644625" y="2999854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Ignore</a:t>
            </a:r>
          </a:p>
        </p:txBody>
      </p:sp>
      <p:sp>
        <p:nvSpPr>
          <p:cNvPr id="37" name="Rectangle 59">
            <a:extLst>
              <a:ext uri="{FF2B5EF4-FFF2-40B4-BE49-F238E27FC236}">
                <a16:creationId xmlns:a16="http://schemas.microsoft.com/office/drawing/2014/main" id="{F07084F9-36D4-40C3-9BED-01BA5A2BD241}"/>
              </a:ext>
            </a:extLst>
          </p:cNvPr>
          <p:cNvSpPr txBox="1">
            <a:spLocks noChangeArrowheads="1"/>
          </p:cNvSpPr>
          <p:nvPr/>
        </p:nvSpPr>
        <p:spPr>
          <a:xfrm>
            <a:off x="10640269" y="2668925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3099FF-8908-46DA-98E1-62E94BD4B623}"/>
              </a:ext>
            </a:extLst>
          </p:cNvPr>
          <p:cNvCxnSpPr>
            <a:cxnSpLocks/>
          </p:cNvCxnSpPr>
          <p:nvPr/>
        </p:nvCxnSpPr>
        <p:spPr>
          <a:xfrm>
            <a:off x="3141127" y="4062611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9">
            <a:extLst>
              <a:ext uri="{FF2B5EF4-FFF2-40B4-BE49-F238E27FC236}">
                <a16:creationId xmlns:a16="http://schemas.microsoft.com/office/drawing/2014/main" id="{C04C5284-82BA-48B6-B124-9E105B9826DC}"/>
              </a:ext>
            </a:extLst>
          </p:cNvPr>
          <p:cNvSpPr txBox="1">
            <a:spLocks noChangeArrowheads="1"/>
          </p:cNvSpPr>
          <p:nvPr/>
        </p:nvSpPr>
        <p:spPr>
          <a:xfrm>
            <a:off x="3353600" y="367734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755EB61-7408-4E48-B3DA-2A6E31090CFC}"/>
              </a:ext>
            </a:extLst>
          </p:cNvPr>
          <p:cNvSpPr txBox="1">
            <a:spLocks noChangeArrowheads="1"/>
          </p:cNvSpPr>
          <p:nvPr/>
        </p:nvSpPr>
        <p:spPr>
          <a:xfrm>
            <a:off x="3258271" y="4040151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59">
            <a:extLst>
              <a:ext uri="{FF2B5EF4-FFF2-40B4-BE49-F238E27FC236}">
                <a16:creationId xmlns:a16="http://schemas.microsoft.com/office/drawing/2014/main" id="{B3AD74E6-13C2-4449-8A79-7AA20318AECF}"/>
              </a:ext>
            </a:extLst>
          </p:cNvPr>
          <p:cNvSpPr txBox="1">
            <a:spLocks noChangeArrowheads="1"/>
          </p:cNvSpPr>
          <p:nvPr/>
        </p:nvSpPr>
        <p:spPr>
          <a:xfrm>
            <a:off x="3267741" y="4332413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59">
            <a:extLst>
              <a:ext uri="{FF2B5EF4-FFF2-40B4-BE49-F238E27FC236}">
                <a16:creationId xmlns:a16="http://schemas.microsoft.com/office/drawing/2014/main" id="{5640A9BB-3064-4E06-9325-4712AF14DEA8}"/>
              </a:ext>
            </a:extLst>
          </p:cNvPr>
          <p:cNvSpPr txBox="1">
            <a:spLocks noChangeArrowheads="1"/>
          </p:cNvSpPr>
          <p:nvPr/>
        </p:nvSpPr>
        <p:spPr>
          <a:xfrm>
            <a:off x="3320692" y="464493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D3A36DF6-01EA-498B-AFD9-7726FFB6B80C}"/>
              </a:ext>
            </a:extLst>
          </p:cNvPr>
          <p:cNvSpPr txBox="1">
            <a:spLocks noChangeArrowheads="1"/>
          </p:cNvSpPr>
          <p:nvPr/>
        </p:nvSpPr>
        <p:spPr>
          <a:xfrm>
            <a:off x="3977320" y="4110369"/>
            <a:ext cx="5715319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1/2     -1/2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1/2         0           0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" name="Rectangle 59">
            <a:extLst>
              <a:ext uri="{FF2B5EF4-FFF2-40B4-BE49-F238E27FC236}">
                <a16:creationId xmlns:a16="http://schemas.microsoft.com/office/drawing/2014/main" id="{A6F362D6-DEF5-4849-8032-ACD01484352F}"/>
              </a:ext>
            </a:extLst>
          </p:cNvPr>
          <p:cNvSpPr txBox="1">
            <a:spLocks noChangeArrowheads="1"/>
          </p:cNvSpPr>
          <p:nvPr/>
        </p:nvSpPr>
        <p:spPr>
          <a:xfrm>
            <a:off x="4004460" y="368657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49       48    -100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-148        0           0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</a:p>
        </p:txBody>
      </p:sp>
      <p:sp>
        <p:nvSpPr>
          <p:cNvPr id="51" name="Rectangle 59">
            <a:extLst>
              <a:ext uri="{FF2B5EF4-FFF2-40B4-BE49-F238E27FC236}">
                <a16:creationId xmlns:a16="http://schemas.microsoft.com/office/drawing/2014/main" id="{16D728FD-7506-48F4-8BD6-7F56AC6EFED5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440264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3.5     -1.5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1.5         1           0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401DBE2A-75AD-4288-9CF8-FE5B7C30562B}"/>
              </a:ext>
            </a:extLst>
          </p:cNvPr>
          <p:cNvSpPr txBox="1">
            <a:spLocks noChangeArrowheads="1"/>
          </p:cNvSpPr>
          <p:nvPr/>
        </p:nvSpPr>
        <p:spPr>
          <a:xfrm>
            <a:off x="3994022" y="4703267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0.5      0.5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-0.5        0           1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A51EDF-7379-4792-96B8-D088248AA568}"/>
              </a:ext>
            </a:extLst>
          </p:cNvPr>
          <p:cNvSpPr txBox="1"/>
          <p:nvPr/>
        </p:nvSpPr>
        <p:spPr>
          <a:xfrm>
            <a:off x="9707810" y="3611720"/>
            <a:ext cx="8000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Ratio</a:t>
            </a:r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912D29C6-8F1C-4C57-9C7C-C877AF492004}"/>
              </a:ext>
            </a:extLst>
          </p:cNvPr>
          <p:cNvSpPr txBox="1">
            <a:spLocks noChangeArrowheads="1"/>
          </p:cNvSpPr>
          <p:nvPr/>
        </p:nvSpPr>
        <p:spPr>
          <a:xfrm>
            <a:off x="9715433" y="40869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5*2=10</a:t>
            </a: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CD8FB087-1ECA-4C34-BBFD-600A98051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1077" y="4422274"/>
            <a:ext cx="1388518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21/3.5= 6</a:t>
            </a:r>
          </a:p>
        </p:txBody>
      </p:sp>
      <p:sp>
        <p:nvSpPr>
          <p:cNvPr id="53" name="Rectangle 59">
            <a:extLst>
              <a:ext uri="{FF2B5EF4-FFF2-40B4-BE49-F238E27FC236}">
                <a16:creationId xmlns:a16="http://schemas.microsoft.com/office/drawing/2014/main" id="{831176B6-815D-44D4-A5FC-CBD3F6B59C5B}"/>
              </a:ext>
            </a:extLst>
          </p:cNvPr>
          <p:cNvSpPr txBox="1">
            <a:spLocks noChangeArrowheads="1"/>
          </p:cNvSpPr>
          <p:nvPr/>
        </p:nvSpPr>
        <p:spPr>
          <a:xfrm>
            <a:off x="9698014" y="4696592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1/0.5=2</a:t>
            </a:r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F93D8F9B-172D-4901-810A-B57BC176EC12}"/>
              </a:ext>
            </a:extLst>
          </p:cNvPr>
          <p:cNvSpPr txBox="1">
            <a:spLocks noChangeArrowheads="1"/>
          </p:cNvSpPr>
          <p:nvPr/>
        </p:nvSpPr>
        <p:spPr>
          <a:xfrm>
            <a:off x="10629831" y="4662647"/>
            <a:ext cx="1205542" cy="398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ratio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5D4B81-9CFC-4BD4-B745-4D6E8A2306B6}"/>
              </a:ext>
            </a:extLst>
          </p:cNvPr>
          <p:cNvCxnSpPr>
            <a:cxnSpLocks/>
          </p:cNvCxnSpPr>
          <p:nvPr/>
        </p:nvCxnSpPr>
        <p:spPr>
          <a:xfrm>
            <a:off x="3143215" y="5116883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0CE17D-7C3D-4F17-AE5B-D26CBC045155}"/>
              </a:ext>
            </a:extLst>
          </p:cNvPr>
          <p:cNvCxnSpPr>
            <a:cxnSpLocks/>
          </p:cNvCxnSpPr>
          <p:nvPr/>
        </p:nvCxnSpPr>
        <p:spPr>
          <a:xfrm>
            <a:off x="3157829" y="5469699"/>
            <a:ext cx="72102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59">
            <a:extLst>
              <a:ext uri="{FF2B5EF4-FFF2-40B4-BE49-F238E27FC236}">
                <a16:creationId xmlns:a16="http://schemas.microsoft.com/office/drawing/2014/main" id="{096FCA75-588C-4593-996F-3A123773F200}"/>
              </a:ext>
            </a:extLst>
          </p:cNvPr>
          <p:cNvSpPr txBox="1">
            <a:spLocks noChangeArrowheads="1"/>
          </p:cNvSpPr>
          <p:nvPr/>
        </p:nvSpPr>
        <p:spPr>
          <a:xfrm>
            <a:off x="3374740" y="5129169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59">
            <a:extLst>
              <a:ext uri="{FF2B5EF4-FFF2-40B4-BE49-F238E27FC236}">
                <a16:creationId xmlns:a16="http://schemas.microsoft.com/office/drawing/2014/main" id="{7F39DE06-98A4-460E-9447-3BDDDE4F57A1}"/>
              </a:ext>
            </a:extLst>
          </p:cNvPr>
          <p:cNvSpPr txBox="1">
            <a:spLocks noChangeArrowheads="1"/>
          </p:cNvSpPr>
          <p:nvPr/>
        </p:nvSpPr>
        <p:spPr>
          <a:xfrm>
            <a:off x="3322780" y="6112569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DFF6B696-010C-49E6-B68A-BCC280FEDCAD}"/>
              </a:ext>
            </a:extLst>
          </p:cNvPr>
          <p:cNvSpPr txBox="1">
            <a:spLocks noChangeArrowheads="1"/>
          </p:cNvSpPr>
          <p:nvPr/>
        </p:nvSpPr>
        <p:spPr>
          <a:xfrm>
            <a:off x="3260359" y="5432625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59">
            <a:extLst>
              <a:ext uri="{FF2B5EF4-FFF2-40B4-BE49-F238E27FC236}">
                <a16:creationId xmlns:a16="http://schemas.microsoft.com/office/drawing/2014/main" id="{6906BBDE-DA15-49CC-88C0-76F4E699997C}"/>
              </a:ext>
            </a:extLst>
          </p:cNvPr>
          <p:cNvSpPr txBox="1">
            <a:spLocks noChangeArrowheads="1"/>
          </p:cNvSpPr>
          <p:nvPr/>
        </p:nvSpPr>
        <p:spPr>
          <a:xfrm>
            <a:off x="3244777" y="5762465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 59">
            <a:extLst>
              <a:ext uri="{FF2B5EF4-FFF2-40B4-BE49-F238E27FC236}">
                <a16:creationId xmlns:a16="http://schemas.microsoft.com/office/drawing/2014/main" id="{8EA9909C-CCAB-4572-ABC2-6D2CCF24FA27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618342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1         1 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-1         0           2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774617C2-B3BD-4972-9FF6-DC717ACB5E20}"/>
              </a:ext>
            </a:extLst>
          </p:cNvPr>
          <p:cNvSpPr txBox="1">
            <a:spLocks noChangeArrowheads="1"/>
          </p:cNvSpPr>
          <p:nvPr/>
        </p:nvSpPr>
        <p:spPr>
          <a:xfrm>
            <a:off x="3981496" y="5116625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-1     -2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-99        0           -98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</p:txBody>
      </p:sp>
      <p:sp>
        <p:nvSpPr>
          <p:cNvPr id="80" name="Rectangle 59">
            <a:extLst>
              <a:ext uri="{FF2B5EF4-FFF2-40B4-BE49-F238E27FC236}">
                <a16:creationId xmlns:a16="http://schemas.microsoft.com/office/drawing/2014/main" id="{A7D062B9-D614-480F-9D81-1FB42E8D2DA6}"/>
              </a:ext>
            </a:extLst>
          </p:cNvPr>
          <p:cNvSpPr txBox="1">
            <a:spLocks noChangeArrowheads="1"/>
          </p:cNvSpPr>
          <p:nvPr/>
        </p:nvSpPr>
        <p:spPr>
          <a:xfrm>
            <a:off x="3971058" y="549449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0         -1       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0            -1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1" name="Rectangle 59">
            <a:extLst>
              <a:ext uri="{FF2B5EF4-FFF2-40B4-BE49-F238E27FC236}">
                <a16:creationId xmlns:a16="http://schemas.microsoft.com/office/drawing/2014/main" id="{D8E6DD20-B4D7-4565-BF2E-21AF05AFE262}"/>
              </a:ext>
            </a:extLst>
          </p:cNvPr>
          <p:cNvSpPr txBox="1">
            <a:spLocks noChangeArrowheads="1"/>
          </p:cNvSpPr>
          <p:nvPr/>
        </p:nvSpPr>
        <p:spPr>
          <a:xfrm>
            <a:off x="3960620" y="5834783"/>
            <a:ext cx="5951035" cy="315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0         -5       7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5         1            -7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BD04B5-3B51-4B7B-B816-0EB6E14CD896}"/>
              </a:ext>
            </a:extLst>
          </p:cNvPr>
          <p:cNvSpPr txBox="1"/>
          <p:nvPr/>
        </p:nvSpPr>
        <p:spPr>
          <a:xfrm>
            <a:off x="293817" y="5497661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65F2DA-00FC-4CF2-B4F5-2D0002C10638}"/>
              </a:ext>
            </a:extLst>
          </p:cNvPr>
          <p:cNvSpPr txBox="1"/>
          <p:nvPr/>
        </p:nvSpPr>
        <p:spPr>
          <a:xfrm>
            <a:off x="283379" y="5888055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STOP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062E4A-689D-43D3-82E9-8456FC99B951}"/>
              </a:ext>
            </a:extLst>
          </p:cNvPr>
          <p:cNvSpPr txBox="1"/>
          <p:nvPr/>
        </p:nvSpPr>
        <p:spPr>
          <a:xfrm>
            <a:off x="268765" y="3443397"/>
            <a:ext cx="225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Optimal Solution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2CC25B-6943-4313-AB78-3B567ACAE63F}"/>
              </a:ext>
            </a:extLst>
          </p:cNvPr>
          <p:cNvSpPr txBox="1"/>
          <p:nvPr/>
        </p:nvSpPr>
        <p:spPr>
          <a:xfrm>
            <a:off x="258327" y="3833791"/>
            <a:ext cx="22510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1</a:t>
            </a:r>
            <a:r>
              <a:rPr lang="en-US" sz="2200" b="1" dirty="0">
                <a:solidFill>
                  <a:srgbClr val="002060"/>
                </a:solidFill>
              </a:rPr>
              <a:t> = 4</a:t>
            </a:r>
          </a:p>
          <a:p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</a:rPr>
              <a:t>2</a:t>
            </a:r>
            <a:r>
              <a:rPr lang="en-US" sz="2200" b="1" dirty="0">
                <a:solidFill>
                  <a:srgbClr val="002060"/>
                </a:solidFill>
              </a:rPr>
              <a:t> = 2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Z = 22</a:t>
            </a:r>
            <a:endParaRPr lang="en-US" sz="2200" b="1" baseline="-25000" dirty="0">
              <a:solidFill>
                <a:srgbClr val="FF0000"/>
              </a:solidFill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972B3318-10C1-4090-A0FC-66530D768DEA}"/>
              </a:ext>
            </a:extLst>
          </p:cNvPr>
          <p:cNvSpPr txBox="1">
            <a:spLocks noChangeArrowheads="1"/>
          </p:cNvSpPr>
          <p:nvPr/>
        </p:nvSpPr>
        <p:spPr>
          <a:xfrm>
            <a:off x="142086" y="1129381"/>
            <a:ext cx="5711757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58">
            <a:extLst>
              <a:ext uri="{FF2B5EF4-FFF2-40B4-BE49-F238E27FC236}">
                <a16:creationId xmlns:a16="http://schemas.microsoft.com/office/drawing/2014/main" id="{6BDA6060-2F11-4622-BF2F-EAA0F26E4FBA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443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6" grpId="0"/>
      <p:bldP spid="68" grpId="0"/>
      <p:bldP spid="82" grpId="0"/>
      <p:bldP spid="83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9"/>
          <p:cNvSpPr txBox="1">
            <a:spLocks noChangeArrowheads="1"/>
          </p:cNvSpPr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Solve the following LP Model using M Technique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 4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Subject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	     	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     -3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≥ 0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8"/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19" y="1563181"/>
            <a:ext cx="5608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Step 1:	</a:t>
            </a:r>
            <a:r>
              <a:rPr lang="en-US" b="1" dirty="0">
                <a:solidFill>
                  <a:srgbClr val="0000FF"/>
                </a:solidFill>
              </a:rPr>
              <a:t>Determine a </a:t>
            </a:r>
            <a:r>
              <a:rPr lang="en-US" b="1" dirty="0">
                <a:solidFill>
                  <a:srgbClr val="990033"/>
                </a:solidFill>
              </a:rPr>
              <a:t>Starting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Feasible</a:t>
            </a:r>
            <a:r>
              <a:rPr lang="en-US" b="1" dirty="0">
                <a:solidFill>
                  <a:srgbClr val="0000FF"/>
                </a:solidFill>
              </a:rPr>
              <a:t> Solution</a:t>
            </a:r>
          </a:p>
        </p:txBody>
      </p:sp>
      <p:sp>
        <p:nvSpPr>
          <p:cNvPr id="7" name="Rectangle 59"/>
          <p:cNvSpPr txBox="1">
            <a:spLocks noChangeArrowheads="1"/>
          </p:cNvSpPr>
          <p:nvPr/>
        </p:nvSpPr>
        <p:spPr>
          <a:xfrm>
            <a:off x="399115" y="2563825"/>
            <a:ext cx="6112412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525613" y="2175098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endParaRPr lang="en-US" sz="1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EE1EC-3573-43B1-9813-AC6BC02996D8}"/>
              </a:ext>
            </a:extLst>
          </p:cNvPr>
          <p:cNvSpPr txBox="1"/>
          <p:nvPr/>
        </p:nvSpPr>
        <p:spPr>
          <a:xfrm>
            <a:off x="7192107" y="2388142"/>
            <a:ext cx="4779498" cy="350865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0" lvl="1" algn="l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 4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to	</a:t>
            </a:r>
          </a:p>
          <a:p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-3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≤  6 			       	        </a:t>
            </a:r>
          </a:p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	   	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04746D12-7B22-4AC8-8140-63C89E2804A2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 txBox="1">
            <a:spLocks noChangeArrowheads="1"/>
          </p:cNvSpPr>
          <p:nvPr/>
        </p:nvSpPr>
        <p:spPr>
          <a:xfrm>
            <a:off x="6526651" y="1818543"/>
            <a:ext cx="2673473" cy="346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 FORM:</a:t>
            </a:r>
          </a:p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59"/>
          <p:cNvSpPr txBox="1">
            <a:spLocks noChangeArrowheads="1"/>
          </p:cNvSpPr>
          <p:nvPr/>
        </p:nvSpPr>
        <p:spPr>
          <a:xfrm>
            <a:off x="663357" y="2621112"/>
            <a:ext cx="1867988" cy="42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560436" y="3088655"/>
            <a:ext cx="1367162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- 10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634359" y="3440681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643165" y="3833109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- 6	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  </a:t>
            </a: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 )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6386803" y="2342605"/>
            <a:ext cx="5220178" cy="3856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  6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59"/>
          <p:cNvSpPr txBox="1">
            <a:spLocks noChangeArrowheads="1"/>
          </p:cNvSpPr>
          <p:nvPr/>
        </p:nvSpPr>
        <p:spPr>
          <a:xfrm>
            <a:off x="4043927" y="3795014"/>
            <a:ext cx="2091351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Infeasible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solution.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59"/>
          <p:cNvSpPr txBox="1">
            <a:spLocks noChangeArrowheads="1"/>
          </p:cNvSpPr>
          <p:nvPr/>
        </p:nvSpPr>
        <p:spPr>
          <a:xfrm>
            <a:off x="671463" y="5068278"/>
            <a:ext cx="5744085" cy="1347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it feasible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we introduce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Variables.</a:t>
            </a:r>
          </a:p>
          <a:p>
            <a:pPr marL="0" lvl="1" algn="l"/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lvl="1" algn="l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 to solve this kind of problem is called           </a:t>
            </a:r>
          </a:p>
          <a:p>
            <a:pPr marL="0" lvl="1" algn="l"/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Technique Method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8">
            <a:extLst>
              <a:ext uri="{FF2B5EF4-FFF2-40B4-BE49-F238E27FC236}">
                <a16:creationId xmlns:a16="http://schemas.microsoft.com/office/drawing/2014/main" id="{30DAFE80-1952-4A94-911E-F0150C7777A0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  <p:bldP spid="24" grpId="0" build="allAtOnce"/>
      <p:bldP spid="25" grpId="0" build="allAtOnce"/>
      <p:bldP spid="26" grpId="0" build="allAtOnce"/>
      <p:bldP spid="30" grpId="0" build="allAtOnce"/>
      <p:bldP spid="23" grpId="0" build="allAtOnce"/>
      <p:bldP spid="2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Artificial Variables</a:t>
            </a:r>
          </a:p>
          <a:p>
            <a:pPr marL="0" lvl="1"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Artificial Variables in those equations having Surplus Variables only.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 txBox="1">
            <a:spLocks noChangeArrowheads="1"/>
          </p:cNvSpPr>
          <p:nvPr/>
        </p:nvSpPr>
        <p:spPr>
          <a:xfrm>
            <a:off x="8215587" y="1025277"/>
            <a:ext cx="353881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9"/>
          <p:cNvSpPr txBox="1">
            <a:spLocks noChangeArrowheads="1"/>
          </p:cNvSpPr>
          <p:nvPr/>
        </p:nvSpPr>
        <p:spPr>
          <a:xfrm>
            <a:off x="6745680" y="2642461"/>
            <a:ext cx="5220178" cy="3856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=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S2        =  6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	       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 			       	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728335" y="3583855"/>
            <a:ext cx="5524971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 10</a:t>
            </a: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10383" y="4304296"/>
            <a:ext cx="5220178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 6 	</a:t>
            </a: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934817" y="5140026"/>
            <a:ext cx="5220178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</a:t>
            </a: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294960" y="5882406"/>
            <a:ext cx="4572001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241690" y="2667266"/>
            <a:ext cx="623285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59"/>
          <p:cNvSpPr txBox="1">
            <a:spLocks noChangeArrowheads="1"/>
          </p:cNvSpPr>
          <p:nvPr/>
        </p:nvSpPr>
        <p:spPr>
          <a:xfrm>
            <a:off x="6480242" y="1605369"/>
            <a:ext cx="5711757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Z =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 rot="20068946">
            <a:off x="7379837" y="1015465"/>
            <a:ext cx="1454439" cy="42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Penalty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9"/>
          <p:cNvSpPr txBox="1">
            <a:spLocks noChangeArrowheads="1"/>
          </p:cNvSpPr>
          <p:nvPr/>
        </p:nvSpPr>
        <p:spPr>
          <a:xfrm rot="20068946">
            <a:off x="4148810" y="5318374"/>
            <a:ext cx="3496331" cy="429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Arrangements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58">
            <a:extLst>
              <a:ext uri="{FF2B5EF4-FFF2-40B4-BE49-F238E27FC236}">
                <a16:creationId xmlns:a16="http://schemas.microsoft.com/office/drawing/2014/main" id="{6A70CD94-7C54-44FF-AA87-A41CDEF8201F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15" grpId="0" build="allAtOnce"/>
      <p:bldP spid="16" grpId="0" build="allAtOnce"/>
      <p:bldP spid="17" grpId="0" build="allAtOnce"/>
      <p:bldP spid="18" grpId="0" build="allAtOnce"/>
      <p:bldP spid="19" grpId="0" build="allAtOnce"/>
      <p:bldP spid="29" grpId="0" build="allAtOnce"/>
      <p:bldP spid="31" grpId="0" build="allAtOnce"/>
      <p:bldP spid="1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9"/>
          <p:cNvSpPr txBox="1">
            <a:spLocks noChangeArrowheads="1"/>
          </p:cNvSpPr>
          <p:nvPr/>
        </p:nvSpPr>
        <p:spPr>
          <a:xfrm>
            <a:off x="6789875" y="3554359"/>
            <a:ext cx="5524971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 10</a:t>
            </a:r>
          </a:p>
        </p:txBody>
      </p:sp>
      <p:sp>
        <p:nvSpPr>
          <p:cNvPr id="16" name="Rectangle 59"/>
          <p:cNvSpPr txBox="1">
            <a:spLocks noChangeArrowheads="1"/>
          </p:cNvSpPr>
          <p:nvPr/>
        </p:nvSpPr>
        <p:spPr>
          <a:xfrm>
            <a:off x="6671923" y="4274800"/>
            <a:ext cx="5220178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 6 	</a:t>
            </a:r>
          </a:p>
        </p:txBody>
      </p:sp>
      <p:sp>
        <p:nvSpPr>
          <p:cNvPr id="17" name="Rectangle 59"/>
          <p:cNvSpPr txBox="1">
            <a:spLocks noChangeArrowheads="1"/>
          </p:cNvSpPr>
          <p:nvPr/>
        </p:nvSpPr>
        <p:spPr>
          <a:xfrm>
            <a:off x="6996357" y="5110530"/>
            <a:ext cx="5220178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</a:t>
            </a:r>
          </a:p>
        </p:txBody>
      </p:sp>
      <p:sp>
        <p:nvSpPr>
          <p:cNvPr id="18" name="Rectangle 59"/>
          <p:cNvSpPr txBox="1">
            <a:spLocks noChangeArrowheads="1"/>
          </p:cNvSpPr>
          <p:nvPr/>
        </p:nvSpPr>
        <p:spPr>
          <a:xfrm>
            <a:off x="6356500" y="5852910"/>
            <a:ext cx="4572001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59"/>
          <p:cNvSpPr txBox="1">
            <a:spLocks noChangeArrowheads="1"/>
          </p:cNvSpPr>
          <p:nvPr/>
        </p:nvSpPr>
        <p:spPr>
          <a:xfrm>
            <a:off x="6303230" y="2637770"/>
            <a:ext cx="6232852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- 4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59"/>
          <p:cNvSpPr txBox="1">
            <a:spLocks noChangeArrowheads="1"/>
          </p:cNvSpPr>
          <p:nvPr/>
        </p:nvSpPr>
        <p:spPr>
          <a:xfrm>
            <a:off x="560436" y="3088655"/>
            <a:ext cx="1784558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4" name="Rectangle 59"/>
          <p:cNvSpPr txBox="1">
            <a:spLocks noChangeArrowheads="1"/>
          </p:cNvSpPr>
          <p:nvPr/>
        </p:nvSpPr>
        <p:spPr>
          <a:xfrm>
            <a:off x="634359" y="3617657"/>
            <a:ext cx="104502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5" name="Rectangle 59"/>
          <p:cNvSpPr txBox="1">
            <a:spLocks noChangeArrowheads="1"/>
          </p:cNvSpPr>
          <p:nvPr/>
        </p:nvSpPr>
        <p:spPr>
          <a:xfrm>
            <a:off x="643165" y="4098573"/>
            <a:ext cx="1140784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6" name="Rectangle 59"/>
          <p:cNvSpPr txBox="1">
            <a:spLocks noChangeArrowheads="1"/>
          </p:cNvSpPr>
          <p:nvPr/>
        </p:nvSpPr>
        <p:spPr>
          <a:xfrm>
            <a:off x="376014" y="1519735"/>
            <a:ext cx="6100304" cy="1134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</a:p>
          <a:p>
            <a:pPr marL="0" lvl="1" algn="l"/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</a:t>
            </a:r>
            <a:r>
              <a:rPr lang="en-US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59"/>
          <p:cNvSpPr txBox="1">
            <a:spLocks noChangeArrowheads="1"/>
          </p:cNvSpPr>
          <p:nvPr/>
        </p:nvSpPr>
        <p:spPr>
          <a:xfrm>
            <a:off x="2062775" y="3332906"/>
            <a:ext cx="4968185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now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557243" y="3942494"/>
            <a:ext cx="2622344" cy="438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solution. 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8">
            <a:extLst>
              <a:ext uri="{FF2B5EF4-FFF2-40B4-BE49-F238E27FC236}">
                <a16:creationId xmlns:a16="http://schemas.microsoft.com/office/drawing/2014/main" id="{5D2CF81D-0029-47F7-94F2-461446BD663D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/>
      <p:bldP spid="34" grpId="0" build="allAtOnce"/>
      <p:bldP spid="35" grpId="0" build="allAtOnce"/>
      <p:bldP spid="37" grpId="0" build="allAtOnce"/>
      <p:bldP spid="3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9"/>
          <p:cNvSpPr txBox="1">
            <a:spLocks noChangeArrowheads="1"/>
          </p:cNvSpPr>
          <p:nvPr/>
        </p:nvSpPr>
        <p:spPr>
          <a:xfrm>
            <a:off x="9344483" y="1018816"/>
            <a:ext cx="1367162" cy="441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 	</a:t>
            </a:r>
          </a:p>
        </p:txBody>
      </p:sp>
      <p:sp>
        <p:nvSpPr>
          <p:cNvPr id="25" name="Rectangle 59"/>
          <p:cNvSpPr txBox="1">
            <a:spLocks noChangeArrowheads="1"/>
          </p:cNvSpPr>
          <p:nvPr/>
        </p:nvSpPr>
        <p:spPr>
          <a:xfrm>
            <a:off x="9462650" y="1475451"/>
            <a:ext cx="1045029" cy="441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	</a:t>
            </a:r>
          </a:p>
        </p:txBody>
      </p:sp>
      <p:sp>
        <p:nvSpPr>
          <p:cNvPr id="26" name="Rectangle 59"/>
          <p:cNvSpPr txBox="1">
            <a:spLocks noChangeArrowheads="1"/>
          </p:cNvSpPr>
          <p:nvPr/>
        </p:nvSpPr>
        <p:spPr>
          <a:xfrm>
            <a:off x="9456707" y="2002457"/>
            <a:ext cx="1265369" cy="4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812800" y="2949604"/>
              <a:ext cx="0" cy="1987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cxnSpLocks/>
            </p:cNvCxnSpPr>
            <p:nvPr/>
          </p:nvCxnSpPr>
          <p:spPr>
            <a:xfrm>
              <a:off x="6155633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40035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87A9A5-1828-4936-88FD-EBCA77429B6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875" y="2939194"/>
              <a:ext cx="0" cy="2037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59"/>
          <p:cNvSpPr txBox="1">
            <a:spLocks noChangeArrowheads="1"/>
          </p:cNvSpPr>
          <p:nvPr/>
        </p:nvSpPr>
        <p:spPr>
          <a:xfrm>
            <a:off x="378808" y="3210581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59"/>
          <p:cNvSpPr txBox="1">
            <a:spLocks noChangeArrowheads="1"/>
          </p:cNvSpPr>
          <p:nvPr/>
        </p:nvSpPr>
        <p:spPr>
          <a:xfrm>
            <a:off x="899652" y="2788209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93" name="Rectangle 59"/>
          <p:cNvSpPr txBox="1">
            <a:spLocks noChangeArrowheads="1"/>
          </p:cNvSpPr>
          <p:nvPr/>
        </p:nvSpPr>
        <p:spPr>
          <a:xfrm>
            <a:off x="311982" y="3559592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59"/>
          <p:cNvSpPr txBox="1">
            <a:spLocks noChangeArrowheads="1"/>
          </p:cNvSpPr>
          <p:nvPr/>
        </p:nvSpPr>
        <p:spPr>
          <a:xfrm>
            <a:off x="292878" y="3837567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Rectangle 59"/>
          <p:cNvSpPr txBox="1">
            <a:spLocks noChangeArrowheads="1"/>
          </p:cNvSpPr>
          <p:nvPr/>
        </p:nvSpPr>
        <p:spPr>
          <a:xfrm>
            <a:off x="331081" y="4120597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97" name="Rectangle 59"/>
          <p:cNvSpPr txBox="1">
            <a:spLocks noChangeArrowheads="1"/>
          </p:cNvSpPr>
          <p:nvPr/>
        </p:nvSpPr>
        <p:spPr>
          <a:xfrm>
            <a:off x="6200727" y="3615496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98" name="Rectangle 59"/>
          <p:cNvSpPr txBox="1">
            <a:spLocks noChangeArrowheads="1"/>
          </p:cNvSpPr>
          <p:nvPr/>
        </p:nvSpPr>
        <p:spPr>
          <a:xfrm>
            <a:off x="6238930" y="3922969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59"/>
          <p:cNvSpPr txBox="1">
            <a:spLocks noChangeArrowheads="1"/>
          </p:cNvSpPr>
          <p:nvPr/>
        </p:nvSpPr>
        <p:spPr>
          <a:xfrm>
            <a:off x="6218141" y="4207684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59"/>
          <p:cNvSpPr txBox="1">
            <a:spLocks noChangeArrowheads="1"/>
          </p:cNvSpPr>
          <p:nvPr/>
        </p:nvSpPr>
        <p:spPr>
          <a:xfrm>
            <a:off x="6223502" y="3205189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109" name="Rectangle 59"/>
          <p:cNvSpPr txBox="1">
            <a:spLocks noChangeArrowheads="1"/>
          </p:cNvSpPr>
          <p:nvPr/>
        </p:nvSpPr>
        <p:spPr>
          <a:xfrm>
            <a:off x="91441" y="2866587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Rectangle 59"/>
          <p:cNvSpPr txBox="1">
            <a:spLocks noChangeArrowheads="1"/>
          </p:cNvSpPr>
          <p:nvPr/>
        </p:nvSpPr>
        <p:spPr>
          <a:xfrm>
            <a:off x="908633" y="3188806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    -3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-100        0         -100</a:t>
            </a:r>
          </a:p>
        </p:txBody>
      </p:sp>
      <p:sp>
        <p:nvSpPr>
          <p:cNvPr id="111" name="Rectangle 59"/>
          <p:cNvSpPr txBox="1">
            <a:spLocks noChangeArrowheads="1"/>
          </p:cNvSpPr>
          <p:nvPr/>
        </p:nvSpPr>
        <p:spPr>
          <a:xfrm>
            <a:off x="1002458" y="3615529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112" name="Rectangle 59"/>
          <p:cNvSpPr txBox="1">
            <a:spLocks noChangeArrowheads="1"/>
          </p:cNvSpPr>
          <p:nvPr/>
        </p:nvSpPr>
        <p:spPr>
          <a:xfrm>
            <a:off x="909614" y="3911622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113" name="Rectangle 59"/>
          <p:cNvSpPr txBox="1">
            <a:spLocks noChangeArrowheads="1"/>
          </p:cNvSpPr>
          <p:nvPr/>
        </p:nvSpPr>
        <p:spPr>
          <a:xfrm>
            <a:off x="984378" y="4207715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45" name="Rounded Rectangle 28">
            <a:extLst>
              <a:ext uri="{FF2B5EF4-FFF2-40B4-BE49-F238E27FC236}">
                <a16:creationId xmlns:a16="http://schemas.microsoft.com/office/drawing/2014/main" id="{2D7EAFB9-C32B-4A02-9F97-78F885AF814B}"/>
              </a:ext>
            </a:extLst>
          </p:cNvPr>
          <p:cNvSpPr/>
          <p:nvPr/>
        </p:nvSpPr>
        <p:spPr>
          <a:xfrm>
            <a:off x="3598606" y="3618416"/>
            <a:ext cx="2403988" cy="883944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8">
            <a:extLst>
              <a:ext uri="{FF2B5EF4-FFF2-40B4-BE49-F238E27FC236}">
                <a16:creationId xmlns:a16="http://schemas.microsoft.com/office/drawing/2014/main" id="{6ADA7353-3EE3-4DD6-8E14-68A5099BE5F8}"/>
              </a:ext>
            </a:extLst>
          </p:cNvPr>
          <p:cNvSpPr/>
          <p:nvPr/>
        </p:nvSpPr>
        <p:spPr>
          <a:xfrm>
            <a:off x="3613355" y="3250994"/>
            <a:ext cx="2389239" cy="24437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C01D048B-92CB-44E9-B97A-066E64EA247F}"/>
              </a:ext>
            </a:extLst>
          </p:cNvPr>
          <p:cNvSpPr txBox="1">
            <a:spLocks noChangeArrowheads="1"/>
          </p:cNvSpPr>
          <p:nvPr/>
        </p:nvSpPr>
        <p:spPr>
          <a:xfrm>
            <a:off x="418141" y="5278857"/>
            <a:ext cx="4257098" cy="481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Variables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59">
            <a:extLst>
              <a:ext uri="{FF2B5EF4-FFF2-40B4-BE49-F238E27FC236}">
                <a16:creationId xmlns:a16="http://schemas.microsoft.com/office/drawing/2014/main" id="{93CD1DCD-D183-4844-BEAE-D5975B1B60B7}"/>
              </a:ext>
            </a:extLst>
          </p:cNvPr>
          <p:cNvSpPr txBox="1">
            <a:spLocks noChangeArrowheads="1"/>
          </p:cNvSpPr>
          <p:nvPr/>
        </p:nvSpPr>
        <p:spPr>
          <a:xfrm>
            <a:off x="425301" y="5714980"/>
            <a:ext cx="4559654" cy="468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Non-Basic Variables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7866480" y="3288895"/>
            <a:ext cx="4433648" cy="5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 10</a:t>
            </a:r>
          </a:p>
        </p:txBody>
      </p:sp>
      <p:sp>
        <p:nvSpPr>
          <p:cNvPr id="39" name="Rectangle 59"/>
          <p:cNvSpPr txBox="1">
            <a:spLocks noChangeArrowheads="1"/>
          </p:cNvSpPr>
          <p:nvPr/>
        </p:nvSpPr>
        <p:spPr>
          <a:xfrm>
            <a:off x="7807519" y="3832360"/>
            <a:ext cx="4433612" cy="724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=  6 	</a:t>
            </a:r>
          </a:p>
        </p:txBody>
      </p:sp>
      <p:sp>
        <p:nvSpPr>
          <p:cNvPr id="50" name="Rectangle 59"/>
          <p:cNvSpPr txBox="1">
            <a:spLocks noChangeArrowheads="1"/>
          </p:cNvSpPr>
          <p:nvPr/>
        </p:nvSpPr>
        <p:spPr>
          <a:xfrm>
            <a:off x="8058213" y="4387878"/>
            <a:ext cx="4168172" cy="626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  x</a:t>
            </a:r>
            <a:r>
              <a:rPr lang="en-US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+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6</a:t>
            </a:r>
          </a:p>
        </p:txBody>
      </p:sp>
      <p:sp>
        <p:nvSpPr>
          <p:cNvPr id="51" name="Rectangle 59"/>
          <p:cNvSpPr txBox="1">
            <a:spLocks noChangeArrowheads="1"/>
          </p:cNvSpPr>
          <p:nvPr/>
        </p:nvSpPr>
        <p:spPr>
          <a:xfrm>
            <a:off x="7639577" y="4923786"/>
            <a:ext cx="3318478" cy="518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</a:p>
        </p:txBody>
      </p:sp>
      <p:sp>
        <p:nvSpPr>
          <p:cNvPr id="52" name="Rectangle 59"/>
          <p:cNvSpPr txBox="1">
            <a:spLocks noChangeArrowheads="1"/>
          </p:cNvSpPr>
          <p:nvPr/>
        </p:nvSpPr>
        <p:spPr>
          <a:xfrm>
            <a:off x="7542062" y="2416550"/>
            <a:ext cx="4050138" cy="715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- 4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- 3 x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R</a:t>
            </a:r>
            <a:r>
              <a:rPr lang="en-US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0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9"/>
          <p:cNvSpPr txBox="1">
            <a:spLocks noChangeArrowheads="1"/>
          </p:cNvSpPr>
          <p:nvPr/>
        </p:nvSpPr>
        <p:spPr>
          <a:xfrm>
            <a:off x="7057629" y="2036858"/>
            <a:ext cx="1265369" cy="445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100</a:t>
            </a:r>
          </a:p>
        </p:txBody>
      </p:sp>
      <p:sp>
        <p:nvSpPr>
          <p:cNvPr id="37" name="Rectangle 58">
            <a:extLst>
              <a:ext uri="{FF2B5EF4-FFF2-40B4-BE49-F238E27FC236}">
                <a16:creationId xmlns:a16="http://schemas.microsoft.com/office/drawing/2014/main" id="{426723F0-6705-4AB3-B0D9-A9AADF982DF8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allAtOnce"/>
      <p:bldP spid="91" grpId="0" build="allAtOnce"/>
      <p:bldP spid="93" grpId="0" build="allAtOnce"/>
      <p:bldP spid="94" grpId="0" build="allAtOnce"/>
      <p:bldP spid="95" grpId="0" build="allAtOnce"/>
      <p:bldP spid="97" grpId="0" build="allAtOnce"/>
      <p:bldP spid="98" grpId="0" build="allAtOnce"/>
      <p:bldP spid="99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113" grpId="0" build="allAtOnce"/>
      <p:bldP spid="45" grpId="0" animBg="1"/>
      <p:bldP spid="46" grpId="0" animBg="1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/>
          <p:nvPr/>
        </p:nvGrpSpPr>
        <p:grpSpPr>
          <a:xfrm>
            <a:off x="3119596" y="1826185"/>
            <a:ext cx="7236596" cy="4861998"/>
            <a:chOff x="154295" y="2779784"/>
            <a:chExt cx="7293427" cy="4861998"/>
          </a:xfrm>
        </p:grpSpPr>
        <p:cxnSp>
          <p:nvCxnSpPr>
            <p:cNvPr id="84" name="Straight Connector 83"/>
            <p:cNvCxnSpPr>
              <a:cxnSpLocks/>
            </p:cNvCxnSpPr>
            <p:nvPr/>
          </p:nvCxnSpPr>
          <p:spPr>
            <a:xfrm>
              <a:off x="174171" y="3193995"/>
              <a:ext cx="72735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rot="16200000" flipH="1">
              <a:off x="-1617090" y="5209675"/>
              <a:ext cx="4861998" cy="2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421B3E-FAC5-48C5-861A-72D464503DAA}"/>
                </a:ext>
              </a:extLst>
            </p:cNvPr>
            <p:cNvCxnSpPr>
              <a:cxnSpLocks/>
            </p:cNvCxnSpPr>
            <p:nvPr/>
          </p:nvCxnSpPr>
          <p:spPr>
            <a:xfrm>
              <a:off x="154295" y="3570544"/>
              <a:ext cx="72934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252800B-DDDA-46FF-930B-D563E2F244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799" y="4592344"/>
              <a:ext cx="72669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>
            <a:cxnSpLocks/>
          </p:cNvCxnSpPr>
          <p:nvPr/>
        </p:nvCxnSpPr>
        <p:spPr>
          <a:xfrm rot="16200000" flipH="1">
            <a:off x="6550852" y="4303981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 rot="16200000" flipH="1">
            <a:off x="7304150" y="4299625"/>
            <a:ext cx="4861998" cy="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6774328" y="1566044"/>
            <a:ext cx="1015533" cy="53816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8337436" y="1521578"/>
            <a:ext cx="1192516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9"/>
          <p:cNvSpPr txBox="1">
            <a:spLocks noChangeArrowheads="1"/>
          </p:cNvSpPr>
          <p:nvPr/>
        </p:nvSpPr>
        <p:spPr>
          <a:xfrm>
            <a:off x="3372652" y="2296205"/>
            <a:ext cx="391901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      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59"/>
          <p:cNvSpPr txBox="1">
            <a:spLocks noChangeArrowheads="1"/>
          </p:cNvSpPr>
          <p:nvPr/>
        </p:nvSpPr>
        <p:spPr>
          <a:xfrm>
            <a:off x="3902477" y="2274430"/>
            <a:ext cx="6209220" cy="312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       -3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-100        0         -100</a:t>
            </a:r>
          </a:p>
        </p:txBody>
      </p:sp>
      <p:sp>
        <p:nvSpPr>
          <p:cNvPr id="32" name="Rectangle 59"/>
          <p:cNvSpPr txBox="1">
            <a:spLocks noChangeArrowheads="1"/>
          </p:cNvSpPr>
          <p:nvPr/>
        </p:nvSpPr>
        <p:spPr>
          <a:xfrm>
            <a:off x="3834582" y="1829564"/>
            <a:ext cx="6297982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Sol</a:t>
            </a:r>
          </a:p>
        </p:txBody>
      </p:sp>
      <p:sp>
        <p:nvSpPr>
          <p:cNvPr id="38" name="Rectangle 59"/>
          <p:cNvSpPr txBox="1">
            <a:spLocks noChangeArrowheads="1"/>
          </p:cNvSpPr>
          <p:nvPr/>
        </p:nvSpPr>
        <p:spPr>
          <a:xfrm>
            <a:off x="3085363" y="1907942"/>
            <a:ext cx="766353" cy="381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9"/>
          <p:cNvSpPr txBox="1">
            <a:spLocks noChangeArrowheads="1"/>
          </p:cNvSpPr>
          <p:nvPr/>
        </p:nvSpPr>
        <p:spPr>
          <a:xfrm>
            <a:off x="3305901" y="2630443"/>
            <a:ext cx="749902" cy="407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9"/>
          <p:cNvSpPr txBox="1">
            <a:spLocks noChangeArrowheads="1"/>
          </p:cNvSpPr>
          <p:nvPr/>
        </p:nvSpPr>
        <p:spPr>
          <a:xfrm>
            <a:off x="3286797" y="2908418"/>
            <a:ext cx="526712" cy="424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9"/>
          <p:cNvSpPr txBox="1">
            <a:spLocks noChangeArrowheads="1"/>
          </p:cNvSpPr>
          <p:nvPr/>
        </p:nvSpPr>
        <p:spPr>
          <a:xfrm>
            <a:off x="3339748" y="3220944"/>
            <a:ext cx="491879" cy="54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sp>
        <p:nvSpPr>
          <p:cNvPr id="58" name="Rectangle 59"/>
          <p:cNvSpPr txBox="1">
            <a:spLocks noChangeArrowheads="1"/>
          </p:cNvSpPr>
          <p:nvPr/>
        </p:nvSpPr>
        <p:spPr>
          <a:xfrm>
            <a:off x="9194646" y="2686347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sp>
        <p:nvSpPr>
          <p:cNvPr id="59" name="Rectangle 59"/>
          <p:cNvSpPr txBox="1">
            <a:spLocks noChangeArrowheads="1"/>
          </p:cNvSpPr>
          <p:nvPr/>
        </p:nvSpPr>
        <p:spPr>
          <a:xfrm>
            <a:off x="9232849" y="2993820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/>
          <p:cNvSpPr txBox="1">
            <a:spLocks noChangeArrowheads="1"/>
          </p:cNvSpPr>
          <p:nvPr/>
        </p:nvSpPr>
        <p:spPr>
          <a:xfrm>
            <a:off x="9212060" y="3278535"/>
            <a:ext cx="722646" cy="433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marL="0" lvl="1" algn="l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l"/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59"/>
          <p:cNvSpPr txBox="1">
            <a:spLocks noChangeArrowheads="1"/>
          </p:cNvSpPr>
          <p:nvPr/>
        </p:nvSpPr>
        <p:spPr>
          <a:xfrm>
            <a:off x="9217421" y="2276040"/>
            <a:ext cx="722646" cy="346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</p:txBody>
      </p:sp>
      <p:sp>
        <p:nvSpPr>
          <p:cNvPr id="62" name="Rectangle 59"/>
          <p:cNvSpPr txBox="1">
            <a:spLocks noChangeArrowheads="1"/>
          </p:cNvSpPr>
          <p:nvPr/>
        </p:nvSpPr>
        <p:spPr>
          <a:xfrm>
            <a:off x="3996377" y="2686380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    1        -1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1           0           0</a:t>
            </a:r>
          </a:p>
        </p:txBody>
      </p:sp>
      <p:sp>
        <p:nvSpPr>
          <p:cNvPr id="63" name="Rectangle 59"/>
          <p:cNvSpPr txBox="1">
            <a:spLocks noChangeArrowheads="1"/>
          </p:cNvSpPr>
          <p:nvPr/>
        </p:nvSpPr>
        <p:spPr>
          <a:xfrm>
            <a:off x="3903533" y="2982473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-3        2         0       0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0           1           0</a:t>
            </a:r>
          </a:p>
        </p:txBody>
      </p:sp>
      <p:sp>
        <p:nvSpPr>
          <p:cNvPr id="64" name="Rectangle 59"/>
          <p:cNvSpPr txBox="1">
            <a:spLocks noChangeArrowheads="1"/>
          </p:cNvSpPr>
          <p:nvPr/>
        </p:nvSpPr>
        <p:spPr>
          <a:xfrm>
            <a:off x="3978297" y="3278566"/>
            <a:ext cx="5029212" cy="329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     1        0      -1</a:t>
            </a:r>
            <a:r>
              <a:rPr lang="en-US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0           0           1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007E1F-6366-45DC-87CD-B44B95978A62}"/>
              </a:ext>
            </a:extLst>
          </p:cNvPr>
          <p:cNvSpPr txBox="1"/>
          <p:nvPr/>
        </p:nvSpPr>
        <p:spPr>
          <a:xfrm>
            <a:off x="893588" y="5000340"/>
            <a:ext cx="661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  Row</a:t>
            </a:r>
            <a:r>
              <a:rPr lang="en-US" b="1" dirty="0">
                <a:solidFill>
                  <a:srgbClr val="C00000"/>
                </a:solidFill>
              </a:rPr>
              <a:t> = (Current </a:t>
            </a:r>
            <a:r>
              <a:rPr lang="en-US" b="1" dirty="0">
                <a:solidFill>
                  <a:srgbClr val="0070C0"/>
                </a:solidFill>
              </a:rPr>
              <a:t>Z Row</a:t>
            </a:r>
            <a:r>
              <a:rPr lang="en-US" b="1" dirty="0">
                <a:solidFill>
                  <a:srgbClr val="C00000"/>
                </a:solidFill>
              </a:rPr>
              <a:t> ) – (-100) * (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Row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A09038-BF5F-4DB7-A29E-ADB41323C728}"/>
              </a:ext>
            </a:extLst>
          </p:cNvPr>
          <p:cNvSpPr txBox="1"/>
          <p:nvPr/>
        </p:nvSpPr>
        <p:spPr>
          <a:xfrm>
            <a:off x="905308" y="5349691"/>
            <a:ext cx="1050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(-4    -3     0     0     -100     0     -100    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– </a:t>
            </a:r>
            <a:r>
              <a:rPr lang="en-US" b="1" dirty="0">
                <a:solidFill>
                  <a:srgbClr val="00B0F0"/>
                </a:solidFill>
              </a:rPr>
              <a:t>(-100)</a:t>
            </a:r>
            <a:r>
              <a:rPr lang="en-US" b="1" dirty="0">
                <a:solidFill>
                  <a:srgbClr val="C00000"/>
                </a:solidFill>
              </a:rPr>
              <a:t> * </a:t>
            </a:r>
            <a:r>
              <a:rPr lang="en-US" b="1" dirty="0">
                <a:solidFill>
                  <a:srgbClr val="002060"/>
                </a:solidFill>
              </a:rPr>
              <a:t>(2          1         -1        0      1         0     0           10)   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902965" y="5713107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002060"/>
                </a:solidFill>
              </a:rPr>
              <a:t>(-4     </a:t>
            </a:r>
            <a:r>
              <a:rPr lang="en-US" b="1" dirty="0">
                <a:solidFill>
                  <a:srgbClr val="7030A0"/>
                </a:solidFill>
              </a:rPr>
              <a:t>-3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0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)</a:t>
            </a:r>
            <a:r>
              <a:rPr lang="en-US" b="1" dirty="0">
                <a:solidFill>
                  <a:srgbClr val="C00000"/>
                </a:solidFill>
              </a:rPr>
              <a:t>  +               </a:t>
            </a:r>
            <a:r>
              <a:rPr lang="en-US" b="1" dirty="0">
                <a:solidFill>
                  <a:srgbClr val="002060"/>
                </a:solidFill>
              </a:rPr>
              <a:t>(200    </a:t>
            </a:r>
            <a:r>
              <a:rPr lang="en-US" b="1" dirty="0">
                <a:solidFill>
                  <a:srgbClr val="7030A0"/>
                </a:solidFill>
              </a:rPr>
              <a:t>100</a:t>
            </a: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-100</a:t>
            </a:r>
            <a:r>
              <a:rPr lang="en-US" b="1" dirty="0">
                <a:solidFill>
                  <a:srgbClr val="002060"/>
                </a:solidFill>
              </a:rPr>
              <a:t>     0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100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0</a:t>
            </a:r>
            <a:r>
              <a:rPr lang="en-US" b="1" dirty="0">
                <a:solidFill>
                  <a:srgbClr val="00206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  1000</a:t>
            </a:r>
            <a:r>
              <a:rPr lang="en-US" b="1" dirty="0">
                <a:solidFill>
                  <a:srgbClr val="002060"/>
                </a:solidFill>
              </a:rPr>
              <a:t>)  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67FCDBA-835F-4877-99D6-2A88C51FE4FB}"/>
              </a:ext>
            </a:extLst>
          </p:cNvPr>
          <p:cNvSpPr txBox="1"/>
          <p:nvPr/>
        </p:nvSpPr>
        <p:spPr>
          <a:xfrm>
            <a:off x="893137" y="6130971"/>
            <a:ext cx="1055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Z-Row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002060"/>
                </a:solidFill>
              </a:rPr>
              <a:t>196 </a:t>
            </a: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7030A0"/>
                </a:solidFill>
              </a:rPr>
              <a:t>97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00B050"/>
                </a:solidFill>
              </a:rPr>
              <a:t>-100     </a:t>
            </a:r>
            <a:r>
              <a:rPr lang="en-US" b="1" dirty="0">
                <a:solidFill>
                  <a:srgbClr val="00206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990033"/>
                </a:solidFill>
              </a:rPr>
              <a:t>-100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00B050"/>
                </a:solidFill>
              </a:rPr>
              <a:t>1000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8FB5E9ED-7ED7-4B41-83A1-EDB5C0CAA0D8}"/>
              </a:ext>
            </a:extLst>
          </p:cNvPr>
          <p:cNvSpPr txBox="1">
            <a:spLocks noChangeArrowheads="1"/>
          </p:cNvSpPr>
          <p:nvPr/>
        </p:nvSpPr>
        <p:spPr>
          <a:xfrm>
            <a:off x="162562" y="499292"/>
            <a:ext cx="11783631" cy="63717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C00000"/>
                </a:solidFill>
                <a:latin typeface="+mn-lt"/>
              </a:rPr>
              <a:t>M Technique – </a:t>
            </a:r>
            <a:r>
              <a:rPr lang="en-US" sz="3600" b="1" dirty="0">
                <a:solidFill>
                  <a:srgbClr val="002060"/>
                </a:solidFill>
                <a:latin typeface="+mn-lt"/>
              </a:rPr>
              <a:t>Artificial Variables Case</a:t>
            </a:r>
            <a:endParaRPr lang="en-US" sz="36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40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2579</Words>
  <Application>Microsoft Office PowerPoint</Application>
  <PresentationFormat>Widescreen</PresentationFormat>
  <Paragraphs>553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Ali</dc:creator>
  <cp:lastModifiedBy>Amjad Ali</cp:lastModifiedBy>
  <cp:revision>1324</cp:revision>
  <dcterms:created xsi:type="dcterms:W3CDTF">2014-12-18T18:40:03Z</dcterms:created>
  <dcterms:modified xsi:type="dcterms:W3CDTF">2022-03-08T08:19:52Z</dcterms:modified>
</cp:coreProperties>
</file>