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8" r:id="rId30"/>
    <p:sldId id="289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8F2A6-C00C-48C3-B468-EBF5F6F036E1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22703-0930-43CB-8FE8-ACB6F44F26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9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 Idea is to reduce execution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2703-0930-43CB-8FE8-ACB6F44F26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5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 Idea is to reduce execution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2703-0930-43CB-8FE8-ACB6F44F26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9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 Idea is to reduce execution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2703-0930-43CB-8FE8-ACB6F44F26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66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 Idea is to reduce execution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2703-0930-43CB-8FE8-ACB6F44F26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89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Basic Idea is to reduce execution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22703-0930-43CB-8FE8-ACB6F44F26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16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F4717-698E-68D4-851E-C9ED687CD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23E65-E8E6-1B18-4520-0B1C3485B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96BBE-44C8-0342-1461-E556C0BA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02B3-37A6-3A94-17D1-58A67FD8A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5B8A1-1516-3DD7-4895-A3D1C69C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A0204-8AF4-CA57-BD97-0A925F4A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40B5-1FED-55E6-5FD4-B5EC8F3A9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E4079-6DE9-3E47-D494-A932F3DF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615D-1305-2C6B-DF5A-03C18D7F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9F0FB-749F-965B-A786-E02C9A45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3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FE6C4-CACA-8916-34FC-6F87BE6B9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00C2E-C02C-AB1C-F432-4A976333B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795F-13AB-80A2-15B7-88A8F9CE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86BF6-3B72-99BD-EE8F-129B8F98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98A25-484D-0982-ED3C-0B4232A33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8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F7BD-A3B6-8D4D-3253-5635BE82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D0304-6054-690B-2A0A-F0489EEFD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2CC9F-EF7B-1178-D6D5-DA8CA4E1C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A1FF2-6712-17A2-CFAF-098E71DA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31B3-14B7-FA5E-6777-CFC19241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88FF7-4D6C-2B6B-B496-3189B006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F05C1-DA50-3B76-CAB8-81FE4E0EF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1E73A-2D40-94B7-CC33-0457D7A08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BB836-2FAF-F98B-65C6-C5B54216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568B1-F4DC-5EC3-6AEF-05FD578C8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8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0FB0-D2DB-98A1-7908-2CBEDBA9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4659-4FAA-2A8F-9910-8D791E466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2ACC1-83C7-F121-CD15-703AD5923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8DA19-8C43-ED69-E16D-61A2440B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7AEBA-EEA0-4780-0CBC-60F45A9A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AF613-1D0A-4D18-5A28-59129D70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9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90AB-FCE8-C0DB-AF5F-548E03CB3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8F810-571C-2E47-4D39-DB035BCA4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2B84F-ED73-646C-03EA-3A1CB1D81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25057-78B1-336D-2F09-7168D452D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46A4B4-98BC-37C5-427E-698D840C4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E6A56-8E65-1EE1-4B0B-48E455BC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1A4258-ADBF-2B9B-8AA6-A1FA5814C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383DE-A356-A2A4-8896-A5890EF4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57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B5A5-BA86-5E88-0724-845B75BAF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C6BE76-A266-D2EF-1322-4BAB5A5D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ECA44-52DE-D865-FF1F-86422F79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3E07D-A280-AB3F-4100-1CE17E7D2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1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D0F5DB-6353-F5D1-E51E-4FDBD02BE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28BA2-19EA-AE42-7EF3-D96B0201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68300-4F09-7AA8-86C3-48B86C26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990C8-ABC8-B54E-CE6E-D4CE9F3E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8648-0FF4-830E-41D6-DB785C57D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E8849-2FAC-5631-C1E4-DC83D495B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079455-B920-DA27-6B4E-9884FED7F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AD979-0C02-2EA8-0AAA-DD35E9C2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2BC57-1D4C-D1A6-A209-242D30E2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BFCF-C500-2B3D-D88B-19E968337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7EF12-4062-7E8A-CDDD-924C6B8A16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35AB0-E30F-5AB2-1DAA-FD5CFB12B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6CF08-D95E-2D40-FB08-DFF441B5A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3E820-4FFA-C176-C841-472B46B8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E672A-738F-76F9-A236-8ED97BD7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9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23088-49A0-22E8-2D6F-2EE2142BD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E50A1-DD2D-69CF-6617-D980F86A7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03380-2B3B-3CB4-7069-6A12CA75B5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8481C-34EB-4171-9178-56451D538499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3C4F-2282-B054-3E10-F55958FDD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5FB63-111C-93FC-7DB6-26BCD10FC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AA0AB-76E4-41E7-B1DD-CB5EBE429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5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7A456-8346-9275-361A-02FCD3B48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Pipelining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7F4BA-C36C-6A8E-FEEC-C7B5A4AB6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By: </a:t>
            </a:r>
            <a:r>
              <a:rPr lang="en-US" dirty="0" err="1"/>
              <a:t>Aatira</a:t>
            </a:r>
            <a:r>
              <a:rPr lang="en-US" dirty="0"/>
              <a:t> Anum </a:t>
            </a:r>
          </a:p>
        </p:txBody>
      </p:sp>
    </p:spTree>
    <p:extLst>
      <p:ext uri="{BB962C8B-B14F-4D97-AF65-F5344CB8AC3E}">
        <p14:creationId xmlns:p14="http://schemas.microsoft.com/office/powerpoint/2010/main" val="2780317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9499"/>
            <a:ext cx="10515600" cy="3252186"/>
          </a:xfrm>
        </p:spPr>
        <p:txBody>
          <a:bodyPr>
            <a:normAutofit/>
          </a:bodyPr>
          <a:lstStyle/>
          <a:p>
            <a:r>
              <a:rPr lang="en-US" dirty="0"/>
              <a:t>Automobile manufacturing line with pipelining, in 3 stages </a:t>
            </a:r>
          </a:p>
          <a:p>
            <a:r>
              <a:rPr lang="en-US" dirty="0"/>
              <a:t>Assemble (A), Paint (P), Fix tires (T) </a:t>
            </a:r>
          </a:p>
          <a:p>
            <a:r>
              <a:rPr lang="en-US" dirty="0"/>
              <a:t>Assuming each stage takes 1 hour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63854"/>
              </p:ext>
            </p:extLst>
          </p:nvPr>
        </p:nvGraphicFramePr>
        <p:xfrm>
          <a:off x="2045254" y="3530522"/>
          <a:ext cx="71721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72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Time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hour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0" dirty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Car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055">
                <a:tc>
                  <a:txBody>
                    <a:bodyPr/>
                    <a:lstStyle/>
                    <a:p>
                      <a:r>
                        <a:rPr lang="en-US" dirty="0"/>
                        <a:t>Car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57A82D-6FFD-634E-B7B1-C36D48C183FC}"/>
              </a:ext>
            </a:extLst>
          </p:cNvPr>
          <p:cNvSpPr txBox="1">
            <a:spLocks/>
          </p:cNvSpPr>
          <p:nvPr/>
        </p:nvSpPr>
        <p:spPr>
          <a:xfrm>
            <a:off x="553387" y="5153963"/>
            <a:ext cx="10515600" cy="1523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11200" dirty="0"/>
              <a:t>It takes 5 hours with pipelining and 9hours without pipelining</a:t>
            </a:r>
          </a:p>
          <a:p>
            <a:r>
              <a:rPr lang="en-US" sz="11200" dirty="0"/>
              <a:t>Speedup = 9/5</a:t>
            </a:r>
          </a:p>
        </p:txBody>
      </p:sp>
    </p:spTree>
    <p:extLst>
      <p:ext uri="{BB962C8B-B14F-4D97-AF65-F5344CB8AC3E}">
        <p14:creationId xmlns:p14="http://schemas.microsoft.com/office/powerpoint/2010/main" val="359556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6F5D-06F7-AE93-FB06-529265D8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Stages in Execution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888E-8E68-FF40-17D8-8E13C825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architectures divide the execution cycle in different number of stages</a:t>
            </a:r>
          </a:p>
          <a:p>
            <a:endParaRPr lang="en-US" dirty="0"/>
          </a:p>
          <a:p>
            <a:r>
              <a:rPr lang="en-US" dirty="0"/>
              <a:t>E.g., a 3 stage pipeline will be like this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0A6902-CFA0-15B4-5D7A-7A890EEF5234}"/>
              </a:ext>
            </a:extLst>
          </p:cNvPr>
          <p:cNvSpPr/>
          <p:nvPr/>
        </p:nvSpPr>
        <p:spPr>
          <a:xfrm>
            <a:off x="1139252" y="4437089"/>
            <a:ext cx="2653259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Instruction Fetch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B756F5-3121-C190-5A8E-144E16697E28}"/>
              </a:ext>
            </a:extLst>
          </p:cNvPr>
          <p:cNvSpPr/>
          <p:nvPr/>
        </p:nvSpPr>
        <p:spPr>
          <a:xfrm>
            <a:off x="4938006" y="4439588"/>
            <a:ext cx="2653258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Instruction Decode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53A005-3F16-D119-5120-89188A0868A0}"/>
              </a:ext>
            </a:extLst>
          </p:cNvPr>
          <p:cNvSpPr/>
          <p:nvPr/>
        </p:nvSpPr>
        <p:spPr>
          <a:xfrm>
            <a:off x="8350147" y="4437088"/>
            <a:ext cx="2653257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Instruction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</a:rPr>
              <a:t>Execute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E733EB-A47B-6EE5-8E4A-BAB9B71C3B9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792511" y="5099869"/>
            <a:ext cx="114549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5FAC6C-8E8F-C072-1C20-19473A340B9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7591264" y="5099870"/>
            <a:ext cx="758883" cy="2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3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6F5D-06F7-AE93-FB06-529265D8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Stages in Execution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7888E-8E68-FF40-17D8-8E13C825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 -  Obtain Instruction from Memory</a:t>
            </a:r>
          </a:p>
          <a:p>
            <a:endParaRPr lang="en-US" dirty="0"/>
          </a:p>
          <a:p>
            <a:r>
              <a:rPr lang="en-US" dirty="0"/>
              <a:t>Decode – Determine required action and obtain operands</a:t>
            </a:r>
          </a:p>
          <a:p>
            <a:endParaRPr lang="en-US" dirty="0"/>
          </a:p>
          <a:p>
            <a:r>
              <a:rPr lang="en-US" dirty="0"/>
              <a:t>Execute – Execute the instruction and store the result</a:t>
            </a:r>
          </a:p>
        </p:txBody>
      </p:sp>
    </p:spTree>
    <p:extLst>
      <p:ext uri="{BB962C8B-B14F-4D97-AF65-F5344CB8AC3E}">
        <p14:creationId xmlns:p14="http://schemas.microsoft.com/office/powerpoint/2010/main" val="24117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7D88-598F-3F77-051F-8DAB5CF99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Performance of Pipelined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8AE6-71CD-4EDE-F5EF-D54AB879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takes 3 nanoseconds to execute the whole cycle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each stage takes  1 nanoseconds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much time it will take to complete 3 instructions?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88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3756-F51A-6A6F-C7FE-5844AB0B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Performance of Pipelined Processor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A0F86AA-09CA-CFF7-38CC-F9A734BF7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8089030"/>
              </p:ext>
            </p:extLst>
          </p:nvPr>
        </p:nvGraphicFramePr>
        <p:xfrm>
          <a:off x="2503513" y="2286000"/>
          <a:ext cx="718497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829">
                  <a:extLst>
                    <a:ext uri="{9D8B030D-6E8A-4147-A177-3AD203B41FA5}">
                      <a16:colId xmlns:a16="http://schemas.microsoft.com/office/drawing/2014/main" val="4180013759"/>
                    </a:ext>
                  </a:extLst>
                </a:gridCol>
                <a:gridCol w="1175161">
                  <a:extLst>
                    <a:ext uri="{9D8B030D-6E8A-4147-A177-3AD203B41FA5}">
                      <a16:colId xmlns:a16="http://schemas.microsoft.com/office/drawing/2014/main" val="3161440458"/>
                    </a:ext>
                  </a:extLst>
                </a:gridCol>
                <a:gridCol w="1197496">
                  <a:extLst>
                    <a:ext uri="{9D8B030D-6E8A-4147-A177-3AD203B41FA5}">
                      <a16:colId xmlns:a16="http://schemas.microsoft.com/office/drawing/2014/main" val="3753599628"/>
                    </a:ext>
                  </a:extLst>
                </a:gridCol>
                <a:gridCol w="1197496">
                  <a:extLst>
                    <a:ext uri="{9D8B030D-6E8A-4147-A177-3AD203B41FA5}">
                      <a16:colId xmlns:a16="http://schemas.microsoft.com/office/drawing/2014/main" val="1091969663"/>
                    </a:ext>
                  </a:extLst>
                </a:gridCol>
                <a:gridCol w="1197496">
                  <a:extLst>
                    <a:ext uri="{9D8B030D-6E8A-4147-A177-3AD203B41FA5}">
                      <a16:colId xmlns:a16="http://schemas.microsoft.com/office/drawing/2014/main" val="1355341929"/>
                    </a:ext>
                  </a:extLst>
                </a:gridCol>
                <a:gridCol w="1197496">
                  <a:extLst>
                    <a:ext uri="{9D8B030D-6E8A-4147-A177-3AD203B41FA5}">
                      <a16:colId xmlns:a16="http://schemas.microsoft.com/office/drawing/2014/main" val="38592693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99769"/>
                  </a:ext>
                </a:extLst>
              </a:tr>
              <a:tr h="5808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 </a:t>
                      </a:r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833736"/>
                  </a:ext>
                </a:extLst>
              </a:tr>
              <a:tr h="5808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 </a:t>
                      </a:r>
                      <a:r>
                        <a:rPr lang="en-US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74191"/>
                  </a:ext>
                </a:extLst>
              </a:tr>
              <a:tr h="5808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361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9725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3756-F51A-6A6F-C7FE-5844AB0B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Performance of Pipelined Processor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6A5193-F333-ABB8-6E15-BB17F19DD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Total time taken to execute 3 instructions in pipelined processor = 5ns</a:t>
            </a:r>
          </a:p>
          <a:p>
            <a:endParaRPr lang="en-US" dirty="0"/>
          </a:p>
          <a:p>
            <a:r>
              <a:rPr lang="en-US" sz="2400" dirty="0"/>
              <a:t>Total time taken to execute 3 instructions in non-pipelined processor = 9ns</a:t>
            </a:r>
          </a:p>
          <a:p>
            <a:endParaRPr lang="en-US" sz="2400" dirty="0"/>
          </a:p>
          <a:p>
            <a:r>
              <a:rPr lang="en-US" sz="2400" dirty="0"/>
              <a:t>Speedup = 9/5 = 1.8</a:t>
            </a:r>
          </a:p>
        </p:txBody>
      </p:sp>
    </p:spTree>
    <p:extLst>
      <p:ext uri="{BB962C8B-B14F-4D97-AF65-F5344CB8AC3E}">
        <p14:creationId xmlns:p14="http://schemas.microsoft.com/office/powerpoint/2010/main" val="353301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E40E-55FB-92F9-903B-867FDDDD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Latency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5C1D-1AC1-DE45-19FA-C1EBAA4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Latency – time taken to complete an instruction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Non-pipelined = 3ns</a:t>
            </a:r>
          </a:p>
          <a:p>
            <a:pPr marL="0" indent="0">
              <a:buNone/>
            </a:pPr>
            <a:r>
              <a:rPr lang="en-US" dirty="0"/>
              <a:t>   Pipelined = 3ns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Throughput – number of instructions executed per unit time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Non-pipelined = 3/9 = 0.3 instructions/ns</a:t>
            </a:r>
          </a:p>
          <a:p>
            <a:pPr marL="0" indent="0">
              <a:buNone/>
            </a:pPr>
            <a:r>
              <a:rPr lang="en-US" dirty="0"/>
              <a:t>   Pipelined = 3/5 = 0.6 instructions/ns</a:t>
            </a:r>
          </a:p>
          <a:p>
            <a:endParaRPr lang="en-US" dirty="0"/>
          </a:p>
          <a:p>
            <a:r>
              <a:rPr lang="en-US" dirty="0"/>
              <a:t>Observation : Observation: Pipeline does not improve latency, it only improves throughput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29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F787-22A7-5645-4DF4-4D9681E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Performance of Pipelined 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65B8-B120-748C-85D5-DC2AF420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All stages take equal time.</a:t>
            </a:r>
          </a:p>
          <a:p>
            <a:pPr lvl="1"/>
            <a:endParaRPr lang="en-US" dirty="0"/>
          </a:p>
          <a:p>
            <a:r>
              <a:rPr lang="en-US" dirty="0"/>
              <a:t>It takes 3 nanoseconds to execute the whole cycle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Suppose Fetch stage takes 0.5 nanoseconds, Decode stage takes 2 nanoseconds and Execute stage takes 0.5 nanoseconds.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much time it will take to complete 3 instructions?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27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3756-F51A-6A6F-C7FE-5844AB0B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Performance of Pipelined Processor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7A8499-BDE7-9682-2A6D-DB4570BC9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0717555"/>
              </p:ext>
            </p:extLst>
          </p:nvPr>
        </p:nvGraphicFramePr>
        <p:xfrm>
          <a:off x="2251959" y="1343247"/>
          <a:ext cx="7688082" cy="337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347">
                  <a:extLst>
                    <a:ext uri="{9D8B030D-6E8A-4147-A177-3AD203B41FA5}">
                      <a16:colId xmlns:a16="http://schemas.microsoft.com/office/drawing/2014/main" val="2245115021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950974805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3305448393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457772343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2700091564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1010119416"/>
                    </a:ext>
                  </a:extLst>
                </a:gridCol>
              </a:tblGrid>
              <a:tr h="613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19457"/>
                  </a:ext>
                </a:extLst>
              </a:tr>
              <a:tr h="6137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 </a:t>
                      </a:r>
                      <a:r>
                        <a:rPr lang="en-US" baseline="0" dirty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0.5-2.5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2.5-3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68284"/>
                  </a:ext>
                </a:extLst>
              </a:tr>
              <a:tr h="10592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</a:p>
                    <a:p>
                      <a:r>
                        <a:rPr lang="en-US" baseline="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0.5-2.5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2.5-4.5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4.5-5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67261"/>
                  </a:ext>
                </a:extLst>
              </a:tr>
              <a:tr h="10592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 </a:t>
                      </a:r>
                      <a:r>
                        <a:rPr lang="en-US" baseline="0" dirty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2.5-4.5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4.5-6.5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6.5-7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781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D2B47A-ABEA-0788-826D-812D1ED04E2F}"/>
              </a:ext>
            </a:extLst>
          </p:cNvPr>
          <p:cNvSpPr txBox="1"/>
          <p:nvPr/>
        </p:nvSpPr>
        <p:spPr>
          <a:xfrm>
            <a:off x="838200" y="4893730"/>
            <a:ext cx="6093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Fetch stage takes 0.5 nanoseconds, </a:t>
            </a:r>
          </a:p>
          <a:p>
            <a:r>
              <a:rPr lang="en-US" dirty="0"/>
              <a:t>Decode stage takes 2 nanoseconds </a:t>
            </a:r>
          </a:p>
          <a:p>
            <a:r>
              <a:rPr lang="en-US" dirty="0"/>
              <a:t>Execute stage takes 0.5 nanoseconds.</a:t>
            </a:r>
          </a:p>
        </p:txBody>
      </p:sp>
    </p:spTree>
    <p:extLst>
      <p:ext uri="{BB962C8B-B14F-4D97-AF65-F5344CB8AC3E}">
        <p14:creationId xmlns:p14="http://schemas.microsoft.com/office/powerpoint/2010/main" val="3241435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E40E-55FB-92F9-903B-867FDDDD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Latency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5C1D-1AC1-DE45-19FA-C1EBAA4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Pipelined with all stages not of equal time  </a:t>
            </a:r>
          </a:p>
          <a:p>
            <a:endParaRPr lang="en-US" dirty="0"/>
          </a:p>
          <a:p>
            <a:r>
              <a:rPr lang="en-US" dirty="0"/>
              <a:t>Total time taken = 7ns</a:t>
            </a:r>
          </a:p>
          <a:p>
            <a:endParaRPr lang="en-US" dirty="0"/>
          </a:p>
          <a:p>
            <a:r>
              <a:rPr lang="en-US" dirty="0"/>
              <a:t>Latency = 4.5 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Throughput =  3/7 instructions/ns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CDB1-2AC1-BE88-FF4F-5D7978176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Fundamental Execution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7CB3E5-82EA-3DBC-3C14-4DC5FDA2F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21" y="1583826"/>
            <a:ext cx="4519012" cy="4858788"/>
          </a:xfrm>
        </p:spPr>
      </p:pic>
    </p:spTree>
    <p:extLst>
      <p:ext uri="{BB962C8B-B14F-4D97-AF65-F5344CB8AC3E}">
        <p14:creationId xmlns:p14="http://schemas.microsoft.com/office/powerpoint/2010/main" val="1231075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F787-22A7-5645-4DF4-4D9681E4F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Performance of Pipelined 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65B8-B120-748C-85D5-DC2AF420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Assumption</a:t>
            </a:r>
          </a:p>
          <a:p>
            <a:pPr lvl="1"/>
            <a:r>
              <a:rPr lang="en-US" dirty="0"/>
              <a:t>There is no time taken to move from one stage to another.</a:t>
            </a:r>
          </a:p>
          <a:p>
            <a:endParaRPr lang="en-US" dirty="0"/>
          </a:p>
          <a:p>
            <a:r>
              <a:rPr lang="en-US" dirty="0"/>
              <a:t>Pipeline buffers stores the output of each stage.</a:t>
            </a:r>
          </a:p>
          <a:p>
            <a:endParaRPr lang="en-US" dirty="0"/>
          </a:p>
          <a:p>
            <a:r>
              <a:rPr lang="en-US" dirty="0"/>
              <a:t>It takes time for pipeline buffers to operate and this adds to the instruction cycle time.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Latch time/delay is the time taken to transition from one stage to another.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Suppose in the previous example, the latch time is 0.2 nanoseconds, how much time is taken to execute 3 instructions?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0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F3756-F51A-6A6F-C7FE-5844AB0B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Performance of Pipelined Processor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C7A8499-BDE7-9682-2A6D-DB4570BC9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97737"/>
              </p:ext>
            </p:extLst>
          </p:nvPr>
        </p:nvGraphicFramePr>
        <p:xfrm>
          <a:off x="2251960" y="1449868"/>
          <a:ext cx="7688080" cy="334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55">
                  <a:extLst>
                    <a:ext uri="{9D8B030D-6E8A-4147-A177-3AD203B41FA5}">
                      <a16:colId xmlns:a16="http://schemas.microsoft.com/office/drawing/2014/main" val="2245115021"/>
                    </a:ext>
                  </a:extLst>
                </a:gridCol>
                <a:gridCol w="611661">
                  <a:extLst>
                    <a:ext uri="{9D8B030D-6E8A-4147-A177-3AD203B41FA5}">
                      <a16:colId xmlns:a16="http://schemas.microsoft.com/office/drawing/2014/main" val="950974805"/>
                    </a:ext>
                  </a:extLst>
                </a:gridCol>
                <a:gridCol w="768808">
                  <a:extLst>
                    <a:ext uri="{9D8B030D-6E8A-4147-A177-3AD203B41FA5}">
                      <a16:colId xmlns:a16="http://schemas.microsoft.com/office/drawing/2014/main" val="3305448393"/>
                    </a:ext>
                  </a:extLst>
                </a:gridCol>
                <a:gridCol w="768808">
                  <a:extLst>
                    <a:ext uri="{9D8B030D-6E8A-4147-A177-3AD203B41FA5}">
                      <a16:colId xmlns:a16="http://schemas.microsoft.com/office/drawing/2014/main" val="457772343"/>
                    </a:ext>
                  </a:extLst>
                </a:gridCol>
                <a:gridCol w="768808">
                  <a:extLst>
                    <a:ext uri="{9D8B030D-6E8A-4147-A177-3AD203B41FA5}">
                      <a16:colId xmlns:a16="http://schemas.microsoft.com/office/drawing/2014/main" val="2700091564"/>
                    </a:ext>
                  </a:extLst>
                </a:gridCol>
                <a:gridCol w="768808">
                  <a:extLst>
                    <a:ext uri="{9D8B030D-6E8A-4147-A177-3AD203B41FA5}">
                      <a16:colId xmlns:a16="http://schemas.microsoft.com/office/drawing/2014/main" val="1010119416"/>
                    </a:ext>
                  </a:extLst>
                </a:gridCol>
                <a:gridCol w="768808">
                  <a:extLst>
                    <a:ext uri="{9D8B030D-6E8A-4147-A177-3AD203B41FA5}">
                      <a16:colId xmlns:a16="http://schemas.microsoft.com/office/drawing/2014/main" val="3829082227"/>
                    </a:ext>
                  </a:extLst>
                </a:gridCol>
                <a:gridCol w="768808">
                  <a:extLst>
                    <a:ext uri="{9D8B030D-6E8A-4147-A177-3AD203B41FA5}">
                      <a16:colId xmlns:a16="http://schemas.microsoft.com/office/drawing/2014/main" val="4227964089"/>
                    </a:ext>
                  </a:extLst>
                </a:gridCol>
                <a:gridCol w="768808">
                  <a:extLst>
                    <a:ext uri="{9D8B030D-6E8A-4147-A177-3AD203B41FA5}">
                      <a16:colId xmlns:a16="http://schemas.microsoft.com/office/drawing/2014/main" val="3977850590"/>
                    </a:ext>
                  </a:extLst>
                </a:gridCol>
                <a:gridCol w="768808">
                  <a:extLst>
                    <a:ext uri="{9D8B030D-6E8A-4147-A177-3AD203B41FA5}">
                      <a16:colId xmlns:a16="http://schemas.microsoft.com/office/drawing/2014/main" val="2517052456"/>
                    </a:ext>
                  </a:extLst>
                </a:gridCol>
              </a:tblGrid>
              <a:tr h="613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19457"/>
                  </a:ext>
                </a:extLst>
              </a:tr>
              <a:tr h="6137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68284"/>
                  </a:ext>
                </a:extLst>
              </a:tr>
              <a:tr h="1059288">
                <a:tc>
                  <a:txBody>
                    <a:bodyPr/>
                    <a:lstStyle/>
                    <a:p>
                      <a:r>
                        <a:rPr lang="en-US" baseline="0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67261"/>
                  </a:ext>
                </a:extLst>
              </a:tr>
              <a:tr h="10592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E</a:t>
                      </a:r>
                    </a:p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7817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7D2B47A-ABEA-0788-826D-812D1ED04E2F}"/>
              </a:ext>
            </a:extLst>
          </p:cNvPr>
          <p:cNvSpPr txBox="1"/>
          <p:nvPr/>
        </p:nvSpPr>
        <p:spPr>
          <a:xfrm>
            <a:off x="838200" y="5238504"/>
            <a:ext cx="60935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Fetch stage takes 0.5 nanoseconds, </a:t>
            </a:r>
          </a:p>
          <a:p>
            <a:r>
              <a:rPr lang="en-US" dirty="0"/>
              <a:t>Decode stage takes 2 nanoseconds </a:t>
            </a:r>
          </a:p>
          <a:p>
            <a:r>
              <a:rPr lang="en-US" dirty="0"/>
              <a:t>Execute stage takes 0.5 nanoseconds.</a:t>
            </a:r>
          </a:p>
          <a:p>
            <a:r>
              <a:rPr lang="en-US" dirty="0"/>
              <a:t>Latch time is 0.2 nanoseconds.</a:t>
            </a:r>
          </a:p>
        </p:txBody>
      </p:sp>
    </p:spTree>
    <p:extLst>
      <p:ext uri="{BB962C8B-B14F-4D97-AF65-F5344CB8AC3E}">
        <p14:creationId xmlns:p14="http://schemas.microsoft.com/office/powerpoint/2010/main" val="3344833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E40E-55FB-92F9-903B-867FDDDD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Latency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5C1D-1AC1-DE45-19FA-C1EBAA4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Pipelined with all stages not of equal time  and latch time </a:t>
            </a:r>
          </a:p>
          <a:p>
            <a:endParaRPr lang="en-US" dirty="0"/>
          </a:p>
          <a:p>
            <a:r>
              <a:rPr lang="en-US" dirty="0"/>
              <a:t>Total time taken = 7 + 0.2 x4 = 7.8 ns</a:t>
            </a:r>
          </a:p>
          <a:p>
            <a:endParaRPr lang="en-US" dirty="0"/>
          </a:p>
          <a:p>
            <a:r>
              <a:rPr lang="en-US" dirty="0"/>
              <a:t>Latency = 4.5 + 0.2 x2 = 4.9 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Throughput =  3/7.8 instructions/ns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C5EC-040A-0E32-78EB-8994CB23C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Throughput and Latency for 3 instructions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FA19CA69-CB6D-B519-0CD6-B304D85C5E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5185425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Case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Latency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Throughput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Speed</a:t>
                      </a:r>
                      <a:r>
                        <a:rPr lang="en-US" baseline="0" dirty="0"/>
                        <a:t> up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Non</a:t>
                      </a:r>
                      <a:r>
                        <a:rPr lang="en-US" baseline="0" dirty="0"/>
                        <a:t> pipeline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3/9=0.33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Pipeline</a:t>
                      </a:r>
                      <a:r>
                        <a:rPr lang="en-US" baseline="0" dirty="0"/>
                        <a:t> ideal case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3/5=0.6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9/5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Pipeline with all stages</a:t>
                      </a:r>
                      <a:r>
                        <a:rPr lang="en-US" baseline="0" dirty="0"/>
                        <a:t> not of equal time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4.5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3/7=0.42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9/7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Non ideal</a:t>
                      </a:r>
                      <a:r>
                        <a:rPr lang="en-US" baseline="0" dirty="0"/>
                        <a:t> case with latch time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4.9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3/7.8=0.38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9/7.8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932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Clock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6240"/>
            <a:ext cx="10515600" cy="4351338"/>
          </a:xfrm>
        </p:spPr>
        <p:txBody>
          <a:bodyPr>
            <a:noAutofit/>
          </a:bodyPr>
          <a:lstStyle/>
          <a:p>
            <a:r>
              <a:rPr lang="en-US" sz="1600" dirty="0"/>
              <a:t>Internal clock to synchronize all operations – ensures all circuits inside a computer works together at same time</a:t>
            </a:r>
          </a:p>
          <a:p>
            <a:endParaRPr lang="en-US" sz="1600" dirty="0"/>
          </a:p>
          <a:p>
            <a:r>
              <a:rPr lang="en-US" sz="1600" dirty="0"/>
              <a:t>Clock Cycle Time: Single increment of the CPU clock during which the smallest unit of processor activity is carried out</a:t>
            </a:r>
          </a:p>
          <a:p>
            <a:endParaRPr lang="it-IT" sz="1600" dirty="0"/>
          </a:p>
          <a:p>
            <a:r>
              <a:rPr lang="it-IT" sz="1600" dirty="0"/>
              <a:t>In processor with no pipelining</a:t>
            </a:r>
          </a:p>
          <a:p>
            <a:pPr lvl="1"/>
            <a:r>
              <a:rPr lang="it-IT" sz="1600" dirty="0"/>
              <a:t>If one instruction cycle takes 3ns then clock cycle time should be of 3ns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In ideal pipelining case </a:t>
            </a:r>
          </a:p>
          <a:p>
            <a:pPr lvl="1"/>
            <a:r>
              <a:rPr lang="it-IT" sz="1600" dirty="0"/>
              <a:t>If each stage takes 1 ns </a:t>
            </a:r>
          </a:p>
          <a:p>
            <a:pPr lvl="1"/>
            <a:r>
              <a:rPr lang="it-IT" sz="1600" dirty="0"/>
              <a:t>Clock cyle time should be of 1ns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sz="1600" dirty="0"/>
              <a:t>In pipelining with different stages taking different time</a:t>
            </a:r>
          </a:p>
          <a:p>
            <a:pPr lvl="1"/>
            <a:r>
              <a:rPr lang="it-IT" sz="1600" dirty="0"/>
              <a:t>F takes 0.5 ns, D takes 2 ns  E takes 0.5ns</a:t>
            </a:r>
          </a:p>
          <a:p>
            <a:pPr lvl="1"/>
            <a:r>
              <a:rPr lang="it-IT" sz="1600" dirty="0"/>
              <a:t>Clock cyle time should be of 2 ns</a:t>
            </a:r>
          </a:p>
          <a:p>
            <a:pPr lvl="1"/>
            <a:r>
              <a:rPr lang="it-IT" sz="1600" dirty="0"/>
              <a:t>The stage with maximum time will be the time taken for each stage</a:t>
            </a:r>
          </a:p>
          <a:p>
            <a:pPr lvl="1"/>
            <a:r>
              <a:rPr lang="it-IT" sz="1600" dirty="0"/>
              <a:t>Each stage will complete in 1 clock cycle time </a:t>
            </a:r>
          </a:p>
          <a:p>
            <a:pPr marL="457200" lvl="1" indent="0">
              <a:buNone/>
            </a:pPr>
            <a:endParaRPr lang="it-IT" sz="1400" dirty="0"/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E175F7-6331-2C04-3B67-752718A60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97" y="3622239"/>
            <a:ext cx="4629403" cy="14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45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Clock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Each stage will complete in 1 clock cycle time so the time for each stage will be 2 ns.</a:t>
            </a: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it-IT" dirty="0"/>
          </a:p>
          <a:p>
            <a:endParaRPr lang="en-US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B83B6646-A27F-D85D-8175-C1A6B234C1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1808401"/>
              </p:ext>
            </p:extLst>
          </p:nvPr>
        </p:nvGraphicFramePr>
        <p:xfrm>
          <a:off x="2251959" y="2804592"/>
          <a:ext cx="7688082" cy="33723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347">
                  <a:extLst>
                    <a:ext uri="{9D8B030D-6E8A-4147-A177-3AD203B41FA5}">
                      <a16:colId xmlns:a16="http://schemas.microsoft.com/office/drawing/2014/main" val="2245115021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950974805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3305448393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457772343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2700091564"/>
                    </a:ext>
                  </a:extLst>
                </a:gridCol>
                <a:gridCol w="1281347">
                  <a:extLst>
                    <a:ext uri="{9D8B030D-6E8A-4147-A177-3AD203B41FA5}">
                      <a16:colId xmlns:a16="http://schemas.microsoft.com/office/drawing/2014/main" val="1010119416"/>
                    </a:ext>
                  </a:extLst>
                </a:gridCol>
              </a:tblGrid>
              <a:tr h="61371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719457"/>
                  </a:ext>
                </a:extLst>
              </a:tr>
              <a:tr h="61371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 </a:t>
                      </a:r>
                      <a:r>
                        <a:rPr lang="en-US" baseline="0" dirty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0-2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768284"/>
                  </a:ext>
                </a:extLst>
              </a:tr>
              <a:tr h="1059288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</a:p>
                    <a:p>
                      <a:r>
                        <a:rPr lang="en-US" baseline="0" dirty="0"/>
                        <a:t>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2-4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4-6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6-8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567261"/>
                  </a:ext>
                </a:extLst>
              </a:tr>
              <a:tr h="1059288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 </a:t>
                      </a:r>
                      <a:r>
                        <a:rPr lang="en-US" baseline="0" dirty="0"/>
                        <a:t>instruction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4-6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6-8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8-10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27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168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2E40E-55FB-92F9-903B-867FDDDDC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Latency and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35C1D-1AC1-DE45-19FA-C1EBAA4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Total time taken = 10 ns</a:t>
            </a:r>
          </a:p>
          <a:p>
            <a:endParaRPr lang="en-US" dirty="0"/>
          </a:p>
          <a:p>
            <a:r>
              <a:rPr lang="en-US" dirty="0"/>
              <a:t>Latency = 6 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Throughput =  3/10 instructions/ns </a:t>
            </a:r>
            <a:r>
              <a:rPr lang="en-US" dirty="0">
                <a:solidFill>
                  <a:srgbClr val="FF0000"/>
                </a:solidFill>
              </a:rPr>
              <a:t>(this is worse than non-pipelined version)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This issue can be resolve if stages are more or less of equal time duration (decode stage can be divided into further stages)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1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84FC-2C30-E566-1E0E-05F02601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with 5 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5DCBF-A349-9C9A-BB2D-86E3C8E3E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u="none" strike="noStrike" baseline="0" dirty="0"/>
              <a:t>Fetch instruction (FI): </a:t>
            </a:r>
            <a:r>
              <a:rPr lang="en-US" sz="2400" b="0" i="0" u="none" strike="noStrike" baseline="0" dirty="0"/>
              <a:t>Read the next expected instruction into a buffer.</a:t>
            </a:r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400" b="1" i="0" u="none" strike="noStrike" baseline="0" dirty="0"/>
              <a:t>Decode instruction (DI): </a:t>
            </a:r>
            <a:r>
              <a:rPr lang="en-US" sz="2400" b="0" i="0" u="none" strike="noStrike" baseline="0" dirty="0"/>
              <a:t>Determine the opcode and the operand specifiers.</a:t>
            </a:r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400" b="0" i="0" u="none" strike="noStrike" baseline="0" dirty="0"/>
              <a:t> </a:t>
            </a:r>
            <a:r>
              <a:rPr lang="en-US" sz="2400" b="1" i="0" u="none" strike="noStrike" baseline="0" dirty="0"/>
              <a:t>Fetch operands (FO): </a:t>
            </a:r>
            <a:r>
              <a:rPr lang="en-US" sz="2400" b="0" i="0" u="none" strike="noStrike" baseline="0" dirty="0"/>
              <a:t>Fetch each operand.</a:t>
            </a:r>
          </a:p>
          <a:p>
            <a:pPr algn="l"/>
            <a:endParaRPr lang="en-US" sz="2400" b="0" i="0" u="none" strike="noStrike" baseline="0" dirty="0"/>
          </a:p>
          <a:p>
            <a:r>
              <a:rPr lang="en-US" sz="2400" b="1" i="0" u="none" strike="noStrike" baseline="0" dirty="0"/>
              <a:t>Execute instruction (EI): </a:t>
            </a:r>
            <a:r>
              <a:rPr lang="en-US" sz="2400" b="0" i="0" u="none" strike="noStrike" baseline="0" dirty="0"/>
              <a:t>Perform the indicated operation</a:t>
            </a:r>
            <a:r>
              <a:rPr lang="en-US" sz="2400" dirty="0"/>
              <a:t>.</a:t>
            </a:r>
            <a:endParaRPr lang="en-US" sz="2400" b="0" i="0" u="none" strike="noStrike" baseline="0" dirty="0"/>
          </a:p>
          <a:p>
            <a:pPr algn="l"/>
            <a:endParaRPr lang="en-US" sz="2400" b="0" i="0" u="none" strike="noStrike" baseline="0" dirty="0"/>
          </a:p>
          <a:p>
            <a:pPr algn="l"/>
            <a:r>
              <a:rPr lang="en-US" sz="2400" b="1" i="0" u="none" strike="noStrike" baseline="0" dirty="0"/>
              <a:t>Write operand (WO): </a:t>
            </a:r>
            <a:r>
              <a:rPr lang="en-US" sz="2400" b="0" i="0" u="none" strike="noStrike" baseline="0" dirty="0"/>
              <a:t>Store the result in register or</a:t>
            </a:r>
            <a:r>
              <a:rPr lang="en-US" sz="2400" b="0" i="0" u="none" strike="noStrike" dirty="0"/>
              <a:t> </a:t>
            </a:r>
            <a:r>
              <a:rPr lang="en-US" sz="2400" b="0" i="0" u="none" strike="noStrike" baseline="0" dirty="0"/>
              <a:t>memory.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96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in Computer::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89" y="2407513"/>
            <a:ext cx="4220497" cy="2487764"/>
          </a:xfrm>
        </p:spPr>
        <p:txBody>
          <a:bodyPr>
            <a:normAutofit/>
          </a:bodyPr>
          <a:lstStyle/>
          <a:p>
            <a:r>
              <a:rPr lang="en-US" sz="2000" dirty="0"/>
              <a:t>Five-stage pipeline can reduce the execution time for 3 instructions from 15 clock cycles to 7 clock cycles.</a:t>
            </a:r>
          </a:p>
          <a:p>
            <a:r>
              <a:rPr lang="en-US" sz="2000" dirty="0"/>
              <a:t>Throughput with pipeline= 3/7</a:t>
            </a:r>
          </a:p>
          <a:p>
            <a:r>
              <a:rPr lang="en-US" sz="2000" dirty="0"/>
              <a:t>Throughput without pipeline= 3/15</a:t>
            </a:r>
          </a:p>
          <a:p>
            <a:r>
              <a:rPr lang="en-US" sz="2000" dirty="0"/>
              <a:t>Speedup= 15/7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2000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2FBC934E-F0C6-D592-023B-F9917D540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06220"/>
              </p:ext>
            </p:extLst>
          </p:nvPr>
        </p:nvGraphicFramePr>
        <p:xfrm>
          <a:off x="5058697" y="2407513"/>
          <a:ext cx="6688914" cy="2487764"/>
        </p:xfrm>
        <a:graphic>
          <a:graphicData uri="http://schemas.openxmlformats.org/drawingml/2006/table">
            <a:tbl>
              <a:tblPr firstRow="1" bandRow="1"/>
              <a:tblGrid>
                <a:gridCol w="1814826">
                  <a:extLst>
                    <a:ext uri="{9D8B030D-6E8A-4147-A177-3AD203B41FA5}">
                      <a16:colId xmlns:a16="http://schemas.microsoft.com/office/drawing/2014/main" val="1597945926"/>
                    </a:ext>
                  </a:extLst>
                </a:gridCol>
                <a:gridCol w="445488">
                  <a:extLst>
                    <a:ext uri="{9D8B030D-6E8A-4147-A177-3AD203B41FA5}">
                      <a16:colId xmlns:a16="http://schemas.microsoft.com/office/drawing/2014/main" val="2136602585"/>
                    </a:ext>
                  </a:extLst>
                </a:gridCol>
                <a:gridCol w="543698">
                  <a:extLst>
                    <a:ext uri="{9D8B030D-6E8A-4147-A177-3AD203B41FA5}">
                      <a16:colId xmlns:a16="http://schemas.microsoft.com/office/drawing/2014/main" val="3890859886"/>
                    </a:ext>
                  </a:extLst>
                </a:gridCol>
                <a:gridCol w="606982">
                  <a:extLst>
                    <a:ext uri="{9D8B030D-6E8A-4147-A177-3AD203B41FA5}">
                      <a16:colId xmlns:a16="http://schemas.microsoft.com/office/drawing/2014/main" val="92079642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2009138587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2200170287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3238420069"/>
                    </a:ext>
                  </a:extLst>
                </a:gridCol>
                <a:gridCol w="819480">
                  <a:extLst>
                    <a:ext uri="{9D8B030D-6E8A-4147-A177-3AD203B41FA5}">
                      <a16:colId xmlns:a16="http://schemas.microsoft.com/office/drawing/2014/main" val="348494017"/>
                    </a:ext>
                  </a:extLst>
                </a:gridCol>
              </a:tblGrid>
              <a:tr h="5931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831262"/>
                  </a:ext>
                </a:extLst>
              </a:tr>
              <a:tr h="6430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Instruction 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WO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796426"/>
                  </a:ext>
                </a:extLst>
              </a:tr>
              <a:tr h="65838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Instruction 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WO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393952"/>
                  </a:ext>
                </a:extLst>
              </a:tr>
              <a:tr h="5931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Instruction 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endParaRPr lang="en-US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EI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WO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1225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82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 in Computer:: Performance</a:t>
            </a:r>
            <a:br>
              <a:rPr lang="en-US" b="1" dirty="0"/>
            </a:br>
            <a:r>
              <a:rPr lang="en-US" b="1" dirty="0"/>
              <a:t>Ideal case (Derivations)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If </a:t>
            </a:r>
          </a:p>
          <a:p>
            <a:pPr lvl="1"/>
            <a:r>
              <a:rPr lang="en-US" dirty="0"/>
              <a:t>All stages take equal amount of time T</a:t>
            </a:r>
          </a:p>
          <a:p>
            <a:pPr lvl="1"/>
            <a:r>
              <a:rPr lang="en-US" dirty="0"/>
              <a:t>Latch time=0</a:t>
            </a:r>
          </a:p>
          <a:p>
            <a:pPr lvl="1"/>
            <a:r>
              <a:rPr lang="en-US" dirty="0"/>
              <a:t>Stages =k</a:t>
            </a:r>
          </a:p>
          <a:p>
            <a:pPr lvl="1"/>
            <a:r>
              <a:rPr lang="en-US" dirty="0"/>
              <a:t>Number of instructions = n</a:t>
            </a:r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Clock cycle of pipeline=T, clock cycle of non pipeline= k*T</a:t>
            </a:r>
          </a:p>
          <a:p>
            <a:pPr lvl="1"/>
            <a:r>
              <a:rPr lang="en-US" dirty="0"/>
              <a:t>Frequency of pipeline=1/T , Frequency of non pipeline=1/k*T </a:t>
            </a:r>
          </a:p>
          <a:p>
            <a:pPr lvl="1"/>
            <a:r>
              <a:rPr lang="en-US" dirty="0"/>
              <a:t>Time taken to complete n instructions without pipeline= n*k*T= n*clock cycle of non pipeline</a:t>
            </a:r>
          </a:p>
          <a:p>
            <a:pPr lvl="1"/>
            <a:r>
              <a:rPr lang="en-US" dirty="0"/>
              <a:t>Through put for n instructions without pipeline= n/ n*k*T</a:t>
            </a:r>
          </a:p>
          <a:p>
            <a:pPr lvl="1"/>
            <a:r>
              <a:rPr lang="en-US" dirty="0"/>
              <a:t>Time taken to complete n instructions with pipeline= (k+n-1)*T= (k+n-1)*(Clock Cycle of pipeline)</a:t>
            </a:r>
          </a:p>
          <a:p>
            <a:pPr lvl="1"/>
            <a:r>
              <a:rPr lang="en-US" dirty="0"/>
              <a:t>Through put for n instructions with pipeline= n/ (k+n-1)*T</a:t>
            </a:r>
          </a:p>
          <a:p>
            <a:pPr lvl="1"/>
            <a:r>
              <a:rPr lang="en-US" dirty="0"/>
              <a:t>Speedup for n instructions =  n*k*T/ (k+n-1)*T = n*k/ (k+n-1)</a:t>
            </a:r>
          </a:p>
          <a:p>
            <a:pPr lvl="1"/>
            <a:r>
              <a:rPr lang="en-US" dirty="0"/>
              <a:t>Latency without pipelining = k*T</a:t>
            </a:r>
          </a:p>
          <a:p>
            <a:pPr lvl="1"/>
            <a:r>
              <a:rPr lang="en-US" dirty="0"/>
              <a:t>Latency with pipelining= k*T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3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44B8-2D6A-058F-1CF1-E653C0A5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841A2-EE87-9D6F-CF7B-19E08F29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one instruction takes 3 nanoseconds to execute the cycle then 3 instructions will take 9 nanoseconds.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 instructions will take 15 nanoseconds.</a:t>
            </a:r>
          </a:p>
          <a:p>
            <a:endParaRPr lang="en-US" dirty="0"/>
          </a:p>
          <a:p>
            <a:r>
              <a:rPr lang="en-US" dirty="0"/>
              <a:t>10 instructions will take 30 nanoseconds</a:t>
            </a:r>
          </a:p>
          <a:p>
            <a:endParaRPr lang="en-US" dirty="0"/>
          </a:p>
          <a:p>
            <a:r>
              <a:rPr lang="en-US" dirty="0"/>
              <a:t>20 instructions will take 60 nanoseconds.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27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 in Computer:: Performance</a:t>
            </a:r>
            <a:br>
              <a:rPr lang="en-US" b="1" dirty="0"/>
            </a:br>
            <a:r>
              <a:rPr lang="en-US" b="1" dirty="0"/>
              <a:t>Non Ideal case (Derivations)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 all stages do not take same time </a:t>
            </a:r>
          </a:p>
          <a:p>
            <a:pPr lvl="1"/>
            <a:r>
              <a:rPr lang="en-US" dirty="0"/>
              <a:t>Non pipeline processor takes T1 time to complete one instruction</a:t>
            </a:r>
          </a:p>
          <a:p>
            <a:pPr lvl="1"/>
            <a:r>
              <a:rPr lang="en-US" dirty="0"/>
              <a:t>In pipeline processor max time take by any stage is T2</a:t>
            </a:r>
          </a:p>
          <a:p>
            <a:pPr lvl="1"/>
            <a:r>
              <a:rPr lang="en-US" dirty="0"/>
              <a:t>Latch time=0</a:t>
            </a:r>
          </a:p>
          <a:p>
            <a:pPr lvl="1"/>
            <a:r>
              <a:rPr lang="en-US" dirty="0"/>
              <a:t>Stages =k</a:t>
            </a:r>
          </a:p>
          <a:p>
            <a:pPr lvl="1"/>
            <a:r>
              <a:rPr lang="en-US" dirty="0"/>
              <a:t>Number of instructions = n</a:t>
            </a:r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Clock cycle of pipeline processor = T2, Clock Cycle of processor without pipelining = T1</a:t>
            </a:r>
          </a:p>
          <a:p>
            <a:pPr lvl="1"/>
            <a:r>
              <a:rPr lang="en-US" dirty="0"/>
              <a:t>Frequency of pipeline processor =1/T2, Frequency of processor without pipelining = 1/T1</a:t>
            </a:r>
          </a:p>
          <a:p>
            <a:pPr lvl="1"/>
            <a:r>
              <a:rPr lang="en-US" dirty="0"/>
              <a:t>Time taken to complete n instructions without pipeline= n*T1= n*clock cycle of non pipeline</a:t>
            </a:r>
          </a:p>
          <a:p>
            <a:pPr lvl="1"/>
            <a:r>
              <a:rPr lang="en-US" dirty="0"/>
              <a:t>Through put for n instructions without pipeline= n/ n*T1</a:t>
            </a:r>
          </a:p>
          <a:p>
            <a:pPr lvl="1"/>
            <a:r>
              <a:rPr lang="en-US" dirty="0"/>
              <a:t>Time taken to complete n instructions with pipeline= (k+n-1)*T2 =(k+n-1)*(Clock Cycle of pipeline)</a:t>
            </a:r>
          </a:p>
          <a:p>
            <a:pPr lvl="1"/>
            <a:r>
              <a:rPr lang="en-US" dirty="0"/>
              <a:t>Through put for n instructions with pipeline= n/ (k+n-1)*T2</a:t>
            </a:r>
          </a:p>
          <a:p>
            <a:pPr lvl="1"/>
            <a:r>
              <a:rPr lang="en-US" dirty="0"/>
              <a:t>Speedup for n instructions =  n*T1/ (k+n-1)*T2</a:t>
            </a:r>
          </a:p>
          <a:p>
            <a:pPr lvl="1"/>
            <a:r>
              <a:rPr lang="en-US" dirty="0"/>
              <a:t>Latency without pipelining = T1</a:t>
            </a:r>
          </a:p>
          <a:p>
            <a:pPr lvl="1"/>
            <a:r>
              <a:rPr lang="en-US" dirty="0"/>
              <a:t>Latency with pipelining= K*T2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84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 in Computer:: Performance</a:t>
            </a:r>
            <a:br>
              <a:rPr lang="en-US" b="1" dirty="0"/>
            </a:br>
            <a:r>
              <a:rPr lang="en-US" b="1" dirty="0"/>
              <a:t>Non Ideal case with latch time (Derivations)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If  all stages do not take same time </a:t>
            </a:r>
          </a:p>
          <a:p>
            <a:pPr lvl="1"/>
            <a:r>
              <a:rPr lang="en-US" dirty="0"/>
              <a:t>Non pipeline processor takes T1 time to complete one instruction</a:t>
            </a:r>
          </a:p>
          <a:p>
            <a:pPr lvl="1"/>
            <a:r>
              <a:rPr lang="en-US" dirty="0"/>
              <a:t>In pipeline processor max time take by any stage is T2</a:t>
            </a:r>
          </a:p>
          <a:p>
            <a:pPr lvl="1"/>
            <a:r>
              <a:rPr lang="en-US" dirty="0"/>
              <a:t>Latch time=T3</a:t>
            </a:r>
          </a:p>
          <a:p>
            <a:pPr lvl="1"/>
            <a:r>
              <a:rPr lang="en-US" dirty="0"/>
              <a:t>Stages =k</a:t>
            </a:r>
          </a:p>
          <a:p>
            <a:pPr lvl="1"/>
            <a:r>
              <a:rPr lang="en-US" dirty="0"/>
              <a:t>Number of instructions = n</a:t>
            </a:r>
          </a:p>
          <a:p>
            <a:r>
              <a:rPr lang="en-US" dirty="0"/>
              <a:t>Then </a:t>
            </a:r>
          </a:p>
          <a:p>
            <a:pPr lvl="1"/>
            <a:r>
              <a:rPr lang="en-US" dirty="0"/>
              <a:t>Clock cycle of pipeline processor = T2+T3, Clock Cycle of processor without pipelining = T1</a:t>
            </a:r>
          </a:p>
          <a:p>
            <a:pPr lvl="1"/>
            <a:r>
              <a:rPr lang="en-US" dirty="0"/>
              <a:t>Frequency of pipeline processor =1/(T2+T3), Frequency of processor without pipelining = 1/(T1)</a:t>
            </a:r>
          </a:p>
          <a:p>
            <a:pPr lvl="1"/>
            <a:r>
              <a:rPr lang="en-US" dirty="0"/>
              <a:t>Time taken to complete n instructions without pipeline= n*T1= n*clock cycle of non pipeline</a:t>
            </a:r>
          </a:p>
          <a:p>
            <a:pPr lvl="1"/>
            <a:r>
              <a:rPr lang="en-US" dirty="0"/>
              <a:t>Through put for n instructions without pipeline= n/ n*T1</a:t>
            </a:r>
          </a:p>
          <a:p>
            <a:pPr lvl="1"/>
            <a:r>
              <a:rPr lang="en-US" dirty="0"/>
              <a:t>Time taken to complete n instructions with pipeline= (k+n-1)*(T2+T3)= (k+n-1)*(Clock Cycle of pipeline)</a:t>
            </a:r>
          </a:p>
          <a:p>
            <a:pPr lvl="1"/>
            <a:r>
              <a:rPr lang="en-US" dirty="0"/>
              <a:t>Through put for n instructions with pipeline= n/ (k+n-1)*(T2+T3)</a:t>
            </a:r>
          </a:p>
          <a:p>
            <a:pPr lvl="1"/>
            <a:r>
              <a:rPr lang="en-US" dirty="0"/>
              <a:t>Speedup for n instructions =  n*T1/ (k+n-1)*(T2+T3)</a:t>
            </a:r>
          </a:p>
          <a:p>
            <a:pPr lvl="1"/>
            <a:r>
              <a:rPr lang="en-US" dirty="0"/>
              <a:t>Latency without pipelining = T1</a:t>
            </a:r>
          </a:p>
          <a:p>
            <a:pPr lvl="1"/>
            <a:r>
              <a:rPr lang="en-US" dirty="0"/>
              <a:t>Latency with pipelining= K*(T2+T3)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5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1F59-579C-F7D0-80AA-565A6510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improve Performance?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C067-1E39-41FC-4FCC-75F7B7A84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Increase Clock Frequency of CPU</a:t>
            </a:r>
          </a:p>
          <a:p>
            <a:endParaRPr lang="en-US" dirty="0"/>
          </a:p>
          <a:p>
            <a:r>
              <a:rPr lang="en-US" dirty="0"/>
              <a:t>Internal clock to synchronize all operations – ensures all circuits inside a computer works together at same time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Clock Cycle Time: Amount of time between 2 adjacent pulses of an oscillator</a:t>
            </a:r>
          </a:p>
          <a:p>
            <a:endParaRPr lang="en-US" dirty="0"/>
          </a:p>
          <a:p>
            <a:r>
              <a:rPr lang="en-US" dirty="0"/>
              <a:t>Single increment of the CPU clock during which the smallest unit of processor activity is carried out</a:t>
            </a:r>
          </a:p>
          <a:p>
            <a:endParaRPr lang="en-US" dirty="0"/>
          </a:p>
          <a:p>
            <a:r>
              <a:rPr lang="it-IT" dirty="0"/>
              <a:t>If one instruction cycle takes 3ns then clock cycle time will be of 3ns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Clock Frequency: Number of clock cycles CPU executes per second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1F59-579C-F7D0-80AA-565A6510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Clock Frequency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BE4D0-A9EF-C794-11F7-95B29822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Measured In Hertz.</a:t>
            </a:r>
          </a:p>
          <a:p>
            <a:endParaRPr lang="en-US" dirty="0"/>
          </a:p>
          <a:p>
            <a:r>
              <a:rPr lang="en-US" dirty="0"/>
              <a:t>1 Hertz = 1 clock cycle/second</a:t>
            </a:r>
          </a:p>
          <a:p>
            <a:endParaRPr lang="en-US" dirty="0"/>
          </a:p>
          <a:p>
            <a:r>
              <a:rPr lang="en-US" dirty="0"/>
              <a:t>1 MHz = 10</a:t>
            </a:r>
            <a:r>
              <a:rPr lang="en-US" baseline="30000" dirty="0"/>
              <a:t>6</a:t>
            </a:r>
            <a:r>
              <a:rPr lang="en-US" dirty="0"/>
              <a:t> clock cycles per second</a:t>
            </a:r>
          </a:p>
          <a:p>
            <a:endParaRPr lang="en-US" dirty="0"/>
          </a:p>
          <a:p>
            <a:r>
              <a:rPr lang="en-US" dirty="0"/>
              <a:t>1 GHz = 10</a:t>
            </a:r>
            <a:r>
              <a:rPr lang="en-US" baseline="30000" dirty="0"/>
              <a:t>9</a:t>
            </a:r>
            <a:r>
              <a:rPr lang="en-US" dirty="0"/>
              <a:t> clock cycles per second</a:t>
            </a:r>
          </a:p>
          <a:p>
            <a:endParaRPr lang="en-US" dirty="0"/>
          </a:p>
          <a:p>
            <a:r>
              <a:rPr lang="en-US" dirty="0"/>
              <a:t>Indicator of Processor speed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0EEA32-56DE-5AF2-AF8E-052857791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397" y="2529122"/>
            <a:ext cx="4629403" cy="145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5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1F59-579C-F7D0-80AA-565A6510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Clock Frequency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BE4D0-A9EF-C794-11F7-95B29822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the clock frequency of the processor if one clock cycle takes 10 ns? </a:t>
            </a:r>
          </a:p>
          <a:p>
            <a:endParaRPr lang="en-US" dirty="0"/>
          </a:p>
          <a:p>
            <a:r>
              <a:rPr lang="en-US" dirty="0"/>
              <a:t>Clock frequency = 1/clock cycle time</a:t>
            </a:r>
          </a:p>
          <a:p>
            <a:pPr marL="0" indent="0">
              <a:buNone/>
            </a:pPr>
            <a:r>
              <a:rPr lang="en-US" dirty="0"/>
              <a:t>                                 = 1/(10 x 10</a:t>
            </a:r>
            <a:r>
              <a:rPr lang="en-US" baseline="30000" dirty="0"/>
              <a:t>-9</a:t>
            </a:r>
            <a:r>
              <a:rPr lang="en-US" dirty="0"/>
              <a:t>)</a:t>
            </a:r>
            <a:endParaRPr lang="en-US" baseline="30000" dirty="0"/>
          </a:p>
          <a:p>
            <a:pPr marL="0" indent="0">
              <a:buNone/>
            </a:pPr>
            <a:r>
              <a:rPr lang="en-US" baseline="30000" dirty="0"/>
              <a:t>                                                 </a:t>
            </a:r>
            <a:r>
              <a:rPr lang="en-US" dirty="0"/>
              <a:t>=  100000000 Hz</a:t>
            </a:r>
          </a:p>
          <a:p>
            <a:pPr marL="0" indent="0">
              <a:buNone/>
            </a:pPr>
            <a:r>
              <a:rPr lang="en-US" dirty="0"/>
              <a:t>                                 =  0.1 GHz</a:t>
            </a:r>
          </a:p>
        </p:txBody>
      </p:sp>
    </p:spTree>
    <p:extLst>
      <p:ext uri="{BB962C8B-B14F-4D97-AF65-F5344CB8AC3E}">
        <p14:creationId xmlns:p14="http://schemas.microsoft.com/office/powerpoint/2010/main" val="397272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1F59-579C-F7D0-80AA-565A6510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Pipelining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BE4D0-A9EF-C794-11F7-95B29822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Multiple instructions are overlapped in a single execution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takes advantages of the parallelism that exists among the actions needed to execute an instruction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implementation technique to make CPU faster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25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1F59-579C-F7D0-80AA-565A65106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Pipelining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4BE4D0-A9EF-C794-11F7-95B29822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  <a:p>
            <a:r>
              <a:rPr lang="en-US" dirty="0"/>
              <a:t>A pipeline is just like an assembly line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an automobile manufacturing line, there are many steps each contributing something to the construction of the car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step operates in parallel with other steps although with a different car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30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Real 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Automobile manufacturing line without pipelining</a:t>
            </a:r>
          </a:p>
          <a:p>
            <a:r>
              <a:rPr lang="en-US" dirty="0"/>
              <a:t>Assemble (A), Paint (P), Fix tires (T) </a:t>
            </a:r>
          </a:p>
          <a:p>
            <a:r>
              <a:rPr lang="en-US" dirty="0"/>
              <a:t>Assuming A+P+T take 3 hours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253803" y="4086823"/>
          <a:ext cx="6606860" cy="2090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1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1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17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4239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  <a:p>
                      <a:r>
                        <a:rPr lang="en-US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0-3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6 -9Hours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/>
                        <a:t>Ca</a:t>
                      </a:r>
                      <a:r>
                        <a:rPr lang="en-US" baseline="0" dirty="0"/>
                        <a:t>r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A+P+T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/>
                        <a:t>Car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A+P+T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967">
                <a:tc>
                  <a:txBody>
                    <a:bodyPr/>
                    <a:lstStyle/>
                    <a:p>
                      <a:r>
                        <a:rPr lang="en-US" dirty="0"/>
                        <a:t>Car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A+P+T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111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11244</TotalTime>
  <Words>1909</Words>
  <Application>Microsoft Office PowerPoint</Application>
  <PresentationFormat>Widescreen</PresentationFormat>
  <Paragraphs>405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Pipelining </vt:lpstr>
      <vt:lpstr>Fundamental Execution Cycle</vt:lpstr>
      <vt:lpstr>Performance</vt:lpstr>
      <vt:lpstr>How to improve Performance?</vt:lpstr>
      <vt:lpstr>Clock Frequency</vt:lpstr>
      <vt:lpstr>Clock Frequency</vt:lpstr>
      <vt:lpstr>Pipelining</vt:lpstr>
      <vt:lpstr>Pipelining</vt:lpstr>
      <vt:lpstr>Real World Analogy</vt:lpstr>
      <vt:lpstr>Real World Analogy</vt:lpstr>
      <vt:lpstr>Stages in Execution Cycle</vt:lpstr>
      <vt:lpstr>Stages in Execution Cycle</vt:lpstr>
      <vt:lpstr>Performance of Pipelined Processor</vt:lpstr>
      <vt:lpstr>Performance of Pipelined Processor</vt:lpstr>
      <vt:lpstr>Performance of Pipelined Processor</vt:lpstr>
      <vt:lpstr>Latency and Throughput</vt:lpstr>
      <vt:lpstr> Performance of Pipelined  Processor</vt:lpstr>
      <vt:lpstr>Performance of Pipelined Processor</vt:lpstr>
      <vt:lpstr>Latency and Throughput</vt:lpstr>
      <vt:lpstr> Performance of Pipelined  Processor</vt:lpstr>
      <vt:lpstr>Performance of Pipelined Processor</vt:lpstr>
      <vt:lpstr>Latency and Throughput</vt:lpstr>
      <vt:lpstr>Throughput and Latency for 3 instructions</vt:lpstr>
      <vt:lpstr>Clock Cycle</vt:lpstr>
      <vt:lpstr>Clock Cycle</vt:lpstr>
      <vt:lpstr>Latency and Throughput</vt:lpstr>
      <vt:lpstr>Pipeline with 5 stages</vt:lpstr>
      <vt:lpstr>Pipeline in Computer:: Stages</vt:lpstr>
      <vt:lpstr>Pipeline in Computer:: Performance Ideal case (Derivations)</vt:lpstr>
      <vt:lpstr>Pipeline in Computer:: Performance Non Ideal case (Derivations)</vt:lpstr>
      <vt:lpstr>Pipeline in Computer:: Performance Non Ideal case with latch time (Derivations)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Pipelining I</dc:title>
  <dc:creator>DeLL</dc:creator>
  <cp:lastModifiedBy>DeLL</cp:lastModifiedBy>
  <cp:revision>37</cp:revision>
  <dcterms:created xsi:type="dcterms:W3CDTF">2022-11-10T09:18:42Z</dcterms:created>
  <dcterms:modified xsi:type="dcterms:W3CDTF">2022-11-21T11:22:29Z</dcterms:modified>
</cp:coreProperties>
</file>