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8" r:id="rId3"/>
    <p:sldId id="271" r:id="rId4"/>
    <p:sldId id="291" r:id="rId5"/>
    <p:sldId id="292" r:id="rId6"/>
    <p:sldId id="301" r:id="rId7"/>
    <p:sldId id="341" r:id="rId8"/>
    <p:sldId id="568" r:id="rId9"/>
    <p:sldId id="569" r:id="rId10"/>
    <p:sldId id="570" r:id="rId11"/>
    <p:sldId id="571" r:id="rId12"/>
    <p:sldId id="300" r:id="rId13"/>
    <p:sldId id="618" r:id="rId14"/>
    <p:sldId id="314" r:id="rId15"/>
    <p:sldId id="312" r:id="rId16"/>
    <p:sldId id="586" r:id="rId17"/>
    <p:sldId id="262" r:id="rId18"/>
    <p:sldId id="602" r:id="rId19"/>
    <p:sldId id="576" r:id="rId20"/>
    <p:sldId id="617" r:id="rId21"/>
    <p:sldId id="308" r:id="rId22"/>
    <p:sldId id="309" r:id="rId23"/>
    <p:sldId id="593" r:id="rId24"/>
    <p:sldId id="304" r:id="rId25"/>
    <p:sldId id="620" r:id="rId26"/>
    <p:sldId id="627" r:id="rId27"/>
    <p:sldId id="628" r:id="rId28"/>
    <p:sldId id="634" r:id="rId29"/>
    <p:sldId id="277" r:id="rId30"/>
    <p:sldId id="321" r:id="rId31"/>
    <p:sldId id="323" r:id="rId32"/>
    <p:sldId id="327" r:id="rId33"/>
    <p:sldId id="638" r:id="rId34"/>
    <p:sldId id="632" r:id="rId35"/>
    <p:sldId id="635" r:id="rId36"/>
    <p:sldId id="636" r:id="rId37"/>
    <p:sldId id="637" r:id="rId3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66"/>
    <a:srgbClr val="D1EBFF"/>
    <a:srgbClr val="CCECFF"/>
    <a:srgbClr val="CCFFCC"/>
    <a:srgbClr val="ECFBA3"/>
    <a:srgbClr val="FFCCFF"/>
    <a:srgbClr val="CCFFFF"/>
    <a:srgbClr val="0033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9737" autoAdjust="0"/>
  </p:normalViewPr>
  <p:slideViewPr>
    <p:cSldViewPr>
      <p:cViewPr varScale="1">
        <p:scale>
          <a:sx n="77" d="100"/>
          <a:sy n="77" d="100"/>
        </p:scale>
        <p:origin x="161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40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fld id="{D00D5931-13C6-4DE1-B77F-C0EE5847E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2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fld id="{7228F4CD-6097-41F3-84AD-2F5B234783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081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28F4CD-6097-41F3-84AD-2F5B2347832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61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5763CAE-8EA0-4CC7-AA58-5F1221BA89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A91E07-C2FB-47BC-B4F6-F1A5E0FE4A4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90466" name="Rectangle 2">
            <a:extLst>
              <a:ext uri="{FF2B5EF4-FFF2-40B4-BE49-F238E27FC236}">
                <a16:creationId xmlns:a16="http://schemas.microsoft.com/office/drawing/2014/main" id="{D0281D64-AE99-4BEF-8784-34F43E324F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704850"/>
            <a:ext cx="4575175" cy="34305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F81CA2B9-0CCD-4D24-B7DC-D81E4E0D32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1975"/>
            <a:ext cx="5029200" cy="40592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/>
              <a:t>Output: </a:t>
            </a:r>
            <a:r>
              <a:rPr lang="en-US" dirty="0"/>
              <a:t>The sum of the </a:t>
            </a:r>
            <a:r>
              <a:rPr lang="en-US" i="1" dirty="0"/>
              <a:t>n </a:t>
            </a:r>
            <a:r>
              <a:rPr lang="en-US" dirty="0"/>
              <a:t>integers in </a:t>
            </a:r>
            <a:r>
              <a:rPr lang="en-US" i="1" dirty="0"/>
              <a:t>A </a:t>
            </a:r>
            <a:r>
              <a:rPr lang="en-US" dirty="0"/>
              <a:t>starting at index </a:t>
            </a:r>
            <a:r>
              <a:rPr lang="en-US" i="1" dirty="0" err="1"/>
              <a:t>i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28F4CD-6097-41F3-84AD-2F5B2347832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91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Britannic Bold" panose="020B09030607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6834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253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0835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0333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53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4663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>
            <a:lvl1pPr>
              <a:defRPr>
                <a:latin typeface="Britannic Bold" panose="020B090306070302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444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62325"/>
            <a:ext cx="7772400" cy="1362075"/>
          </a:xfrm>
        </p:spPr>
        <p:txBody>
          <a:bodyPr anchor="t"/>
          <a:lstStyle>
            <a:lvl1pPr algn="ctr">
              <a:defRPr sz="4000" b="1" cap="all">
                <a:latin typeface="Britannic Bold" panose="020B09030607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86213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389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828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84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008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79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386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083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9144000" cy="76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90600"/>
            <a:ext cx="8763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876800" y="6553200"/>
            <a:ext cx="42672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Recursion Page:</a:t>
            </a:r>
            <a:fld id="{9337C10E-D996-488C-A636-12F436754F0B}" type="slidenum">
              <a:rPr lang="en-US" sz="1000" smtClean="0"/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/>
          </a:p>
          <a:p>
            <a:pPr algn="r">
              <a:defRPr/>
            </a:pPr>
            <a:endParaRPr lang="en-US" sz="1000" dirty="0"/>
          </a:p>
          <a:p>
            <a:pPr algn="r">
              <a:defRPr/>
            </a:pPr>
            <a:endParaRPr lang="en-US" sz="1000" dirty="0"/>
          </a:p>
          <a:p>
            <a:pPr algn="r">
              <a:defRPr/>
            </a:pPr>
            <a:endParaRPr lang="en-US" sz="1000" dirty="0"/>
          </a:p>
          <a:p>
            <a:pPr algn="r">
              <a:defRPr/>
            </a:pP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Britannic Bold" panose="020B0903060703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e.surrey.ac.uk/Personal/R.Knott/Fibonacci/fibnat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hyperlink" Target="http://www.ee.surrey.ac.uk/Personal/R.Knott/Fibonacci/fibna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DCE5-6059-47A9-8D54-EDFEEF073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latin typeface="Elephant" panose="02020904090505020303" pitchFamily="18" charset="0"/>
              </a:rPr>
              <a:t>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6CF84-1895-460A-8A23-F9C32D914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142999"/>
            <a:ext cx="6400800" cy="963777"/>
          </a:xfrm>
        </p:spPr>
        <p:txBody>
          <a:bodyPr/>
          <a:lstStyle/>
          <a:p>
            <a:r>
              <a:rPr lang="en-US" altLang="en-US" sz="2400" i="1" dirty="0"/>
              <a:t>To err is human, to forgive divine.</a:t>
            </a:r>
          </a:p>
          <a:p>
            <a:r>
              <a:rPr lang="en-US" altLang="en-US" sz="2400" b="1" dirty="0"/>
              <a:t>To iterate is human, to recurse divine</a:t>
            </a:r>
            <a:endParaRPr lang="en-US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64C2E0-0354-4C8F-8023-AB08970AFF48}"/>
              </a:ext>
            </a:extLst>
          </p:cNvPr>
          <p:cNvSpPr/>
          <p:nvPr/>
        </p:nvSpPr>
        <p:spPr>
          <a:xfrm>
            <a:off x="2209800" y="3962400"/>
            <a:ext cx="5257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FontTx/>
              <a:buNone/>
            </a:pPr>
            <a:r>
              <a:rPr lang="en-US" altLang="en-US" dirty="0"/>
              <a:t>Taken From</a:t>
            </a:r>
          </a:p>
          <a:p>
            <a:pPr marL="0" indent="0" algn="ctr">
              <a:buFontTx/>
              <a:buNone/>
            </a:pPr>
            <a:r>
              <a:rPr lang="en-US" altLang="en-US" dirty="0"/>
              <a:t>Chapter 5 of the Book by Adam Drozdek </a:t>
            </a:r>
          </a:p>
          <a:p>
            <a:pPr marL="0" indent="0" algn="ctr">
              <a:buFontTx/>
              <a:buNone/>
            </a:pPr>
            <a:r>
              <a:rPr lang="en-US" altLang="en-US" dirty="0"/>
              <a:t>Chapter 7 of the Book by </a:t>
            </a:r>
            <a:r>
              <a:rPr lang="en-US" altLang="en-US" dirty="0" err="1"/>
              <a:t>Koffmann</a:t>
            </a:r>
            <a:r>
              <a:rPr lang="en-US" altLang="en-US" dirty="0"/>
              <a:t> and Wolfgang</a:t>
            </a:r>
          </a:p>
        </p:txBody>
      </p:sp>
    </p:spTree>
    <p:extLst>
      <p:ext uri="{BB962C8B-B14F-4D97-AF65-F5344CB8AC3E}">
        <p14:creationId xmlns:p14="http://schemas.microsoft.com/office/powerpoint/2010/main" val="266880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>
            <a:extLst>
              <a:ext uri="{FF2B5EF4-FFF2-40B4-BE49-F238E27FC236}">
                <a16:creationId xmlns:a16="http://schemas.microsoft.com/office/drawing/2014/main" id="{973ADE32-4D68-442E-983D-B7DD648470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Recursion Infinite loop</a:t>
            </a:r>
          </a:p>
        </p:txBody>
      </p:sp>
      <p:sp>
        <p:nvSpPr>
          <p:cNvPr id="513027" name="Rectangle 3">
            <a:extLst>
              <a:ext uri="{FF2B5EF4-FFF2-40B4-BE49-F238E27FC236}">
                <a16:creationId xmlns:a16="http://schemas.microsoft.com/office/drawing/2014/main" id="{DD5DBF83-8D3B-48DD-AAEB-35EAF4102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9969" y="1077363"/>
            <a:ext cx="7848600" cy="4953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	Similarly, if we use recursion we must be careful not to create an infinite chain of function calls: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		</a:t>
            </a:r>
            <a:r>
              <a:rPr lang="en-US" altLang="en-US" sz="2000" b="1" dirty="0">
                <a:solidFill>
                  <a:srgbClr val="A2C1FE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fac(</a:t>
            </a:r>
            <a:r>
              <a:rPr lang="en-US" altLang="en-US" sz="2000" b="1" dirty="0">
                <a:solidFill>
                  <a:srgbClr val="A2C1FE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numb){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   </a:t>
            </a:r>
            <a:r>
              <a:rPr lang="en-US" altLang="en-US" sz="2000" b="1" dirty="0">
                <a:solidFill>
                  <a:srgbClr val="A2C1FE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000" b="1" dirty="0">
                <a:latin typeface="Courier New" panose="02070309020205020404" pitchFamily="49" charset="0"/>
              </a:rPr>
              <a:t> numb * fac(numb-1);</a:t>
            </a:r>
            <a:endParaRPr lang="en-US" altLang="en-US" sz="2000" b="1" dirty="0">
              <a:solidFill>
                <a:srgbClr val="66FF33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}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	Or: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   		</a:t>
            </a:r>
            <a:r>
              <a:rPr lang="en-US" altLang="en-US" sz="2000" b="1" dirty="0">
                <a:solidFill>
                  <a:srgbClr val="A2C1FE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fac(</a:t>
            </a:r>
            <a:r>
              <a:rPr lang="en-US" altLang="en-US" sz="2000" b="1" dirty="0">
                <a:solidFill>
                  <a:srgbClr val="A2C1FE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numb){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   </a:t>
            </a:r>
            <a:r>
              <a:rPr lang="en-US" altLang="en-US" sz="2000" b="1" dirty="0">
                <a:solidFill>
                  <a:srgbClr val="A2C1FE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000" b="1" dirty="0">
                <a:latin typeface="Courier New" panose="02070309020205020404" pitchFamily="49" charset="0"/>
              </a:rPr>
              <a:t> (numb&lt;=1)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      </a:t>
            </a:r>
            <a:r>
              <a:rPr lang="en-US" altLang="en-US" sz="2000" b="1" dirty="0">
                <a:solidFill>
                  <a:srgbClr val="A2C1FE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000" b="1" dirty="0">
                <a:latin typeface="Courier New" panose="02070309020205020404" pitchFamily="49" charset="0"/>
              </a:rPr>
              <a:t> 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   </a:t>
            </a:r>
            <a:r>
              <a:rPr lang="en-US" altLang="en-US" sz="2000" b="1" dirty="0">
                <a:solidFill>
                  <a:srgbClr val="A2C1FE"/>
                </a:solidFill>
                <a:latin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      </a:t>
            </a:r>
            <a:r>
              <a:rPr lang="en-US" altLang="en-US" sz="2000" b="1" dirty="0">
                <a:solidFill>
                  <a:srgbClr val="A2C1FE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000" b="1" dirty="0">
                <a:latin typeface="Courier New" panose="02070309020205020404" pitchFamily="49" charset="0"/>
              </a:rPr>
              <a:t> numb * fac(numb+1);</a:t>
            </a:r>
            <a:endParaRPr lang="en-US" altLang="en-US" sz="2000" b="1" dirty="0">
              <a:solidFill>
                <a:srgbClr val="66FF33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}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dirty="0"/>
          </a:p>
        </p:txBody>
      </p:sp>
      <p:grpSp>
        <p:nvGrpSpPr>
          <p:cNvPr id="513028" name="Group 4">
            <a:extLst>
              <a:ext uri="{FF2B5EF4-FFF2-40B4-BE49-F238E27FC236}">
                <a16:creationId xmlns:a16="http://schemas.microsoft.com/office/drawing/2014/main" id="{48837CB5-D431-4AF5-AA52-C1C248A8298A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4953000"/>
            <a:ext cx="1676400" cy="914400"/>
            <a:chOff x="2256" y="3120"/>
            <a:chExt cx="912" cy="576"/>
          </a:xfrm>
        </p:grpSpPr>
        <p:sp>
          <p:nvSpPr>
            <p:cNvPr id="513029" name="Line 5">
              <a:extLst>
                <a:ext uri="{FF2B5EF4-FFF2-40B4-BE49-F238E27FC236}">
                  <a16:creationId xmlns:a16="http://schemas.microsoft.com/office/drawing/2014/main" id="{75550CC0-E88C-4B21-B1FD-2DB92F15DF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3120"/>
              <a:ext cx="0" cy="576"/>
            </a:xfrm>
            <a:prstGeom prst="line">
              <a:avLst/>
            </a:prstGeom>
            <a:noFill/>
            <a:ln w="381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30" name="Line 6">
              <a:extLst>
                <a:ext uri="{FF2B5EF4-FFF2-40B4-BE49-F238E27FC236}">
                  <a16:creationId xmlns:a16="http://schemas.microsoft.com/office/drawing/2014/main" id="{F7EDB934-F4BC-46CF-A9A1-E6A5CA7CE4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3120"/>
              <a:ext cx="912" cy="0"/>
            </a:xfrm>
            <a:prstGeom prst="line">
              <a:avLst/>
            </a:prstGeom>
            <a:noFill/>
            <a:ln w="38100">
              <a:solidFill>
                <a:srgbClr val="FAFD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031" name="AutoShape 7">
            <a:extLst>
              <a:ext uri="{FF2B5EF4-FFF2-40B4-BE49-F238E27FC236}">
                <a16:creationId xmlns:a16="http://schemas.microsoft.com/office/drawing/2014/main" id="{0DC53288-30FD-43F9-887D-5213BC79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589213"/>
            <a:ext cx="2667000" cy="1525587"/>
          </a:xfrm>
          <a:prstGeom prst="wedgeRoundRectCallout">
            <a:avLst>
              <a:gd name="adj1" fmla="val -70773"/>
              <a:gd name="adj2" fmla="val 13894"/>
              <a:gd name="adj3" fmla="val 16667"/>
            </a:avLst>
          </a:prstGeom>
          <a:noFill/>
          <a:ln w="38100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en-US" sz="32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Oops!</a:t>
            </a:r>
          </a:p>
          <a:p>
            <a:pPr algn="ctr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No termination condition</a:t>
            </a:r>
          </a:p>
        </p:txBody>
      </p:sp>
      <p:sp>
        <p:nvSpPr>
          <p:cNvPr id="513032" name="AutoShape 8">
            <a:extLst>
              <a:ext uri="{FF2B5EF4-FFF2-40B4-BE49-F238E27FC236}">
                <a16:creationId xmlns:a16="http://schemas.microsoft.com/office/drawing/2014/main" id="{6C5F4005-429E-43AF-88A6-836C13EA2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6199188"/>
            <a:ext cx="1676400" cy="658812"/>
          </a:xfrm>
          <a:prstGeom prst="wedgeRoundRectCallout">
            <a:avLst>
              <a:gd name="adj1" fmla="val -139583"/>
              <a:gd name="adj2" fmla="val -69759"/>
              <a:gd name="adj3" fmla="val 16667"/>
            </a:avLst>
          </a:prstGeom>
          <a:noFill/>
          <a:ln w="38100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en-US" sz="32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Oops!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>
            <a:extLst>
              <a:ext uri="{FF2B5EF4-FFF2-40B4-BE49-F238E27FC236}">
                <a16:creationId xmlns:a16="http://schemas.microsoft.com/office/drawing/2014/main" id="{039C3AC8-D407-49DD-832F-EC108FC51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Recursion Infinite loop</a:t>
            </a:r>
          </a:p>
        </p:txBody>
      </p:sp>
      <p:sp>
        <p:nvSpPr>
          <p:cNvPr id="514051" name="Rectangle 3">
            <a:extLst>
              <a:ext uri="{FF2B5EF4-FFF2-40B4-BE49-F238E27FC236}">
                <a16:creationId xmlns:a16="http://schemas.microsoft.com/office/drawing/2014/main" id="{B58B01FD-4395-485E-92AA-0076307823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99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 dirty="0"/>
              <a:t>	We must always make sure that the recursion </a:t>
            </a:r>
            <a:r>
              <a:rPr lang="en-US" altLang="en-US" sz="2400" i="1" dirty="0"/>
              <a:t>bottoms out</a:t>
            </a:r>
            <a:r>
              <a:rPr lang="en-US" altLang="en-US" sz="2400" dirty="0"/>
              <a:t>:</a:t>
            </a:r>
          </a:p>
          <a:p>
            <a:pPr>
              <a:buFont typeface="Monotype Sorts" pitchFamily="2" charset="2"/>
              <a:buNone/>
            </a:pPr>
            <a:endParaRPr lang="en-US" altLang="en-US" sz="2400" dirty="0"/>
          </a:p>
          <a:p>
            <a:r>
              <a:rPr lang="en-US" altLang="en-US" sz="2400" dirty="0"/>
              <a:t>A recursive function must contain </a:t>
            </a:r>
            <a:r>
              <a:rPr lang="en-US" altLang="en-US" sz="2400" dirty="0">
                <a:solidFill>
                  <a:srgbClr val="0070C0"/>
                </a:solidFill>
              </a:rPr>
              <a:t>at least one non-recursive branch.</a:t>
            </a:r>
          </a:p>
          <a:p>
            <a:r>
              <a:rPr lang="en-US" altLang="en-US" sz="2400" dirty="0"/>
              <a:t>The recursive calls must eventually lead to a non-recursive branch.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Largest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419600" y="3588026"/>
            <a:ext cx="3657600" cy="2895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92500" lnSpcReduction="20000"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1600" dirty="0" err="1">
                <a:solidFill>
                  <a:schemeClr val="tx2"/>
                </a:solidFill>
              </a:rPr>
              <a:t>int</a:t>
            </a:r>
            <a:r>
              <a:rPr lang="en-US" sz="1600" dirty="0">
                <a:solidFill>
                  <a:schemeClr val="tx2"/>
                </a:solidFill>
              </a:rPr>
              <a:t> Largest(const </a:t>
            </a:r>
            <a:r>
              <a:rPr lang="en-US" sz="1600" dirty="0" err="1">
                <a:solidFill>
                  <a:schemeClr val="tx2"/>
                </a:solidFill>
              </a:rPr>
              <a:t>int</a:t>
            </a:r>
            <a:r>
              <a:rPr lang="en-US" sz="1600" dirty="0">
                <a:solidFill>
                  <a:schemeClr val="tx2"/>
                </a:solidFill>
              </a:rPr>
              <a:t> list[], </a:t>
            </a:r>
            <a:r>
              <a:rPr lang="en-US" sz="1600" dirty="0" err="1">
                <a:solidFill>
                  <a:schemeClr val="tx2"/>
                </a:solidFill>
              </a:rPr>
              <a:t>int</a:t>
            </a:r>
            <a:r>
              <a:rPr lang="en-US" sz="1600" dirty="0">
                <a:solidFill>
                  <a:schemeClr val="tx2"/>
                </a:solidFill>
              </a:rPr>
              <a:t> low, </a:t>
            </a:r>
            <a:r>
              <a:rPr lang="en-US" sz="1600" dirty="0" err="1">
                <a:solidFill>
                  <a:schemeClr val="tx2"/>
                </a:solidFill>
              </a:rPr>
              <a:t>int</a:t>
            </a:r>
            <a:r>
              <a:rPr lang="en-US" sz="1600" dirty="0">
                <a:solidFill>
                  <a:schemeClr val="tx2"/>
                </a:solidFill>
              </a:rPr>
              <a:t> high){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1600" dirty="0">
                <a:solidFill>
                  <a:schemeClr val="tx2"/>
                </a:solidFill>
              </a:rPr>
              <a:t>	int m;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1600" dirty="0">
                <a:solidFill>
                  <a:schemeClr val="tx2"/>
                </a:solidFill>
              </a:rPr>
              <a:t>	if(low==high)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1600" dirty="0">
                <a:solidFill>
                  <a:schemeClr val="tx2"/>
                </a:solidFill>
              </a:rPr>
              <a:t>		return list[low];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1600" dirty="0">
                <a:solidFill>
                  <a:schemeClr val="tx2"/>
                </a:solidFill>
              </a:rPr>
              <a:t>	else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1600" dirty="0">
                <a:solidFill>
                  <a:schemeClr val="tx2"/>
                </a:solidFill>
              </a:rPr>
              <a:t>	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1600" dirty="0">
                <a:solidFill>
                  <a:schemeClr val="tx2"/>
                </a:solidFill>
              </a:rPr>
              <a:t>		m = Largest(list,low+1,high);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1600" dirty="0">
                <a:solidFill>
                  <a:schemeClr val="tx2"/>
                </a:solidFill>
              </a:rPr>
              <a:t>		if(list[low]&gt;=m)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1600" dirty="0">
                <a:solidFill>
                  <a:schemeClr val="tx2"/>
                </a:solidFill>
              </a:rPr>
              <a:t>			return list[low];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1600" dirty="0">
                <a:solidFill>
                  <a:schemeClr val="tx2"/>
                </a:solidFill>
              </a:rPr>
              <a:t>		else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1600" dirty="0">
                <a:solidFill>
                  <a:schemeClr val="tx2"/>
                </a:solidFill>
              </a:rPr>
              <a:t>			return m;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1600" dirty="0">
                <a:solidFill>
                  <a:schemeClr val="tx2"/>
                </a:solidFill>
              </a:rPr>
              <a:t>	}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1600" dirty="0">
                <a:solidFill>
                  <a:schemeClr val="tx2"/>
                </a:solidFill>
              </a:rPr>
              <a:t>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228600" y="2438400"/>
            <a:ext cx="3657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/>
              <a:t>void main(){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list[4]={5,10,12,8};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large = Largest(list,0,3);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/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143000" y="1371600"/>
          <a:ext cx="165883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99864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A004B-70F5-4DA9-8206-109D608D0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7: Recursion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3EB23-3D0D-4AB0-A46B-AEBCA7DC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C7BE-A358-4ACB-B379-20ABCC1267F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2DE849C3-3563-4C04-BDF3-A709545A8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Recursive Array Search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A53C14C-7504-4050-926E-EB46EF71C0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851338"/>
            <a:ext cx="9144000" cy="4525963"/>
          </a:xfrm>
        </p:spPr>
        <p:txBody>
          <a:bodyPr/>
          <a:lstStyle/>
          <a:p>
            <a:r>
              <a:rPr lang="en-US" altLang="en-US" sz="2400" dirty="0"/>
              <a:t>Can search an array using recursion</a:t>
            </a:r>
          </a:p>
          <a:p>
            <a:r>
              <a:rPr lang="en-US" altLang="en-US" sz="2400" dirty="0"/>
              <a:t>Simplest way is linear search</a:t>
            </a:r>
          </a:p>
          <a:p>
            <a:pPr lvl="1"/>
            <a:r>
              <a:rPr lang="en-US" altLang="en-US" sz="2000" dirty="0"/>
              <a:t>Examine one element at a time</a:t>
            </a:r>
          </a:p>
          <a:p>
            <a:pPr lvl="1"/>
            <a:r>
              <a:rPr lang="en-US" altLang="en-US" sz="2000" dirty="0"/>
              <a:t>Start with the first element, end with the last</a:t>
            </a:r>
          </a:p>
          <a:p>
            <a:endParaRPr lang="en-US" altLang="en-US" sz="2400" dirty="0"/>
          </a:p>
          <a:p>
            <a:r>
              <a:rPr lang="en-US" altLang="en-US" sz="2400" dirty="0"/>
              <a:t>One base case for recursive search: </a:t>
            </a:r>
            <a:r>
              <a:rPr lang="en-US" altLang="en-US" sz="2400" i="1" u="sng" dirty="0"/>
              <a:t>empty array</a:t>
            </a:r>
          </a:p>
          <a:p>
            <a:pPr lvl="1"/>
            <a:r>
              <a:rPr lang="en-US" altLang="en-US" sz="2000" dirty="0"/>
              <a:t>Result is -1 (negative, not an index </a:t>
            </a:r>
            <a:r>
              <a:rPr lang="en-US" altLang="en-US" sz="2000" dirty="0">
                <a:sym typeface="Wingdings" panose="05000000000000000000" pitchFamily="2" charset="2"/>
              </a:rPr>
              <a:t> not found)</a:t>
            </a:r>
            <a:endParaRPr lang="en-US" altLang="en-US" sz="2000" dirty="0"/>
          </a:p>
          <a:p>
            <a:endParaRPr lang="en-US" altLang="en-US" sz="2400" dirty="0"/>
          </a:p>
          <a:p>
            <a:r>
              <a:rPr lang="en-US" altLang="en-US" sz="2400" dirty="0"/>
              <a:t>Another base case: </a:t>
            </a:r>
            <a:r>
              <a:rPr lang="en-US" altLang="en-US" sz="2400" i="1" u="sng" dirty="0"/>
              <a:t>current element matches target</a:t>
            </a:r>
          </a:p>
          <a:p>
            <a:pPr lvl="1"/>
            <a:r>
              <a:rPr lang="en-US" altLang="en-US" sz="2000" dirty="0"/>
              <a:t>Result is index of current element</a:t>
            </a:r>
          </a:p>
          <a:p>
            <a:endParaRPr lang="en-US" altLang="en-US" sz="2400" dirty="0"/>
          </a:p>
          <a:p>
            <a:r>
              <a:rPr lang="en-US" altLang="en-US" sz="2400" dirty="0"/>
              <a:t>Recursive case: </a:t>
            </a:r>
            <a:r>
              <a:rPr lang="en-US" altLang="en-US" sz="2400" i="1" u="sng" dirty="0"/>
              <a:t>search rest, without current element</a:t>
            </a:r>
          </a:p>
        </p:txBody>
      </p:sp>
    </p:spTree>
    <p:extLst>
      <p:ext uri="{BB962C8B-B14F-4D97-AF65-F5344CB8AC3E}">
        <p14:creationId xmlns:p14="http://schemas.microsoft.com/office/powerpoint/2010/main" val="3226182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AD1BDBDC-73F1-4079-9B91-52DCC305B1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Linear Array Search Code: Alternate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38195A7F-D1DD-424F-9158-6658510CB7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610600" cy="54864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main() {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const int N=5;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int items[N]= {2,5,6,7,8};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int key =5;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int location=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Lsearch</a:t>
            </a:r>
            <a:r>
              <a:rPr lang="en-US" altLang="en-US" sz="2000" b="1" dirty="0">
                <a:latin typeface="Courier New" panose="02070309020205020404" pitchFamily="49" charset="0"/>
              </a:rPr>
              <a:t>(items, key, N);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bool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Lsearch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(int items[], int key, int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){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if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&lt; 0) 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return 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-1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else if (key == items[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])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return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else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return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Lsearch</a:t>
            </a:r>
            <a:r>
              <a:rPr lang="en-US" altLang="en-US" sz="2000" b="1" dirty="0">
                <a:latin typeface="Courier New" panose="02070309020205020404" pitchFamily="49" charset="0"/>
              </a:rPr>
              <a:t>(items, key, i-1);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6329C-A286-4CBF-883B-DC3E7127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2165F-2749-43F6-A301-70BDB36A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330C-C2DB-4898-9414-4984C720A366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868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2A9A604C-798C-4231-90E1-B1F055CFA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Recursive Array Search: Linear Algorithm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62DBE542-E16E-467F-BAC1-623101FC19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altLang="en-US" sz="2000" dirty="0"/>
              <a:t>if the array is empty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000" dirty="0"/>
              <a:t>      return -1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000" dirty="0"/>
              <a:t>else if first element matches target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000" dirty="0"/>
              <a:t>      return index of first element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000" dirty="0"/>
              <a:t>else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000" dirty="0"/>
              <a:t>      return result of searching rest of the array,     </a:t>
            </a:r>
          </a:p>
          <a:p>
            <a:pPr marL="533400" indent="-533400">
              <a:buFontTx/>
              <a:buNone/>
            </a:pPr>
            <a:r>
              <a:rPr lang="en-US" altLang="en-US" sz="2000" dirty="0"/>
              <a:t>                excluding the first element</a:t>
            </a:r>
            <a:endParaRPr lang="en-US" alt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5832E-5271-4F78-9BCC-E45378CE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7DC29-72BD-4166-AF71-7C52FF88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EBDF-4735-41C3-A8CD-9FAD74D635C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03A929F-DE87-44C7-BD60-572B9761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733800"/>
            <a:ext cx="8610600" cy="2895600"/>
          </a:xfrm>
          <a:prstGeom prst="rect">
            <a:avLst/>
          </a:prstGeom>
          <a:solidFill>
            <a:srgbClr val="D1EBFF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static int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linSrch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 (int items[], int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targ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) {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  return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linSrch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(items,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targ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, 0);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}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800" b="1" kern="0" dirty="0">
              <a:latin typeface="Courier New" panose="02070309020205020404" pitchFamily="49" charset="0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private static int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linSrch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 (int items[], int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targ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, int n) {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  if (n &gt;=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items.length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()) return -1;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  else if (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targ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 == items[n])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    return n;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  else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    return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linSrch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(items,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targ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, n+1);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5002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8D9A-5C75-4DB2-BC8E-AF500B6E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Search with Recursion</a:t>
            </a:r>
            <a:endParaRPr lang="en-US" dirty="0"/>
          </a:p>
        </p:txBody>
      </p:sp>
      <p:sp>
        <p:nvSpPr>
          <p:cNvPr id="529411" name="Rectangle 3">
            <a:extLst>
              <a:ext uri="{FF2B5EF4-FFF2-40B4-BE49-F238E27FC236}">
                <a16:creationId xmlns:a16="http://schemas.microsoft.com/office/drawing/2014/main" id="{D91D7871-281F-442E-9464-AF364C2093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// Searches an ordered array of integers using recursion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sz="1400" b="1" dirty="0">
              <a:solidFill>
                <a:srgbClr val="A2C1FE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400" b="1" dirty="0">
                <a:solidFill>
                  <a:srgbClr val="A2C1FE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bsearch</a:t>
            </a:r>
            <a:r>
              <a:rPr lang="en-US" altLang="en-US" sz="1400" b="1" dirty="0">
                <a:latin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A2C1FE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A2C1FE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</a:rPr>
              <a:t> data[], </a:t>
            </a:r>
            <a:r>
              <a:rPr lang="en-US" altLang="en-US" sz="1400" b="1" dirty="0">
                <a:solidFill>
                  <a:srgbClr val="A2C1FE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</a:rPr>
              <a:t> first, </a:t>
            </a:r>
            <a:r>
              <a:rPr lang="en-US" altLang="en-US" sz="1400" b="1" dirty="0">
                <a:solidFill>
                  <a:srgbClr val="A2C1FE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</a:rPr>
              <a:t> last, </a:t>
            </a:r>
            <a:r>
              <a:rPr lang="en-US" altLang="en-US" sz="1400" b="1" dirty="0">
                <a:solidFill>
                  <a:srgbClr val="A2C1FE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</a:rPr>
              <a:t> value)</a:t>
            </a:r>
            <a:endParaRPr lang="en-US" altLang="en-US" sz="1400" b="1" dirty="0">
              <a:solidFill>
                <a:srgbClr val="66FF33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)// output: index if found,  otherwise return –1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{  </a:t>
            </a:r>
            <a:endParaRPr lang="en-US" altLang="en-US" sz="1400" b="1" dirty="0">
              <a:solidFill>
                <a:srgbClr val="66FF33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</a:t>
            </a:r>
            <a:r>
              <a:rPr lang="en-US" altLang="en-US" sz="1400" b="1" dirty="0">
                <a:solidFill>
                  <a:srgbClr val="A2C1FE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</a:rPr>
              <a:t> middle = (first + last) / 2;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</a:t>
            </a:r>
            <a:r>
              <a:rPr lang="en-US" altLang="en-US" sz="1400" b="1" dirty="0">
                <a:solidFill>
                  <a:srgbClr val="A2C1FE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400" b="1" dirty="0">
                <a:latin typeface="Courier New" panose="02070309020205020404" pitchFamily="49" charset="0"/>
              </a:rPr>
              <a:t> (data[middle] == value)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  </a:t>
            </a:r>
            <a:r>
              <a:rPr lang="en-US" altLang="en-US" sz="1400" b="1" dirty="0">
                <a:solidFill>
                  <a:srgbClr val="A2C1FE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400" b="1" dirty="0">
                <a:latin typeface="Courier New" panose="02070309020205020404" pitchFamily="49" charset="0"/>
              </a:rPr>
              <a:t> middle;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</a:t>
            </a:r>
            <a:r>
              <a:rPr lang="en-US" altLang="en-US" sz="1400" b="1" dirty="0">
                <a:solidFill>
                  <a:srgbClr val="A2C1FE"/>
                </a:solidFill>
                <a:latin typeface="Courier New" panose="02070309020205020404" pitchFamily="49" charset="0"/>
              </a:rPr>
              <a:t>else if</a:t>
            </a:r>
            <a:r>
              <a:rPr lang="en-US" altLang="en-US" sz="1400" b="1" dirty="0">
                <a:latin typeface="Courier New" panose="02070309020205020404" pitchFamily="49" charset="0"/>
              </a:rPr>
              <a:t> (first &gt;= last)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  </a:t>
            </a:r>
            <a:r>
              <a:rPr lang="en-US" altLang="en-US" sz="1400" b="1" dirty="0">
                <a:solidFill>
                  <a:srgbClr val="A2C1FE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400" b="1" dirty="0">
                <a:latin typeface="Courier New" panose="02070309020205020404" pitchFamily="49" charset="0"/>
              </a:rPr>
              <a:t> -1;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</a:t>
            </a:r>
            <a:r>
              <a:rPr lang="en-US" altLang="en-US" sz="1400" b="1" dirty="0">
                <a:solidFill>
                  <a:srgbClr val="A2C1FE"/>
                </a:solidFill>
                <a:latin typeface="Courier New" panose="02070309020205020404" pitchFamily="49" charset="0"/>
              </a:rPr>
              <a:t>else if</a:t>
            </a:r>
            <a:r>
              <a:rPr lang="en-US" altLang="en-US" sz="1400" b="1" dirty="0">
                <a:latin typeface="Courier New" panose="02070309020205020404" pitchFamily="49" charset="0"/>
              </a:rPr>
              <a:t> (value &lt; data[middle])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  </a:t>
            </a:r>
            <a:r>
              <a:rPr lang="en-US" altLang="en-US" sz="1400" b="1" dirty="0">
                <a:solidFill>
                  <a:srgbClr val="A2C1FE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bsearchr</a:t>
            </a:r>
            <a:r>
              <a:rPr lang="en-US" altLang="en-US" sz="1400" b="1" dirty="0">
                <a:latin typeface="Courier New" panose="02070309020205020404" pitchFamily="49" charset="0"/>
              </a:rPr>
              <a:t>(data, first, middle-1, value);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</a:t>
            </a:r>
            <a:r>
              <a:rPr lang="en-US" altLang="en-US" sz="1400" b="1" dirty="0">
                <a:solidFill>
                  <a:srgbClr val="A2C1FE"/>
                </a:solidFill>
                <a:latin typeface="Courier New" panose="02070309020205020404" pitchFamily="49" charset="0"/>
              </a:rPr>
              <a:t>else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400" b="1" dirty="0">
                <a:solidFill>
                  <a:srgbClr val="A2C1FE"/>
                </a:solidFill>
                <a:latin typeface="Courier New" panose="02070309020205020404" pitchFamily="49" charset="0"/>
              </a:rPr>
              <a:t>      return</a:t>
            </a:r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bsearchr</a:t>
            </a:r>
            <a:r>
              <a:rPr lang="en-US" altLang="en-US" sz="1400" b="1" dirty="0">
                <a:latin typeface="Courier New" panose="02070309020205020404" pitchFamily="49" charset="0"/>
              </a:rPr>
              <a:t>(data, middle+1, last, value);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C314E7-E57B-4695-990C-D4A958C33667}"/>
              </a:ext>
            </a:extLst>
          </p:cNvPr>
          <p:cNvSpPr/>
          <p:nvPr/>
        </p:nvSpPr>
        <p:spPr>
          <a:xfrm>
            <a:off x="838200" y="5276671"/>
            <a:ext cx="7772400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void main(){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…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bsearch</a:t>
            </a:r>
            <a:r>
              <a:rPr lang="en-US" altLang="en-US" b="1" dirty="0">
                <a:latin typeface="Courier New" panose="02070309020205020404" pitchFamily="49" charset="0"/>
              </a:rPr>
              <a:t>(list,0,array_size-1,search_value)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7052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0" dirty="0"/>
              <a:t>Tail Recursion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7630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Use of only one recursive call at the very end of the function implementation.  Useful in logic programming languages like prolog.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Example: P</a:t>
            </a:r>
            <a:r>
              <a:rPr lang="en-US" altLang="en-US" sz="2000" dirty="0">
                <a:latin typeface="Times New Roman" panose="02020603050405020304" pitchFamily="18" charset="0"/>
              </a:rPr>
              <a:t>rinting a message for </a:t>
            </a:r>
            <a:r>
              <a:rPr lang="en-US" altLang="en-US" sz="2000" u="sng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 times.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You can break the problem into two subproblems: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</a:rPr>
              <a:t>one is to print the message one time and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</a:rPr>
              <a:t>the other is to print the message for </a:t>
            </a:r>
            <a:r>
              <a:rPr lang="en-US" altLang="en-US" sz="1800" u="sng" dirty="0">
                <a:latin typeface="Times New Roman" panose="02020603050405020304" pitchFamily="18" charset="0"/>
              </a:rPr>
              <a:t>n-1</a:t>
            </a:r>
            <a:r>
              <a:rPr lang="en-US" altLang="en-US" sz="1800" dirty="0">
                <a:latin typeface="Times New Roman" panose="02020603050405020304" pitchFamily="18" charset="0"/>
              </a:rPr>
              <a:t> times.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The second problem is the same as the original problem with a smaller size.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The base case for the problem is </a:t>
            </a:r>
            <a:r>
              <a:rPr lang="en-US" altLang="en-US" sz="2000" u="sng" dirty="0">
                <a:latin typeface="Times New Roman" panose="02020603050405020304" pitchFamily="18" charset="0"/>
              </a:rPr>
              <a:t>n==0</a:t>
            </a:r>
            <a:r>
              <a:rPr lang="en-US" altLang="en-US" sz="2000" dirty="0">
                <a:latin typeface="Times New Roman" panose="02020603050405020304" pitchFamily="18" charset="0"/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You can solve this problem using recursion as follows:</a:t>
            </a:r>
            <a:endParaRPr lang="en-US" altLang="en-US" sz="2000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838200" y="3200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038600" y="1638300"/>
            <a:ext cx="4876800" cy="5715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tx2"/>
                </a:solidFill>
              </a:rPr>
              <a:t>Non-Tail Recursion </a:t>
            </a:r>
          </a:p>
          <a:p>
            <a:pPr marL="0" indent="0" algn="ctr">
              <a:buNone/>
            </a:pPr>
            <a:r>
              <a:rPr lang="en-US" sz="1800" dirty="0"/>
              <a:t>When the recursive call is NOT tail recursion</a:t>
            </a:r>
          </a:p>
          <a:p>
            <a:pPr algn="ctr" eaLnBrk="1" hangingPunct="1">
              <a:buFontTx/>
              <a:buNone/>
            </a:pPr>
            <a:endParaRPr lang="en-US" sz="18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FE2416D-9870-4FC0-8917-6EFDBDA8B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306" y="4876800"/>
            <a:ext cx="5945188" cy="17827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algn="l"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700" dirty="0">
                <a:solidFill>
                  <a:schemeClr val="bg2"/>
                </a:solidFill>
              </a:rPr>
              <a:t>void</a:t>
            </a:r>
            <a:r>
              <a:rPr lang="en-US" altLang="en-US" sz="1700" b="0" dirty="0">
                <a:solidFill>
                  <a:schemeClr val="bg2"/>
                </a:solidFill>
              </a:rPr>
              <a:t> </a:t>
            </a:r>
            <a:r>
              <a:rPr lang="en-US" altLang="en-US" sz="1700" b="0" dirty="0" err="1">
                <a:solidFill>
                  <a:schemeClr val="bg2"/>
                </a:solidFill>
              </a:rPr>
              <a:t>nPrintln</a:t>
            </a:r>
            <a:r>
              <a:rPr lang="en-US" altLang="en-US" sz="1700" b="0" dirty="0">
                <a:solidFill>
                  <a:schemeClr val="bg2"/>
                </a:solidFill>
              </a:rPr>
              <a:t>(</a:t>
            </a:r>
            <a:r>
              <a:rPr lang="en-US" altLang="en-US" sz="1700" dirty="0">
                <a:solidFill>
                  <a:schemeClr val="bg2"/>
                </a:solidFill>
              </a:rPr>
              <a:t>char *</a:t>
            </a:r>
            <a:r>
              <a:rPr lang="en-US" altLang="en-US" sz="1700" b="0" dirty="0">
                <a:solidFill>
                  <a:schemeClr val="bg2"/>
                </a:solidFill>
              </a:rPr>
              <a:t> message, </a:t>
            </a:r>
            <a:r>
              <a:rPr lang="en-US" altLang="en-US" sz="1700" dirty="0">
                <a:solidFill>
                  <a:schemeClr val="bg2"/>
                </a:solidFill>
              </a:rPr>
              <a:t>int</a:t>
            </a:r>
            <a:r>
              <a:rPr lang="en-US" altLang="en-US" sz="1700" b="0" dirty="0">
                <a:solidFill>
                  <a:schemeClr val="bg2"/>
                </a:solidFill>
              </a:rPr>
              <a:t> times)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 b="0" dirty="0">
                <a:solidFill>
                  <a:schemeClr val="bg2"/>
                </a:solidFill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 b="0" dirty="0">
                <a:solidFill>
                  <a:schemeClr val="bg2"/>
                </a:solidFill>
              </a:rPr>
              <a:t>  </a:t>
            </a:r>
            <a:r>
              <a:rPr lang="en-US" altLang="en-US" sz="1700" dirty="0">
                <a:solidFill>
                  <a:schemeClr val="bg2"/>
                </a:solidFill>
              </a:rPr>
              <a:t>if</a:t>
            </a:r>
            <a:r>
              <a:rPr lang="en-US" altLang="en-US" sz="1700" b="0" dirty="0">
                <a:solidFill>
                  <a:schemeClr val="bg2"/>
                </a:solidFill>
              </a:rPr>
              <a:t> (times &gt;= 1)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 b="0" dirty="0">
                <a:solidFill>
                  <a:schemeClr val="bg2"/>
                </a:solidFill>
              </a:rPr>
              <a:t>    </a:t>
            </a:r>
            <a:r>
              <a:rPr lang="en-US" altLang="en-US" sz="1700" b="0" dirty="0" err="1">
                <a:solidFill>
                  <a:schemeClr val="bg2"/>
                </a:solidFill>
              </a:rPr>
              <a:t>cout</a:t>
            </a:r>
            <a:r>
              <a:rPr lang="en-US" altLang="en-US" sz="1700" b="0" dirty="0">
                <a:solidFill>
                  <a:schemeClr val="bg2"/>
                </a:solidFill>
              </a:rPr>
              <a:t> &lt;&lt; message &lt;&lt; </a:t>
            </a:r>
            <a:r>
              <a:rPr lang="en-US" altLang="en-US" sz="1700" b="0" dirty="0" err="1">
                <a:solidFill>
                  <a:schemeClr val="bg2"/>
                </a:solidFill>
              </a:rPr>
              <a:t>endl</a:t>
            </a:r>
            <a:r>
              <a:rPr lang="en-US" altLang="en-US" sz="1700" b="0" dirty="0">
                <a:solidFill>
                  <a:schemeClr val="bg2"/>
                </a:solidFill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 b="0" dirty="0">
                <a:solidFill>
                  <a:schemeClr val="bg2"/>
                </a:solidFill>
              </a:rPr>
              <a:t>    </a:t>
            </a:r>
            <a:r>
              <a:rPr lang="en-US" altLang="en-US" sz="1700" b="0" dirty="0" err="1">
                <a:solidFill>
                  <a:schemeClr val="bg2"/>
                </a:solidFill>
              </a:rPr>
              <a:t>nPrintln</a:t>
            </a:r>
            <a:r>
              <a:rPr lang="en-US" altLang="en-US" sz="1700" b="0" dirty="0">
                <a:solidFill>
                  <a:schemeClr val="bg2"/>
                </a:solidFill>
              </a:rPr>
              <a:t>(message, times - 1);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 b="0" dirty="0">
                <a:solidFill>
                  <a:schemeClr val="bg2"/>
                </a:solidFill>
              </a:rPr>
              <a:t>  } // The base case is n == 0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 b="0" dirty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6278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9" name="Rectangle 3">
            <a:extLst>
              <a:ext uri="{FF2B5EF4-FFF2-40B4-BE49-F238E27FC236}">
                <a16:creationId xmlns:a16="http://schemas.microsoft.com/office/drawing/2014/main" id="{35AC376A-8B30-4C97-BBC3-C46D211D39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0, 1, 1, 2, 3, 5, 8, 13, 21, 34, ...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	</a:t>
            </a:r>
            <a:r>
              <a:rPr lang="en-US" altLang="en-US" sz="2800" dirty="0"/>
              <a:t>where each number is the s of the preceding two.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Recursive definition: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>
                <a:latin typeface="Courier New" panose="02070309020205020404" pitchFamily="49" charset="0"/>
              </a:rPr>
              <a:t>F(0) = 0;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>
                <a:latin typeface="Courier New" panose="02070309020205020404" pitchFamily="49" charset="0"/>
              </a:rPr>
              <a:t>F(1) = 1;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>
                <a:latin typeface="Courier New" panose="02070309020205020404" pitchFamily="49" charset="0"/>
              </a:rPr>
              <a:t>F(number) = F(number-1)+ F(number-2);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2A3F0E-76ED-45BB-B6DC-43D4F0C63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Fibonacci numbers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853856-9396-4CFA-B332-781F20CE0E71}"/>
              </a:ext>
            </a:extLst>
          </p:cNvPr>
          <p:cNvSpPr/>
          <p:nvPr/>
        </p:nvSpPr>
        <p:spPr>
          <a:xfrm>
            <a:off x="533400" y="4521647"/>
            <a:ext cx="8001000" cy="134575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int fib(int number){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if (number == 0)    return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if (number == 1) return 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return (fib(number-1) + fib(number-2));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>
            <a:extLst>
              <a:ext uri="{FF2B5EF4-FFF2-40B4-BE49-F238E27FC236}">
                <a16:creationId xmlns:a16="http://schemas.microsoft.com/office/drawing/2014/main" id="{D964B200-A07C-4E1C-8435-69B0D0809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28700"/>
            <a:ext cx="8839200" cy="4953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Calculate Fibonacci numbers using recursive function.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1400" b="1" dirty="0">
              <a:solidFill>
                <a:srgbClr val="A2C1FE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058A92-E36F-42AA-973D-C15EAF07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Fibonacci numbers</a:t>
            </a:r>
            <a:endParaRPr 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33AA40DF-74EA-4012-8113-30BB6197B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72" y="1371600"/>
            <a:ext cx="7625255" cy="5234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Recursive Definition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sz="2400" dirty="0">
              <a:solidFill>
                <a:schemeClr val="accent6"/>
              </a:solidFill>
            </a:endParaRPr>
          </a:p>
          <a:p>
            <a:r>
              <a:rPr lang="en-US" altLang="en-US" sz="2400" dirty="0">
                <a:solidFill>
                  <a:schemeClr val="accent6"/>
                </a:solidFill>
              </a:rPr>
              <a:t>Recursion </a:t>
            </a:r>
            <a:r>
              <a:rPr lang="en-US" altLang="en-US" sz="2400" i="1" u="sng" dirty="0">
                <a:solidFill>
                  <a:schemeClr val="accent6"/>
                </a:solidFill>
              </a:rPr>
              <a:t>splits a problem</a:t>
            </a:r>
            <a:r>
              <a:rPr lang="en-US" altLang="en-US" sz="24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altLang="en-US" sz="2000" dirty="0">
                <a:solidFill>
                  <a:schemeClr val="accent6"/>
                </a:solidFill>
              </a:rPr>
              <a:t>Into one or more </a:t>
            </a:r>
            <a:r>
              <a:rPr lang="en-US" altLang="en-US" sz="2000" i="1" u="sng" dirty="0">
                <a:solidFill>
                  <a:schemeClr val="accent6"/>
                </a:solidFill>
              </a:rPr>
              <a:t>simpler versions of </a:t>
            </a:r>
            <a:r>
              <a:rPr lang="en-US" altLang="en-US" sz="2000" b="1" i="1" u="sng" dirty="0">
                <a:solidFill>
                  <a:schemeClr val="accent6"/>
                </a:solidFill>
              </a:rPr>
              <a:t>itself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In some problems, it is natural to define the problem in terms of the problem itself</a:t>
            </a:r>
            <a:r>
              <a:rPr lang="en-US" altLang="en-US" sz="24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/>
              <a:t>Example:</a:t>
            </a:r>
            <a:r>
              <a:rPr lang="en-US" altLang="en-US" sz="2000" dirty="0"/>
              <a:t> the factorial function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dirty="0"/>
              <a:t>		</a:t>
            </a: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6! = 6 * 5 * 4 * 3 * 2 * 1</a:t>
            </a:r>
            <a:endParaRPr lang="en-US" altLang="en-US" sz="1400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rgbClr val="FAFD00"/>
                </a:solidFill>
              </a:rPr>
              <a:t>	</a:t>
            </a:r>
            <a:r>
              <a:rPr lang="en-US" altLang="en-US" sz="2000" dirty="0"/>
              <a:t>We could write:</a:t>
            </a:r>
            <a:endParaRPr lang="en-US" altLang="en-US" sz="2000" dirty="0">
              <a:solidFill>
                <a:srgbClr val="FAFD00"/>
              </a:solidFill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rgbClr val="FAFD00"/>
                </a:solidFill>
              </a:rPr>
              <a:t>		</a:t>
            </a: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6! = 6 * 5!</a:t>
            </a:r>
          </a:p>
          <a:p>
            <a:pPr eaLnBrk="1" hangingPunct="1"/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316444-CC7B-4FDF-928D-340311B0EF81}"/>
              </a:ext>
            </a:extLst>
          </p:cNvPr>
          <p:cNvSpPr/>
          <p:nvPr/>
        </p:nvSpPr>
        <p:spPr>
          <a:xfrm>
            <a:off x="5865635" y="1295400"/>
            <a:ext cx="3017108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A problem is </a:t>
            </a:r>
            <a:r>
              <a:rPr lang="en-US" sz="2000" u="sng" dirty="0"/>
              <a:t>decomposed</a:t>
            </a:r>
            <a:r>
              <a:rPr lang="en-US" sz="2000" dirty="0"/>
              <a:t> into simpler subproblems of the same type.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B094FB5-6B09-46D1-B45C-D6A791EF7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Efficiency of Recursion: Inefficient Fibonacci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1357AE-28AB-404A-8F67-9DF8667D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Berkeley-Book"/>
              </a:rPr>
              <a:t>This turns out to be a terrible use of recursion:</a:t>
            </a:r>
          </a:p>
          <a:p>
            <a:r>
              <a:rPr lang="en-US" sz="1800" dirty="0"/>
              <a:t>At first glance, this seems like a very clever use of recursion. </a:t>
            </a:r>
          </a:p>
          <a:p>
            <a:r>
              <a:rPr lang="en-US" sz="1800" dirty="0"/>
              <a:t>However, if the program is coded up and run for values of </a:t>
            </a:r>
            <a:r>
              <a:rPr lang="en-US" sz="1800" i="1" dirty="0"/>
              <a:t>N </a:t>
            </a:r>
            <a:r>
              <a:rPr lang="en-US" sz="1800" dirty="0"/>
              <a:t>around 40, it becomes apparent that this program </a:t>
            </a:r>
            <a:r>
              <a:rPr lang="en-US" sz="1800" b="1" i="1" dirty="0"/>
              <a:t>is terribly inefficient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42874-5269-41B4-BDA5-6E97CFB5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860A-0E45-4808-A5B9-2A2DCB832CFC}" type="slidenum">
              <a:rPr lang="en-US" altLang="en-US"/>
              <a:pPr/>
              <a:t>20</a:t>
            </a:fld>
            <a:endParaRPr lang="en-US" altLang="en-US"/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5B0A8877-12B5-4918-A1A3-F2F9C3A20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45" y="2266801"/>
            <a:ext cx="8305800" cy="3615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40" name="Rectangle 8">
            <a:extLst>
              <a:ext uri="{FF2B5EF4-FFF2-40B4-BE49-F238E27FC236}">
                <a16:creationId xmlns:a16="http://schemas.microsoft.com/office/drawing/2014/main" id="{551D4312-47F9-4784-9BBB-D97F91021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007" y="5096865"/>
            <a:ext cx="3124200" cy="1143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# calls apparently</a:t>
            </a:r>
          </a:p>
          <a:p>
            <a:pPr algn="ctr"/>
            <a:r>
              <a:rPr lang="en-US" altLang="en-US" sz="2400" dirty="0"/>
              <a:t> O(2</a:t>
            </a:r>
            <a:r>
              <a:rPr lang="en-US" altLang="en-US" sz="2400" baseline="30000" dirty="0"/>
              <a:t>n</a:t>
            </a:r>
            <a:r>
              <a:rPr lang="en-US" altLang="en-US" sz="2400" dirty="0"/>
              <a:t>) – big!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B5770B-A5FE-4084-890A-7AED44D823B0}"/>
              </a:ext>
            </a:extLst>
          </p:cNvPr>
          <p:cNvSpPr/>
          <p:nvPr/>
        </p:nvSpPr>
        <p:spPr>
          <a:xfrm>
            <a:off x="304800" y="5772396"/>
            <a:ext cx="4000500" cy="3485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Inefficient … WHY ???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78124-118B-4C32-9E93-1D5F9DD2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7: Recursion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98F20-4502-48FC-9617-81405967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45D9-7E4E-43F0-B62B-E34D890F163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682B1A36-6075-46FE-9311-6B96B81D4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Efficient Fibonacci</a:t>
            </a:r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68A4D347-D3BE-4F3C-8012-90E3F11CF8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i="1"/>
              <a:t>Strategy:</a:t>
            </a:r>
            <a:r>
              <a:rPr lang="en-US" altLang="en-US"/>
              <a:t> keep track of:</a:t>
            </a:r>
          </a:p>
          <a:p>
            <a:pPr lvl="1"/>
            <a:r>
              <a:rPr lang="en-US" altLang="en-US" i="1" u="sng"/>
              <a:t>Current</a:t>
            </a:r>
            <a:r>
              <a:rPr lang="en-US" altLang="en-US"/>
              <a:t> Fibonacci number</a:t>
            </a:r>
          </a:p>
          <a:p>
            <a:pPr lvl="1"/>
            <a:r>
              <a:rPr lang="en-US" altLang="en-US" i="1" u="sng"/>
              <a:t>Previous</a:t>
            </a:r>
            <a:r>
              <a:rPr lang="en-US" altLang="en-US"/>
              <a:t> Fibonacci number</a:t>
            </a:r>
          </a:p>
          <a:p>
            <a:pPr lvl="1"/>
            <a:r>
              <a:rPr lang="en-US" altLang="en-US"/>
              <a:t># left to compute</a:t>
            </a:r>
          </a:p>
          <a:p>
            <a:pPr>
              <a:buFontTx/>
              <a:buNone/>
            </a:pPr>
            <a:endParaRPr lang="en-US" altLang="en-US" i="1" u="sn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8AB42E-5B53-4202-8005-71D0674E63E0}"/>
              </a:ext>
            </a:extLst>
          </p:cNvPr>
          <p:cNvSpPr/>
          <p:nvPr/>
        </p:nvSpPr>
        <p:spPr>
          <a:xfrm>
            <a:off x="838200" y="3289255"/>
            <a:ext cx="7620000" cy="2841547"/>
          </a:xfrm>
          <a:prstGeom prst="rect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public static int </a:t>
            </a:r>
            <a:r>
              <a:rPr lang="en-US" altLang="en-US" b="1" dirty="0" err="1">
                <a:latin typeface="Courier New" panose="02070309020205020404" pitchFamily="49" charset="0"/>
              </a:rPr>
              <a:t>fibStart</a:t>
            </a:r>
            <a:r>
              <a:rPr lang="en-US" altLang="en-US" b="1" dirty="0">
                <a:latin typeface="Courier New" panose="02070309020205020404" pitchFamily="49" charset="0"/>
              </a:rPr>
              <a:t> (int n) {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  return </a:t>
            </a:r>
            <a:r>
              <a:rPr lang="en-US" altLang="en-US" b="1" dirty="0" err="1">
                <a:latin typeface="Courier New" panose="02070309020205020404" pitchFamily="49" charset="0"/>
              </a:rPr>
              <a:t>fibo</a:t>
            </a:r>
            <a:r>
              <a:rPr lang="en-US" altLang="en-US" b="1" dirty="0">
                <a:latin typeface="Courier New" panose="02070309020205020404" pitchFamily="49" charset="0"/>
              </a:rPr>
              <a:t>(1, 0, n);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private static int </a:t>
            </a:r>
            <a:r>
              <a:rPr lang="en-US" altLang="en-US" b="1" dirty="0" err="1">
                <a:latin typeface="Courier New" panose="02070309020205020404" pitchFamily="49" charset="0"/>
              </a:rPr>
              <a:t>fibo</a:t>
            </a:r>
            <a:r>
              <a:rPr lang="en-US" altLang="en-US" b="1" dirty="0">
                <a:latin typeface="Courier New" panose="02070309020205020404" pitchFamily="49" charset="0"/>
              </a:rPr>
              <a:t> (int </a:t>
            </a:r>
            <a:r>
              <a:rPr lang="en-US" altLang="en-US" b="1" dirty="0" err="1">
                <a:latin typeface="Courier New" panose="02070309020205020404" pitchFamily="49" charset="0"/>
              </a:rPr>
              <a:t>curr</a:t>
            </a:r>
            <a:r>
              <a:rPr lang="en-US" altLang="en-US" b="1" dirty="0">
                <a:latin typeface="Courier New" panose="02070309020205020404" pitchFamily="49" charset="0"/>
              </a:rPr>
              <a:t>, int </a:t>
            </a:r>
            <a:r>
              <a:rPr lang="en-US" altLang="en-US" b="1" dirty="0" err="1">
                <a:latin typeface="Courier New" panose="02070309020205020404" pitchFamily="49" charset="0"/>
              </a:rPr>
              <a:t>prev</a:t>
            </a:r>
            <a:r>
              <a:rPr lang="en-US" altLang="en-US" b="1" dirty="0">
                <a:latin typeface="Courier New" panose="02070309020205020404" pitchFamily="49" charset="0"/>
              </a:rPr>
              <a:t>, int n) 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  if (n &lt;= 1)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    return </a:t>
            </a:r>
            <a:r>
              <a:rPr lang="en-US" altLang="en-US" b="1" dirty="0" err="1">
                <a:latin typeface="Courier New" panose="02070309020205020404" pitchFamily="49" charset="0"/>
              </a:rPr>
              <a:t>curr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  else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    return </a:t>
            </a:r>
            <a:r>
              <a:rPr lang="en-US" altLang="en-US" b="1" dirty="0" err="1">
                <a:latin typeface="Courier New" panose="02070309020205020404" pitchFamily="49" charset="0"/>
              </a:rPr>
              <a:t>fibo</a:t>
            </a:r>
            <a:r>
              <a:rPr lang="en-US" altLang="en-US" b="1" dirty="0">
                <a:latin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</a:rPr>
              <a:t>curr+prev</a:t>
            </a:r>
            <a:r>
              <a:rPr lang="en-US" altLang="en-US" b="1" dirty="0">
                <a:latin typeface="Courier New" panose="02070309020205020404" pitchFamily="49" charset="0"/>
              </a:rPr>
              <a:t>, </a:t>
            </a:r>
            <a:r>
              <a:rPr lang="en-US" altLang="en-US" b="1" dirty="0" err="1">
                <a:latin typeface="Courier New" panose="02070309020205020404" pitchFamily="49" charset="0"/>
              </a:rPr>
              <a:t>curr</a:t>
            </a:r>
            <a:r>
              <a:rPr lang="en-US" altLang="en-US" b="1" dirty="0">
                <a:latin typeface="Courier New" panose="02070309020205020404" pitchFamily="49" charset="0"/>
              </a:rPr>
              <a:t>, n-1);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105E1-B9A0-4699-9930-D9648A89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7: Recursion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397AA-91A5-4569-857E-603129C2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3CF6-68FD-4EEF-9DC5-58DE6C2C648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A293F8A8-1BDE-4601-920A-229D49FAEC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Efficient Fibonacci: A Trace</a:t>
            </a:r>
          </a:p>
        </p:txBody>
      </p:sp>
      <p:pic>
        <p:nvPicPr>
          <p:cNvPr id="64515" name="Picture 3">
            <a:extLst>
              <a:ext uri="{FF2B5EF4-FFF2-40B4-BE49-F238E27FC236}">
                <a16:creationId xmlns:a16="http://schemas.microsoft.com/office/drawing/2014/main" id="{B731D50B-51A9-4C0D-A857-CC06BF537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7376934" cy="413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516" name="Rectangle 4">
            <a:extLst>
              <a:ext uri="{FF2B5EF4-FFF2-40B4-BE49-F238E27FC236}">
                <a16:creationId xmlns:a16="http://schemas.microsoft.com/office/drawing/2014/main" id="{D22073B5-008E-4FF0-9A55-C0FA34352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33800"/>
            <a:ext cx="2895600" cy="1143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Performance is O(n)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>
            <a:extLst>
              <a:ext uri="{FF2B5EF4-FFF2-40B4-BE49-F238E27FC236}">
                <a16:creationId xmlns:a16="http://schemas.microsoft.com/office/drawing/2014/main" id="{75DC19BB-8517-48AF-A4B2-5915861D11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Example 4: Fibonacci number w/o recursion</a:t>
            </a:r>
          </a:p>
        </p:txBody>
      </p:sp>
      <p:sp>
        <p:nvSpPr>
          <p:cNvPr id="550915" name="Rectangle 3">
            <a:extLst>
              <a:ext uri="{FF2B5EF4-FFF2-40B4-BE49-F238E27FC236}">
                <a16:creationId xmlns:a16="http://schemas.microsoft.com/office/drawing/2014/main" id="{B4956E7D-7651-4449-A566-43C256A06F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//Calculate Fibonacci numbers iteratively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solidFill>
                  <a:srgbClr val="A2C1FE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fib(</a:t>
            </a:r>
            <a:r>
              <a:rPr lang="en-US" altLang="en-US" sz="2400" b="1" dirty="0">
                <a:solidFill>
                  <a:srgbClr val="A2C1FE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n)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>
                <a:solidFill>
                  <a:srgbClr val="A2C1FE"/>
                </a:solidFill>
                <a:latin typeface="Courier New" panose="02070309020205020404" pitchFamily="49" charset="0"/>
              </a:rPr>
              <a:t>int </a:t>
            </a:r>
            <a:r>
              <a:rPr lang="en-US" altLang="en-US" sz="2400" b="1" dirty="0">
                <a:latin typeface="Courier New" panose="02070309020205020404" pitchFamily="49" charset="0"/>
              </a:rPr>
              <a:t>f[100];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f[0] = 0; f[1] = 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for (int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=2;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&lt;= n;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 f[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] = f[i-1] + f[i-2];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>
                <a:solidFill>
                  <a:srgbClr val="A2C1FE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400" b="1" dirty="0">
                <a:latin typeface="Courier New" panose="02070309020205020404" pitchFamily="49" charset="0"/>
              </a:rPr>
              <a:t> f[n];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  <a:endParaRPr lang="en-US" alt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28A983-C7C0-4D49-A4EB-F4B94C4962CD}"/>
              </a:ext>
            </a:extLst>
          </p:cNvPr>
          <p:cNvSpPr/>
          <p:nvPr/>
        </p:nvSpPr>
        <p:spPr>
          <a:xfrm>
            <a:off x="4803337" y="1981200"/>
            <a:ext cx="4022725" cy="10964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much more efficient than recursive solution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WHY ???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DCB3C38-2E54-4D6A-A15C-42832D2390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Recursive Definitions: Greatest Common Divisor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BC7A37D-715B-4338-A71C-56265E9914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Definition of </a:t>
            </a:r>
            <a:r>
              <a:rPr lang="en-US" altLang="en-US" sz="2400" dirty="0" err="1">
                <a:sym typeface="Symbol" panose="05050102010706020507" pitchFamily="18" charset="2"/>
              </a:rPr>
              <a:t>gcd</a:t>
            </a:r>
            <a:r>
              <a:rPr lang="en-US" altLang="en-US" sz="2400" dirty="0">
                <a:sym typeface="Symbol" panose="05050102010706020507" pitchFamily="18" charset="2"/>
              </a:rPr>
              <a:t>(m, n), for integers m &gt; n &gt; 0: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 err="1">
                <a:sym typeface="Symbol" panose="05050102010706020507" pitchFamily="18" charset="2"/>
              </a:rPr>
              <a:t>gcd</a:t>
            </a:r>
            <a:r>
              <a:rPr lang="en-US" altLang="en-US" sz="2400" dirty="0">
                <a:sym typeface="Symbol" panose="05050102010706020507" pitchFamily="18" charset="2"/>
              </a:rPr>
              <a:t>(m, n) = n, if n divides m evenly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 err="1">
                <a:sym typeface="Symbol" panose="05050102010706020507" pitchFamily="18" charset="2"/>
              </a:rPr>
              <a:t>gcd</a:t>
            </a:r>
            <a:r>
              <a:rPr lang="en-US" altLang="en-US" sz="2400" dirty="0">
                <a:sym typeface="Symbol" panose="05050102010706020507" pitchFamily="18" charset="2"/>
              </a:rPr>
              <a:t>(m, n) = </a:t>
            </a:r>
            <a:r>
              <a:rPr lang="en-US" altLang="en-US" sz="2400" dirty="0" err="1">
                <a:sym typeface="Symbol" panose="05050102010706020507" pitchFamily="18" charset="2"/>
              </a:rPr>
              <a:t>gcd</a:t>
            </a:r>
            <a:r>
              <a:rPr lang="en-US" altLang="en-US" sz="2400" dirty="0">
                <a:sym typeface="Symbol" panose="05050102010706020507" pitchFamily="18" charset="2"/>
              </a:rPr>
              <a:t>(n, m % n), otherwise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public static int </a:t>
            </a:r>
            <a:r>
              <a:rPr lang="en-US" alt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gcd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(int m, int n)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if (m &lt; n)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return </a:t>
            </a:r>
            <a:r>
              <a:rPr lang="en-US" alt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gcd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(n, m);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else if (m % n == 0) // could check n&gt;0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return n;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else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return </a:t>
            </a:r>
            <a:r>
              <a:rPr lang="en-US" alt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gcd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(n, m % n);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  <a:endParaRPr lang="en-US" altLang="en-US" sz="2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7BC7B-FF8A-4147-81D9-EF452905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B0687-536F-439B-ACAE-2D702E56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9D40-4569-4B78-AD70-241F9A48BC3A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6E76-568E-4E06-98B6-2AFEB5D0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MERGE SORT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A1722-6716-4D30-B8F1-0E521EF342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88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0B5E28-EA21-4D68-B77F-EE3D10DB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Mergesort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CEDAF0-DDF6-47BF-B0E1-676F46574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Mergesort</a:t>
            </a:r>
            <a:r>
              <a:rPr lang="en-US" sz="2400" dirty="0"/>
              <a:t> is one of the earliest algorithms proposed for sorting. According to Donald Knuth, it was proposed by John von Neumann as early as 1945.</a:t>
            </a:r>
          </a:p>
          <a:p>
            <a:pPr lvl="1"/>
            <a:r>
              <a:rPr lang="en-US" sz="2000" dirty="0"/>
              <a:t>1. Divide the input array into two subarrays of roughly equal size.</a:t>
            </a:r>
          </a:p>
          <a:p>
            <a:pPr lvl="1"/>
            <a:r>
              <a:rPr lang="en-US" sz="2000" dirty="0"/>
              <a:t>2. Recursively </a:t>
            </a:r>
            <a:r>
              <a:rPr lang="en-US" sz="2000" dirty="0" err="1"/>
              <a:t>mergesort</a:t>
            </a:r>
            <a:r>
              <a:rPr lang="en-US" sz="2000" dirty="0"/>
              <a:t> each of the subarrays.</a:t>
            </a:r>
          </a:p>
          <a:p>
            <a:pPr lvl="1"/>
            <a:r>
              <a:rPr lang="en-US" sz="2000" dirty="0"/>
              <a:t>3. Merge the newly-sorted subarrays into a single sorted array.</a:t>
            </a:r>
          </a:p>
          <a:p>
            <a:endParaRPr lang="en-US" sz="2400" dirty="0"/>
          </a:p>
          <a:p>
            <a:r>
              <a:rPr lang="en-US" sz="1800" dirty="0"/>
              <a:t>The first step is completely trivial—we only need to compute the median array index—and we can delegate the second step to the Recursion Fairy. </a:t>
            </a:r>
          </a:p>
          <a:p>
            <a:r>
              <a:rPr lang="en-US" sz="1800" dirty="0"/>
              <a:t>All the real work is done in the final step;</a:t>
            </a:r>
          </a:p>
          <a:p>
            <a:r>
              <a:rPr lang="en-US" sz="1800" dirty="0"/>
              <a:t>the two sorted subarrays can be merged using a simple linear-time algorithm. </a:t>
            </a:r>
          </a:p>
          <a:p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193A55-A08D-476A-8360-B72B1EB6F8F7}"/>
              </a:ext>
            </a:extLst>
          </p:cNvPr>
          <p:cNvSpPr/>
          <p:nvPr/>
        </p:nvSpPr>
        <p:spPr>
          <a:xfrm>
            <a:off x="381000" y="5181601"/>
            <a:ext cx="7696200" cy="1089529"/>
          </a:xfrm>
          <a:prstGeom prst="rect">
            <a:avLst/>
          </a:prstGeom>
          <a:solidFill>
            <a:srgbClr val="CCECFF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 heart of </a:t>
            </a:r>
            <a:r>
              <a:rPr lang="en-US" altLang="en-US" dirty="0" err="1"/>
              <a:t>mergesort</a:t>
            </a:r>
            <a:r>
              <a:rPr lang="en-US" altLang="en-US" dirty="0"/>
              <a:t> algorithm is the merging of two already sorted arrays.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Merging two sorted arrays A and B creates a third array C that contains all the elements of A and B arranged in sorted order.</a:t>
            </a:r>
          </a:p>
        </p:txBody>
      </p:sp>
    </p:spTree>
    <p:extLst>
      <p:ext uri="{BB962C8B-B14F-4D97-AF65-F5344CB8AC3E}">
        <p14:creationId xmlns:p14="http://schemas.microsoft.com/office/powerpoint/2010/main" val="2327234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E6B1-2DA3-4B93-A025-2D8D11D8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Mergesort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A116A-854A-4C8F-BE21-4DEB3EEFA72E}"/>
              </a:ext>
            </a:extLst>
          </p:cNvPr>
          <p:cNvSpPr/>
          <p:nvPr/>
        </p:nvSpPr>
        <p:spPr>
          <a:xfrm>
            <a:off x="152400" y="914400"/>
            <a:ext cx="5029200" cy="212365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MergeSort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mid = (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e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) / 2;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MergeSort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mid);</a:t>
            </a:r>
          </a:p>
          <a:p>
            <a:pPr lvl="1"/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MergeSort(</a:t>
            </a:r>
            <a:r>
              <a:rPr lang="it-IT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, mid + 1, </a:t>
            </a:r>
            <a:r>
              <a:rPr lang="it-IT" sz="1600" dirty="0">
                <a:solidFill>
                  <a:srgbClr val="808080"/>
                </a:solidFill>
                <a:latin typeface="Consolas" panose="020B0609020204030204" pitchFamily="49" charset="0"/>
              </a:rPr>
              <a:t>e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Merge(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mid,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75B4AC-BD99-4D34-B25C-0CA949E5377C}"/>
              </a:ext>
            </a:extLst>
          </p:cNvPr>
          <p:cNvSpPr/>
          <p:nvPr/>
        </p:nvSpPr>
        <p:spPr>
          <a:xfrm>
            <a:off x="3886200" y="2334266"/>
            <a:ext cx="5181600" cy="44319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Merge(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, j = 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+ 2];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k = 1; k &lt;=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+ 1; k++) {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(j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++];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[j])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++];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k = 1;</a:t>
            </a:r>
          </a:p>
          <a:p>
            <a:pPr lvl="1"/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sz="16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i &lt;= </a:t>
            </a:r>
            <a:r>
              <a:rPr lang="nn-NO" sz="1600" dirty="0">
                <a:solidFill>
                  <a:srgbClr val="808080"/>
                </a:solidFill>
                <a:latin typeface="Consolas" panose="020B0609020204030204" pitchFamily="49" charset="0"/>
              </a:rPr>
              <a:t>e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pPr lvl="1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[k++];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6531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7619-F069-4BB7-98FF-E699C891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AB2F63E5-AE18-44BC-809A-1B16281ED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97" y="1295400"/>
            <a:ext cx="8095130" cy="4572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754ADF-3B60-4487-833A-848F6B8BB3CE}"/>
              </a:ext>
            </a:extLst>
          </p:cNvPr>
          <p:cNvSpPr/>
          <p:nvPr/>
        </p:nvSpPr>
        <p:spPr>
          <a:xfrm>
            <a:off x="3429000" y="1905000"/>
            <a:ext cx="1752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27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34064-2E7E-4ED0-BB55-4455B1D0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7: Recursion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D8070-3CD8-4915-A7FE-369B442F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491-A680-4AD8-B733-AA14E609886B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80BFEE93-31FA-4A1F-A5F8-4D1E342B7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Recursive Definition of Linked List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E67E8D0-99F6-4046-884C-82023B11C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A </a:t>
            </a:r>
            <a:r>
              <a:rPr lang="en-US" altLang="en-US" i="1" u="sng"/>
              <a:t>linked list</a:t>
            </a:r>
            <a:r>
              <a:rPr lang="en-US" altLang="en-US"/>
              <a:t> is either:</a:t>
            </a:r>
          </a:p>
          <a:p>
            <a:r>
              <a:rPr lang="en-US" altLang="en-US"/>
              <a:t>An </a:t>
            </a:r>
            <a:r>
              <a:rPr lang="en-US" altLang="en-US" i="1" u="sng"/>
              <a:t>empty list</a:t>
            </a:r>
            <a:r>
              <a:rPr lang="en-US" altLang="en-US"/>
              <a:t>   </a:t>
            </a:r>
            <a:r>
              <a:rPr lang="en-US" altLang="en-US">
                <a:sym typeface="Wingdings" panose="05000000000000000000" pitchFamily="2" charset="2"/>
              </a:rPr>
              <a:t>  </a:t>
            </a:r>
            <a:r>
              <a:rPr lang="en-US" altLang="en-US"/>
              <a:t>the base case, or</a:t>
            </a:r>
          </a:p>
          <a:p>
            <a:r>
              <a:rPr lang="en-US" altLang="en-US"/>
              <a:t>A head node, consisting of:  </a:t>
            </a:r>
            <a:r>
              <a:rPr lang="en-US" altLang="en-US">
                <a:sym typeface="Wingdings" panose="05000000000000000000" pitchFamily="2" charset="2"/>
              </a:rPr>
              <a:t>  recursive case</a:t>
            </a:r>
            <a:endParaRPr lang="en-US" altLang="en-US"/>
          </a:p>
          <a:p>
            <a:pPr lvl="1"/>
            <a:r>
              <a:rPr lang="en-US" altLang="en-US"/>
              <a:t>A </a:t>
            </a:r>
            <a:r>
              <a:rPr lang="en-US" altLang="en-US" i="1" u="sng"/>
              <a:t>data item</a:t>
            </a:r>
            <a:r>
              <a:rPr lang="en-US" altLang="en-US"/>
              <a:t> and</a:t>
            </a:r>
          </a:p>
          <a:p>
            <a:pPr lvl="1"/>
            <a:r>
              <a:rPr lang="en-US" altLang="en-US"/>
              <a:t>A reference to a </a:t>
            </a:r>
            <a:r>
              <a:rPr lang="en-US" altLang="en-US" i="1" u="sng"/>
              <a:t>linked list</a:t>
            </a:r>
            <a:r>
              <a:rPr lang="en-US" altLang="en-US"/>
              <a:t> (rest of list)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Recursive Definition-TWO Parts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Generally used to define functions or sequences of numbers </a:t>
            </a:r>
          </a:p>
          <a:p>
            <a:pPr eaLnBrk="1" hangingPunct="1"/>
            <a:r>
              <a:rPr lang="en-US" sz="2000" b="1" u="sng" dirty="0"/>
              <a:t>Has two parts</a:t>
            </a:r>
          </a:p>
          <a:p>
            <a:pPr lvl="1" eaLnBrk="1" hangingPunct="1"/>
            <a:r>
              <a:rPr lang="en-US" sz="2000" b="1" dirty="0"/>
              <a:t>Base Case / Anchor Case / Ground Case</a:t>
            </a:r>
          </a:p>
          <a:p>
            <a:pPr lvl="1" eaLnBrk="1" hangingPunct="1">
              <a:buFontTx/>
              <a:buNone/>
            </a:pPr>
            <a:r>
              <a:rPr lang="en-US" sz="2000" dirty="0"/>
              <a:t>	Define the basic building blocks</a:t>
            </a:r>
          </a:p>
          <a:p>
            <a:pPr lvl="1" eaLnBrk="1" hangingPunct="1"/>
            <a:r>
              <a:rPr lang="en-US" sz="2000" b="1" dirty="0"/>
              <a:t>Rules / General Case</a:t>
            </a:r>
          </a:p>
          <a:p>
            <a:pPr lvl="1" eaLnBrk="1" hangingPunct="1">
              <a:buFontTx/>
              <a:buNone/>
            </a:pPr>
            <a:r>
              <a:rPr lang="en-US" sz="2000" dirty="0"/>
              <a:t>	Define how objects / elements can be built from basic elements or already constructed objects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b="1" u="sng" dirty="0"/>
              <a:t>Serves two purposes</a:t>
            </a:r>
          </a:p>
          <a:p>
            <a:pPr lvl="1" eaLnBrk="1" hangingPunct="1"/>
            <a:r>
              <a:rPr lang="en-US" sz="2000" dirty="0"/>
              <a:t>Generating new elements</a:t>
            </a:r>
          </a:p>
          <a:p>
            <a:pPr lvl="1" eaLnBrk="1" hangingPunct="1"/>
            <a:r>
              <a:rPr lang="en-US" sz="2000" dirty="0"/>
              <a:t>Testing whether an element belongs to a set</a:t>
            </a:r>
          </a:p>
        </p:txBody>
      </p:sp>
    </p:spTree>
    <p:extLst>
      <p:ext uri="{BB962C8B-B14F-4D97-AF65-F5344CB8AC3E}">
        <p14:creationId xmlns:p14="http://schemas.microsoft.com/office/powerpoint/2010/main" val="47392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EAEE2-547F-4F8A-975E-211329968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7: Recursion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4BB31-EC27-4C1C-ABAC-6E5969F5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1394-6750-4C2B-8A5B-0A0F179B74BC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3D09139F-D92D-4E9B-B189-6710BADD25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Recursive Linked List --Size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0DE63A-826A-4E1F-9F81-9E57F91A6E99}"/>
              </a:ext>
            </a:extLst>
          </p:cNvPr>
          <p:cNvSpPr/>
          <p:nvPr/>
        </p:nvSpPr>
        <p:spPr>
          <a:xfrm>
            <a:off x="533400" y="1219200"/>
            <a:ext cx="4572000" cy="3090846"/>
          </a:xfrm>
          <a:prstGeom prst="rect">
            <a:avLst/>
          </a:prstGeom>
          <a:solidFill>
            <a:srgbClr val="D1EBFF"/>
          </a:solidFill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private int size (Node&lt;E&gt; * </a:t>
            </a:r>
            <a:r>
              <a:rPr lang="en-US" altLang="en-US" b="1" dirty="0" err="1">
                <a:latin typeface="Courier New" panose="02070309020205020404" pitchFamily="49" charset="0"/>
              </a:rPr>
              <a:t>ptr</a:t>
            </a:r>
            <a:r>
              <a:rPr lang="en-US" altLang="en-US" b="1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  if (</a:t>
            </a:r>
            <a:r>
              <a:rPr lang="en-US" altLang="en-US" b="1" dirty="0" err="1">
                <a:latin typeface="Courier New" panose="02070309020205020404" pitchFamily="49" charset="0"/>
              </a:rPr>
              <a:t>ptr</a:t>
            </a:r>
            <a:r>
              <a:rPr lang="en-US" altLang="en-US" b="1" dirty="0">
                <a:latin typeface="Courier New" panose="02070309020205020404" pitchFamily="49" charset="0"/>
              </a:rPr>
              <a:t> == null)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    return 0;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    return 1 + size(</a:t>
            </a:r>
            <a:r>
              <a:rPr lang="en-US" altLang="en-US" b="1" dirty="0" err="1">
                <a:latin typeface="Courier New" panose="02070309020205020404" pitchFamily="49" charset="0"/>
              </a:rPr>
              <a:t>ptr</a:t>
            </a:r>
            <a:r>
              <a:rPr lang="en-US" altLang="en-US" b="1" dirty="0">
                <a:latin typeface="Courier New" panose="02070309020205020404" pitchFamily="49" charset="0"/>
              </a:rPr>
              <a:t>-&gt;next);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public int size () {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  return size(head);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916FA-0C83-44E5-AF7D-E11D83A7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7: Recursion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5E8C6-E390-43D9-84D7-16DBF9EE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A32A-0031-4BFE-89C4-4ECD86C844C0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550A5B07-F596-4BB4-AAE5-77EAD6FA2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Recursive Linked List Find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4FB0B3-425D-4B1A-9CE0-C3A64C45757C}"/>
              </a:ext>
            </a:extLst>
          </p:cNvPr>
          <p:cNvSpPr/>
          <p:nvPr/>
        </p:nvSpPr>
        <p:spPr>
          <a:xfrm>
            <a:off x="685800" y="1371600"/>
            <a:ext cx="6400800" cy="3090846"/>
          </a:xfrm>
          <a:prstGeom prst="rect">
            <a:avLst/>
          </a:prstGeom>
          <a:solidFill>
            <a:srgbClr val="CCECFF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private Node&lt;E&gt; </a:t>
            </a:r>
            <a:r>
              <a:rPr lang="en-US" altLang="en-US" sz="2000" b="1" u="sng" dirty="0">
                <a:solidFill>
                  <a:schemeClr val="accent2"/>
                </a:solidFill>
                <a:latin typeface="Courier New" panose="02070309020205020404" pitchFamily="49" charset="0"/>
              </a:rPr>
              <a:t>find</a:t>
            </a:r>
            <a:r>
              <a:rPr lang="en-US" altLang="en-US" b="1" dirty="0">
                <a:latin typeface="Courier New" panose="02070309020205020404" pitchFamily="49" charset="0"/>
              </a:rPr>
              <a:t>(Node&lt;E&gt; *</a:t>
            </a:r>
            <a:r>
              <a:rPr lang="en-US" altLang="en-US" b="1" dirty="0" err="1">
                <a:latin typeface="Courier New" panose="02070309020205020404" pitchFamily="49" charset="0"/>
              </a:rPr>
              <a:t>ptr</a:t>
            </a:r>
            <a:r>
              <a:rPr lang="en-US" altLang="en-US" b="1" dirty="0">
                <a:latin typeface="Courier New" panose="02070309020205020404" pitchFamily="49" charset="0"/>
              </a:rPr>
              <a:t>, E data) {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  if (</a:t>
            </a:r>
            <a:r>
              <a:rPr lang="en-US" altLang="en-US" b="1" dirty="0" err="1">
                <a:latin typeface="Courier New" panose="02070309020205020404" pitchFamily="49" charset="0"/>
              </a:rPr>
              <a:t>ptr</a:t>
            </a:r>
            <a:r>
              <a:rPr lang="en-US" altLang="en-US" b="1" dirty="0">
                <a:latin typeface="Courier New" panose="02070309020205020404" pitchFamily="49" charset="0"/>
              </a:rPr>
              <a:t> == null)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    return null;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  else if (</a:t>
            </a:r>
            <a:r>
              <a:rPr lang="en-US" altLang="en-US" b="1" dirty="0" err="1">
                <a:latin typeface="Courier New" panose="02070309020205020404" pitchFamily="49" charset="0"/>
              </a:rPr>
              <a:t>data.equals</a:t>
            </a:r>
            <a:r>
              <a:rPr lang="en-US" altLang="en-US" b="1" dirty="0">
                <a:latin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</a:rPr>
              <a:t>ptr</a:t>
            </a:r>
            <a:r>
              <a:rPr lang="en-US" altLang="en-US" b="1" dirty="0">
                <a:latin typeface="Courier New" panose="02070309020205020404" pitchFamily="49" charset="0"/>
              </a:rPr>
              <a:t>-&gt;data))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    return </a:t>
            </a:r>
            <a:r>
              <a:rPr lang="en-US" altLang="en-US" b="1" dirty="0" err="1">
                <a:latin typeface="Courier New" panose="02070309020205020404" pitchFamily="49" charset="0"/>
              </a:rPr>
              <a:t>ptr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    return find(</a:t>
            </a:r>
            <a:r>
              <a:rPr lang="en-US" altLang="en-US" b="1" dirty="0" err="1">
                <a:latin typeface="Courier New" panose="02070309020205020404" pitchFamily="49" charset="0"/>
              </a:rPr>
              <a:t>ptr</a:t>
            </a:r>
            <a:r>
              <a:rPr lang="en-US" altLang="en-US" b="1" dirty="0">
                <a:latin typeface="Courier New" panose="02070309020205020404" pitchFamily="49" charset="0"/>
              </a:rPr>
              <a:t>-&gt;next, data);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public </a:t>
            </a:r>
            <a:r>
              <a:rPr lang="en-US" altLang="en-US" b="1" dirty="0" err="1">
                <a:latin typeface="Courier New" panose="02070309020205020404" pitchFamily="49" charset="0"/>
              </a:rPr>
              <a:t>boolean</a:t>
            </a:r>
            <a:r>
              <a:rPr lang="en-US" altLang="en-US" b="1" dirty="0">
                <a:latin typeface="Courier New" panose="02070309020205020404" pitchFamily="49" charset="0"/>
              </a:rPr>
              <a:t> contains (const E data) {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  return find(head, data) != null;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F417E-1491-4D27-94F2-3419B283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7: Recursion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D649C-A9B1-42FE-8A2B-9F54A5ED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2E42-7867-4EC8-8DBD-53C8EA8293E8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4B886405-B381-4BD8-9826-55C3FF1DB7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ADD Recursive Linked 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53BCA-4982-4C5C-999F-1C0265C0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3356A07-EA05-45A7-ADD7-F1125271A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838" y="1371600"/>
            <a:ext cx="5739962" cy="34290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kern="0" dirty="0">
                <a:latin typeface="Courier New" panose="02070309020205020404" pitchFamily="49" charset="0"/>
              </a:rPr>
              <a:t>private void add (Node&lt;E&gt; *</a:t>
            </a:r>
            <a:r>
              <a:rPr lang="en-US" altLang="en-US" sz="1600" b="1" kern="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b="1" kern="0" dirty="0">
                <a:latin typeface="Courier New" panose="02070309020205020404" pitchFamily="49" charset="0"/>
              </a:rPr>
              <a:t>, E data)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kern="0" dirty="0">
                <a:latin typeface="Courier New" panose="02070309020205020404" pitchFamily="49" charset="0"/>
              </a:rPr>
              <a:t>  // Note different base case!!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kern="0" dirty="0">
                <a:latin typeface="Courier New" panose="02070309020205020404" pitchFamily="49" charset="0"/>
              </a:rPr>
              <a:t>  if (</a:t>
            </a:r>
            <a:r>
              <a:rPr lang="en-US" altLang="en-US" sz="1600" kern="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kern="0" dirty="0">
                <a:latin typeface="Courier New" panose="02070309020205020404" pitchFamily="49" charset="0"/>
              </a:rPr>
              <a:t>-&gt;next == null)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kern="0" dirty="0">
                <a:latin typeface="Courier New" panose="02070309020205020404" pitchFamily="49" charset="0"/>
              </a:rPr>
              <a:t>    </a:t>
            </a:r>
            <a:r>
              <a:rPr lang="en-US" altLang="en-US" sz="1600" kern="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kern="0" dirty="0">
                <a:latin typeface="Courier New" panose="02070309020205020404" pitchFamily="49" charset="0"/>
              </a:rPr>
              <a:t>-&gt;next = new Node&lt;E&gt;(data);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kern="0" dirty="0">
                <a:latin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kern="0" dirty="0">
                <a:latin typeface="Courier New" panose="02070309020205020404" pitchFamily="49" charset="0"/>
              </a:rPr>
              <a:t>    </a:t>
            </a:r>
            <a:r>
              <a:rPr lang="en-US" altLang="en-US" sz="1600" b="1" kern="0" dirty="0">
                <a:latin typeface="Courier New" panose="02070309020205020404" pitchFamily="49" charset="0"/>
              </a:rPr>
              <a:t>add(</a:t>
            </a:r>
            <a:r>
              <a:rPr lang="en-US" altLang="en-US" sz="1600" b="1" kern="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b="1" kern="0" dirty="0">
                <a:latin typeface="Courier New" panose="02070309020205020404" pitchFamily="49" charset="0"/>
              </a:rPr>
              <a:t>-&gt;next, data);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kern="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kern="0" dirty="0">
                <a:latin typeface="Courier New" panose="02070309020205020404" pitchFamily="49" charset="0"/>
              </a:rPr>
              <a:t>public void add (E data)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kern="0" dirty="0">
                <a:latin typeface="Courier New" panose="02070309020205020404" pitchFamily="49" charset="0"/>
              </a:rPr>
              <a:t>  if (head == null)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kern="0" dirty="0">
                <a:latin typeface="Courier New" panose="02070309020205020404" pitchFamily="49" charset="0"/>
              </a:rPr>
              <a:t>    head = new Node&lt;E&gt;(data);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kern="0" dirty="0">
                <a:latin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kern="0" dirty="0">
                <a:latin typeface="Courier New" panose="02070309020205020404" pitchFamily="49" charset="0"/>
              </a:rPr>
              <a:t>    </a:t>
            </a:r>
            <a:r>
              <a:rPr lang="en-US" altLang="en-US" sz="1600" b="1" kern="0" dirty="0">
                <a:latin typeface="Courier New" panose="02070309020205020404" pitchFamily="49" charset="0"/>
              </a:rPr>
              <a:t>add(head, data);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kern="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Practice Questions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67747"/>
            <a:ext cx="8610600" cy="5486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Develop </a:t>
            </a:r>
            <a:r>
              <a:rPr lang="en-US" sz="2400" b="1" dirty="0"/>
              <a:t>Recursive Functions </a:t>
            </a:r>
            <a:r>
              <a:rPr lang="en-US" sz="2400" dirty="0"/>
              <a:t>for following problems</a:t>
            </a:r>
          </a:p>
          <a:p>
            <a:pPr eaLnBrk="1" hangingPunct="1"/>
            <a:r>
              <a:rPr lang="en-US" sz="2400" b="1" dirty="0"/>
              <a:t>Array</a:t>
            </a:r>
          </a:p>
          <a:p>
            <a:pPr lvl="1" eaLnBrk="1" hangingPunct="1"/>
            <a:r>
              <a:rPr lang="en-US" sz="2400" dirty="0"/>
              <a:t>Reverse items of an array</a:t>
            </a:r>
          </a:p>
          <a:p>
            <a:pPr lvl="1" eaLnBrk="1" hangingPunct="1"/>
            <a:r>
              <a:rPr lang="en-US" sz="2400" dirty="0"/>
              <a:t>Find Length of the array</a:t>
            </a:r>
          </a:p>
          <a:p>
            <a:pPr lvl="1" eaLnBrk="1" hangingPunct="1"/>
            <a:r>
              <a:rPr lang="en-US" sz="2400" dirty="0"/>
              <a:t>Find sum of all the elements in the array</a:t>
            </a:r>
          </a:p>
          <a:p>
            <a:pPr lvl="1" eaLnBrk="1" hangingPunct="1"/>
            <a:r>
              <a:rPr lang="en-US" sz="2400" dirty="0"/>
              <a:t>Find if given string is palindrome</a:t>
            </a:r>
          </a:p>
          <a:p>
            <a:pPr lvl="1"/>
            <a:r>
              <a:rPr lang="en-US" sz="2400" dirty="0"/>
              <a:t>For a given character recursively</a:t>
            </a:r>
          </a:p>
          <a:p>
            <a:pPr lvl="2"/>
            <a:r>
              <a:rPr lang="en-US" dirty="0"/>
              <a:t>a. Check if it is in a string.</a:t>
            </a:r>
          </a:p>
          <a:p>
            <a:pPr lvl="2"/>
            <a:r>
              <a:rPr lang="en-US" dirty="0"/>
              <a:t>b. Count all of its occurrences in a string.</a:t>
            </a:r>
          </a:p>
          <a:p>
            <a:pPr lvl="2"/>
            <a:r>
              <a:rPr lang="en-US" dirty="0"/>
              <a:t>c. Remove all of its occurrences from a string.</a:t>
            </a:r>
          </a:p>
          <a:p>
            <a:pPr lvl="1"/>
            <a:r>
              <a:rPr lang="en-US" sz="2400" dirty="0" err="1"/>
              <a:t>Determinine</a:t>
            </a:r>
            <a:r>
              <a:rPr lang="en-US" sz="2400" dirty="0"/>
              <a:t> if a given string </a:t>
            </a:r>
            <a:r>
              <a:rPr lang="en-US" sz="2400" i="1" dirty="0"/>
              <a:t>s </a:t>
            </a:r>
            <a:r>
              <a:rPr lang="en-US" sz="2400" dirty="0"/>
              <a:t>has more vowels than consonants.</a:t>
            </a:r>
          </a:p>
          <a:p>
            <a:pPr lvl="1" eaLnBrk="1" hangingPunct="1"/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42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Practice Questions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67747"/>
            <a:ext cx="8610600" cy="5486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Develop </a:t>
            </a:r>
            <a:r>
              <a:rPr lang="en-US" sz="2400" b="1" dirty="0"/>
              <a:t>Recursive Functions </a:t>
            </a:r>
            <a:r>
              <a:rPr lang="en-US" sz="2400" dirty="0"/>
              <a:t>for following problems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Linked List (do for both singly and doubly linked list)</a:t>
            </a:r>
          </a:p>
          <a:p>
            <a:pPr lvl="1" eaLnBrk="1" hangingPunct="1"/>
            <a:r>
              <a:rPr lang="en-US" sz="2000" b="1" dirty="0"/>
              <a:t>Reverse the list </a:t>
            </a:r>
          </a:p>
          <a:p>
            <a:pPr lvl="1" eaLnBrk="1" hangingPunct="1"/>
            <a:r>
              <a:rPr lang="en-US" sz="2000" b="1" dirty="0"/>
              <a:t>Remove an element from the list</a:t>
            </a:r>
          </a:p>
          <a:p>
            <a:pPr lvl="1" eaLnBrk="1" hangingPunct="1"/>
            <a:r>
              <a:rPr lang="en-US" sz="2000" b="1" dirty="0"/>
              <a:t>Remove the all occurrences of given element in the list</a:t>
            </a:r>
          </a:p>
          <a:p>
            <a:pPr lvl="1" eaLnBrk="1" hangingPunct="1"/>
            <a:r>
              <a:rPr lang="en-US" sz="2000" b="1" dirty="0"/>
              <a:t>Search for an element</a:t>
            </a:r>
          </a:p>
          <a:p>
            <a:pPr lvl="1" eaLnBrk="1" hangingPunct="1"/>
            <a:r>
              <a:rPr lang="en-US" sz="2000" b="1" dirty="0"/>
              <a:t>Replace an element with the given number</a:t>
            </a:r>
          </a:p>
          <a:p>
            <a:pPr lvl="1" eaLnBrk="1" hangingPunct="1"/>
            <a:r>
              <a:rPr lang="en-US" sz="2000" b="1" dirty="0"/>
              <a:t>Find </a:t>
            </a:r>
            <a:r>
              <a:rPr lang="en-US" sz="2000" b="1" dirty="0" err="1"/>
              <a:t>indexOf</a:t>
            </a:r>
            <a:r>
              <a:rPr lang="en-US" sz="2000" b="1" dirty="0"/>
              <a:t> the particular element in the list</a:t>
            </a:r>
          </a:p>
          <a:p>
            <a:pPr lvl="1" eaLnBrk="1" hangingPunct="1"/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41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5B00-F26A-4EA7-BA98-A1FFC317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0A712-5DE7-490C-AEA9-D12BCCA76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400" b="1" dirty="0"/>
              <a:t>Recursive Mathematical Functions</a:t>
            </a:r>
          </a:p>
          <a:p>
            <a:pPr eaLnBrk="1" hangingPunct="1"/>
            <a:r>
              <a:rPr lang="en-US" sz="2000" dirty="0"/>
              <a:t>Write a recursive function to compute GCD </a:t>
            </a:r>
          </a:p>
          <a:p>
            <a:r>
              <a:rPr lang="en-US" sz="2000" dirty="0"/>
              <a:t>Write a recursive method that for a positive integer </a:t>
            </a:r>
            <a:r>
              <a:rPr lang="en-US" sz="2000" i="1" dirty="0"/>
              <a:t>n </a:t>
            </a:r>
            <a:r>
              <a:rPr lang="en-US" sz="2000" dirty="0"/>
              <a:t>prints odd numbers</a:t>
            </a:r>
          </a:p>
          <a:p>
            <a:pPr lvl="1"/>
            <a:r>
              <a:rPr lang="en-US" sz="2000" dirty="0"/>
              <a:t>a. between 1 and </a:t>
            </a:r>
            <a:r>
              <a:rPr lang="en-US" sz="2000" i="1" dirty="0"/>
              <a:t>n</a:t>
            </a:r>
          </a:p>
          <a:p>
            <a:pPr lvl="1"/>
            <a:r>
              <a:rPr lang="en-US" sz="2000" dirty="0"/>
              <a:t>b. between </a:t>
            </a:r>
            <a:r>
              <a:rPr lang="en-US" sz="2000" i="1" dirty="0"/>
              <a:t>n </a:t>
            </a:r>
            <a:r>
              <a:rPr lang="en-US" sz="2000" dirty="0"/>
              <a:t>and 1</a:t>
            </a:r>
          </a:p>
          <a:p>
            <a:pPr lvl="1"/>
            <a:endParaRPr lang="en-US" sz="2000" dirty="0"/>
          </a:p>
          <a:p>
            <a:r>
              <a:rPr lang="en-US" sz="2000" dirty="0"/>
              <a:t>Write a recursive method that for a positive integer returns a string with commas in the appropriate places, for example, </a:t>
            </a:r>
            <a:r>
              <a:rPr lang="en-US" sz="2000" dirty="0" err="1"/>
              <a:t>putCommas</a:t>
            </a:r>
            <a:r>
              <a:rPr lang="en-US" sz="2000" dirty="0"/>
              <a:t>(1234567) returns the string “1,234,567.”</a:t>
            </a:r>
          </a:p>
          <a:p>
            <a:endParaRPr lang="en-US" sz="2000" dirty="0"/>
          </a:p>
          <a:p>
            <a:r>
              <a:rPr lang="en-US" sz="2000" dirty="0"/>
              <a:t>Write a recursive function to compute the binomial coefficient according to the definition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E0A30-EE29-4D37-90AE-6E70E0A04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358492"/>
            <a:ext cx="4343400" cy="1137557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621589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E7F5-C616-470B-9CAF-8C56D387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B6612-BC52-4418-8666-56BE2A81A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Write a recursive function to add the first </a:t>
            </a:r>
            <a:r>
              <a:rPr lang="en-US" sz="2200" i="1" dirty="0"/>
              <a:t>n </a:t>
            </a:r>
            <a:r>
              <a:rPr lang="en-US" sz="2200" dirty="0"/>
              <a:t>terms of the series</a:t>
            </a:r>
          </a:p>
          <a:p>
            <a:pPr marL="0" indent="0">
              <a:buNone/>
            </a:pPr>
            <a:r>
              <a:rPr lang="en-US" sz="2200" dirty="0"/>
              <a:t>	1 + 1/2 - 1/3 + 1/4 - 1/5</a:t>
            </a:r>
          </a:p>
          <a:p>
            <a:endParaRPr lang="en-US" sz="2200" dirty="0"/>
          </a:p>
          <a:p>
            <a:r>
              <a:rPr lang="en-US" sz="2200" dirty="0"/>
              <a:t>Write a recursive C++ program that will output all subsets of size two of a set of </a:t>
            </a:r>
            <a:r>
              <a:rPr lang="en-US" sz="2200" i="1" dirty="0"/>
              <a:t>n </a:t>
            </a:r>
            <a:r>
              <a:rPr lang="en-US" sz="2200" dirty="0"/>
              <a:t>elements (without repeating any subsets).</a:t>
            </a:r>
          </a:p>
          <a:p>
            <a:r>
              <a:rPr lang="en-US" sz="2200" dirty="0"/>
              <a:t>Now extend the above program to output all the subsets of a set of </a:t>
            </a:r>
            <a:r>
              <a:rPr lang="en-US" sz="2200" i="1" dirty="0"/>
              <a:t>n </a:t>
            </a:r>
            <a:r>
              <a:rPr lang="en-US" sz="2200" dirty="0"/>
              <a:t>elements.</a:t>
            </a:r>
          </a:p>
          <a:p>
            <a:endParaRPr lang="en-US" sz="2200" dirty="0"/>
          </a:p>
          <a:p>
            <a:r>
              <a:rPr lang="en-US" sz="2200" dirty="0"/>
              <a:t>Write a recursive algorithm that gets an integer n and integer array A as input and check if the given array </a:t>
            </a:r>
            <a:r>
              <a:rPr lang="en-US" sz="2200" i="1" dirty="0"/>
              <a:t>A </a:t>
            </a:r>
            <a:r>
              <a:rPr lang="en-US" sz="2200" dirty="0"/>
              <a:t>contains two integers, such that </a:t>
            </a:r>
            <a:r>
              <a:rPr lang="en-US" sz="2200" i="1" dirty="0"/>
              <a:t>N</a:t>
            </a:r>
            <a:r>
              <a:rPr lang="en-US" sz="2200" dirty="0"/>
              <a:t> = </a:t>
            </a:r>
            <a:r>
              <a:rPr lang="en-US" sz="2200" i="1" dirty="0"/>
              <a:t>A</a:t>
            </a:r>
            <a:r>
              <a:rPr lang="en-US" sz="2200" dirty="0"/>
              <a:t>[</a:t>
            </a:r>
            <a:r>
              <a:rPr lang="en-US" sz="2200" i="1" dirty="0" err="1"/>
              <a:t>i</a:t>
            </a:r>
            <a:r>
              <a:rPr lang="en-US" sz="2200" dirty="0"/>
              <a:t>]+</a:t>
            </a:r>
            <a:r>
              <a:rPr lang="en-US" sz="2200" i="1" dirty="0"/>
              <a:t>A</a:t>
            </a:r>
            <a:r>
              <a:rPr lang="en-US" sz="2200" dirty="0"/>
              <a:t>[j].</a:t>
            </a:r>
          </a:p>
        </p:txBody>
      </p:sp>
    </p:spTree>
    <p:extLst>
      <p:ext uri="{BB962C8B-B14F-4D97-AF65-F5344CB8AC3E}">
        <p14:creationId xmlns:p14="http://schemas.microsoft.com/office/powerpoint/2010/main" val="29202779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B526-460B-4AAE-8947-5ABF625F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057B6-7BD7-43F3-89FA-1ED5F828E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9144000" cy="548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does the following code do </a:t>
            </a:r>
          </a:p>
          <a:p>
            <a:pPr marL="0" indent="0">
              <a:buNone/>
            </a:pPr>
            <a:endParaRPr lang="pt-BR" sz="2800" b="1" dirty="0"/>
          </a:p>
          <a:p>
            <a:pPr marL="0" indent="0">
              <a:buNone/>
            </a:pPr>
            <a:r>
              <a:rPr lang="pt-BR" sz="2800" b="1" dirty="0"/>
              <a:t>int </a:t>
            </a:r>
            <a:r>
              <a:rPr lang="en-US" sz="2800" dirty="0"/>
              <a:t>Function</a:t>
            </a:r>
            <a:r>
              <a:rPr lang="pt-BR" sz="2800" dirty="0"/>
              <a:t>(int </a:t>
            </a:r>
            <a:r>
              <a:rPr lang="pt-BR" sz="2800" i="1" dirty="0"/>
              <a:t>A[]</a:t>
            </a:r>
            <a:r>
              <a:rPr lang="pt-BR" sz="2800" dirty="0"/>
              <a:t>, int </a:t>
            </a:r>
            <a:r>
              <a:rPr lang="pt-BR" sz="2800" i="1" dirty="0"/>
              <a:t>i</a:t>
            </a:r>
            <a:r>
              <a:rPr lang="pt-BR" sz="2800" dirty="0"/>
              <a:t>, int </a:t>
            </a:r>
            <a:r>
              <a:rPr lang="pt-BR" sz="2800" i="1" dirty="0"/>
              <a:t>n</a:t>
            </a:r>
            <a:r>
              <a:rPr lang="pt-BR" sz="2800" dirty="0"/>
              <a:t>){</a:t>
            </a:r>
          </a:p>
          <a:p>
            <a:pPr marL="400050" lvl="1" indent="0">
              <a:buNone/>
            </a:pPr>
            <a:r>
              <a:rPr lang="en-US" sz="2400" b="1" dirty="0"/>
              <a:t>if </a:t>
            </a:r>
            <a:r>
              <a:rPr lang="en-US" sz="2400" i="1" dirty="0"/>
              <a:t>n </a:t>
            </a:r>
            <a:r>
              <a:rPr lang="en-US" sz="2400" dirty="0"/>
              <a:t>= 1</a:t>
            </a:r>
            <a:endParaRPr lang="en-US" sz="2400" b="1" dirty="0"/>
          </a:p>
          <a:p>
            <a:pPr marL="400050" lvl="1" indent="0">
              <a:buNone/>
            </a:pPr>
            <a:r>
              <a:rPr lang="en-US" sz="2400" b="1" dirty="0"/>
              <a:t>         return </a:t>
            </a:r>
            <a:r>
              <a:rPr lang="en-US" sz="2400" i="1" dirty="0"/>
              <a:t>A</a:t>
            </a:r>
            <a:r>
              <a:rPr lang="en-US" sz="2400" dirty="0"/>
              <a:t>[</a:t>
            </a:r>
            <a:r>
              <a:rPr lang="en-US" sz="2400" i="1" dirty="0" err="1"/>
              <a:t>i</a:t>
            </a:r>
            <a:r>
              <a:rPr lang="en-US" sz="2400" dirty="0"/>
              <a:t>]</a:t>
            </a:r>
          </a:p>
          <a:p>
            <a:pPr marL="400050" lvl="1" indent="0">
              <a:buNone/>
            </a:pPr>
            <a:r>
              <a:rPr lang="en-US" sz="2400" b="1" dirty="0"/>
              <a:t>return </a:t>
            </a:r>
            <a:r>
              <a:rPr lang="en-US" sz="2400" dirty="0"/>
              <a:t>Function(</a:t>
            </a:r>
            <a:r>
              <a:rPr lang="en-US" sz="2400" i="1" dirty="0"/>
              <a:t>A</a:t>
            </a:r>
            <a:r>
              <a:rPr lang="en-US" sz="2400" dirty="0"/>
              <a:t>, </a:t>
            </a:r>
            <a:r>
              <a:rPr lang="en-US" sz="2400" i="1" dirty="0" err="1"/>
              <a:t>i</a:t>
            </a:r>
            <a:r>
              <a:rPr lang="en-US" sz="2400" dirty="0"/>
              <a:t>,⌈</a:t>
            </a:r>
            <a:r>
              <a:rPr lang="en-US" sz="2400" i="1" dirty="0"/>
              <a:t>n</a:t>
            </a:r>
            <a:r>
              <a:rPr lang="en-US" sz="2400" dirty="0"/>
              <a:t>/2⌉) + Function(</a:t>
            </a:r>
            <a:r>
              <a:rPr lang="en-US" sz="2400" i="1" dirty="0"/>
              <a:t>A</a:t>
            </a:r>
            <a:r>
              <a:rPr lang="en-US" sz="2400" dirty="0"/>
              <a:t>, </a:t>
            </a:r>
            <a:r>
              <a:rPr lang="en-US" sz="2400" i="1" dirty="0" err="1"/>
              <a:t>i</a:t>
            </a:r>
            <a:r>
              <a:rPr lang="en-US" sz="2400" dirty="0"/>
              <a:t>+⌈</a:t>
            </a:r>
            <a:r>
              <a:rPr lang="en-US" sz="2400" i="1" dirty="0"/>
              <a:t>n</a:t>
            </a:r>
            <a:r>
              <a:rPr lang="en-US" sz="2400" dirty="0"/>
              <a:t>/2⌉,⌊</a:t>
            </a:r>
            <a:r>
              <a:rPr lang="en-US" sz="2400" i="1" dirty="0"/>
              <a:t>n</a:t>
            </a:r>
            <a:r>
              <a:rPr lang="en-US" sz="2400" dirty="0"/>
              <a:t>/2⌋)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Make the recursion tree of the above function</a:t>
            </a:r>
          </a:p>
        </p:txBody>
      </p:sp>
    </p:spTree>
    <p:extLst>
      <p:ext uri="{BB962C8B-B14F-4D97-AF65-F5344CB8AC3E}">
        <p14:creationId xmlns:p14="http://schemas.microsoft.com/office/powerpoint/2010/main" val="47542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E9354288-F664-4B5E-B195-00C3E507D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Recursive Thinking: The General Approach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C9AAAF2-EE80-48D0-A1BD-F0688ED60F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altLang="en-US" sz="2800" dirty="0"/>
              <a:t>if problem is “</a:t>
            </a:r>
            <a:r>
              <a:rPr lang="en-US" altLang="en-US" sz="2800" i="1" u="sng" dirty="0"/>
              <a:t>small enough</a:t>
            </a:r>
            <a:r>
              <a:rPr lang="en-US" altLang="en-US" sz="2800" dirty="0"/>
              <a:t>”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800" dirty="0"/>
              <a:t>      solve it </a:t>
            </a:r>
            <a:r>
              <a:rPr lang="en-US" altLang="en-US" sz="2800" i="1" u="sng" dirty="0"/>
              <a:t>directly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800" dirty="0"/>
              <a:t>else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800" dirty="0"/>
              <a:t>      break into one or more </a:t>
            </a:r>
            <a:r>
              <a:rPr lang="en-US" altLang="en-US" sz="2800" i="1" u="sng" dirty="0"/>
              <a:t>smaller subproblems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800" dirty="0"/>
              <a:t>      solve each subproblem </a:t>
            </a:r>
            <a:r>
              <a:rPr lang="en-US" altLang="en-US" sz="2800" i="1" u="sng" dirty="0"/>
              <a:t>recursively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800" dirty="0"/>
              <a:t>      </a:t>
            </a:r>
            <a:r>
              <a:rPr lang="en-US" altLang="en-US" sz="2800" i="1" u="sng" dirty="0"/>
              <a:t>combine</a:t>
            </a:r>
            <a:r>
              <a:rPr lang="en-US" altLang="en-US" sz="2800" dirty="0"/>
              <a:t> results into solution to whole problem</a:t>
            </a:r>
          </a:p>
          <a:p>
            <a:pPr marL="533400" indent="-533400">
              <a:buFontTx/>
              <a:buAutoNum type="arabicPeriod"/>
            </a:pP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C740B-0E5E-47E7-9326-0176877D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6D73F-F0AD-4C0A-A601-F8A41233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1C22-C719-4E10-B727-C50BA240571F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D43F30E-D3F6-4EB4-8F86-6E67E9FC8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Requirements for Recursive Solution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D2B5E62-A3CF-41A8-89B2-6C8CC3BEED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 altLang="en-US" dirty="0"/>
              <a:t>At least one “</a:t>
            </a:r>
            <a:r>
              <a:rPr lang="en-US" altLang="en-US" i="1" u="sng" dirty="0"/>
              <a:t>small</a:t>
            </a:r>
            <a:r>
              <a:rPr lang="en-US" altLang="en-US" i="1" dirty="0"/>
              <a:t>”</a:t>
            </a:r>
            <a:r>
              <a:rPr lang="en-US" altLang="en-US" dirty="0"/>
              <a:t> case that you can solve directly</a:t>
            </a:r>
          </a:p>
          <a:p>
            <a:pPr marL="533400" indent="-533400"/>
            <a:r>
              <a:rPr lang="en-US" altLang="en-US" dirty="0"/>
              <a:t>A way of </a:t>
            </a:r>
            <a:r>
              <a:rPr lang="en-US" altLang="en-US" i="1" u="sng" dirty="0"/>
              <a:t>breaking</a:t>
            </a:r>
            <a:r>
              <a:rPr lang="en-US" altLang="en-US" dirty="0"/>
              <a:t> a larger problem down into:</a:t>
            </a:r>
          </a:p>
          <a:p>
            <a:pPr marL="990600" lvl="1" indent="-533400"/>
            <a:r>
              <a:rPr lang="en-US" altLang="en-US" dirty="0"/>
              <a:t>One or more </a:t>
            </a:r>
            <a:r>
              <a:rPr lang="en-US" altLang="en-US" i="1" u="sng" dirty="0"/>
              <a:t>smaller</a:t>
            </a:r>
            <a:r>
              <a:rPr lang="en-US" altLang="en-US" dirty="0"/>
              <a:t> subproblems</a:t>
            </a:r>
          </a:p>
          <a:p>
            <a:pPr marL="990600" lvl="1" indent="-533400"/>
            <a:r>
              <a:rPr lang="en-US" altLang="en-US" dirty="0"/>
              <a:t>Each of the </a:t>
            </a:r>
            <a:r>
              <a:rPr lang="en-US" altLang="en-US" i="1" u="sng" dirty="0"/>
              <a:t>same kind</a:t>
            </a:r>
            <a:r>
              <a:rPr lang="en-US" altLang="en-US" dirty="0"/>
              <a:t> as the original</a:t>
            </a:r>
          </a:p>
          <a:p>
            <a:pPr marL="533400" indent="-533400"/>
            <a:r>
              <a:rPr lang="en-US" altLang="en-US" dirty="0"/>
              <a:t>A way of </a:t>
            </a:r>
            <a:r>
              <a:rPr lang="en-US" altLang="en-US" i="1" u="sng" dirty="0"/>
              <a:t>combining</a:t>
            </a:r>
            <a:r>
              <a:rPr lang="en-US" altLang="en-US" dirty="0"/>
              <a:t> subproblem results into an overall solution to the larger problem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04E3E-FA19-4F7B-8A02-FBF0F2DD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E7E1-ECAD-4DB4-9727-1E6E8CBCB5E9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5E57FBA9-FD43-4E1B-8477-49F8910E44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Recursive Design Example: </a:t>
            </a:r>
            <a:r>
              <a:rPr lang="en-US" altLang="en-US" sz="3600" b="1" dirty="0">
                <a:latin typeface="Courier New" panose="02070309020205020404" pitchFamily="49" charset="0"/>
              </a:rPr>
              <a:t>mystery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4D88EE67-AF93-4E7D-95CB-B99CF5E5F6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altLang="en-US" b="1" i="1" dirty="0"/>
              <a:t>What does this do?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marL="933450" lvl="1" indent="-533400"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public static int mystery (int n) {</a:t>
            </a:r>
          </a:p>
          <a:p>
            <a:pPr marL="933450" lvl="1" indent="-533400"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if (n == 0)</a:t>
            </a:r>
          </a:p>
          <a:p>
            <a:pPr marL="933450" lvl="1" indent="-533400"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return 0;</a:t>
            </a:r>
          </a:p>
          <a:p>
            <a:pPr marL="933450" lvl="1" indent="-533400"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else</a:t>
            </a:r>
          </a:p>
          <a:p>
            <a:pPr marL="933450" lvl="1" indent="-533400"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return n + mystery(n-1);</a:t>
            </a:r>
          </a:p>
          <a:p>
            <a:pPr marL="933450" lvl="1" indent="-533400"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1E091-D648-4D3C-90E6-BA34BAF6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D4A6-C16A-4E35-9EEC-47D7A02E1235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B180-419C-4F30-A28B-60769E4E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Recursion Functions</a:t>
            </a:r>
            <a:endParaRPr lang="en-US" dirty="0"/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B1653B52-7713-48DD-92EA-D0F8BB6DE6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 sz="2800" dirty="0"/>
              <a:t>So far, we have seen methods that call other functions.</a:t>
            </a:r>
          </a:p>
          <a:p>
            <a:pPr lvl="1"/>
            <a:r>
              <a:rPr lang="en-US" altLang="en-US" sz="2400" dirty="0"/>
              <a:t>For example, the </a:t>
            </a:r>
            <a:r>
              <a:rPr lang="en-US" altLang="en-US" sz="2400" dirty="0">
                <a:latin typeface="Courier New" panose="02070309020205020404" pitchFamily="49" charset="0"/>
              </a:rPr>
              <a:t>main()</a:t>
            </a:r>
            <a:r>
              <a:rPr lang="en-US" altLang="en-US" sz="2400" dirty="0"/>
              <a:t> calls the square</a:t>
            </a:r>
            <a:r>
              <a:rPr lang="en-US" altLang="en-US" sz="2400" dirty="0">
                <a:latin typeface="Courier New" panose="02070309020205020404" pitchFamily="49" charset="0"/>
              </a:rPr>
              <a:t>()</a:t>
            </a:r>
            <a:r>
              <a:rPr lang="en-US" altLang="en-US" sz="2400" dirty="0"/>
              <a:t> function</a:t>
            </a:r>
            <a:r>
              <a:rPr lang="en-US" altLang="en-US" dirty="0"/>
              <a:t>.</a:t>
            </a:r>
          </a:p>
          <a:p>
            <a:pPr lvl="1"/>
            <a:endParaRPr lang="en-US" altLang="en-US" dirty="0"/>
          </a:p>
          <a:p>
            <a:r>
              <a:rPr lang="en-US" altLang="en-US" sz="2800" dirty="0"/>
              <a:t>Recursive Method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sz="2400" dirty="0"/>
              <a:t>A recursive method is a method that calls itself.</a:t>
            </a:r>
            <a:endParaRPr lang="en-US" altLang="en-US" dirty="0"/>
          </a:p>
        </p:txBody>
      </p:sp>
      <p:sp>
        <p:nvSpPr>
          <p:cNvPr id="189444" name="Rectangle 4">
            <a:extLst>
              <a:ext uri="{FF2B5EF4-FFF2-40B4-BE49-F238E27FC236}">
                <a16:creationId xmlns:a16="http://schemas.microsoft.com/office/drawing/2014/main" id="{FB48D555-CD76-42B8-9E18-34A0AE8AE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501900"/>
            <a:ext cx="919163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000" dirty="0"/>
              <a:t>main()</a:t>
            </a:r>
          </a:p>
        </p:txBody>
      </p:sp>
      <p:sp>
        <p:nvSpPr>
          <p:cNvPr id="189445" name="Rectangle 5">
            <a:extLst>
              <a:ext uri="{FF2B5EF4-FFF2-40B4-BE49-F238E27FC236}">
                <a16:creationId xmlns:a16="http://schemas.microsoft.com/office/drawing/2014/main" id="{624F8C19-BA85-46E2-AAB0-68B71940C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882900"/>
            <a:ext cx="12954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000"/>
              <a:t>square()</a:t>
            </a:r>
          </a:p>
        </p:txBody>
      </p:sp>
      <p:sp>
        <p:nvSpPr>
          <p:cNvPr id="189446" name="Line 6">
            <a:extLst>
              <a:ext uri="{FF2B5EF4-FFF2-40B4-BE49-F238E27FC236}">
                <a16:creationId xmlns:a16="http://schemas.microsoft.com/office/drawing/2014/main" id="{7DBA9E94-E6E0-4FCC-97A9-1F96A52FC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730500"/>
            <a:ext cx="838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AA9F16-1AC2-4904-BEE1-2242FD76B96E}"/>
              </a:ext>
            </a:extLst>
          </p:cNvPr>
          <p:cNvGrpSpPr/>
          <p:nvPr/>
        </p:nvGrpSpPr>
        <p:grpSpPr>
          <a:xfrm>
            <a:off x="6629403" y="3657600"/>
            <a:ext cx="1981200" cy="711200"/>
            <a:chOff x="2590800" y="5181600"/>
            <a:chExt cx="1981200" cy="711200"/>
          </a:xfrm>
        </p:grpSpPr>
        <p:sp>
          <p:nvSpPr>
            <p:cNvPr id="189447" name="Rectangle 7">
              <a:extLst>
                <a:ext uri="{FF2B5EF4-FFF2-40B4-BE49-F238E27FC236}">
                  <a16:creationId xmlns:a16="http://schemas.microsoft.com/office/drawing/2014/main" id="{20E82DDE-DBF7-41C7-A2C7-A5A6DA784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5486400"/>
              <a:ext cx="1600200" cy="406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000" dirty="0"/>
                <a:t>compute()</a:t>
              </a:r>
            </a:p>
          </p:txBody>
        </p:sp>
        <p:sp>
          <p:nvSpPr>
            <p:cNvPr id="189449" name="Line 9">
              <a:extLst>
                <a:ext uri="{FF2B5EF4-FFF2-40B4-BE49-F238E27FC236}">
                  <a16:creationId xmlns:a16="http://schemas.microsoft.com/office/drawing/2014/main" id="{0192D180-500A-4790-BCDE-8CD04A909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57150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9450" name="Line 10">
              <a:extLst>
                <a:ext uri="{FF2B5EF4-FFF2-40B4-BE49-F238E27FC236}">
                  <a16:creationId xmlns:a16="http://schemas.microsoft.com/office/drawing/2014/main" id="{546E4FBA-C4EA-445B-BAA6-441A875653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2000" y="5181600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9451" name="Line 11">
              <a:extLst>
                <a:ext uri="{FF2B5EF4-FFF2-40B4-BE49-F238E27FC236}">
                  <a16:creationId xmlns:a16="http://schemas.microsoft.com/office/drawing/2014/main" id="{79D90C4D-9FBB-48CD-95E4-652A985FAC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10000" y="5181600"/>
              <a:ext cx="76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9452" name="Line 12">
              <a:extLst>
                <a:ext uri="{FF2B5EF4-FFF2-40B4-BE49-F238E27FC236}">
                  <a16:creationId xmlns:a16="http://schemas.microsoft.com/office/drawing/2014/main" id="{C4EB9B4F-DF52-4554-B7D4-5726373C3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5181600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" name="Rectangle 5">
            <a:extLst>
              <a:ext uri="{FF2B5EF4-FFF2-40B4-BE49-F238E27FC236}">
                <a16:creationId xmlns:a16="http://schemas.microsoft.com/office/drawing/2014/main" id="{F6D949E4-9B9F-45E1-8F7F-18873F71D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3" y="4229100"/>
            <a:ext cx="5714997" cy="2247900"/>
          </a:xfrm>
          <a:prstGeom prst="rect">
            <a:avLst/>
          </a:prstGeom>
          <a:solidFill>
            <a:srgbClr val="CCECFF"/>
          </a:solidFill>
          <a:ln>
            <a:solidFill>
              <a:srgbClr val="000066"/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Recursion means having the characteristic of coming up again and again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 function that invokes itself by making a call to itself is called a recursive function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Direct Recursion: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When a function calls itself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Indirect Recursion: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When A calls B and B calls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>
            <a:extLst>
              <a:ext uri="{FF2B5EF4-FFF2-40B4-BE49-F238E27FC236}">
                <a16:creationId xmlns:a16="http://schemas.microsoft.com/office/drawing/2014/main" id="{195C4356-9C86-4103-94EF-95D739E254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Recursion is Expensive</a:t>
            </a:r>
          </a:p>
        </p:txBody>
      </p:sp>
      <p:sp>
        <p:nvSpPr>
          <p:cNvPr id="510979" name="Rectangle 3">
            <a:extLst>
              <a:ext uri="{FF2B5EF4-FFF2-40B4-BE49-F238E27FC236}">
                <a16:creationId xmlns:a16="http://schemas.microsoft.com/office/drawing/2014/main" id="{2EFB7741-B68C-4528-9575-F8DE2B7D7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305800" cy="50292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 dirty="0"/>
              <a:t>	    </a:t>
            </a:r>
            <a:r>
              <a:rPr lang="en-US" altLang="en-US" sz="2800" dirty="0"/>
              <a:t>We have to pay a price for recursion:</a:t>
            </a:r>
          </a:p>
          <a:p>
            <a:pPr lvl="1"/>
            <a:r>
              <a:rPr lang="en-US" altLang="en-US" sz="2400" dirty="0"/>
              <a:t>calling a function </a:t>
            </a:r>
            <a:r>
              <a:rPr lang="en-US" altLang="en-US" sz="2400" dirty="0" err="1">
                <a:solidFill>
                  <a:srgbClr val="0070C0"/>
                </a:solidFill>
              </a:rPr>
              <a:t>conses</a:t>
            </a:r>
            <a:r>
              <a:rPr lang="en-US" altLang="en-US" sz="2400" dirty="0">
                <a:solidFill>
                  <a:srgbClr val="0070C0"/>
                </a:solidFill>
              </a:rPr>
              <a:t> more time and memory </a:t>
            </a:r>
            <a:r>
              <a:rPr lang="en-US" altLang="en-US" sz="2400" dirty="0"/>
              <a:t>than adjusting a loop counter. </a:t>
            </a:r>
          </a:p>
          <a:p>
            <a:pPr lvl="1"/>
            <a:r>
              <a:rPr lang="en-US" altLang="en-US" sz="2400" dirty="0"/>
              <a:t>high performance applications (graphic action games, simulations of nuclear explosions) hardly ever use recursion.</a:t>
            </a:r>
          </a:p>
          <a:p>
            <a:pPr>
              <a:buFont typeface="Monotype Sorts" pitchFamily="2" charset="2"/>
              <a:buNone/>
            </a:pPr>
            <a:endParaRPr lang="en-US" altLang="en-US" sz="2800" dirty="0"/>
          </a:p>
          <a:p>
            <a:pPr>
              <a:buFont typeface="Monotype Sorts" pitchFamily="2" charset="2"/>
              <a:buNone/>
            </a:pPr>
            <a:r>
              <a:rPr lang="en-US" altLang="en-US" sz="2800" dirty="0"/>
              <a:t>	In less demanding applications recursion is an attractive alternative for iteration (for the right problems!)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>
            <a:extLst>
              <a:ext uri="{FF2B5EF4-FFF2-40B4-BE49-F238E27FC236}">
                <a16:creationId xmlns:a16="http://schemas.microsoft.com/office/drawing/2014/main" id="{27DB8FC6-B3D9-4403-BA6E-D1184439B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Recursion Infinite loop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649C8E22-EB9D-4B8B-B75C-BBBCC0D0D8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486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	If we use iteration, we must be careful not to create an infinite loop by accident: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	</a:t>
            </a:r>
            <a:r>
              <a:rPr lang="en-US" altLang="en-US" sz="2400" b="1">
                <a:solidFill>
                  <a:srgbClr val="A2C1FE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2400" b="1">
                <a:latin typeface="Courier New" panose="02070309020205020404" pitchFamily="49" charset="0"/>
              </a:rPr>
              <a:t>(</a:t>
            </a:r>
            <a:r>
              <a:rPr lang="en-US" altLang="en-US" sz="2400" b="1">
                <a:solidFill>
                  <a:srgbClr val="A2C1FE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>
                <a:latin typeface="Courier New" panose="02070309020205020404" pitchFamily="49" charset="0"/>
              </a:rPr>
              <a:t> incr=1; incr!=10;incr+=2)</a:t>
            </a:r>
            <a:endParaRPr lang="en-US" altLang="en-US" sz="2400" b="1">
              <a:solidFill>
                <a:srgbClr val="99FF33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  ...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solidFill>
                  <a:srgbClr val="A2C1FE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>
                <a:latin typeface="Courier New" panose="02070309020205020404" pitchFamily="49" charset="0"/>
              </a:rPr>
              <a:t> result = 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</a:t>
            </a:r>
            <a:r>
              <a:rPr lang="en-US" altLang="en-US" sz="2400" b="1">
                <a:solidFill>
                  <a:srgbClr val="A2C1FE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2400" b="1">
                <a:latin typeface="Courier New" panose="02070309020205020404" pitchFamily="49" charset="0"/>
              </a:rPr>
              <a:t>(result &gt;0){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  ...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  result++;</a:t>
            </a:r>
            <a:endParaRPr lang="en-US" altLang="en-US" sz="2400" b="1">
              <a:solidFill>
                <a:srgbClr val="99FF33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512004" name="AutoShape 4">
            <a:extLst>
              <a:ext uri="{FF2B5EF4-FFF2-40B4-BE49-F238E27FC236}">
                <a16:creationId xmlns:a16="http://schemas.microsoft.com/office/drawing/2014/main" id="{CF1B6B46-3B75-49CC-929D-9464A7650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513388"/>
            <a:ext cx="1676400" cy="658812"/>
          </a:xfrm>
          <a:prstGeom prst="wedgeRoundRectCallout">
            <a:avLst>
              <a:gd name="adj1" fmla="val -239963"/>
              <a:gd name="adj2" fmla="val -147106"/>
              <a:gd name="adj3" fmla="val 16667"/>
            </a:avLst>
          </a:prstGeom>
          <a:noFill/>
          <a:ln w="38100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en-US" sz="32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Oops!</a:t>
            </a:r>
          </a:p>
        </p:txBody>
      </p:sp>
      <p:sp>
        <p:nvSpPr>
          <p:cNvPr id="512005" name="AutoShape 5">
            <a:extLst>
              <a:ext uri="{FF2B5EF4-FFF2-40B4-BE49-F238E27FC236}">
                <a16:creationId xmlns:a16="http://schemas.microsoft.com/office/drawing/2014/main" id="{74928672-CAC7-40D9-BDA5-D29357031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352800"/>
            <a:ext cx="1676400" cy="658813"/>
          </a:xfrm>
          <a:prstGeom prst="wedgeRoundRectCallout">
            <a:avLst>
              <a:gd name="adj1" fmla="val -52843"/>
              <a:gd name="adj2" fmla="val -128556"/>
              <a:gd name="adj3" fmla="val 16667"/>
            </a:avLst>
          </a:prstGeom>
          <a:noFill/>
          <a:ln w="38100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en-US" sz="32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Oops!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4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10060</TotalTime>
  <Words>2947</Words>
  <Application>Microsoft Office PowerPoint</Application>
  <PresentationFormat>On-screen Show (4:3)</PresentationFormat>
  <Paragraphs>443</Paragraphs>
  <Slides>37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Berkeley-Book</vt:lpstr>
      <vt:lpstr>Britannic Bold</vt:lpstr>
      <vt:lpstr>Cambria</vt:lpstr>
      <vt:lpstr>Consolas</vt:lpstr>
      <vt:lpstr>Courier New</vt:lpstr>
      <vt:lpstr>Elephant</vt:lpstr>
      <vt:lpstr>Monotype Sorts</vt:lpstr>
      <vt:lpstr>Times New Roman</vt:lpstr>
      <vt:lpstr>Default Design</vt:lpstr>
      <vt:lpstr>Recursion</vt:lpstr>
      <vt:lpstr>Recursive Definition</vt:lpstr>
      <vt:lpstr>Recursive Definition-TWO Parts</vt:lpstr>
      <vt:lpstr>Recursive Thinking: The General Approach</vt:lpstr>
      <vt:lpstr>Requirements for Recursive Solution</vt:lpstr>
      <vt:lpstr>Recursive Design Example: mystery</vt:lpstr>
      <vt:lpstr>Recursion Functions</vt:lpstr>
      <vt:lpstr>Recursion is Expensive</vt:lpstr>
      <vt:lpstr>Recursion Infinite loop</vt:lpstr>
      <vt:lpstr>Recursion Infinite loop</vt:lpstr>
      <vt:lpstr>Recursion Infinite loop</vt:lpstr>
      <vt:lpstr>Largest</vt:lpstr>
      <vt:lpstr>Recursive Array Search</vt:lpstr>
      <vt:lpstr>Linear Array Search Code: Alternate</vt:lpstr>
      <vt:lpstr>Recursive Array Search: Linear Algorithm</vt:lpstr>
      <vt:lpstr>Binary Search with Recursion</vt:lpstr>
      <vt:lpstr>Tail Recursion</vt:lpstr>
      <vt:lpstr>Fibonacci numbers</vt:lpstr>
      <vt:lpstr>Fibonacci numbers</vt:lpstr>
      <vt:lpstr>Efficiency of Recursion: Inefficient Fibonacci</vt:lpstr>
      <vt:lpstr>Efficient Fibonacci</vt:lpstr>
      <vt:lpstr>Efficient Fibonacci: A Trace</vt:lpstr>
      <vt:lpstr>Example 4: Fibonacci number w/o recursion</vt:lpstr>
      <vt:lpstr>Recursive Definitions: Greatest Common Divisor</vt:lpstr>
      <vt:lpstr>SORTING MERGE SORT </vt:lpstr>
      <vt:lpstr>Mergesort</vt:lpstr>
      <vt:lpstr>Mergesort</vt:lpstr>
      <vt:lpstr>PowerPoint Presentation</vt:lpstr>
      <vt:lpstr>Recursive Definition of Linked List</vt:lpstr>
      <vt:lpstr>Recursive Linked List --Size</vt:lpstr>
      <vt:lpstr>Recursive Linked List Find</vt:lpstr>
      <vt:lpstr>ADD Recursive Linked List</vt:lpstr>
      <vt:lpstr>Practice Questions</vt:lpstr>
      <vt:lpstr>Practice Questions</vt:lpstr>
      <vt:lpstr>Practice Questions</vt:lpstr>
      <vt:lpstr>Practice Questions</vt:lpstr>
      <vt:lpstr>PowerPoint Presentation</vt:lpstr>
    </vt:vector>
  </TitlesOfParts>
  <Company>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dc:creator>mehreen</dc:creator>
  <cp:lastModifiedBy>Zareen Alamgir</cp:lastModifiedBy>
  <cp:revision>269</cp:revision>
  <dcterms:created xsi:type="dcterms:W3CDTF">2005-08-30T06:43:13Z</dcterms:created>
  <dcterms:modified xsi:type="dcterms:W3CDTF">2020-10-25T13:30:10Z</dcterms:modified>
</cp:coreProperties>
</file>