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270492" y="762000"/>
            <a:ext cx="2921635" cy="5334000"/>
          </a:xfrm>
          <a:custGeom>
            <a:avLst/>
            <a:gdLst/>
            <a:ahLst/>
            <a:cxnLst/>
            <a:rect l="l" t="t" r="r" b="b"/>
            <a:pathLst>
              <a:path w="2921634" h="5334000">
                <a:moveTo>
                  <a:pt x="0" y="5334000"/>
                </a:moveTo>
                <a:lnTo>
                  <a:pt x="2921507" y="5334000"/>
                </a:lnTo>
                <a:lnTo>
                  <a:pt x="2921507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057400" y="838200"/>
            <a:ext cx="8382000" cy="2362200"/>
          </a:xfrm>
          <a:custGeom>
            <a:avLst/>
            <a:gdLst/>
            <a:ahLst/>
            <a:cxnLst/>
            <a:rect l="l" t="t" r="r" b="b"/>
            <a:pathLst>
              <a:path w="8382000" h="2362200">
                <a:moveTo>
                  <a:pt x="8382000" y="0"/>
                </a:moveTo>
                <a:lnTo>
                  <a:pt x="0" y="0"/>
                </a:lnTo>
                <a:lnTo>
                  <a:pt x="0" y="2362200"/>
                </a:lnTo>
                <a:lnTo>
                  <a:pt x="8382000" y="2362200"/>
                </a:lnTo>
                <a:lnTo>
                  <a:pt x="8382000" y="0"/>
                </a:lnTo>
                <a:close/>
              </a:path>
            </a:pathLst>
          </a:custGeom>
          <a:solidFill>
            <a:srgbClr val="D4393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057400" y="838200"/>
            <a:ext cx="8382000" cy="2362200"/>
          </a:xfrm>
          <a:custGeom>
            <a:avLst/>
            <a:gdLst/>
            <a:ahLst/>
            <a:cxnLst/>
            <a:rect l="l" t="t" r="r" b="b"/>
            <a:pathLst>
              <a:path w="8382000" h="2362200">
                <a:moveTo>
                  <a:pt x="0" y="2362200"/>
                </a:moveTo>
                <a:lnTo>
                  <a:pt x="8382000" y="2362200"/>
                </a:lnTo>
                <a:lnTo>
                  <a:pt x="8382000" y="0"/>
                </a:lnTo>
                <a:lnTo>
                  <a:pt x="0" y="0"/>
                </a:lnTo>
                <a:lnTo>
                  <a:pt x="0" y="2362200"/>
                </a:lnTo>
                <a:close/>
              </a:path>
            </a:pathLst>
          </a:custGeom>
          <a:ln w="9525">
            <a:solidFill>
              <a:srgbClr val="40B9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36394" y="1075690"/>
            <a:ext cx="6431280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9575" y="1078738"/>
            <a:ext cx="8832850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bg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48429" y="1917318"/>
            <a:ext cx="7071995" cy="3640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zareen.alamgir@nu.edu.pk" TargetMode="External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://www.goodcore.co.uk/blog/coding-vs-programming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0"/>
            <a:ext cx="9141460" cy="5334000"/>
          </a:xfrm>
          <a:custGeom>
            <a:avLst/>
            <a:gdLst/>
            <a:ahLst/>
            <a:cxnLst/>
            <a:rect l="l" t="t" r="r" b="b"/>
            <a:pathLst>
              <a:path w="9141460" h="5334000">
                <a:moveTo>
                  <a:pt x="9140952" y="0"/>
                </a:moveTo>
                <a:lnTo>
                  <a:pt x="0" y="0"/>
                </a:lnTo>
                <a:lnTo>
                  <a:pt x="0" y="5334000"/>
                </a:lnTo>
                <a:lnTo>
                  <a:pt x="9140952" y="5334000"/>
                </a:lnTo>
                <a:lnTo>
                  <a:pt x="914095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270492" y="762000"/>
            <a:ext cx="2921635" cy="5334000"/>
          </a:xfrm>
          <a:custGeom>
            <a:avLst/>
            <a:gdLst/>
            <a:ahLst/>
            <a:cxnLst/>
            <a:rect l="l" t="t" r="r" b="b"/>
            <a:pathLst>
              <a:path w="2921634" h="5334000">
                <a:moveTo>
                  <a:pt x="0" y="5334000"/>
                </a:moveTo>
                <a:lnTo>
                  <a:pt x="2921507" y="5334000"/>
                </a:lnTo>
                <a:lnTo>
                  <a:pt x="2921507" y="0"/>
                </a:lnTo>
                <a:lnTo>
                  <a:pt x="0" y="0"/>
                </a:lnTo>
                <a:lnTo>
                  <a:pt x="0" y="533400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58720" y="1650314"/>
            <a:ext cx="5548630" cy="2822575"/>
          </a:xfrm>
          <a:prstGeom prst="rect"/>
        </p:spPr>
        <p:txBody>
          <a:bodyPr wrap="square" lIns="0" tIns="126364" rIns="0" bIns="0" rtlCol="0" vert="horz">
            <a:spAutoFit/>
          </a:bodyPr>
          <a:lstStyle/>
          <a:p>
            <a:pPr algn="ctr" marL="1536700" marR="1527810">
              <a:lnSpc>
                <a:spcPts val="7130"/>
              </a:lnSpc>
              <a:spcBef>
                <a:spcPts val="994"/>
              </a:spcBef>
            </a:pPr>
            <a:r>
              <a:rPr dirty="0" sz="6600">
                <a:latin typeface="Times New Roman"/>
                <a:cs typeface="Times New Roman"/>
              </a:rPr>
              <a:t>CS</a:t>
            </a:r>
            <a:r>
              <a:rPr dirty="0" sz="6600" spc="-300">
                <a:latin typeface="Times New Roman"/>
                <a:cs typeface="Times New Roman"/>
              </a:rPr>
              <a:t> </a:t>
            </a:r>
            <a:r>
              <a:rPr dirty="0" sz="6600" spc="-85">
                <a:latin typeface="Times New Roman"/>
                <a:cs typeface="Times New Roman"/>
              </a:rPr>
              <a:t>201 </a:t>
            </a:r>
            <a:r>
              <a:rPr dirty="0" sz="6600" spc="-155">
                <a:latin typeface="Times New Roman"/>
                <a:cs typeface="Times New Roman"/>
              </a:rPr>
              <a:t>D</a:t>
            </a:r>
            <a:r>
              <a:rPr dirty="0" sz="6600" spc="-650">
                <a:latin typeface="Times New Roman"/>
                <a:cs typeface="Times New Roman"/>
              </a:rPr>
              <a:t>A</a:t>
            </a:r>
            <a:r>
              <a:rPr dirty="0" sz="6600" spc="-640">
                <a:latin typeface="Times New Roman"/>
                <a:cs typeface="Times New Roman"/>
              </a:rPr>
              <a:t>T</a:t>
            </a:r>
            <a:r>
              <a:rPr dirty="0" sz="6600" spc="-50">
                <a:latin typeface="Times New Roman"/>
                <a:cs typeface="Times New Roman"/>
              </a:rPr>
              <a:t>A</a:t>
            </a:r>
            <a:endParaRPr sz="6600">
              <a:latin typeface="Times New Roman"/>
              <a:cs typeface="Times New Roman"/>
            </a:endParaRPr>
          </a:p>
          <a:p>
            <a:pPr algn="ctr">
              <a:lnSpc>
                <a:spcPts val="6865"/>
              </a:lnSpc>
            </a:pPr>
            <a:r>
              <a:rPr dirty="0" sz="6600" spc="-80">
                <a:latin typeface="Times New Roman"/>
                <a:cs typeface="Times New Roman"/>
              </a:rPr>
              <a:t>STRUCTURES</a:t>
            </a:r>
            <a:endParaRPr sz="6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10906125" cy="1651000"/>
          </a:xfrm>
          <a:custGeom>
            <a:avLst/>
            <a:gdLst/>
            <a:ahLst/>
            <a:cxnLst/>
            <a:rect l="l" t="t" r="r" b="b"/>
            <a:pathLst>
              <a:path w="10906125" h="1651000">
                <a:moveTo>
                  <a:pt x="10905744" y="0"/>
                </a:moveTo>
                <a:lnTo>
                  <a:pt x="0" y="0"/>
                </a:lnTo>
                <a:lnTo>
                  <a:pt x="0" y="1650492"/>
                </a:lnTo>
                <a:lnTo>
                  <a:pt x="10905744" y="16504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35"/>
              <a:t>WHAT</a:t>
            </a:r>
            <a:r>
              <a:rPr dirty="0" sz="4000" spc="-110"/>
              <a:t> </a:t>
            </a:r>
            <a:r>
              <a:rPr dirty="0" sz="4000" spc="-10"/>
              <a:t>IS</a:t>
            </a:r>
            <a:r>
              <a:rPr dirty="0" sz="4000" spc="-110"/>
              <a:t> </a:t>
            </a:r>
            <a:r>
              <a:rPr dirty="0" sz="4000" spc="-185"/>
              <a:t>DATA</a:t>
            </a:r>
            <a:r>
              <a:rPr dirty="0" sz="4000" spc="-200"/>
              <a:t> </a:t>
            </a:r>
            <a:r>
              <a:rPr dirty="0" sz="4000" spc="-85"/>
              <a:t>STRUCTURES</a:t>
            </a:r>
            <a:r>
              <a:rPr dirty="0" sz="4000" spc="-240"/>
              <a:t> </a:t>
            </a:r>
            <a:r>
              <a:rPr dirty="0" sz="4000" spc="-10"/>
              <a:t>ABOUT?</a:t>
            </a:r>
            <a:endParaRPr sz="4000"/>
          </a:p>
        </p:txBody>
      </p:sp>
      <p:sp>
        <p:nvSpPr>
          <p:cNvPr id="4" name="object 4" descr=""/>
          <p:cNvSpPr/>
          <p:nvPr/>
        </p:nvSpPr>
        <p:spPr>
          <a:xfrm>
            <a:off x="11013947" y="758951"/>
            <a:ext cx="1178560" cy="1651000"/>
          </a:xfrm>
          <a:custGeom>
            <a:avLst/>
            <a:gdLst/>
            <a:ahLst/>
            <a:cxnLst/>
            <a:rect l="l" t="t" r="r" b="b"/>
            <a:pathLst>
              <a:path w="1178559" h="1651000">
                <a:moveTo>
                  <a:pt x="0" y="1650492"/>
                </a:moveTo>
                <a:lnTo>
                  <a:pt x="1178051" y="1650492"/>
                </a:lnTo>
                <a:lnTo>
                  <a:pt x="1178051" y="0"/>
                </a:lnTo>
                <a:lnTo>
                  <a:pt x="0" y="0"/>
                </a:lnTo>
                <a:lnTo>
                  <a:pt x="0" y="165049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523" y="2500871"/>
            <a:ext cx="12190730" cy="3589654"/>
            <a:chOff x="1523" y="2500871"/>
            <a:chExt cx="12190730" cy="3589654"/>
          </a:xfrm>
        </p:grpSpPr>
        <p:sp>
          <p:nvSpPr>
            <p:cNvPr id="6" name="object 6" descr=""/>
            <p:cNvSpPr/>
            <p:nvPr/>
          </p:nvSpPr>
          <p:spPr>
            <a:xfrm>
              <a:off x="1523" y="2526792"/>
              <a:ext cx="1169035" cy="3563620"/>
            </a:xfrm>
            <a:custGeom>
              <a:avLst/>
              <a:gdLst/>
              <a:ahLst/>
              <a:cxnLst/>
              <a:rect l="l" t="t" r="r" b="b"/>
              <a:pathLst>
                <a:path w="1169035" h="3563620">
                  <a:moveTo>
                    <a:pt x="1168908" y="0"/>
                  </a:moveTo>
                  <a:lnTo>
                    <a:pt x="0" y="0"/>
                  </a:lnTo>
                  <a:lnTo>
                    <a:pt x="0" y="3563112"/>
                  </a:lnTo>
                  <a:lnTo>
                    <a:pt x="1168908" y="3563112"/>
                  </a:lnTo>
                  <a:lnTo>
                    <a:pt x="1168908" y="0"/>
                  </a:lnTo>
                  <a:close/>
                </a:path>
              </a:pathLst>
            </a:custGeom>
            <a:solidFill>
              <a:srgbClr val="C7C7C7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78635" y="2526792"/>
              <a:ext cx="10913745" cy="3563620"/>
            </a:xfrm>
            <a:custGeom>
              <a:avLst/>
              <a:gdLst/>
              <a:ahLst/>
              <a:cxnLst/>
              <a:rect l="l" t="t" r="r" b="b"/>
              <a:pathLst>
                <a:path w="10913745" h="3563620">
                  <a:moveTo>
                    <a:pt x="0" y="3563112"/>
                  </a:moveTo>
                  <a:lnTo>
                    <a:pt x="10913364" y="3563112"/>
                  </a:lnTo>
                  <a:lnTo>
                    <a:pt x="10913364" y="0"/>
                  </a:lnTo>
                  <a:lnTo>
                    <a:pt x="0" y="0"/>
                  </a:lnTo>
                  <a:lnTo>
                    <a:pt x="0" y="3563112"/>
                  </a:lnTo>
                  <a:close/>
                </a:path>
              </a:pathLst>
            </a:custGeom>
            <a:solidFill>
              <a:srgbClr val="D9D9D9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" y="2500871"/>
              <a:ext cx="11513693" cy="77255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" y="3284207"/>
              <a:ext cx="11513693" cy="77255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87223" y="2676524"/>
            <a:ext cx="11236325" cy="1273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95"/>
              </a:spcBef>
            </a:pPr>
            <a:r>
              <a:rPr dirty="0" sz="2200">
                <a:latin typeface="Corbel"/>
                <a:cs typeface="Corbel"/>
              </a:rPr>
              <a:t>A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data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structure</a:t>
            </a:r>
            <a:r>
              <a:rPr dirty="0" sz="2200" spc="-30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is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a</a:t>
            </a:r>
            <a:r>
              <a:rPr dirty="0" sz="2200" spc="-30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way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of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organizing</a:t>
            </a:r>
            <a:r>
              <a:rPr dirty="0" sz="2200" spc="-2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data</a:t>
            </a:r>
            <a:r>
              <a:rPr dirty="0" sz="2200" spc="-3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so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that</a:t>
            </a:r>
            <a:r>
              <a:rPr dirty="0" sz="2200" spc="-30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it</a:t>
            </a:r>
            <a:r>
              <a:rPr dirty="0" sz="2200" spc="-4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can</a:t>
            </a:r>
            <a:r>
              <a:rPr dirty="0" sz="2200" spc="-35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be</a:t>
            </a:r>
            <a:r>
              <a:rPr dirty="0" sz="2200" spc="-40">
                <a:latin typeface="Corbel"/>
                <a:cs typeface="Corbel"/>
              </a:rPr>
              <a:t> </a:t>
            </a:r>
            <a:r>
              <a:rPr dirty="0" sz="2200">
                <a:latin typeface="Corbel"/>
                <a:cs typeface="Corbel"/>
              </a:rPr>
              <a:t>used</a:t>
            </a:r>
            <a:r>
              <a:rPr dirty="0" sz="2200" spc="-5">
                <a:latin typeface="Corbel"/>
                <a:cs typeface="Corbel"/>
              </a:rPr>
              <a:t> </a:t>
            </a:r>
            <a:r>
              <a:rPr dirty="0" sz="2200" spc="-10">
                <a:latin typeface="Corbel"/>
                <a:cs typeface="Corbel"/>
              </a:rPr>
              <a:t>efficiently</a:t>
            </a:r>
            <a:endParaRPr sz="22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300">
              <a:latin typeface="Corbel"/>
              <a:cs typeface="Corbel"/>
            </a:endParaRPr>
          </a:p>
          <a:p>
            <a:pPr marL="12700" marR="5080">
              <a:lnSpc>
                <a:spcPts val="2210"/>
              </a:lnSpc>
            </a:pPr>
            <a:r>
              <a:rPr dirty="0" sz="2000">
                <a:latin typeface="Corbel"/>
                <a:cs typeface="Corbel"/>
              </a:rPr>
              <a:t>Data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structures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are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</a:t>
            </a:r>
            <a:r>
              <a:rPr dirty="0" sz="2000" spc="-1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key</a:t>
            </a:r>
            <a:r>
              <a:rPr dirty="0" sz="2000" spc="-1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to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designing</a:t>
            </a:r>
            <a:r>
              <a:rPr dirty="0" sz="2000" spc="-4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efficient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algorithms</a:t>
            </a:r>
            <a:r>
              <a:rPr dirty="0" sz="2000" spc="-5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as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good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representation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of</a:t>
            </a:r>
            <a:r>
              <a:rPr dirty="0" sz="2000" spc="-4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data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can</a:t>
            </a:r>
            <a:r>
              <a:rPr dirty="0" sz="2000" spc="-1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enable</a:t>
            </a:r>
            <a:r>
              <a:rPr dirty="0" sz="2000" spc="-3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us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 spc="-25">
                <a:latin typeface="Corbel"/>
                <a:cs typeface="Corbel"/>
              </a:rPr>
              <a:t>to </a:t>
            </a:r>
            <a:r>
              <a:rPr dirty="0" sz="2000">
                <a:latin typeface="Corbel"/>
                <a:cs typeface="Corbel"/>
              </a:rPr>
              <a:t>process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the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data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more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 spc="-10">
                <a:latin typeface="Corbel"/>
                <a:cs typeface="Corbel"/>
              </a:rPr>
              <a:t>efficiently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37916" y="4050791"/>
            <a:ext cx="5570220" cy="27020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10906125" cy="1651000"/>
          </a:xfrm>
          <a:custGeom>
            <a:avLst/>
            <a:gdLst/>
            <a:ahLst/>
            <a:cxnLst/>
            <a:rect l="l" t="t" r="r" b="b"/>
            <a:pathLst>
              <a:path w="10906125" h="1651000">
                <a:moveTo>
                  <a:pt x="10905744" y="0"/>
                </a:moveTo>
                <a:lnTo>
                  <a:pt x="0" y="0"/>
                </a:lnTo>
                <a:lnTo>
                  <a:pt x="0" y="1650492"/>
                </a:lnTo>
                <a:lnTo>
                  <a:pt x="10905744" y="16504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1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WHY</a:t>
            </a:r>
            <a:r>
              <a:rPr dirty="0" sz="4000" spc="-135"/>
              <a:t> </a:t>
            </a:r>
            <a:r>
              <a:rPr dirty="0" sz="4000" spc="-185"/>
              <a:t>DATA</a:t>
            </a:r>
            <a:r>
              <a:rPr dirty="0" sz="4000" spc="-210"/>
              <a:t> </a:t>
            </a:r>
            <a:r>
              <a:rPr dirty="0" sz="4000" spc="-75"/>
              <a:t>STRUCTURES </a:t>
            </a:r>
            <a:r>
              <a:rPr dirty="0" sz="4000" spc="-50"/>
              <a:t>?</a:t>
            </a:r>
            <a:endParaRPr sz="4000"/>
          </a:p>
        </p:txBody>
      </p:sp>
      <p:sp>
        <p:nvSpPr>
          <p:cNvPr id="4" name="object 4" descr=""/>
          <p:cNvSpPr/>
          <p:nvPr/>
        </p:nvSpPr>
        <p:spPr>
          <a:xfrm>
            <a:off x="11013947" y="758951"/>
            <a:ext cx="1178560" cy="1651000"/>
          </a:xfrm>
          <a:custGeom>
            <a:avLst/>
            <a:gdLst/>
            <a:ahLst/>
            <a:cxnLst/>
            <a:rect l="l" t="t" r="r" b="b"/>
            <a:pathLst>
              <a:path w="1178559" h="1651000">
                <a:moveTo>
                  <a:pt x="0" y="1650492"/>
                </a:moveTo>
                <a:lnTo>
                  <a:pt x="1178051" y="1650492"/>
                </a:lnTo>
                <a:lnTo>
                  <a:pt x="1178051" y="0"/>
                </a:lnTo>
                <a:lnTo>
                  <a:pt x="0" y="0"/>
                </a:lnTo>
                <a:lnTo>
                  <a:pt x="0" y="165049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3" y="2526792"/>
            <a:ext cx="1169035" cy="3563620"/>
          </a:xfrm>
          <a:custGeom>
            <a:avLst/>
            <a:gdLst/>
            <a:ahLst/>
            <a:cxnLst/>
            <a:rect l="l" t="t" r="r" b="b"/>
            <a:pathLst>
              <a:path w="1169035" h="3563620">
                <a:moveTo>
                  <a:pt x="1168908" y="0"/>
                </a:moveTo>
                <a:lnTo>
                  <a:pt x="0" y="0"/>
                </a:lnTo>
                <a:lnTo>
                  <a:pt x="0" y="3563112"/>
                </a:lnTo>
                <a:lnTo>
                  <a:pt x="1168908" y="3563112"/>
                </a:lnTo>
                <a:lnTo>
                  <a:pt x="1168908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78636" y="2526792"/>
            <a:ext cx="10913745" cy="3563620"/>
          </a:xfrm>
          <a:custGeom>
            <a:avLst/>
            <a:gdLst/>
            <a:ahLst/>
            <a:cxnLst/>
            <a:rect l="l" t="t" r="r" b="b"/>
            <a:pathLst>
              <a:path w="10913745" h="3563620">
                <a:moveTo>
                  <a:pt x="0" y="3563112"/>
                </a:moveTo>
                <a:lnTo>
                  <a:pt x="10913364" y="3563112"/>
                </a:lnTo>
                <a:lnTo>
                  <a:pt x="10913364" y="0"/>
                </a:lnTo>
                <a:lnTo>
                  <a:pt x="0" y="0"/>
                </a:lnTo>
                <a:lnTo>
                  <a:pt x="0" y="3563112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598167" y="2588234"/>
            <a:ext cx="8931275" cy="139446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325"/>
              </a:spcBef>
              <a:buClr>
                <a:srgbClr val="40B9D2"/>
              </a:buClr>
              <a:buFont typeface="Trebuchet MS"/>
              <a:buChar char="•"/>
              <a:tabLst>
                <a:tab pos="356235" algn="l"/>
              </a:tabLst>
            </a:pP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Design</a:t>
            </a:r>
            <a:r>
              <a:rPr dirty="0" sz="2800" spc="-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dirty="0" sz="2800" spc="-8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efficient</a:t>
            </a:r>
            <a:r>
              <a:rPr dirty="0" sz="2800" spc="-5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search</a:t>
            </a:r>
            <a:r>
              <a:rPr dirty="0" sz="2800" spc="-7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engine,</a:t>
            </a:r>
            <a:r>
              <a:rPr dirty="0" sz="2800" spc="-7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dirty="0" sz="2800" spc="-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good</a:t>
            </a:r>
            <a:r>
              <a:rPr dirty="0" sz="280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as</a:t>
            </a:r>
            <a:r>
              <a:rPr dirty="0" sz="2800" spc="-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Google’s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29"/>
              </a:spcBef>
              <a:buClr>
                <a:srgbClr val="40B9D2"/>
              </a:buClr>
              <a:buFont typeface="Trebuchet MS"/>
              <a:buChar char="•"/>
              <a:tabLst>
                <a:tab pos="356235" algn="l"/>
              </a:tabLst>
            </a:pP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Build</a:t>
            </a:r>
            <a:r>
              <a:rPr dirty="0" sz="2800" spc="-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an</a:t>
            </a:r>
            <a:r>
              <a:rPr dirty="0" sz="280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u="heavy" sz="280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alibri"/>
                <a:cs typeface="Calibri"/>
              </a:rPr>
              <a:t>efficient</a:t>
            </a:r>
            <a:r>
              <a:rPr dirty="0" sz="2800" spc="-65" b="1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security</a:t>
            </a:r>
            <a:r>
              <a:rPr dirty="0" sz="280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585858"/>
                </a:solidFill>
                <a:latin typeface="Calibri"/>
                <a:cs typeface="Calibri"/>
              </a:rPr>
              <a:t>system</a:t>
            </a:r>
            <a:r>
              <a:rPr dirty="0" sz="2800" spc="-7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based</a:t>
            </a:r>
            <a:r>
              <a:rPr dirty="0" sz="2800" spc="-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on</a:t>
            </a:r>
            <a:r>
              <a:rPr dirty="0" sz="2800" spc="-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face</a:t>
            </a:r>
            <a:r>
              <a:rPr dirty="0" sz="2800" spc="-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recognition</a:t>
            </a:r>
            <a:endParaRPr sz="28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240"/>
              </a:spcBef>
              <a:buClr>
                <a:srgbClr val="40B9D2"/>
              </a:buClr>
              <a:buFont typeface="Trebuchet MS"/>
              <a:buChar char="•"/>
              <a:tabLst>
                <a:tab pos="356235" algn="l"/>
              </a:tabLst>
            </a:pP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Understand</a:t>
            </a:r>
            <a:r>
              <a:rPr dirty="0" sz="2800" spc="-6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dirty="0" sz="2800" spc="-1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human</a:t>
            </a:r>
            <a:r>
              <a:rPr dirty="0" sz="2800" spc="-7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genome</a:t>
            </a:r>
            <a:r>
              <a:rPr dirty="0" sz="2800" spc="-11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dirty="0" sz="2800" spc="-85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trace</a:t>
            </a:r>
            <a:r>
              <a:rPr dirty="0" sz="2800" spc="-10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585858"/>
                </a:solidFill>
                <a:latin typeface="Calibri"/>
                <a:cs typeface="Calibri"/>
              </a:rPr>
              <a:t>your</a:t>
            </a:r>
            <a:r>
              <a:rPr dirty="0" sz="2800" spc="-9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alibri"/>
                <a:cs typeface="Calibri"/>
              </a:rPr>
              <a:t>ancestry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00961" y="4080509"/>
            <a:ext cx="9413875" cy="523240"/>
          </a:xfrm>
          <a:prstGeom prst="rect">
            <a:avLst/>
          </a:prstGeom>
          <a:solidFill>
            <a:srgbClr val="000000"/>
          </a:solidFill>
          <a:ln w="17144">
            <a:solidFill>
              <a:srgbClr val="F8F8F8"/>
            </a:solidFill>
          </a:ln>
        </p:spPr>
        <p:txBody>
          <a:bodyPr wrap="square" lIns="0" tIns="22225" rIns="0" bIns="0" rtlCol="0" vert="horz">
            <a:spAutoFit/>
          </a:bodyPr>
          <a:lstStyle/>
          <a:p>
            <a:pPr marL="427355">
              <a:lnSpc>
                <a:spcPct val="100000"/>
              </a:lnSpc>
              <a:spcBef>
                <a:spcPts val="175"/>
              </a:spcBef>
            </a:pP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dirty="0" sz="28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structures</a:t>
            </a:r>
            <a:r>
              <a:rPr dirty="0" sz="2800" spc="-6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are</a:t>
            </a:r>
            <a:r>
              <a:rPr dirty="0" sz="28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800" spc="-7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key</a:t>
            </a:r>
            <a:r>
              <a:rPr dirty="0" sz="28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800" spc="-8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designing</a:t>
            </a:r>
            <a:r>
              <a:rPr dirty="0" sz="2800" spc="-7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dirty="0" sz="2800" spc="-8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endParaRPr sz="2800">
              <a:latin typeface="Corbel"/>
              <a:cs typeface="Corbe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786127" y="4575073"/>
            <a:ext cx="9110345" cy="1605915"/>
            <a:chOff x="1786127" y="4575073"/>
            <a:chExt cx="9110345" cy="160591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6127" y="4597933"/>
              <a:ext cx="9110091" cy="143370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0323" y="4575073"/>
              <a:ext cx="9018651" cy="160591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9843" y="4649673"/>
              <a:ext cx="9011285" cy="133489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1869948" y="4719828"/>
            <a:ext cx="8876030" cy="1199515"/>
          </a:xfrm>
          <a:prstGeom prst="rect">
            <a:avLst/>
          </a:prstGeom>
          <a:solidFill>
            <a:srgbClr val="FF5F00"/>
          </a:solidFill>
          <a:ln w="9525">
            <a:solidFill>
              <a:srgbClr val="ED6F08"/>
            </a:solidFill>
          </a:ln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dirty="0" sz="36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r>
              <a:rPr dirty="0" sz="36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3600">
              <a:latin typeface="Corbel"/>
              <a:cs typeface="Corbel"/>
            </a:endParaRPr>
          </a:p>
          <a:p>
            <a:pPr algn="ctr" marL="4445">
              <a:lnSpc>
                <a:spcPct val="100000"/>
              </a:lnSpc>
            </a:pP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r>
              <a:rPr dirty="0" sz="36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we know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that</a:t>
            </a:r>
            <a:r>
              <a:rPr dirty="0" sz="36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algorithm is</a:t>
            </a:r>
            <a:r>
              <a:rPr dirty="0" sz="36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>
                <a:solidFill>
                  <a:srgbClr val="FFFFFF"/>
                </a:solidFill>
                <a:latin typeface="Corbel"/>
                <a:cs typeface="Corbel"/>
              </a:rPr>
              <a:t>efficient</a:t>
            </a:r>
            <a:r>
              <a:rPr dirty="0" sz="3600" spc="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50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3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0796" y="2101418"/>
            <a:ext cx="2698750" cy="1904364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 marL="12700" marR="5080" indent="635">
              <a:lnSpc>
                <a:spcPct val="90000"/>
              </a:lnSpc>
              <a:spcBef>
                <a:spcPts val="635"/>
              </a:spcBef>
            </a:pPr>
            <a:r>
              <a:rPr dirty="0" sz="4400" spc="-30" b="1">
                <a:solidFill>
                  <a:srgbClr val="FFFFFF"/>
                </a:solidFill>
                <a:latin typeface="Corbel"/>
                <a:cs typeface="Corbel"/>
              </a:rPr>
              <a:t>What</a:t>
            </a:r>
            <a:r>
              <a:rPr dirty="0" sz="4400" spc="-204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400" b="1">
                <a:solidFill>
                  <a:srgbClr val="FFFFFF"/>
                </a:solidFill>
                <a:latin typeface="Corbel"/>
                <a:cs typeface="Corbel"/>
              </a:rPr>
              <a:t>is</a:t>
            </a:r>
            <a:r>
              <a:rPr dirty="0" sz="4400" spc="-19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400" spc="-25" b="1">
                <a:solidFill>
                  <a:srgbClr val="FFFFFF"/>
                </a:solidFill>
                <a:latin typeface="Corbel"/>
                <a:cs typeface="Corbel"/>
              </a:rPr>
              <a:t>an </a:t>
            </a:r>
            <a:r>
              <a:rPr dirty="0" sz="4400" spc="-10" b="1">
                <a:solidFill>
                  <a:srgbClr val="FFFFFF"/>
                </a:solidFill>
                <a:latin typeface="Corbel"/>
                <a:cs typeface="Corbel"/>
              </a:rPr>
              <a:t>efficient </a:t>
            </a:r>
            <a:r>
              <a:rPr dirty="0" sz="4400" spc="-50" b="1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r>
              <a:rPr dirty="0" sz="4400" spc="-18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400" spc="-50" b="1">
                <a:solidFill>
                  <a:srgbClr val="FFFFFF"/>
                </a:solidFill>
                <a:latin typeface="Corbel"/>
                <a:cs typeface="Corbel"/>
              </a:rPr>
              <a:t>?</a:t>
            </a:r>
            <a:endParaRPr sz="4400">
              <a:latin typeface="Corbel"/>
              <a:cs typeface="Corbe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721608" y="633983"/>
            <a:ext cx="2839085" cy="2423160"/>
            <a:chOff x="3721608" y="633983"/>
            <a:chExt cx="2839085" cy="2423160"/>
          </a:xfrm>
        </p:grpSpPr>
        <p:sp>
          <p:nvSpPr>
            <p:cNvPr id="6" name="object 6" descr=""/>
            <p:cNvSpPr/>
            <p:nvPr/>
          </p:nvSpPr>
          <p:spPr>
            <a:xfrm>
              <a:off x="4425696" y="1946147"/>
              <a:ext cx="1264920" cy="1111250"/>
            </a:xfrm>
            <a:custGeom>
              <a:avLst/>
              <a:gdLst/>
              <a:ahLst/>
              <a:cxnLst/>
              <a:rect l="l" t="t" r="r" b="b"/>
              <a:pathLst>
                <a:path w="1264920" h="1111250">
                  <a:moveTo>
                    <a:pt x="364870" y="0"/>
                  </a:moveTo>
                  <a:lnTo>
                    <a:pt x="0" y="0"/>
                  </a:lnTo>
                  <a:lnTo>
                    <a:pt x="0" y="1015618"/>
                  </a:lnTo>
                  <a:lnTo>
                    <a:pt x="867409" y="1015618"/>
                  </a:lnTo>
                  <a:lnTo>
                    <a:pt x="867409" y="1110996"/>
                  </a:lnTo>
                  <a:lnTo>
                    <a:pt x="1264919" y="833247"/>
                  </a:lnTo>
                  <a:lnTo>
                    <a:pt x="867409" y="555498"/>
                  </a:lnTo>
                  <a:lnTo>
                    <a:pt x="867409" y="650875"/>
                  </a:lnTo>
                  <a:lnTo>
                    <a:pt x="364870" y="650875"/>
                  </a:lnTo>
                  <a:lnTo>
                    <a:pt x="364870" y="0"/>
                  </a:lnTo>
                  <a:close/>
                </a:path>
              </a:pathLst>
            </a:custGeom>
            <a:solidFill>
              <a:srgbClr val="F7C8B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21608" y="633983"/>
              <a:ext cx="2839085" cy="1312037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3952747" y="762381"/>
            <a:ext cx="23812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rbel"/>
                <a:cs typeface="Corbel"/>
              </a:rPr>
              <a:t>First</a:t>
            </a:r>
            <a:r>
              <a:rPr dirty="0" sz="2000" spc="-6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let’s</a:t>
            </a:r>
            <a:r>
              <a:rPr dirty="0" sz="2000" spc="-4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determine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 spc="-50" b="1">
                <a:latin typeface="Corbel"/>
                <a:cs typeface="Corbel"/>
              </a:rPr>
              <a:t>…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65523" y="1150696"/>
            <a:ext cx="2158365" cy="610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ts val="2300"/>
              </a:lnSpc>
              <a:spcBef>
                <a:spcPts val="105"/>
              </a:spcBef>
            </a:pPr>
            <a:r>
              <a:rPr dirty="0" sz="2000">
                <a:solidFill>
                  <a:srgbClr val="000000"/>
                </a:solidFill>
              </a:rPr>
              <a:t>What</a:t>
            </a:r>
            <a:r>
              <a:rPr dirty="0" sz="2000" spc="-3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does</a:t>
            </a:r>
            <a:r>
              <a:rPr dirty="0" sz="2000" spc="-15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efficient</a:t>
            </a:r>
            <a:endParaRPr sz="2000"/>
          </a:p>
          <a:p>
            <a:pPr algn="ctr">
              <a:lnSpc>
                <a:spcPts val="2300"/>
              </a:lnSpc>
            </a:pPr>
            <a:r>
              <a:rPr dirty="0" sz="2000">
                <a:solidFill>
                  <a:srgbClr val="000000"/>
                </a:solidFill>
              </a:rPr>
              <a:t>algorithm</a:t>
            </a:r>
            <a:r>
              <a:rPr dirty="0" sz="2000" spc="-20">
                <a:solidFill>
                  <a:srgbClr val="000000"/>
                </a:solidFill>
              </a:rPr>
              <a:t> </a:t>
            </a:r>
            <a:r>
              <a:rPr dirty="0" sz="2000" spc="-10">
                <a:solidFill>
                  <a:srgbClr val="000000"/>
                </a:solidFill>
              </a:rPr>
              <a:t>mean?</a:t>
            </a:r>
            <a:endParaRPr sz="2000"/>
          </a:p>
        </p:txBody>
      </p:sp>
      <p:grpSp>
        <p:nvGrpSpPr>
          <p:cNvPr id="10" name="object 10" descr=""/>
          <p:cNvGrpSpPr/>
          <p:nvPr/>
        </p:nvGrpSpPr>
        <p:grpSpPr>
          <a:xfrm>
            <a:off x="5504688" y="2104644"/>
            <a:ext cx="2277110" cy="2423160"/>
            <a:chOff x="5504688" y="2104644"/>
            <a:chExt cx="2277110" cy="2423160"/>
          </a:xfrm>
        </p:grpSpPr>
        <p:sp>
          <p:nvSpPr>
            <p:cNvPr id="11" name="object 11" descr=""/>
            <p:cNvSpPr/>
            <p:nvPr/>
          </p:nvSpPr>
          <p:spPr>
            <a:xfrm>
              <a:off x="5926836" y="3416808"/>
              <a:ext cx="1266825" cy="1111250"/>
            </a:xfrm>
            <a:custGeom>
              <a:avLst/>
              <a:gdLst/>
              <a:ahLst/>
              <a:cxnLst/>
              <a:rect l="l" t="t" r="r" b="b"/>
              <a:pathLst>
                <a:path w="1266825" h="1111250">
                  <a:moveTo>
                    <a:pt x="364871" y="0"/>
                  </a:moveTo>
                  <a:lnTo>
                    <a:pt x="0" y="0"/>
                  </a:lnTo>
                  <a:lnTo>
                    <a:pt x="0" y="1015618"/>
                  </a:lnTo>
                  <a:lnTo>
                    <a:pt x="868934" y="1015618"/>
                  </a:lnTo>
                  <a:lnTo>
                    <a:pt x="868934" y="1110995"/>
                  </a:lnTo>
                  <a:lnTo>
                    <a:pt x="1266443" y="833246"/>
                  </a:lnTo>
                  <a:lnTo>
                    <a:pt x="868934" y="555497"/>
                  </a:lnTo>
                  <a:lnTo>
                    <a:pt x="868934" y="650874"/>
                  </a:lnTo>
                  <a:lnTo>
                    <a:pt x="364871" y="650874"/>
                  </a:lnTo>
                  <a:lnTo>
                    <a:pt x="364871" y="0"/>
                  </a:lnTo>
                  <a:close/>
                </a:path>
              </a:pathLst>
            </a:custGeom>
            <a:solidFill>
              <a:srgbClr val="E2F1D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04688" y="2104644"/>
              <a:ext cx="2276729" cy="1312037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912611" y="2290442"/>
            <a:ext cx="1465580" cy="80264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dirty="0" sz="2000">
                <a:latin typeface="Corbel"/>
                <a:cs typeface="Corbel"/>
              </a:rPr>
              <a:t>Time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&amp;</a:t>
            </a:r>
            <a:r>
              <a:rPr dirty="0" sz="2000" spc="-70">
                <a:latin typeface="Corbel"/>
                <a:cs typeface="Corbel"/>
              </a:rPr>
              <a:t> </a:t>
            </a:r>
            <a:r>
              <a:rPr dirty="0" sz="2000" spc="-10">
                <a:latin typeface="Corbel"/>
                <a:cs typeface="Corbel"/>
              </a:rPr>
              <a:t>Space</a:t>
            </a:r>
            <a:endParaRPr sz="2000">
              <a:latin typeface="Corbel"/>
              <a:cs typeface="Corbel"/>
            </a:endParaRPr>
          </a:p>
          <a:p>
            <a:pPr algn="ctr" marL="52705">
              <a:lnSpc>
                <a:spcPct val="100000"/>
              </a:lnSpc>
              <a:spcBef>
                <a:spcPts val="660"/>
              </a:spcBef>
            </a:pPr>
            <a:r>
              <a:rPr dirty="0" sz="2000" spc="-10">
                <a:latin typeface="Corbel"/>
                <a:cs typeface="Corbel"/>
              </a:rPr>
              <a:t>efficient</a:t>
            </a:r>
            <a:endParaRPr sz="2000">
              <a:latin typeface="Corbel"/>
              <a:cs typeface="Corbe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287768" y="3575303"/>
            <a:ext cx="2510155" cy="2425065"/>
            <a:chOff x="7287768" y="3575303"/>
            <a:chExt cx="2510155" cy="2425065"/>
          </a:xfrm>
        </p:grpSpPr>
        <p:sp>
          <p:nvSpPr>
            <p:cNvPr id="15" name="object 15" descr=""/>
            <p:cNvSpPr/>
            <p:nvPr/>
          </p:nvSpPr>
          <p:spPr>
            <a:xfrm>
              <a:off x="7827264" y="4887467"/>
              <a:ext cx="1264920" cy="1112520"/>
            </a:xfrm>
            <a:custGeom>
              <a:avLst/>
              <a:gdLst/>
              <a:ahLst/>
              <a:cxnLst/>
              <a:rect l="l" t="t" r="r" b="b"/>
              <a:pathLst>
                <a:path w="1264920" h="1112520">
                  <a:moveTo>
                    <a:pt x="365378" y="0"/>
                  </a:moveTo>
                  <a:lnTo>
                    <a:pt x="0" y="0"/>
                  </a:lnTo>
                  <a:lnTo>
                    <a:pt x="0" y="1017066"/>
                  </a:lnTo>
                  <a:lnTo>
                    <a:pt x="866901" y="1017066"/>
                  </a:lnTo>
                  <a:lnTo>
                    <a:pt x="866901" y="1112519"/>
                  </a:lnTo>
                  <a:lnTo>
                    <a:pt x="1264919" y="834389"/>
                  </a:lnTo>
                  <a:lnTo>
                    <a:pt x="866901" y="556259"/>
                  </a:lnTo>
                  <a:lnTo>
                    <a:pt x="866901" y="651763"/>
                  </a:lnTo>
                  <a:lnTo>
                    <a:pt x="365378" y="651763"/>
                  </a:lnTo>
                  <a:lnTo>
                    <a:pt x="365378" y="0"/>
                  </a:lnTo>
                  <a:close/>
                </a:path>
              </a:pathLst>
            </a:custGeom>
            <a:solidFill>
              <a:srgbClr val="E7F1E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7768" y="3575303"/>
              <a:ext cx="2509901" cy="131203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7459218" y="3759453"/>
            <a:ext cx="2172335" cy="890269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algn="ctr" marL="12065" marR="5080">
              <a:lnSpc>
                <a:spcPct val="91800"/>
              </a:lnSpc>
              <a:spcBef>
                <a:spcPts val="300"/>
              </a:spcBef>
            </a:pPr>
            <a:r>
              <a:rPr dirty="0" sz="2000">
                <a:latin typeface="Corbel"/>
                <a:cs typeface="Corbel"/>
              </a:rPr>
              <a:t>If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an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algorithm</a:t>
            </a:r>
            <a:r>
              <a:rPr dirty="0" sz="2000" spc="-40">
                <a:latin typeface="Corbel"/>
                <a:cs typeface="Corbel"/>
              </a:rPr>
              <a:t> </a:t>
            </a:r>
            <a:r>
              <a:rPr dirty="0" sz="2000" spc="-10">
                <a:latin typeface="Corbel"/>
                <a:cs typeface="Corbel"/>
              </a:rPr>
              <a:t>takes </a:t>
            </a:r>
            <a:r>
              <a:rPr dirty="0" sz="2000">
                <a:latin typeface="Corbel"/>
                <a:cs typeface="Corbel"/>
              </a:rPr>
              <a:t>1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year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to</a:t>
            </a:r>
            <a:r>
              <a:rPr dirty="0" sz="2000" spc="-1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run</a:t>
            </a:r>
            <a:r>
              <a:rPr dirty="0" sz="2000" spc="-10">
                <a:latin typeface="Corbel"/>
                <a:cs typeface="Corbel"/>
              </a:rPr>
              <a:t> </a:t>
            </a:r>
            <a:r>
              <a:rPr dirty="0" sz="2000" spc="-25">
                <a:latin typeface="Corbel"/>
                <a:cs typeface="Corbel"/>
              </a:rPr>
              <a:t>and </a:t>
            </a:r>
            <a:r>
              <a:rPr dirty="0" sz="2000">
                <a:latin typeface="Corbel"/>
                <a:cs typeface="Corbel"/>
              </a:rPr>
              <a:t>need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60TB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of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 spc="-25">
                <a:latin typeface="Corbel"/>
                <a:cs typeface="Corbel"/>
              </a:rPr>
              <a:t>RAM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70847" y="5045925"/>
            <a:ext cx="2176145" cy="1312037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9214866" y="5370372"/>
            <a:ext cx="1896110" cy="61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305"/>
              </a:lnSpc>
              <a:spcBef>
                <a:spcPts val="100"/>
              </a:spcBef>
            </a:pPr>
            <a:r>
              <a:rPr dirty="0" sz="2000">
                <a:latin typeface="Corbel"/>
                <a:cs typeface="Corbel"/>
              </a:rPr>
              <a:t>Then</a:t>
            </a:r>
            <a:r>
              <a:rPr dirty="0" sz="2000" spc="-5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it’s</a:t>
            </a:r>
            <a:r>
              <a:rPr dirty="0" sz="2000" spc="-50">
                <a:latin typeface="Corbel"/>
                <a:cs typeface="Corbel"/>
              </a:rPr>
              <a:t> </a:t>
            </a:r>
            <a:r>
              <a:rPr dirty="0" sz="2000" spc="-10">
                <a:latin typeface="Corbel"/>
                <a:cs typeface="Corbel"/>
              </a:rPr>
              <a:t>probably</a:t>
            </a:r>
            <a:endParaRPr sz="2000">
              <a:latin typeface="Corbel"/>
              <a:cs typeface="Corbel"/>
            </a:endParaRPr>
          </a:p>
          <a:p>
            <a:pPr algn="ctr">
              <a:lnSpc>
                <a:spcPts val="2305"/>
              </a:lnSpc>
            </a:pPr>
            <a:r>
              <a:rPr dirty="0" sz="2000">
                <a:latin typeface="Corbel"/>
                <a:cs typeface="Corbel"/>
              </a:rPr>
              <a:t>useless</a:t>
            </a:r>
            <a:r>
              <a:rPr dirty="0" sz="2000" spc="-3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for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 spc="-25">
                <a:latin typeface="Corbel"/>
                <a:cs typeface="Corbel"/>
              </a:rPr>
              <a:t>us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24" y="2094103"/>
            <a:ext cx="2742565" cy="205613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dirty="0" sz="3600" spc="-45" b="1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dirty="0" sz="3600" spc="-14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35" b="1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3600" spc="-12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orbel"/>
                <a:cs typeface="Corbel"/>
              </a:rPr>
              <a:t>we </a:t>
            </a:r>
            <a:r>
              <a:rPr dirty="0" sz="3600" spc="-55" b="1">
                <a:solidFill>
                  <a:srgbClr val="FFFFFF"/>
                </a:solidFill>
                <a:latin typeface="Corbel"/>
                <a:cs typeface="Corbel"/>
              </a:rPr>
              <a:t>determine</a:t>
            </a:r>
            <a:r>
              <a:rPr dirty="0" sz="3600" spc="-10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55" b="1">
                <a:solidFill>
                  <a:srgbClr val="FFFFFF"/>
                </a:solidFill>
                <a:latin typeface="Corbel"/>
                <a:cs typeface="Corbel"/>
              </a:rPr>
              <a:t>the efficiency</a:t>
            </a:r>
            <a:r>
              <a:rPr dirty="0" sz="3600" spc="-11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dirty="0" sz="3600" spc="-10" b="1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dirty="0" sz="3600" spc="-17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10" b="1">
                <a:solidFill>
                  <a:srgbClr val="FFFFFF"/>
                </a:solidFill>
                <a:latin typeface="Corbel"/>
                <a:cs typeface="Corbel"/>
              </a:rPr>
              <a:t>algorithm?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0197" y="1162050"/>
            <a:ext cx="3484245" cy="2089785"/>
          </a:xfrm>
          <a:prstGeom prst="rect"/>
          <a:ln w="38100">
            <a:solidFill>
              <a:srgbClr val="000000"/>
            </a:solidFill>
          </a:ln>
        </p:spPr>
        <p:txBody>
          <a:bodyPr wrap="square" lIns="0" tIns="121920" rIns="0" bIns="0" rtlCol="0" vert="horz">
            <a:spAutoFit/>
          </a:bodyPr>
          <a:lstStyle/>
          <a:p>
            <a:pPr algn="ctr" marL="151130" marR="145415" indent="1905">
              <a:lnSpc>
                <a:spcPct val="91600"/>
              </a:lnSpc>
              <a:spcBef>
                <a:spcPts val="960"/>
              </a:spcBef>
            </a:pP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We</a:t>
            </a:r>
            <a:r>
              <a:rPr dirty="0" sz="3200" spc="-80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measure</a:t>
            </a:r>
            <a:r>
              <a:rPr dirty="0" sz="3200" spc="-80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spc="-25" b="0">
                <a:solidFill>
                  <a:srgbClr val="000000"/>
                </a:solidFill>
                <a:latin typeface="Corbel"/>
                <a:cs typeface="Corbel"/>
              </a:rPr>
              <a:t>the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cost</a:t>
            </a:r>
            <a:r>
              <a:rPr dirty="0" sz="3200" spc="-15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3200" spc="-15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spc="-35" b="0">
                <a:solidFill>
                  <a:srgbClr val="000000"/>
                </a:solidFill>
                <a:latin typeface="Corbel"/>
                <a:cs typeface="Corbel"/>
              </a:rPr>
              <a:t>an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algorithm</a:t>
            </a:r>
            <a:r>
              <a:rPr dirty="0" sz="3200" spc="-20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in</a:t>
            </a:r>
            <a:r>
              <a:rPr dirty="0" sz="3200" spc="-5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sz="3200" spc="-10" b="0">
                <a:solidFill>
                  <a:srgbClr val="000000"/>
                </a:solidFill>
                <a:latin typeface="Corbel"/>
                <a:cs typeface="Corbel"/>
              </a:rPr>
              <a:t>terms </a:t>
            </a:r>
            <a:r>
              <a:rPr dirty="0" sz="3200" b="0">
                <a:solidFill>
                  <a:srgbClr val="000000"/>
                </a:solidFill>
                <a:latin typeface="Corbel"/>
                <a:cs typeface="Corbel"/>
              </a:rPr>
              <a:t>of</a:t>
            </a:r>
            <a:r>
              <a:rPr dirty="0" sz="3200" spc="-20" b="0">
                <a:solidFill>
                  <a:srgbClr val="000000"/>
                </a:solidFill>
                <a:latin typeface="Corbel"/>
                <a:cs typeface="Corbel"/>
              </a:rPr>
              <a:t> </a:t>
            </a:r>
            <a:r>
              <a:rPr dirty="0" u="sng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time</a:t>
            </a:r>
            <a:r>
              <a:rPr dirty="0" u="sng" sz="32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320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and</a:t>
            </a:r>
            <a:r>
              <a:rPr dirty="0" u="sng" sz="3200" spc="-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dirty="0" u="sng" sz="3200" spc="-1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space.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701533" y="1162050"/>
            <a:ext cx="3482340" cy="208978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353060" rIns="0" bIns="0" rtlCol="0" vert="horz">
            <a:spAutoFit/>
          </a:bodyPr>
          <a:lstStyle/>
          <a:p>
            <a:pPr algn="ctr" marL="332740" marR="324485" indent="1270">
              <a:lnSpc>
                <a:spcPts val="3520"/>
              </a:lnSpc>
              <a:spcBef>
                <a:spcPts val="2780"/>
              </a:spcBef>
            </a:pPr>
            <a:r>
              <a:rPr dirty="0" sz="3200">
                <a:latin typeface="Corbel"/>
                <a:cs typeface="Corbel"/>
              </a:rPr>
              <a:t>Time</a:t>
            </a:r>
            <a:r>
              <a:rPr dirty="0" sz="3200" spc="-15">
                <a:latin typeface="Corbel"/>
                <a:cs typeface="Corbel"/>
              </a:rPr>
              <a:t> </a:t>
            </a:r>
            <a:r>
              <a:rPr dirty="0" sz="3200">
                <a:latin typeface="Corbel"/>
                <a:cs typeface="Corbel"/>
              </a:rPr>
              <a:t>is</a:t>
            </a:r>
            <a:r>
              <a:rPr dirty="0" sz="3200" spc="-5">
                <a:latin typeface="Corbel"/>
                <a:cs typeface="Corbel"/>
              </a:rPr>
              <a:t> </a:t>
            </a:r>
            <a:r>
              <a:rPr dirty="0" sz="3200" spc="-10">
                <a:latin typeface="Corbel"/>
                <a:cs typeface="Corbel"/>
              </a:rPr>
              <a:t>usually </a:t>
            </a:r>
            <a:r>
              <a:rPr dirty="0" sz="3200">
                <a:latin typeface="Corbel"/>
                <a:cs typeface="Corbel"/>
              </a:rPr>
              <a:t>considered</a:t>
            </a:r>
            <a:r>
              <a:rPr dirty="0" sz="3200" spc="-55">
                <a:latin typeface="Corbel"/>
                <a:cs typeface="Corbel"/>
              </a:rPr>
              <a:t> </a:t>
            </a:r>
            <a:r>
              <a:rPr dirty="0" sz="3200" spc="-20">
                <a:latin typeface="Corbel"/>
                <a:cs typeface="Corbel"/>
              </a:rPr>
              <a:t>more </a:t>
            </a:r>
            <a:r>
              <a:rPr dirty="0" sz="3200">
                <a:latin typeface="Corbel"/>
                <a:cs typeface="Corbel"/>
              </a:rPr>
              <a:t>imp</a:t>
            </a:r>
            <a:r>
              <a:rPr dirty="0" sz="3200" spc="-10">
                <a:latin typeface="Corbel"/>
                <a:cs typeface="Corbel"/>
              </a:rPr>
              <a:t> </a:t>
            </a:r>
            <a:r>
              <a:rPr dirty="0" sz="3200">
                <a:latin typeface="Corbel"/>
                <a:cs typeface="Corbel"/>
              </a:rPr>
              <a:t>than</a:t>
            </a:r>
            <a:r>
              <a:rPr dirty="0" sz="3200" spc="-20">
                <a:latin typeface="Corbel"/>
                <a:cs typeface="Corbel"/>
              </a:rPr>
              <a:t> </a:t>
            </a:r>
            <a:r>
              <a:rPr dirty="0" sz="3200" spc="-10">
                <a:latin typeface="Corbel"/>
                <a:cs typeface="Corbel"/>
              </a:rPr>
              <a:t>space.</a:t>
            </a:r>
            <a:endParaRPr sz="3200">
              <a:latin typeface="Corbel"/>
              <a:cs typeface="Corbe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5103" y="3598113"/>
            <a:ext cx="3479165" cy="208622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85865" y="3598926"/>
            <a:ext cx="3482340" cy="2089785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 lIns="0" tIns="346710" rIns="0" bIns="0" rtlCol="0" vert="horz">
            <a:spAutoFit/>
          </a:bodyPr>
          <a:lstStyle/>
          <a:p>
            <a:pPr algn="ctr" marL="326390" marR="319405" indent="1270">
              <a:lnSpc>
                <a:spcPct val="91600"/>
              </a:lnSpc>
              <a:spcBef>
                <a:spcPts val="2730"/>
              </a:spcBef>
            </a:pPr>
            <a:r>
              <a:rPr dirty="0" sz="3200">
                <a:latin typeface="Corbel"/>
                <a:cs typeface="Corbel"/>
              </a:rPr>
              <a:t>For</a:t>
            </a:r>
            <a:r>
              <a:rPr dirty="0" sz="3200" spc="-10">
                <a:latin typeface="Corbel"/>
                <a:cs typeface="Corbel"/>
              </a:rPr>
              <a:t> </a:t>
            </a:r>
            <a:r>
              <a:rPr dirty="0" sz="3200">
                <a:latin typeface="Corbel"/>
                <a:cs typeface="Corbel"/>
              </a:rPr>
              <a:t>now</a:t>
            </a:r>
            <a:r>
              <a:rPr dirty="0" sz="3200" spc="-15">
                <a:latin typeface="Corbel"/>
                <a:cs typeface="Corbel"/>
              </a:rPr>
              <a:t> </a:t>
            </a:r>
            <a:r>
              <a:rPr dirty="0" sz="3200">
                <a:latin typeface="Corbel"/>
                <a:cs typeface="Corbel"/>
              </a:rPr>
              <a:t>we</a:t>
            </a:r>
            <a:r>
              <a:rPr dirty="0" sz="3200" spc="-15">
                <a:latin typeface="Corbel"/>
                <a:cs typeface="Corbel"/>
              </a:rPr>
              <a:t> </a:t>
            </a:r>
            <a:r>
              <a:rPr dirty="0" sz="3200" spc="-20">
                <a:latin typeface="Corbel"/>
                <a:cs typeface="Corbel"/>
              </a:rPr>
              <a:t>will </a:t>
            </a:r>
            <a:r>
              <a:rPr dirty="0" sz="3200">
                <a:latin typeface="Corbel"/>
                <a:cs typeface="Corbel"/>
              </a:rPr>
              <a:t>only</a:t>
            </a:r>
            <a:r>
              <a:rPr dirty="0" sz="3200" spc="-25">
                <a:latin typeface="Corbel"/>
                <a:cs typeface="Corbel"/>
              </a:rPr>
              <a:t> </a:t>
            </a:r>
            <a:r>
              <a:rPr dirty="0" sz="3200" spc="-10">
                <a:latin typeface="Corbel"/>
                <a:cs typeface="Corbel"/>
              </a:rPr>
              <a:t>concentrate </a:t>
            </a:r>
            <a:r>
              <a:rPr dirty="0" sz="3200">
                <a:latin typeface="Corbel"/>
                <a:cs typeface="Corbel"/>
              </a:rPr>
              <a:t>on</a:t>
            </a:r>
            <a:r>
              <a:rPr dirty="0" sz="3200" spc="-15">
                <a:latin typeface="Corbel"/>
                <a:cs typeface="Corbel"/>
              </a:rPr>
              <a:t> </a:t>
            </a:r>
            <a:r>
              <a:rPr dirty="0" sz="3200">
                <a:latin typeface="Corbel"/>
                <a:cs typeface="Corbel"/>
              </a:rPr>
              <a:t>time</a:t>
            </a:r>
            <a:r>
              <a:rPr dirty="0" sz="3200" spc="-5">
                <a:latin typeface="Corbel"/>
                <a:cs typeface="Corbel"/>
              </a:rPr>
              <a:t> </a:t>
            </a:r>
            <a:r>
              <a:rPr dirty="0" sz="3200" spc="-50">
                <a:latin typeface="Corbel"/>
                <a:cs typeface="Corbel"/>
              </a:rPr>
              <a:t>…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2470" y="2340686"/>
            <a:ext cx="2417445" cy="20561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L="12065" marR="5080" indent="1270">
              <a:lnSpc>
                <a:spcPct val="90000"/>
              </a:lnSpc>
              <a:spcBef>
                <a:spcPts val="535"/>
              </a:spcBef>
            </a:pPr>
            <a:r>
              <a:rPr dirty="0" sz="3600" spc="-40" b="1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dirty="0" sz="3600" spc="-14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3600" spc="-10" b="1">
                <a:solidFill>
                  <a:srgbClr val="FFFFFF"/>
                </a:solidFill>
                <a:latin typeface="Corbel"/>
                <a:cs typeface="Corbel"/>
              </a:rPr>
              <a:t>compute </a:t>
            </a:r>
            <a:r>
              <a:rPr dirty="0" sz="3600" spc="-20" b="1">
                <a:solidFill>
                  <a:srgbClr val="FFFFFF"/>
                </a:solidFill>
                <a:latin typeface="Corbel"/>
                <a:cs typeface="Corbel"/>
              </a:rPr>
              <a:t>Time </a:t>
            </a:r>
            <a:r>
              <a:rPr dirty="0" sz="3600" spc="-70" b="1">
                <a:solidFill>
                  <a:srgbClr val="FFFFFF"/>
                </a:solidFill>
                <a:latin typeface="Corbel"/>
                <a:cs typeface="Corbel"/>
              </a:rPr>
              <a:t>Complexity?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429" y="749554"/>
            <a:ext cx="6805295" cy="1080770"/>
          </a:xfrm>
          <a:prstGeom prst="rect"/>
        </p:spPr>
        <p:txBody>
          <a:bodyPr wrap="square" lIns="0" tIns="62229" rIns="0" bIns="0" rtlCol="0" vert="horz">
            <a:spAutoFit/>
          </a:bodyPr>
          <a:lstStyle/>
          <a:p>
            <a:pPr marL="195580" marR="5080" indent="-182880">
              <a:lnSpc>
                <a:spcPct val="91800"/>
              </a:lnSpc>
              <a:spcBef>
                <a:spcPts val="489"/>
              </a:spcBef>
            </a:pPr>
            <a:r>
              <a:rPr dirty="0" sz="4000" b="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4000">
                <a:solidFill>
                  <a:srgbClr val="FF0000"/>
                </a:solidFill>
              </a:rPr>
              <a:t>Idea</a:t>
            </a:r>
            <a:r>
              <a:rPr dirty="0" sz="4000" spc="-45">
                <a:solidFill>
                  <a:srgbClr val="FF0000"/>
                </a:solidFill>
              </a:rPr>
              <a:t> </a:t>
            </a:r>
            <a:r>
              <a:rPr dirty="0" sz="4000" spc="-25">
                <a:solidFill>
                  <a:srgbClr val="FF0000"/>
                </a:solidFill>
              </a:rPr>
              <a:t>1:</a:t>
            </a:r>
            <a:r>
              <a:rPr dirty="0" sz="4000" spc="-28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Code</a:t>
            </a:r>
            <a:r>
              <a:rPr dirty="0" sz="3200" spc="-2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the</a:t>
            </a:r>
            <a:r>
              <a:rPr dirty="0" sz="3200" spc="-3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two</a:t>
            </a:r>
            <a:r>
              <a:rPr dirty="0" sz="3200" spc="-2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algorithms </a:t>
            </a:r>
            <a:r>
              <a:rPr dirty="0" sz="3200" spc="-25">
                <a:solidFill>
                  <a:srgbClr val="FF0000"/>
                </a:solidFill>
              </a:rPr>
              <a:t>and </a:t>
            </a:r>
            <a:r>
              <a:rPr dirty="0" sz="3200">
                <a:solidFill>
                  <a:srgbClr val="FF0000"/>
                </a:solidFill>
              </a:rPr>
              <a:t>note</a:t>
            </a:r>
            <a:r>
              <a:rPr dirty="0" sz="3200" spc="-3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the</a:t>
            </a:r>
            <a:r>
              <a:rPr dirty="0" sz="3200" spc="-35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time</a:t>
            </a:r>
            <a:r>
              <a:rPr dirty="0" sz="3200" spc="-20">
                <a:solidFill>
                  <a:srgbClr val="FF0000"/>
                </a:solidFill>
              </a:rPr>
              <a:t> </a:t>
            </a:r>
            <a:r>
              <a:rPr dirty="0" sz="3200">
                <a:solidFill>
                  <a:srgbClr val="FF0000"/>
                </a:solidFill>
              </a:rPr>
              <a:t>they</a:t>
            </a:r>
            <a:r>
              <a:rPr dirty="0" sz="3200" spc="-15">
                <a:solidFill>
                  <a:srgbClr val="FF0000"/>
                </a:solidFill>
              </a:rPr>
              <a:t> </a:t>
            </a:r>
            <a:r>
              <a:rPr dirty="0" sz="3200" spc="-10">
                <a:solidFill>
                  <a:srgbClr val="FF0000"/>
                </a:solidFill>
              </a:rPr>
              <a:t>take.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3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spc="-10" b="1">
                <a:solidFill>
                  <a:srgbClr val="585858"/>
                </a:solidFill>
                <a:latin typeface="Corbel"/>
                <a:cs typeface="Corbel"/>
              </a:rPr>
              <a:t>Issues:</a:t>
            </a:r>
            <a:endParaRPr sz="2800">
              <a:latin typeface="Corbel"/>
              <a:cs typeface="Corbel"/>
            </a:endParaRPr>
          </a:p>
          <a:p>
            <a:pPr marL="515620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600" spc="-22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600">
                <a:solidFill>
                  <a:srgbClr val="585858"/>
                </a:solidFill>
              </a:rPr>
              <a:t>The</a:t>
            </a:r>
            <a:r>
              <a:rPr dirty="0" sz="2600" spc="-3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machine</a:t>
            </a:r>
            <a:r>
              <a:rPr dirty="0" sz="2600" spc="-2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should</a:t>
            </a:r>
            <a:r>
              <a:rPr dirty="0" sz="2600" spc="-15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be</a:t>
            </a:r>
            <a:r>
              <a:rPr dirty="0" sz="2600" spc="-25">
                <a:solidFill>
                  <a:srgbClr val="585858"/>
                </a:solidFill>
              </a:rPr>
              <a:t> </a:t>
            </a:r>
            <a:r>
              <a:rPr dirty="0" sz="2600" spc="-10">
                <a:solidFill>
                  <a:srgbClr val="585858"/>
                </a:solidFill>
              </a:rPr>
              <a:t>same,</a:t>
            </a:r>
            <a:endParaRPr sz="2600">
              <a:latin typeface="Segoe UI Symbol"/>
              <a:cs typeface="Segoe UI Symbol"/>
            </a:endParaRPr>
          </a:p>
          <a:p>
            <a:pPr marL="515620">
              <a:lnSpc>
                <a:spcPct val="100000"/>
              </a:lnSpc>
              <a:spcBef>
                <a:spcPts val="290"/>
              </a:spcBef>
            </a:pPr>
            <a:r>
              <a:rPr dirty="0" sz="26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600" spc="-21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600">
                <a:solidFill>
                  <a:srgbClr val="585858"/>
                </a:solidFill>
              </a:rPr>
              <a:t>The</a:t>
            </a:r>
            <a:r>
              <a:rPr dirty="0" sz="2600" spc="-4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language</a:t>
            </a:r>
            <a:r>
              <a:rPr dirty="0" sz="2600" spc="-15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should</a:t>
            </a:r>
            <a:r>
              <a:rPr dirty="0" sz="2600" spc="-2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be</a:t>
            </a:r>
            <a:r>
              <a:rPr dirty="0" sz="2600" spc="-10">
                <a:solidFill>
                  <a:srgbClr val="585858"/>
                </a:solidFill>
              </a:rPr>
              <a:t> same.</a:t>
            </a:r>
            <a:endParaRPr sz="2600">
              <a:latin typeface="Segoe UI Symbol"/>
              <a:cs typeface="Segoe UI Symbol"/>
            </a:endParaRPr>
          </a:p>
          <a:p>
            <a:pPr marL="698500" marR="5080" indent="-182880">
              <a:lnSpc>
                <a:spcPts val="2810"/>
              </a:lnSpc>
              <a:spcBef>
                <a:spcPts val="645"/>
              </a:spcBef>
            </a:pPr>
            <a:r>
              <a:rPr dirty="0" sz="26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600" spc="-21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600">
                <a:solidFill>
                  <a:srgbClr val="585858"/>
                </a:solidFill>
              </a:rPr>
              <a:t>We</a:t>
            </a:r>
            <a:r>
              <a:rPr dirty="0" sz="2600" spc="-45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need</a:t>
            </a:r>
            <a:r>
              <a:rPr dirty="0" sz="2600" spc="-4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to</a:t>
            </a:r>
            <a:r>
              <a:rPr dirty="0" sz="2600" spc="-25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code</a:t>
            </a:r>
            <a:r>
              <a:rPr dirty="0" sz="2600" spc="-4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and</a:t>
            </a:r>
            <a:r>
              <a:rPr dirty="0" sz="2600" spc="-2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then</a:t>
            </a:r>
            <a:r>
              <a:rPr dirty="0" sz="2600" spc="-3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we</a:t>
            </a:r>
            <a:r>
              <a:rPr dirty="0" sz="2600" spc="-2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can</a:t>
            </a:r>
            <a:r>
              <a:rPr dirty="0" sz="2600" spc="-10">
                <a:solidFill>
                  <a:srgbClr val="585858"/>
                </a:solidFill>
              </a:rPr>
              <a:t> </a:t>
            </a:r>
            <a:r>
              <a:rPr dirty="0" sz="2600">
                <a:solidFill>
                  <a:srgbClr val="585858"/>
                </a:solidFill>
              </a:rPr>
              <a:t>calculate</a:t>
            </a:r>
            <a:r>
              <a:rPr dirty="0" sz="2600" spc="-30">
                <a:solidFill>
                  <a:srgbClr val="585858"/>
                </a:solidFill>
              </a:rPr>
              <a:t> </a:t>
            </a:r>
            <a:r>
              <a:rPr dirty="0" sz="2600" spc="-25">
                <a:solidFill>
                  <a:srgbClr val="585858"/>
                </a:solidFill>
              </a:rPr>
              <a:t>the </a:t>
            </a:r>
            <a:r>
              <a:rPr dirty="0" sz="2600">
                <a:solidFill>
                  <a:srgbClr val="585858"/>
                </a:solidFill>
              </a:rPr>
              <a:t>time</a:t>
            </a:r>
            <a:r>
              <a:rPr dirty="0" sz="2600" spc="-45">
                <a:solidFill>
                  <a:srgbClr val="585858"/>
                </a:solidFill>
              </a:rPr>
              <a:t> </a:t>
            </a:r>
            <a:r>
              <a:rPr dirty="0" sz="2600" spc="-10">
                <a:solidFill>
                  <a:srgbClr val="585858"/>
                </a:solidFill>
              </a:rPr>
              <a:t>complexity.</a:t>
            </a:r>
            <a:endParaRPr sz="2600">
              <a:latin typeface="Segoe UI Symbol"/>
              <a:cs typeface="Segoe UI Symbol"/>
            </a:endParaRPr>
          </a:p>
          <a:p>
            <a:pPr marL="12700">
              <a:lnSpc>
                <a:spcPts val="3340"/>
              </a:lnSpc>
              <a:spcBef>
                <a:spcPts val="110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dirty="0" sz="2800" spc="-100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dirty="0" sz="2800" spc="-60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dirty="0" sz="2800" spc="-5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reasonable</a:t>
            </a:r>
            <a:r>
              <a:rPr dirty="0" sz="2800" spc="-4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approach</a:t>
            </a:r>
            <a:r>
              <a:rPr dirty="0" sz="2800" spc="-5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50" b="1">
                <a:solidFill>
                  <a:srgbClr val="585858"/>
                </a:solidFill>
                <a:latin typeface="Corbel"/>
                <a:cs typeface="Corbel"/>
              </a:rPr>
              <a:t>?</a:t>
            </a:r>
            <a:endParaRPr sz="2800">
              <a:latin typeface="Corbel"/>
              <a:cs typeface="Corbel"/>
            </a:endParaRPr>
          </a:p>
          <a:p>
            <a:pPr marL="515620">
              <a:lnSpc>
                <a:spcPts val="3340"/>
              </a:lnSpc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Think</a:t>
            </a:r>
            <a:r>
              <a:rPr dirty="0" sz="2800" spc="-6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Corbel"/>
                <a:cs typeface="Corbel"/>
              </a:rPr>
              <a:t>...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8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114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Conclusion:</a:t>
            </a:r>
            <a:r>
              <a:rPr dirty="0" sz="2800" spc="-3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Corbel"/>
                <a:cs typeface="Corbel"/>
              </a:rPr>
              <a:t>?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2470" y="2340686"/>
            <a:ext cx="2417445" cy="2056130"/>
          </a:xfrm>
          <a:prstGeom prst="rect">
            <a:avLst/>
          </a:prstGeom>
        </p:spPr>
        <p:txBody>
          <a:bodyPr wrap="square" lIns="0" tIns="67945" rIns="0" bIns="0" rtlCol="0" vert="horz">
            <a:spAutoFit/>
          </a:bodyPr>
          <a:lstStyle/>
          <a:p>
            <a:pPr algn="ctr" marL="12065" marR="5080" indent="1270">
              <a:lnSpc>
                <a:spcPct val="90000"/>
              </a:lnSpc>
              <a:spcBef>
                <a:spcPts val="535"/>
              </a:spcBef>
            </a:pPr>
            <a:r>
              <a:rPr dirty="0" sz="3600" spc="-40" b="1">
                <a:solidFill>
                  <a:srgbClr val="FFFFFF"/>
                </a:solidFill>
                <a:latin typeface="Corbel"/>
                <a:cs typeface="Corbel"/>
              </a:rPr>
              <a:t>How</a:t>
            </a:r>
            <a:r>
              <a:rPr dirty="0" sz="3600" spc="-14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600" spc="-25" b="1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3600" spc="-10" b="1">
                <a:solidFill>
                  <a:srgbClr val="FFFFFF"/>
                </a:solidFill>
                <a:latin typeface="Corbel"/>
                <a:cs typeface="Corbel"/>
              </a:rPr>
              <a:t>compute </a:t>
            </a:r>
            <a:r>
              <a:rPr dirty="0" sz="3600" spc="-20" b="1">
                <a:solidFill>
                  <a:srgbClr val="FFFFFF"/>
                </a:solidFill>
                <a:latin typeface="Corbel"/>
                <a:cs typeface="Corbel"/>
              </a:rPr>
              <a:t>Time </a:t>
            </a:r>
            <a:r>
              <a:rPr dirty="0" sz="3600" spc="-70" b="1">
                <a:solidFill>
                  <a:srgbClr val="FFFFFF"/>
                </a:solidFill>
                <a:latin typeface="Corbel"/>
                <a:cs typeface="Corbel"/>
              </a:rPr>
              <a:t>Complexity?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8429" y="986993"/>
            <a:ext cx="6964680" cy="1520825"/>
          </a:xfrm>
          <a:prstGeom prst="rect"/>
        </p:spPr>
        <p:txBody>
          <a:bodyPr wrap="square" lIns="0" tIns="67310" rIns="0" bIns="0" rtlCol="0" vert="horz">
            <a:spAutoFit/>
          </a:bodyPr>
          <a:lstStyle/>
          <a:p>
            <a:pPr marL="195580" marR="5080" indent="-182880">
              <a:lnSpc>
                <a:spcPct val="91000"/>
              </a:lnSpc>
              <a:spcBef>
                <a:spcPts val="530"/>
              </a:spcBef>
            </a:pPr>
            <a:r>
              <a:rPr dirty="0" sz="4000" b="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4000">
                <a:solidFill>
                  <a:srgbClr val="006FC0"/>
                </a:solidFill>
              </a:rPr>
              <a:t>Idea</a:t>
            </a:r>
            <a:r>
              <a:rPr dirty="0" sz="4000" spc="-50">
                <a:solidFill>
                  <a:srgbClr val="006FC0"/>
                </a:solidFill>
              </a:rPr>
              <a:t> </a:t>
            </a:r>
            <a:r>
              <a:rPr dirty="0" sz="4000" spc="-25">
                <a:solidFill>
                  <a:srgbClr val="006FC0"/>
                </a:solidFill>
              </a:rPr>
              <a:t>2:</a:t>
            </a:r>
            <a:r>
              <a:rPr dirty="0" sz="4000" spc="-280">
                <a:solidFill>
                  <a:srgbClr val="006FC0"/>
                </a:solidFill>
              </a:rPr>
              <a:t> </a:t>
            </a:r>
            <a:r>
              <a:rPr dirty="0" sz="3200">
                <a:solidFill>
                  <a:srgbClr val="006FC0"/>
                </a:solidFill>
              </a:rPr>
              <a:t>Compute</a:t>
            </a:r>
            <a:r>
              <a:rPr dirty="0" sz="3200" spc="-25">
                <a:solidFill>
                  <a:srgbClr val="006FC0"/>
                </a:solidFill>
              </a:rPr>
              <a:t> </a:t>
            </a:r>
            <a:r>
              <a:rPr dirty="0" sz="3200">
                <a:solidFill>
                  <a:srgbClr val="006FC0"/>
                </a:solidFill>
              </a:rPr>
              <a:t>the</a:t>
            </a:r>
            <a:r>
              <a:rPr dirty="0" sz="3200" spc="-40">
                <a:solidFill>
                  <a:srgbClr val="006FC0"/>
                </a:solidFill>
              </a:rPr>
              <a:t> </a:t>
            </a:r>
            <a:r>
              <a:rPr dirty="0" sz="3200">
                <a:solidFill>
                  <a:srgbClr val="006FC0"/>
                </a:solidFill>
              </a:rPr>
              <a:t>time</a:t>
            </a:r>
            <a:r>
              <a:rPr dirty="0" sz="3200" spc="-25">
                <a:solidFill>
                  <a:srgbClr val="006FC0"/>
                </a:solidFill>
              </a:rPr>
              <a:t> </a:t>
            </a:r>
            <a:r>
              <a:rPr dirty="0" sz="3200" spc="-10">
                <a:solidFill>
                  <a:srgbClr val="006FC0"/>
                </a:solidFill>
              </a:rPr>
              <a:t>complexity </a:t>
            </a:r>
            <a:r>
              <a:rPr dirty="0" sz="3200">
                <a:solidFill>
                  <a:srgbClr val="006FC0"/>
                </a:solidFill>
              </a:rPr>
              <a:t>without</a:t>
            </a:r>
            <a:r>
              <a:rPr dirty="0" sz="3200" spc="-55">
                <a:solidFill>
                  <a:srgbClr val="006FC0"/>
                </a:solidFill>
              </a:rPr>
              <a:t> </a:t>
            </a:r>
            <a:r>
              <a:rPr dirty="0" sz="3200">
                <a:solidFill>
                  <a:srgbClr val="006FC0"/>
                </a:solidFill>
              </a:rPr>
              <a:t>programing</a:t>
            </a:r>
            <a:r>
              <a:rPr dirty="0" sz="3200" spc="-45">
                <a:solidFill>
                  <a:srgbClr val="006FC0"/>
                </a:solidFill>
              </a:rPr>
              <a:t> </a:t>
            </a:r>
            <a:r>
              <a:rPr dirty="0" sz="3200">
                <a:solidFill>
                  <a:srgbClr val="006FC0"/>
                </a:solidFill>
              </a:rPr>
              <a:t>(executing)</a:t>
            </a:r>
            <a:r>
              <a:rPr dirty="0" sz="3200" spc="-70">
                <a:solidFill>
                  <a:srgbClr val="006FC0"/>
                </a:solidFill>
              </a:rPr>
              <a:t> </a:t>
            </a:r>
            <a:r>
              <a:rPr dirty="0" sz="3200" spc="-25">
                <a:solidFill>
                  <a:srgbClr val="006FC0"/>
                </a:solidFill>
              </a:rPr>
              <a:t>the </a:t>
            </a:r>
            <a:r>
              <a:rPr dirty="0" sz="3200" spc="-10">
                <a:solidFill>
                  <a:srgbClr val="006FC0"/>
                </a:solidFill>
              </a:rPr>
              <a:t>algorithm.</a:t>
            </a:r>
            <a:endParaRPr sz="3200">
              <a:latin typeface="Segoe UI Symbol"/>
              <a:cs typeface="Segoe UI Symbo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948429" y="3185541"/>
            <a:ext cx="7005955" cy="15627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b="1">
                <a:solidFill>
                  <a:srgbClr val="006FC0"/>
                </a:solidFill>
                <a:latin typeface="Corbel"/>
                <a:cs typeface="Corbel"/>
              </a:rPr>
              <a:t>How</a:t>
            </a:r>
            <a:r>
              <a:rPr dirty="0" sz="2800" spc="-60" b="1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dirty="0" sz="2800" spc="-50" b="1">
                <a:solidFill>
                  <a:srgbClr val="006FC0"/>
                </a:solidFill>
                <a:latin typeface="Corbel"/>
                <a:cs typeface="Corbel"/>
              </a:rPr>
              <a:t>?</a:t>
            </a:r>
            <a:endParaRPr sz="2800">
              <a:latin typeface="Corbel"/>
              <a:cs typeface="Corbel"/>
            </a:endParaRPr>
          </a:p>
          <a:p>
            <a:pPr marL="698500" marR="5080" indent="-182880">
              <a:lnSpc>
                <a:spcPct val="90000"/>
              </a:lnSpc>
              <a:spcBef>
                <a:spcPts val="320"/>
              </a:spcBef>
            </a:pPr>
            <a:r>
              <a:rPr dirty="0" sz="26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600" spc="-22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60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dirty="0" sz="2600" spc="-4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dirty="0" sz="2600" spc="-4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logical</a:t>
            </a:r>
            <a:r>
              <a:rPr dirty="0" sz="2600" spc="-2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units</a:t>
            </a:r>
            <a:r>
              <a:rPr dirty="0" sz="2600" spc="-3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dirty="0" sz="2600" spc="-2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express</a:t>
            </a:r>
            <a:r>
              <a:rPr dirty="0" sz="2600" spc="-2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spc="-50" b="1" i="1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dirty="0" sz="2600" spc="-5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relationship</a:t>
            </a:r>
            <a:r>
              <a:rPr dirty="0" sz="2600" spc="-1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dirty="0" sz="2600" spc="-1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the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size</a:t>
            </a:r>
            <a:r>
              <a:rPr dirty="0" u="sng" sz="2600" spc="-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n</a:t>
            </a:r>
            <a:r>
              <a:rPr dirty="0" u="sng" sz="26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of</a:t>
            </a:r>
            <a:r>
              <a:rPr dirty="0" u="sng" sz="2600" spc="-2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input</a:t>
            </a:r>
            <a:r>
              <a:rPr dirty="0" u="sng" sz="2600" spc="-15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sz="2600" spc="-25" b="1" i="1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2600" spc="-1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time</a:t>
            </a:r>
            <a:r>
              <a:rPr dirty="0" u="sng" sz="26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60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t</a:t>
            </a:r>
            <a:r>
              <a:rPr dirty="0" u="sng" sz="2600" spc="-10" b="1" i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required</a:t>
            </a:r>
            <a:r>
              <a:rPr dirty="0" sz="2600" spc="-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dirty="0" sz="2600" spc="-1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dirty="0" sz="2600" spc="-1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2600" spc="-1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b="1" i="1">
                <a:solidFill>
                  <a:srgbClr val="585858"/>
                </a:solidFill>
                <a:latin typeface="Corbel"/>
                <a:cs typeface="Corbel"/>
              </a:rPr>
              <a:t>given</a:t>
            </a:r>
            <a:r>
              <a:rPr dirty="0" sz="2600" spc="-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600" spc="-10" b="1" i="1">
                <a:solidFill>
                  <a:srgbClr val="585858"/>
                </a:solidFill>
                <a:latin typeface="Corbel"/>
                <a:cs typeface="Corbel"/>
              </a:rPr>
              <a:t>input.</a:t>
            </a:r>
            <a:endParaRPr sz="2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765048"/>
            <a:ext cx="4642485" cy="5331460"/>
          </a:xfrm>
          <a:custGeom>
            <a:avLst/>
            <a:gdLst/>
            <a:ahLst/>
            <a:cxnLst/>
            <a:rect l="l" t="t" r="r" b="b"/>
            <a:pathLst>
              <a:path w="4642485" h="5331460">
                <a:moveTo>
                  <a:pt x="4642104" y="0"/>
                </a:moveTo>
                <a:lnTo>
                  <a:pt x="0" y="0"/>
                </a:lnTo>
                <a:lnTo>
                  <a:pt x="0" y="5330952"/>
                </a:lnTo>
                <a:lnTo>
                  <a:pt x="4642104" y="5330952"/>
                </a:lnTo>
                <a:lnTo>
                  <a:pt x="464210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7932" y="1032128"/>
            <a:ext cx="2425700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234950" marR="5080" indent="-222885">
              <a:lnSpc>
                <a:spcPts val="4750"/>
              </a:lnSpc>
              <a:spcBef>
                <a:spcPts val="705"/>
              </a:spcBef>
            </a:pPr>
            <a:r>
              <a:rPr dirty="0" sz="4400" spc="-65"/>
              <a:t>Algorithm </a:t>
            </a:r>
            <a:r>
              <a:rPr dirty="0" sz="4400" spc="-10"/>
              <a:t>Analysis</a:t>
            </a:r>
            <a:endParaRPr sz="4400"/>
          </a:p>
        </p:txBody>
      </p:sp>
      <p:sp>
        <p:nvSpPr>
          <p:cNvPr id="5" name="object 5" descr=""/>
          <p:cNvSpPr/>
          <p:nvPr/>
        </p:nvSpPr>
        <p:spPr>
          <a:xfrm>
            <a:off x="290322" y="2510789"/>
            <a:ext cx="6288405" cy="3275329"/>
          </a:xfrm>
          <a:custGeom>
            <a:avLst/>
            <a:gdLst/>
            <a:ahLst/>
            <a:cxnLst/>
            <a:rect l="l" t="t" r="r" b="b"/>
            <a:pathLst>
              <a:path w="6288405" h="3275329">
                <a:moveTo>
                  <a:pt x="6288024" y="0"/>
                </a:moveTo>
                <a:lnTo>
                  <a:pt x="0" y="0"/>
                </a:lnTo>
                <a:lnTo>
                  <a:pt x="0" y="3275076"/>
                </a:lnTo>
                <a:lnTo>
                  <a:pt x="6288024" y="3275076"/>
                </a:lnTo>
                <a:lnTo>
                  <a:pt x="628802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90322" y="2510789"/>
            <a:ext cx="6288405" cy="3275329"/>
          </a:xfrm>
          <a:prstGeom prst="rect">
            <a:avLst/>
          </a:prstGeom>
          <a:ln w="10794">
            <a:solidFill>
              <a:srgbClr val="000000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90170" marR="1542415">
              <a:lnSpc>
                <a:spcPts val="3020"/>
              </a:lnSpc>
              <a:spcBef>
                <a:spcPts val="5"/>
              </a:spcBef>
            </a:pPr>
            <a:r>
              <a:rPr dirty="0" sz="2800">
                <a:latin typeface="Corbel"/>
                <a:cs typeface="Corbel"/>
              </a:rPr>
              <a:t>Estimate</a:t>
            </a:r>
            <a:r>
              <a:rPr dirty="0" sz="2800" spc="-4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the</a:t>
            </a:r>
            <a:r>
              <a:rPr dirty="0" sz="2800" spc="-75">
                <a:latin typeface="Corbel"/>
                <a:cs typeface="Corbel"/>
              </a:rPr>
              <a:t> </a:t>
            </a:r>
            <a:r>
              <a:rPr dirty="0" sz="2800" spc="-10">
                <a:latin typeface="Corbel"/>
                <a:cs typeface="Corbel"/>
              </a:rPr>
              <a:t>performance</a:t>
            </a:r>
            <a:r>
              <a:rPr dirty="0" sz="2800" spc="-5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of</a:t>
            </a:r>
            <a:r>
              <a:rPr dirty="0" sz="2800" spc="-75">
                <a:latin typeface="Corbel"/>
                <a:cs typeface="Corbel"/>
              </a:rPr>
              <a:t> </a:t>
            </a:r>
            <a:r>
              <a:rPr dirty="0" sz="2800" spc="-25">
                <a:latin typeface="Corbel"/>
                <a:cs typeface="Corbel"/>
              </a:rPr>
              <a:t>an </a:t>
            </a:r>
            <a:r>
              <a:rPr dirty="0" sz="2800">
                <a:latin typeface="Corbel"/>
                <a:cs typeface="Corbel"/>
              </a:rPr>
              <a:t>algorithm</a:t>
            </a:r>
            <a:r>
              <a:rPr dirty="0" sz="2800" spc="-114">
                <a:latin typeface="Corbel"/>
                <a:cs typeface="Corbel"/>
              </a:rPr>
              <a:t> </a:t>
            </a:r>
            <a:r>
              <a:rPr dirty="0" sz="2800" spc="-10">
                <a:latin typeface="Corbel"/>
                <a:cs typeface="Corbel"/>
              </a:rPr>
              <a:t>through</a:t>
            </a:r>
            <a:endParaRPr sz="2800">
              <a:latin typeface="Corbel"/>
              <a:cs typeface="Corbel"/>
            </a:endParaRPr>
          </a:p>
          <a:p>
            <a:pPr marL="90170" marR="556895">
              <a:lnSpc>
                <a:spcPts val="3020"/>
              </a:lnSpc>
              <a:spcBef>
                <a:spcPts val="1210"/>
              </a:spcBef>
            </a:pPr>
            <a:r>
              <a:rPr dirty="0" sz="2800">
                <a:latin typeface="Corbel"/>
                <a:cs typeface="Corbel"/>
              </a:rPr>
              <a:t>The</a:t>
            </a:r>
            <a:r>
              <a:rPr dirty="0" sz="2800" spc="-65"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number</a:t>
            </a:r>
            <a:r>
              <a:rPr dirty="0" u="sng" sz="2800" spc="-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of</a:t>
            </a:r>
            <a:r>
              <a:rPr dirty="0" u="sng" sz="2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operations</a:t>
            </a:r>
            <a:r>
              <a:rPr dirty="0" u="sng" sz="2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required</a:t>
            </a:r>
            <a:r>
              <a:rPr dirty="0" sz="2800" spc="-60">
                <a:latin typeface="Corbel"/>
                <a:cs typeface="Corbel"/>
              </a:rPr>
              <a:t> </a:t>
            </a:r>
            <a:r>
              <a:rPr dirty="0" sz="2800" spc="-25">
                <a:latin typeface="Corbel"/>
                <a:cs typeface="Corbel"/>
              </a:rPr>
              <a:t>to </a:t>
            </a:r>
            <a:r>
              <a:rPr dirty="0" sz="2800">
                <a:latin typeface="Corbel"/>
                <a:cs typeface="Corbel"/>
              </a:rPr>
              <a:t>process</a:t>
            </a:r>
            <a:r>
              <a:rPr dirty="0" sz="2800" spc="-6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an</a:t>
            </a:r>
            <a:r>
              <a:rPr dirty="0" sz="2800" spc="-45"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input</a:t>
            </a:r>
            <a:r>
              <a:rPr dirty="0" u="sng" sz="2800" spc="-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of</a:t>
            </a:r>
            <a:r>
              <a:rPr dirty="0" u="sng" sz="2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certain</a:t>
            </a:r>
            <a:r>
              <a:rPr dirty="0" u="sng" sz="2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size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81086" y="1591183"/>
            <a:ext cx="3588385" cy="4113529"/>
          </a:xfrm>
          <a:custGeom>
            <a:avLst/>
            <a:gdLst/>
            <a:ahLst/>
            <a:cxnLst/>
            <a:rect l="l" t="t" r="r" b="b"/>
            <a:pathLst>
              <a:path w="3588384" h="4113529">
                <a:moveTo>
                  <a:pt x="0" y="1073530"/>
                </a:moveTo>
                <a:lnTo>
                  <a:pt x="3588131" y="1073530"/>
                </a:lnTo>
              </a:path>
              <a:path w="3588384" h="4113529">
                <a:moveTo>
                  <a:pt x="4699" y="0"/>
                </a:moveTo>
                <a:lnTo>
                  <a:pt x="4699" y="4112920"/>
                </a:lnTo>
              </a:path>
              <a:path w="3588384" h="4113529">
                <a:moveTo>
                  <a:pt x="3583432" y="0"/>
                </a:moveTo>
                <a:lnTo>
                  <a:pt x="3583432" y="4112920"/>
                </a:lnTo>
              </a:path>
              <a:path w="3588384" h="4113529">
                <a:moveTo>
                  <a:pt x="0" y="4108157"/>
                </a:moveTo>
                <a:lnTo>
                  <a:pt x="3588131" y="410815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690548" y="1591246"/>
            <a:ext cx="3569335" cy="1078230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60350" rIns="0" bIns="0" rtlCol="0" vert="horz">
            <a:spAutoFit/>
          </a:bodyPr>
          <a:lstStyle/>
          <a:p>
            <a:pPr marL="278765">
              <a:lnSpc>
                <a:spcPct val="100000"/>
              </a:lnSpc>
              <a:spcBef>
                <a:spcPts val="2050"/>
              </a:spcBef>
            </a:pPr>
            <a:r>
              <a:rPr dirty="0" sz="3300" spc="105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3300">
              <a:latin typeface="Corbel"/>
              <a:cs typeface="Corbe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90548" y="2914269"/>
            <a:ext cx="3569335" cy="2481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marR="2330450">
              <a:lnSpc>
                <a:spcPct val="100000"/>
              </a:lnSpc>
              <a:spcBef>
                <a:spcPts val="100"/>
              </a:spcBef>
            </a:pPr>
            <a:r>
              <a:rPr dirty="0" sz="2700" spc="-25">
                <a:latin typeface="Corbel"/>
                <a:cs typeface="Corbel"/>
              </a:rPr>
              <a:t>i=0 </a:t>
            </a:r>
            <a:r>
              <a:rPr dirty="0" sz="2700" spc="-10">
                <a:latin typeface="Corbel"/>
                <a:cs typeface="Corbel"/>
              </a:rPr>
              <a:t>sum=0</a:t>
            </a:r>
            <a:endParaRPr sz="2700">
              <a:latin typeface="Corbel"/>
              <a:cs typeface="Corbel"/>
            </a:endParaRPr>
          </a:p>
          <a:p>
            <a:pPr marL="688975" marR="1612265" indent="-410209">
              <a:lnSpc>
                <a:spcPct val="100000"/>
              </a:lnSpc>
            </a:pPr>
            <a:r>
              <a:rPr dirty="0" sz="2700" b="1">
                <a:latin typeface="Corbel"/>
                <a:cs typeface="Corbel"/>
              </a:rPr>
              <a:t>while</a:t>
            </a:r>
            <a:r>
              <a:rPr dirty="0" sz="2700">
                <a:latin typeface="Corbel"/>
                <a:cs typeface="Corbel"/>
              </a:rPr>
              <a:t>(i&lt;N</a:t>
            </a:r>
            <a:r>
              <a:rPr dirty="0" sz="2700" spc="-15">
                <a:latin typeface="Corbel"/>
                <a:cs typeface="Corbel"/>
              </a:rPr>
              <a:t> </a:t>
            </a:r>
            <a:r>
              <a:rPr dirty="0" sz="2700" spc="-35">
                <a:latin typeface="Corbel"/>
                <a:cs typeface="Corbel"/>
              </a:rPr>
              <a:t>){ </a:t>
            </a:r>
            <a:r>
              <a:rPr dirty="0" sz="2700" spc="-10">
                <a:latin typeface="Corbel"/>
                <a:cs typeface="Corbel"/>
              </a:rPr>
              <a:t>sum++ </a:t>
            </a:r>
            <a:r>
              <a:rPr dirty="0" sz="2700" spc="-25">
                <a:latin typeface="Corbel"/>
                <a:cs typeface="Corbel"/>
              </a:rPr>
              <a:t>i++</a:t>
            </a:r>
            <a:endParaRPr sz="2700">
              <a:latin typeface="Corbel"/>
              <a:cs typeface="Corbel"/>
            </a:endParaRPr>
          </a:p>
          <a:p>
            <a:pPr marL="278765">
              <a:lnSpc>
                <a:spcPts val="3135"/>
              </a:lnSpc>
            </a:pPr>
            <a:r>
              <a:rPr dirty="0" sz="2700">
                <a:latin typeface="Corbel"/>
                <a:cs typeface="Corbel"/>
              </a:rPr>
              <a:t>}</a:t>
            </a:r>
            <a:endParaRPr sz="2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1724" y="2403170"/>
            <a:ext cx="1872614" cy="1904364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-35"/>
              <a:t>Size</a:t>
            </a:r>
            <a:r>
              <a:rPr dirty="0" sz="4400" spc="-190"/>
              <a:t> </a:t>
            </a:r>
            <a:r>
              <a:rPr dirty="0" sz="4400" spc="-25"/>
              <a:t>of </a:t>
            </a:r>
            <a:r>
              <a:rPr dirty="0" sz="4400" spc="-10"/>
              <a:t>Input </a:t>
            </a:r>
            <a:r>
              <a:rPr dirty="0" sz="4400" spc="-65"/>
              <a:t>Matters</a:t>
            </a:r>
            <a:endParaRPr sz="4400"/>
          </a:p>
        </p:txBody>
      </p:sp>
      <p:sp>
        <p:nvSpPr>
          <p:cNvPr id="5" name="object 5" descr=""/>
          <p:cNvSpPr/>
          <p:nvPr/>
        </p:nvSpPr>
        <p:spPr>
          <a:xfrm>
            <a:off x="3859529" y="1270253"/>
            <a:ext cx="7315200" cy="1320165"/>
          </a:xfrm>
          <a:custGeom>
            <a:avLst/>
            <a:gdLst/>
            <a:ahLst/>
            <a:cxnLst/>
            <a:rect l="l" t="t" r="r" b="b"/>
            <a:pathLst>
              <a:path w="7315200" h="1320164">
                <a:moveTo>
                  <a:pt x="7095236" y="0"/>
                </a:moveTo>
                <a:lnTo>
                  <a:pt x="219964" y="0"/>
                </a:lnTo>
                <a:lnTo>
                  <a:pt x="175617" y="4466"/>
                </a:lnTo>
                <a:lnTo>
                  <a:pt x="134320" y="17277"/>
                </a:lnTo>
                <a:lnTo>
                  <a:pt x="96955" y="37551"/>
                </a:lnTo>
                <a:lnTo>
                  <a:pt x="64404" y="64404"/>
                </a:lnTo>
                <a:lnTo>
                  <a:pt x="37551" y="96955"/>
                </a:lnTo>
                <a:lnTo>
                  <a:pt x="17277" y="134320"/>
                </a:lnTo>
                <a:lnTo>
                  <a:pt x="4466" y="175617"/>
                </a:lnTo>
                <a:lnTo>
                  <a:pt x="0" y="219963"/>
                </a:lnTo>
                <a:lnTo>
                  <a:pt x="0" y="1099820"/>
                </a:lnTo>
                <a:lnTo>
                  <a:pt x="4466" y="1144166"/>
                </a:lnTo>
                <a:lnTo>
                  <a:pt x="17277" y="1185463"/>
                </a:lnTo>
                <a:lnTo>
                  <a:pt x="37551" y="1222828"/>
                </a:lnTo>
                <a:lnTo>
                  <a:pt x="64404" y="1255379"/>
                </a:lnTo>
                <a:lnTo>
                  <a:pt x="96955" y="1282232"/>
                </a:lnTo>
                <a:lnTo>
                  <a:pt x="134320" y="1302506"/>
                </a:lnTo>
                <a:lnTo>
                  <a:pt x="175617" y="1315317"/>
                </a:lnTo>
                <a:lnTo>
                  <a:pt x="219964" y="1319784"/>
                </a:lnTo>
                <a:lnTo>
                  <a:pt x="7095236" y="1319784"/>
                </a:lnTo>
                <a:lnTo>
                  <a:pt x="7139582" y="1315317"/>
                </a:lnTo>
                <a:lnTo>
                  <a:pt x="7180879" y="1302506"/>
                </a:lnTo>
                <a:lnTo>
                  <a:pt x="7218244" y="1282232"/>
                </a:lnTo>
                <a:lnTo>
                  <a:pt x="7250795" y="1255379"/>
                </a:lnTo>
                <a:lnTo>
                  <a:pt x="7277648" y="1222828"/>
                </a:lnTo>
                <a:lnTo>
                  <a:pt x="7297922" y="1185463"/>
                </a:lnTo>
                <a:lnTo>
                  <a:pt x="7310733" y="1144166"/>
                </a:lnTo>
                <a:lnTo>
                  <a:pt x="7315200" y="1099820"/>
                </a:lnTo>
                <a:lnTo>
                  <a:pt x="7315200" y="219963"/>
                </a:lnTo>
                <a:lnTo>
                  <a:pt x="7310733" y="175617"/>
                </a:lnTo>
                <a:lnTo>
                  <a:pt x="7297922" y="134320"/>
                </a:lnTo>
                <a:lnTo>
                  <a:pt x="7277648" y="96955"/>
                </a:lnTo>
                <a:lnTo>
                  <a:pt x="7250795" y="64404"/>
                </a:lnTo>
                <a:lnTo>
                  <a:pt x="7218244" y="37551"/>
                </a:lnTo>
                <a:lnTo>
                  <a:pt x="7180879" y="17277"/>
                </a:lnTo>
                <a:lnTo>
                  <a:pt x="7139582" y="4466"/>
                </a:lnTo>
                <a:lnTo>
                  <a:pt x="7095236" y="0"/>
                </a:lnTo>
                <a:close/>
              </a:path>
            </a:pathLst>
          </a:custGeom>
          <a:solidFill>
            <a:srgbClr val="A722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4006977" y="1362836"/>
            <a:ext cx="7014845" cy="10604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 marL="12700" marR="5080" indent="4445">
              <a:lnSpc>
                <a:spcPct val="91500"/>
              </a:lnSpc>
              <a:spcBef>
                <a:spcPts val="345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differences</a:t>
            </a:r>
            <a:r>
              <a:rPr dirty="0" sz="2400" spc="-3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between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may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be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immaterial</a:t>
            </a:r>
            <a:r>
              <a:rPr dirty="0" sz="2400" spc="-3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processing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small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number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dirty="0" sz="2400" spc="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items,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but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these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differences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grow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with the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amount</a:t>
            </a:r>
            <a:r>
              <a:rPr dirty="0" sz="2400" spc="-2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data.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0455" y="2974848"/>
            <a:ext cx="6231509" cy="139280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537075" y="2991688"/>
            <a:ext cx="598233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orbel"/>
                <a:cs typeface="Corbel"/>
              </a:rPr>
              <a:t>Our</a:t>
            </a:r>
            <a:r>
              <a:rPr dirty="0" sz="2800" spc="-2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aim</a:t>
            </a:r>
            <a:r>
              <a:rPr dirty="0" sz="2800" spc="-2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is</a:t>
            </a:r>
            <a:r>
              <a:rPr dirty="0" sz="2800" spc="-3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to</a:t>
            </a:r>
            <a:r>
              <a:rPr dirty="0" sz="2800" spc="-40">
                <a:latin typeface="Corbel"/>
                <a:cs typeface="Corbel"/>
              </a:rPr>
              <a:t> </a:t>
            </a:r>
            <a:r>
              <a:rPr dirty="0" sz="2800" spc="-25">
                <a:latin typeface="Corbel"/>
                <a:cs typeface="Corbel"/>
              </a:rPr>
              <a:t>see</a:t>
            </a:r>
            <a:endParaRPr sz="2800">
              <a:latin typeface="Corbel"/>
              <a:cs typeface="Corbel"/>
            </a:endParaRPr>
          </a:p>
          <a:p>
            <a:pPr algn="ctr"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b="1" i="1">
                <a:latin typeface="Corbel"/>
                <a:cs typeface="Corbel"/>
              </a:rPr>
              <a:t>How</a:t>
            </a:r>
            <a:r>
              <a:rPr dirty="0" sz="2800" spc="-75" b="1" i="1">
                <a:latin typeface="Corbel"/>
                <a:cs typeface="Corbel"/>
              </a:rPr>
              <a:t> </a:t>
            </a:r>
            <a:r>
              <a:rPr dirty="0" sz="2800" b="1" i="1">
                <a:latin typeface="Corbel"/>
                <a:cs typeface="Corbel"/>
              </a:rPr>
              <a:t>a</a:t>
            </a:r>
            <a:r>
              <a:rPr dirty="0" sz="2800" spc="-70" b="1" i="1">
                <a:latin typeface="Corbel"/>
                <a:cs typeface="Corbel"/>
              </a:rPr>
              <a:t> </a:t>
            </a:r>
            <a:r>
              <a:rPr dirty="0" sz="2800" b="1" i="1">
                <a:latin typeface="Corbel"/>
                <a:cs typeface="Corbel"/>
              </a:rPr>
              <a:t>program</a:t>
            </a:r>
            <a:r>
              <a:rPr dirty="0" sz="2800" spc="-65" b="1" i="1">
                <a:latin typeface="Corbel"/>
                <a:cs typeface="Corbel"/>
              </a:rPr>
              <a:t> </a:t>
            </a:r>
            <a:r>
              <a:rPr dirty="0" sz="2800" b="1" i="1">
                <a:latin typeface="Corbel"/>
                <a:cs typeface="Corbel"/>
              </a:rPr>
              <a:t>performs</a:t>
            </a:r>
            <a:r>
              <a:rPr dirty="0" sz="2800" spc="-65" b="1" i="1">
                <a:latin typeface="Corbel"/>
                <a:cs typeface="Corbel"/>
              </a:rPr>
              <a:t> </a:t>
            </a:r>
            <a:r>
              <a:rPr dirty="0" sz="2800" b="1" i="1">
                <a:latin typeface="Corbel"/>
                <a:cs typeface="Corbel"/>
              </a:rPr>
              <a:t>for</a:t>
            </a:r>
            <a:r>
              <a:rPr dirty="0" sz="2800" spc="-70" b="1" i="1">
                <a:latin typeface="Corbel"/>
                <a:cs typeface="Corbel"/>
              </a:rPr>
              <a:t> </a:t>
            </a:r>
            <a:r>
              <a:rPr dirty="0" sz="2800" spc="-10" b="1" i="1">
                <a:latin typeface="Corbel"/>
                <a:cs typeface="Corbel"/>
              </a:rPr>
              <a:t>reasonably</a:t>
            </a:r>
            <a:r>
              <a:rPr dirty="0" sz="2800" spc="-10" b="1" i="1">
                <a:latin typeface="Corbel"/>
                <a:cs typeface="Corbel"/>
              </a:rPr>
              <a:t> </a:t>
            </a:r>
            <a:r>
              <a:rPr dirty="0" u="sng" sz="2800" b="1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large</a:t>
            </a:r>
            <a:r>
              <a:rPr dirty="0" u="sng" sz="2800" spc="-65" b="1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spc="-10" b="1" i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input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53948" y="2101418"/>
            <a:ext cx="2551430" cy="2508250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algn="ctr" marL="12700" marR="5080" indent="3175">
              <a:lnSpc>
                <a:spcPct val="90000"/>
              </a:lnSpc>
              <a:spcBef>
                <a:spcPts val="635"/>
              </a:spcBef>
            </a:pPr>
            <a:r>
              <a:rPr dirty="0" sz="4400" spc="-10" b="1">
                <a:solidFill>
                  <a:srgbClr val="FFFFFF"/>
                </a:solidFill>
                <a:latin typeface="Corbel"/>
                <a:cs typeface="Corbel"/>
              </a:rPr>
              <a:t>Number </a:t>
            </a:r>
            <a:r>
              <a:rPr dirty="0" sz="4400" spc="-25" b="1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dirty="0" sz="4400" spc="-65" b="1">
                <a:solidFill>
                  <a:srgbClr val="FFFFFF"/>
                </a:solidFill>
                <a:latin typeface="Corbel"/>
                <a:cs typeface="Corbel"/>
              </a:rPr>
              <a:t>operations </a:t>
            </a:r>
            <a:r>
              <a:rPr dirty="0" sz="4400" spc="-10" b="1">
                <a:solidFill>
                  <a:srgbClr val="FFFFFF"/>
                </a:solidFill>
                <a:latin typeface="Corbel"/>
                <a:cs typeface="Corbel"/>
              </a:rPr>
              <a:t>matters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862070" y="1133932"/>
            <a:ext cx="6607809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Suppose</a:t>
            </a:r>
            <a:r>
              <a:rPr dirty="0" sz="2800" spc="-8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dirty="0" sz="2800" spc="-9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machine</a:t>
            </a:r>
            <a:r>
              <a:rPr dirty="0" sz="2800" spc="-7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that</a:t>
            </a:r>
            <a:r>
              <a:rPr dirty="0" sz="2800" spc="-9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performs</a:t>
            </a:r>
            <a:r>
              <a:rPr dirty="0" sz="2800" spc="-5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a</a:t>
            </a:r>
            <a:r>
              <a:rPr dirty="0" u="sng" sz="2800" spc="-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million</a:t>
            </a:r>
            <a:r>
              <a:rPr dirty="0" sz="2800" spc="-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Corbel"/>
                <a:cs typeface="Corbel"/>
              </a:rPr>
              <a:t>floating-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point</a:t>
            </a:r>
            <a:r>
              <a:rPr dirty="0" sz="2800" spc="-3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operations</a:t>
            </a:r>
            <a:r>
              <a:rPr dirty="0" sz="2800" spc="-5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per</a:t>
            </a:r>
            <a:r>
              <a:rPr dirty="0" sz="2800" spc="-7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orbel"/>
                <a:cs typeface="Corbel"/>
              </a:rPr>
              <a:t>second</a:t>
            </a:r>
            <a:endParaRPr sz="2800">
              <a:latin typeface="Corbel"/>
              <a:cs typeface="Corbe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(10</a:t>
            </a:r>
            <a:r>
              <a:rPr dirty="0" baseline="25525" sz="2775" b="1">
                <a:solidFill>
                  <a:srgbClr val="FF0000"/>
                </a:solidFill>
                <a:latin typeface="Corbel"/>
                <a:cs typeface="Corbel"/>
              </a:rPr>
              <a:t>6</a:t>
            </a:r>
            <a:r>
              <a:rPr dirty="0" baseline="25525" sz="2775" spc="-67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orbel"/>
                <a:cs typeface="Corbel"/>
              </a:rPr>
              <a:t>FLOPS),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887470" y="2841751"/>
            <a:ext cx="737552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Then</a:t>
            </a:r>
            <a:r>
              <a:rPr dirty="0" sz="2800" spc="-6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how</a:t>
            </a:r>
            <a:r>
              <a:rPr dirty="0" sz="2800" spc="-5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long</a:t>
            </a:r>
            <a:r>
              <a:rPr dirty="0" sz="2800" spc="-5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dirty="0" sz="2800" spc="-6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algorithm</a:t>
            </a:r>
            <a:r>
              <a:rPr dirty="0" sz="2800" spc="-4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will</a:t>
            </a:r>
            <a:r>
              <a:rPr dirty="0" sz="2800" spc="-5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run</a:t>
            </a:r>
            <a:r>
              <a:rPr dirty="0" sz="2800" spc="-7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for</a:t>
            </a:r>
            <a:r>
              <a:rPr dirty="0" sz="2800" spc="-5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dirty="0" sz="2800" spc="-6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orbel"/>
                <a:cs typeface="Corbel"/>
              </a:rPr>
              <a:t>input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dirty="0" sz="2800" spc="-3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size</a:t>
            </a:r>
            <a:r>
              <a:rPr dirty="0" sz="2800" spc="-2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orbel"/>
                <a:cs typeface="Corbel"/>
              </a:rPr>
              <a:t>n=50?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19270" y="4122165"/>
            <a:ext cx="6784975" cy="1791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7660" indent="-289560">
              <a:lnSpc>
                <a:spcPct val="100000"/>
              </a:lnSpc>
              <a:spcBef>
                <a:spcPts val="95"/>
              </a:spcBef>
              <a:buSzPct val="85714"/>
              <a:buAutoNum type="arabicParenR"/>
              <a:tabLst>
                <a:tab pos="327660" algn="l"/>
              </a:tabLst>
            </a:pPr>
            <a:r>
              <a:rPr dirty="0" sz="2800">
                <a:latin typeface="Corbel"/>
                <a:cs typeface="Corbel"/>
              </a:rPr>
              <a:t>If</a:t>
            </a:r>
            <a:r>
              <a:rPr dirty="0" sz="2800" spc="-7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the</a:t>
            </a:r>
            <a:r>
              <a:rPr dirty="0" sz="2800" spc="-6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algorithm</a:t>
            </a:r>
            <a:r>
              <a:rPr dirty="0" sz="2800" spc="-4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requires</a:t>
            </a:r>
            <a:r>
              <a:rPr dirty="0" sz="2800" spc="-55"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dirty="0" baseline="25525" sz="2775" b="1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dirty="0" baseline="25525" sz="2775" spc="179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such</a:t>
            </a:r>
            <a:r>
              <a:rPr dirty="0" sz="2800" spc="-55">
                <a:latin typeface="Corbel"/>
                <a:cs typeface="Corbel"/>
              </a:rPr>
              <a:t> </a:t>
            </a:r>
            <a:r>
              <a:rPr dirty="0" sz="2800" spc="-10">
                <a:latin typeface="Corbel"/>
                <a:cs typeface="Corbel"/>
              </a:rPr>
              <a:t>operations:</a:t>
            </a:r>
            <a:endParaRPr sz="2800">
              <a:latin typeface="Corbel"/>
              <a:cs typeface="Corbel"/>
            </a:endParaRPr>
          </a:p>
          <a:p>
            <a:pPr marL="495300">
              <a:lnSpc>
                <a:spcPct val="100000"/>
              </a:lnSpc>
            </a:pPr>
            <a:r>
              <a:rPr dirty="0" sz="2800" spc="-25" b="1">
                <a:solidFill>
                  <a:srgbClr val="006FC0"/>
                </a:solidFill>
                <a:latin typeface="Corbel"/>
                <a:cs typeface="Corbel"/>
              </a:rPr>
              <a:t>0.0025</a:t>
            </a:r>
            <a:r>
              <a:rPr dirty="0" sz="2800" spc="-85" b="1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dirty="0" sz="2800" spc="-10" b="1">
                <a:solidFill>
                  <a:srgbClr val="006FC0"/>
                </a:solidFill>
                <a:latin typeface="Corbel"/>
                <a:cs typeface="Corbel"/>
              </a:rPr>
              <a:t>second</a:t>
            </a:r>
            <a:endParaRPr sz="2800">
              <a:latin typeface="Corbel"/>
              <a:cs typeface="Corbel"/>
            </a:endParaRPr>
          </a:p>
          <a:p>
            <a:pPr marL="345440" indent="-307975">
              <a:lnSpc>
                <a:spcPts val="3354"/>
              </a:lnSpc>
              <a:buSzPct val="85714"/>
              <a:buAutoNum type="arabicParenR" startAt="2"/>
              <a:tabLst>
                <a:tab pos="346075" algn="l"/>
              </a:tabLst>
            </a:pPr>
            <a:r>
              <a:rPr dirty="0" sz="2800">
                <a:latin typeface="Corbel"/>
                <a:cs typeface="Corbel"/>
              </a:rPr>
              <a:t>If</a:t>
            </a:r>
            <a:r>
              <a:rPr dirty="0" sz="2800" spc="-6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the</a:t>
            </a:r>
            <a:r>
              <a:rPr dirty="0" sz="2800" spc="-60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algorithm</a:t>
            </a:r>
            <a:r>
              <a:rPr dirty="0" sz="2800" spc="-45"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requires</a:t>
            </a:r>
            <a:r>
              <a:rPr dirty="0" sz="2800" spc="-70"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2</a:t>
            </a:r>
            <a:r>
              <a:rPr dirty="0" baseline="25525" sz="2775" b="1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dirty="0" baseline="25525" sz="2775" spc="202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latin typeface="Corbel"/>
                <a:cs typeface="Corbel"/>
              </a:rPr>
              <a:t>such</a:t>
            </a:r>
            <a:r>
              <a:rPr dirty="0" sz="2800" spc="-60">
                <a:latin typeface="Corbel"/>
                <a:cs typeface="Corbel"/>
              </a:rPr>
              <a:t> </a:t>
            </a:r>
            <a:r>
              <a:rPr dirty="0" sz="2800" spc="-10">
                <a:latin typeface="Corbel"/>
                <a:cs typeface="Corbel"/>
              </a:rPr>
              <a:t>operations:</a:t>
            </a:r>
            <a:endParaRPr sz="2800">
              <a:latin typeface="Corbel"/>
              <a:cs typeface="Corbel"/>
            </a:endParaRPr>
          </a:p>
          <a:p>
            <a:pPr marL="495300">
              <a:lnSpc>
                <a:spcPts val="3835"/>
              </a:lnSpc>
            </a:pPr>
            <a:r>
              <a:rPr dirty="0" sz="3200" b="1">
                <a:solidFill>
                  <a:srgbClr val="FF0000"/>
                </a:solidFill>
                <a:latin typeface="Corbel"/>
                <a:cs typeface="Corbel"/>
              </a:rPr>
              <a:t>over 35 </a:t>
            </a:r>
            <a:r>
              <a:rPr dirty="0" sz="3200" spc="-10" b="1">
                <a:solidFill>
                  <a:srgbClr val="FF0000"/>
                </a:solidFill>
                <a:latin typeface="Corbel"/>
                <a:cs typeface="Corbel"/>
              </a:rPr>
              <a:t>years!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10906125" cy="1651000"/>
          </a:xfrm>
          <a:custGeom>
            <a:avLst/>
            <a:gdLst/>
            <a:ahLst/>
            <a:cxnLst/>
            <a:rect l="l" t="t" r="r" b="b"/>
            <a:pathLst>
              <a:path w="10906125" h="1651000">
                <a:moveTo>
                  <a:pt x="10905744" y="0"/>
                </a:moveTo>
                <a:lnTo>
                  <a:pt x="0" y="0"/>
                </a:lnTo>
                <a:lnTo>
                  <a:pt x="0" y="1650492"/>
                </a:lnTo>
                <a:lnTo>
                  <a:pt x="10905744" y="16504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"/>
              <a:t>Algorithm</a:t>
            </a:r>
            <a:r>
              <a:rPr dirty="0" spc="-320"/>
              <a:t> </a:t>
            </a:r>
            <a:r>
              <a:rPr dirty="0" spc="-45"/>
              <a:t>Analysis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1013947" y="758951"/>
            <a:ext cx="1178560" cy="1651000"/>
          </a:xfrm>
          <a:custGeom>
            <a:avLst/>
            <a:gdLst/>
            <a:ahLst/>
            <a:cxnLst/>
            <a:rect l="l" t="t" r="r" b="b"/>
            <a:pathLst>
              <a:path w="1178559" h="1651000">
                <a:moveTo>
                  <a:pt x="0" y="1650492"/>
                </a:moveTo>
                <a:lnTo>
                  <a:pt x="1178051" y="1650492"/>
                </a:lnTo>
                <a:lnTo>
                  <a:pt x="1178051" y="0"/>
                </a:lnTo>
                <a:lnTo>
                  <a:pt x="0" y="0"/>
                </a:lnTo>
                <a:lnTo>
                  <a:pt x="0" y="165049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3" y="2526792"/>
            <a:ext cx="1169035" cy="3563620"/>
          </a:xfrm>
          <a:custGeom>
            <a:avLst/>
            <a:gdLst/>
            <a:ahLst/>
            <a:cxnLst/>
            <a:rect l="l" t="t" r="r" b="b"/>
            <a:pathLst>
              <a:path w="1169035" h="3563620">
                <a:moveTo>
                  <a:pt x="1168908" y="0"/>
                </a:moveTo>
                <a:lnTo>
                  <a:pt x="0" y="0"/>
                </a:lnTo>
                <a:lnTo>
                  <a:pt x="0" y="3563112"/>
                </a:lnTo>
                <a:lnTo>
                  <a:pt x="1168908" y="3563112"/>
                </a:lnTo>
                <a:lnTo>
                  <a:pt x="1168908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278636" y="2526792"/>
            <a:ext cx="10913745" cy="4123054"/>
            <a:chOff x="1278636" y="2526792"/>
            <a:chExt cx="10913745" cy="4123054"/>
          </a:xfrm>
        </p:grpSpPr>
        <p:sp>
          <p:nvSpPr>
            <p:cNvPr id="7" name="object 7" descr=""/>
            <p:cNvSpPr/>
            <p:nvPr/>
          </p:nvSpPr>
          <p:spPr>
            <a:xfrm>
              <a:off x="1278636" y="2526792"/>
              <a:ext cx="10913745" cy="3563620"/>
            </a:xfrm>
            <a:custGeom>
              <a:avLst/>
              <a:gdLst/>
              <a:ahLst/>
              <a:cxnLst/>
              <a:rect l="l" t="t" r="r" b="b"/>
              <a:pathLst>
                <a:path w="10913745" h="3563620">
                  <a:moveTo>
                    <a:pt x="0" y="3563112"/>
                  </a:moveTo>
                  <a:lnTo>
                    <a:pt x="10913364" y="3563112"/>
                  </a:lnTo>
                  <a:lnTo>
                    <a:pt x="10913364" y="0"/>
                  </a:lnTo>
                  <a:lnTo>
                    <a:pt x="0" y="0"/>
                  </a:lnTo>
                  <a:lnTo>
                    <a:pt x="0" y="3563112"/>
                  </a:lnTo>
                  <a:close/>
                </a:path>
              </a:pathLst>
            </a:custGeom>
            <a:solidFill>
              <a:srgbClr val="D9D9D9">
                <a:alpha val="5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68474" y="5650230"/>
              <a:ext cx="8638540" cy="993775"/>
            </a:xfrm>
            <a:custGeom>
              <a:avLst/>
              <a:gdLst/>
              <a:ahLst/>
              <a:cxnLst/>
              <a:rect l="l" t="t" r="r" b="b"/>
              <a:pathLst>
                <a:path w="8638540" h="993775">
                  <a:moveTo>
                    <a:pt x="8472424" y="0"/>
                  </a:moveTo>
                  <a:lnTo>
                    <a:pt x="165607" y="0"/>
                  </a:lnTo>
                  <a:lnTo>
                    <a:pt x="121590" y="5915"/>
                  </a:lnTo>
                  <a:lnTo>
                    <a:pt x="82032" y="22609"/>
                  </a:lnTo>
                  <a:lnTo>
                    <a:pt x="48513" y="48504"/>
                  </a:lnTo>
                  <a:lnTo>
                    <a:pt x="22615" y="82021"/>
                  </a:lnTo>
                  <a:lnTo>
                    <a:pt x="5917" y="121581"/>
                  </a:lnTo>
                  <a:lnTo>
                    <a:pt x="0" y="165608"/>
                  </a:lnTo>
                  <a:lnTo>
                    <a:pt x="0" y="828040"/>
                  </a:lnTo>
                  <a:lnTo>
                    <a:pt x="5917" y="872066"/>
                  </a:lnTo>
                  <a:lnTo>
                    <a:pt x="22615" y="911626"/>
                  </a:lnTo>
                  <a:lnTo>
                    <a:pt x="48513" y="945143"/>
                  </a:lnTo>
                  <a:lnTo>
                    <a:pt x="82032" y="971038"/>
                  </a:lnTo>
                  <a:lnTo>
                    <a:pt x="121590" y="987732"/>
                  </a:lnTo>
                  <a:lnTo>
                    <a:pt x="165607" y="993648"/>
                  </a:lnTo>
                  <a:lnTo>
                    <a:pt x="8472424" y="993648"/>
                  </a:lnTo>
                  <a:lnTo>
                    <a:pt x="8516441" y="987732"/>
                  </a:lnTo>
                  <a:lnTo>
                    <a:pt x="8555999" y="971038"/>
                  </a:lnTo>
                  <a:lnTo>
                    <a:pt x="8589518" y="945143"/>
                  </a:lnTo>
                  <a:lnTo>
                    <a:pt x="8615416" y="911626"/>
                  </a:lnTo>
                  <a:lnTo>
                    <a:pt x="8632114" y="872066"/>
                  </a:lnTo>
                  <a:lnTo>
                    <a:pt x="8638032" y="828040"/>
                  </a:lnTo>
                  <a:lnTo>
                    <a:pt x="8638032" y="165608"/>
                  </a:lnTo>
                  <a:lnTo>
                    <a:pt x="8632114" y="121581"/>
                  </a:lnTo>
                  <a:lnTo>
                    <a:pt x="8615416" y="82021"/>
                  </a:lnTo>
                  <a:lnTo>
                    <a:pt x="8589518" y="48504"/>
                  </a:lnTo>
                  <a:lnTo>
                    <a:pt x="8555999" y="22609"/>
                  </a:lnTo>
                  <a:lnTo>
                    <a:pt x="8516441" y="5915"/>
                  </a:lnTo>
                  <a:lnTo>
                    <a:pt x="8472424" y="0"/>
                  </a:lnTo>
                  <a:close/>
                </a:path>
              </a:pathLst>
            </a:custGeom>
            <a:solidFill>
              <a:srgbClr val="ED6F0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8474" y="5650230"/>
              <a:ext cx="8638540" cy="993775"/>
            </a:xfrm>
            <a:custGeom>
              <a:avLst/>
              <a:gdLst/>
              <a:ahLst/>
              <a:cxnLst/>
              <a:rect l="l" t="t" r="r" b="b"/>
              <a:pathLst>
                <a:path w="8638540" h="993775">
                  <a:moveTo>
                    <a:pt x="0" y="165608"/>
                  </a:moveTo>
                  <a:lnTo>
                    <a:pt x="5917" y="121581"/>
                  </a:lnTo>
                  <a:lnTo>
                    <a:pt x="22615" y="82021"/>
                  </a:lnTo>
                  <a:lnTo>
                    <a:pt x="48513" y="48504"/>
                  </a:lnTo>
                  <a:lnTo>
                    <a:pt x="82032" y="22609"/>
                  </a:lnTo>
                  <a:lnTo>
                    <a:pt x="121590" y="5915"/>
                  </a:lnTo>
                  <a:lnTo>
                    <a:pt x="165607" y="0"/>
                  </a:lnTo>
                  <a:lnTo>
                    <a:pt x="8472424" y="0"/>
                  </a:lnTo>
                  <a:lnTo>
                    <a:pt x="8516441" y="5915"/>
                  </a:lnTo>
                  <a:lnTo>
                    <a:pt x="8555999" y="22609"/>
                  </a:lnTo>
                  <a:lnTo>
                    <a:pt x="8589518" y="48504"/>
                  </a:lnTo>
                  <a:lnTo>
                    <a:pt x="8615416" y="82021"/>
                  </a:lnTo>
                  <a:lnTo>
                    <a:pt x="8632114" y="121581"/>
                  </a:lnTo>
                  <a:lnTo>
                    <a:pt x="8638032" y="165608"/>
                  </a:lnTo>
                  <a:lnTo>
                    <a:pt x="8638032" y="828040"/>
                  </a:lnTo>
                  <a:lnTo>
                    <a:pt x="8632114" y="872066"/>
                  </a:lnTo>
                  <a:lnTo>
                    <a:pt x="8615416" y="911626"/>
                  </a:lnTo>
                  <a:lnTo>
                    <a:pt x="8589518" y="945143"/>
                  </a:lnTo>
                  <a:lnTo>
                    <a:pt x="8555999" y="971038"/>
                  </a:lnTo>
                  <a:lnTo>
                    <a:pt x="8516441" y="987732"/>
                  </a:lnTo>
                  <a:lnTo>
                    <a:pt x="8472424" y="993648"/>
                  </a:lnTo>
                  <a:lnTo>
                    <a:pt x="165607" y="993648"/>
                  </a:lnTo>
                  <a:lnTo>
                    <a:pt x="121590" y="987732"/>
                  </a:lnTo>
                  <a:lnTo>
                    <a:pt x="82032" y="971038"/>
                  </a:lnTo>
                  <a:lnTo>
                    <a:pt x="48513" y="945143"/>
                  </a:lnTo>
                  <a:lnTo>
                    <a:pt x="22615" y="911626"/>
                  </a:lnTo>
                  <a:lnTo>
                    <a:pt x="5917" y="872066"/>
                  </a:lnTo>
                  <a:lnTo>
                    <a:pt x="0" y="828040"/>
                  </a:lnTo>
                  <a:lnTo>
                    <a:pt x="0" y="165608"/>
                  </a:lnTo>
                  <a:close/>
                </a:path>
              </a:pathLst>
            </a:custGeom>
            <a:ln w="107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461008" y="2488819"/>
            <a:ext cx="9784080" cy="39992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29"/>
              </a:lnSpc>
              <a:spcBef>
                <a:spcPts val="105"/>
              </a:spcBef>
            </a:pPr>
            <a:r>
              <a:rPr dirty="0" sz="32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Estimate</a:t>
            </a:r>
            <a:r>
              <a:rPr dirty="0" sz="32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32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performance</a:t>
            </a:r>
            <a:r>
              <a:rPr dirty="0" sz="32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dirty="0" sz="3200" spc="3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dirty="0" sz="32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>
                <a:solidFill>
                  <a:srgbClr val="585858"/>
                </a:solidFill>
                <a:latin typeface="Corbel"/>
                <a:cs typeface="Corbel"/>
              </a:rPr>
              <a:t>algorithm</a:t>
            </a:r>
            <a:r>
              <a:rPr dirty="0" sz="3200" spc="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 spc="-10">
                <a:solidFill>
                  <a:srgbClr val="585858"/>
                </a:solidFill>
                <a:latin typeface="Corbel"/>
                <a:cs typeface="Corbel"/>
              </a:rPr>
              <a:t>through</a:t>
            </a:r>
            <a:endParaRPr sz="3200">
              <a:latin typeface="Corbel"/>
              <a:cs typeface="Corbel"/>
            </a:endParaRPr>
          </a:p>
          <a:p>
            <a:pPr marL="697865" marR="202565" indent="-182880">
              <a:lnSpc>
                <a:spcPts val="3020"/>
              </a:lnSpc>
              <a:spcBef>
                <a:spcPts val="37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2800" spc="-10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number</a:t>
            </a:r>
            <a:r>
              <a:rPr dirty="0" u="sng" sz="2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of</a:t>
            </a:r>
            <a:r>
              <a:rPr dirty="0" u="sng" sz="2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operations</a:t>
            </a:r>
            <a:r>
              <a:rPr dirty="0" u="sng" sz="2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(t)</a:t>
            </a:r>
            <a:r>
              <a:rPr dirty="0" u="sng" sz="2800" spc="-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required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process</a:t>
            </a:r>
            <a:r>
              <a:rPr dirty="0" sz="2800" spc="-5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dirty="0" sz="2800" spc="-5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input</a:t>
            </a:r>
            <a:r>
              <a:rPr dirty="0" u="sng" sz="2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of</a:t>
            </a:r>
            <a:r>
              <a:rPr dirty="0" sz="2800" spc="-2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size</a:t>
            </a:r>
            <a:r>
              <a:rPr dirty="0" u="sng" sz="2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</a:rPr>
              <a:t> n</a:t>
            </a:r>
            <a:endParaRPr sz="2800">
              <a:latin typeface="Corbel"/>
              <a:cs typeface="Corbel"/>
            </a:endParaRPr>
          </a:p>
          <a:p>
            <a:pPr marL="194945" marR="5080" indent="-182880">
              <a:lnSpc>
                <a:spcPts val="3020"/>
              </a:lnSpc>
              <a:spcBef>
                <a:spcPts val="151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dirty="0" sz="2800" spc="-114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require</a:t>
            </a:r>
            <a:r>
              <a:rPr dirty="0" sz="2800" spc="-7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function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that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express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relation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between</a:t>
            </a:r>
            <a:r>
              <a:rPr dirty="0" sz="2800" spc="-7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n</a:t>
            </a:r>
            <a:r>
              <a:rPr dirty="0" sz="2800" spc="-7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&amp;</a:t>
            </a:r>
            <a:r>
              <a:rPr dirty="0" sz="2800" spc="-7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t.</a:t>
            </a:r>
            <a:r>
              <a:rPr dirty="0" sz="2800" spc="-6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585858"/>
                </a:solidFill>
                <a:latin typeface="Corbel"/>
                <a:cs typeface="Corbel"/>
              </a:rPr>
              <a:t>call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it</a:t>
            </a:r>
            <a:r>
              <a:rPr dirty="0" sz="2800" spc="-7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Time</a:t>
            </a:r>
            <a:r>
              <a:rPr dirty="0" sz="2800" spc="-2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orbel"/>
                <a:cs typeface="Corbel"/>
              </a:rPr>
              <a:t>complexity</a:t>
            </a:r>
            <a:r>
              <a:rPr dirty="0" sz="2800" spc="-25" b="1">
                <a:solidFill>
                  <a:srgbClr val="FF0000"/>
                </a:solidFill>
                <a:latin typeface="Corbel"/>
                <a:cs typeface="Corbel"/>
              </a:rPr>
              <a:t> function</a:t>
            </a:r>
            <a:r>
              <a:rPr dirty="0" sz="2800" spc="-17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20" b="1">
                <a:solidFill>
                  <a:srgbClr val="FF0000"/>
                </a:solidFill>
                <a:latin typeface="Corbel"/>
                <a:cs typeface="Corbel"/>
              </a:rPr>
              <a:t>T(n)</a:t>
            </a:r>
            <a:endParaRPr sz="2800">
              <a:latin typeface="Corbel"/>
              <a:cs typeface="Corbel"/>
            </a:endParaRPr>
          </a:p>
          <a:p>
            <a:pPr marL="697865" marR="517525" indent="-182880">
              <a:lnSpc>
                <a:spcPts val="3030"/>
              </a:lnSpc>
              <a:spcBef>
                <a:spcPts val="300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2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 spc="-5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dirty="0" sz="2400" spc="-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calculate</a:t>
            </a:r>
            <a:r>
              <a:rPr dirty="0" sz="2400" spc="-1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T(n)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we</a:t>
            </a:r>
            <a:r>
              <a:rPr dirty="0" sz="2400" spc="-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need</a:t>
            </a:r>
            <a:r>
              <a:rPr dirty="0" sz="2400" spc="-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compute</a:t>
            </a:r>
            <a:r>
              <a:rPr dirty="0" sz="2400" spc="-4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2400" spc="-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total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number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dirty="0" sz="2400" spc="-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orbel"/>
                <a:cs typeface="Corbel"/>
              </a:rPr>
              <a:t>program</a:t>
            </a:r>
            <a:r>
              <a:rPr dirty="0" sz="2800" spc="-10" b="1">
                <a:solidFill>
                  <a:srgbClr val="006FC0"/>
                </a:solidFill>
                <a:latin typeface="Corbel"/>
                <a:cs typeface="Corbel"/>
              </a:rPr>
              <a:t> </a:t>
            </a:r>
            <a:r>
              <a:rPr dirty="0" u="sng" sz="2800" spc="-10" b="1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orbel"/>
                <a:cs typeface="Corbel"/>
              </a:rPr>
              <a:t>steps</a:t>
            </a:r>
            <a:endParaRPr sz="2800">
              <a:latin typeface="Corbel"/>
              <a:cs typeface="Corbel"/>
            </a:endParaRPr>
          </a:p>
          <a:p>
            <a:pPr marL="949960" marR="577850">
              <a:lnSpc>
                <a:spcPts val="2750"/>
              </a:lnSpc>
              <a:spcBef>
                <a:spcPts val="1685"/>
              </a:spcBef>
            </a:pP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dirty="0" sz="25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step</a:t>
            </a:r>
            <a:r>
              <a:rPr dirty="0" sz="25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can</a:t>
            </a:r>
            <a:r>
              <a:rPr dirty="0" sz="2500" spc="-7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be</a:t>
            </a:r>
            <a:r>
              <a:rPr dirty="0" sz="2500" spc="-6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an</a:t>
            </a:r>
            <a:r>
              <a:rPr dirty="0" sz="2500" spc="-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executable</a:t>
            </a:r>
            <a:r>
              <a:rPr dirty="0" sz="25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statement</a:t>
            </a:r>
            <a:r>
              <a:rPr dirty="0" sz="2500" spc="-4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or</a:t>
            </a:r>
            <a:r>
              <a:rPr dirty="0" sz="2500" spc="-6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meaningful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r>
              <a:rPr dirty="0" sz="2500" spc="-8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segment</a:t>
            </a:r>
            <a:r>
              <a:rPr dirty="0" sz="2500" spc="-8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(comparison</a:t>
            </a:r>
            <a:r>
              <a:rPr dirty="0" sz="2500" spc="-8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500" spc="-9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assignment</a:t>
            </a:r>
            <a:r>
              <a:rPr dirty="0" sz="2500" spc="-7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statements)</a:t>
            </a:r>
            <a:endParaRPr sz="25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10906125" cy="1651000"/>
          </a:xfrm>
          <a:custGeom>
            <a:avLst/>
            <a:gdLst/>
            <a:ahLst/>
            <a:cxnLst/>
            <a:rect l="l" t="t" r="r" b="b"/>
            <a:pathLst>
              <a:path w="10906125" h="1651000">
                <a:moveTo>
                  <a:pt x="10905744" y="0"/>
                </a:moveTo>
                <a:lnTo>
                  <a:pt x="0" y="0"/>
                </a:lnTo>
                <a:lnTo>
                  <a:pt x="0" y="1650492"/>
                </a:lnTo>
                <a:lnTo>
                  <a:pt x="10905744" y="16504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75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35"/>
              <a:t>COURSE</a:t>
            </a:r>
            <a:r>
              <a:rPr dirty="0" sz="4800" spc="-210"/>
              <a:t> </a:t>
            </a:r>
            <a:r>
              <a:rPr dirty="0" sz="4800" spc="-65"/>
              <a:t>INSTRUCTOR</a:t>
            </a:r>
            <a:endParaRPr sz="4800"/>
          </a:p>
        </p:txBody>
      </p:sp>
      <p:sp>
        <p:nvSpPr>
          <p:cNvPr id="4" name="object 4" descr=""/>
          <p:cNvSpPr/>
          <p:nvPr/>
        </p:nvSpPr>
        <p:spPr>
          <a:xfrm>
            <a:off x="11013947" y="758951"/>
            <a:ext cx="1178560" cy="1651000"/>
          </a:xfrm>
          <a:custGeom>
            <a:avLst/>
            <a:gdLst/>
            <a:ahLst/>
            <a:cxnLst/>
            <a:rect l="l" t="t" r="r" b="b"/>
            <a:pathLst>
              <a:path w="1178559" h="1651000">
                <a:moveTo>
                  <a:pt x="0" y="1650492"/>
                </a:moveTo>
                <a:lnTo>
                  <a:pt x="1178051" y="1650492"/>
                </a:lnTo>
                <a:lnTo>
                  <a:pt x="1178051" y="0"/>
                </a:lnTo>
                <a:lnTo>
                  <a:pt x="0" y="0"/>
                </a:lnTo>
                <a:lnTo>
                  <a:pt x="0" y="165049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3" y="2526792"/>
            <a:ext cx="1169035" cy="3563620"/>
          </a:xfrm>
          <a:custGeom>
            <a:avLst/>
            <a:gdLst/>
            <a:ahLst/>
            <a:cxnLst/>
            <a:rect l="l" t="t" r="r" b="b"/>
            <a:pathLst>
              <a:path w="1169035" h="3563620">
                <a:moveTo>
                  <a:pt x="1168908" y="0"/>
                </a:moveTo>
                <a:lnTo>
                  <a:pt x="0" y="0"/>
                </a:lnTo>
                <a:lnTo>
                  <a:pt x="0" y="3563112"/>
                </a:lnTo>
                <a:lnTo>
                  <a:pt x="1168908" y="3563112"/>
                </a:lnTo>
                <a:lnTo>
                  <a:pt x="1168908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78636" y="2526792"/>
            <a:ext cx="10913745" cy="3563620"/>
          </a:xfrm>
          <a:custGeom>
            <a:avLst/>
            <a:gdLst/>
            <a:ahLst/>
            <a:cxnLst/>
            <a:rect l="l" t="t" r="r" b="b"/>
            <a:pathLst>
              <a:path w="10913745" h="3563620">
                <a:moveTo>
                  <a:pt x="0" y="3563112"/>
                </a:moveTo>
                <a:lnTo>
                  <a:pt x="10913364" y="3563112"/>
                </a:lnTo>
                <a:lnTo>
                  <a:pt x="10913364" y="0"/>
                </a:lnTo>
                <a:lnTo>
                  <a:pt x="0" y="0"/>
                </a:lnTo>
                <a:lnTo>
                  <a:pt x="0" y="3563112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79575" y="3253866"/>
            <a:ext cx="5681345" cy="203644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just" marL="12700" marR="578485">
              <a:lnSpc>
                <a:spcPts val="3030"/>
              </a:lnSpc>
              <a:spcBef>
                <a:spcPts val="470"/>
              </a:spcBef>
            </a:pP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Course</a:t>
            </a:r>
            <a:r>
              <a:rPr dirty="0" sz="2800" spc="-120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Instructor:</a:t>
            </a:r>
            <a:r>
              <a:rPr dirty="0" sz="2800" spc="-60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585858"/>
                </a:solidFill>
                <a:latin typeface="Corbel"/>
                <a:cs typeface="Corbel"/>
              </a:rPr>
              <a:t>Zareen</a:t>
            </a:r>
            <a:r>
              <a:rPr dirty="0" sz="2800" spc="-1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Alamgir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Email:</a:t>
            </a:r>
            <a:r>
              <a:rPr dirty="0" sz="2800" spc="-7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800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rbel"/>
                <a:cs typeface="Corbel"/>
                <a:hlinkClick r:id="rId2"/>
              </a:rPr>
              <a:t>zareen.alamgir@nu.edu.pk</a:t>
            </a:r>
            <a:r>
              <a:rPr dirty="0" sz="28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Office</a:t>
            </a:r>
            <a:r>
              <a:rPr dirty="0" sz="2800" spc="-2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rbel"/>
                <a:cs typeface="Corbel"/>
              </a:rPr>
              <a:t>Hours:</a:t>
            </a:r>
            <a:r>
              <a:rPr dirty="0" sz="2800" spc="459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25">
                <a:solidFill>
                  <a:srgbClr val="585858"/>
                </a:solidFill>
                <a:latin typeface="Corbel"/>
                <a:cs typeface="Corbel"/>
              </a:rPr>
              <a:t>TBA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 spc="-10" b="1">
                <a:latin typeface="Corbel"/>
                <a:cs typeface="Corbel"/>
              </a:rPr>
              <a:t>TA: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refer</a:t>
            </a:r>
            <a:r>
              <a:rPr dirty="0" sz="2400" spc="-5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to</a:t>
            </a:r>
            <a:r>
              <a:rPr dirty="0" sz="2400" spc="-3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google</a:t>
            </a:r>
            <a:r>
              <a:rPr dirty="0" sz="2400" spc="-30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classroom</a:t>
            </a:r>
            <a:r>
              <a:rPr dirty="0" sz="2400" spc="-50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for</a:t>
            </a:r>
            <a:r>
              <a:rPr dirty="0" sz="2400" spc="-170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TA</a:t>
            </a:r>
            <a:r>
              <a:rPr dirty="0" sz="2400" spc="-20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email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00" y="1740349"/>
            <a:ext cx="2709545" cy="51128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8624" y="2221814"/>
            <a:ext cx="2405380" cy="2281555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algn="ctr" marL="12065" marR="5080" indent="-635">
              <a:lnSpc>
                <a:spcPct val="90000"/>
              </a:lnSpc>
              <a:spcBef>
                <a:spcPts val="575"/>
              </a:spcBef>
            </a:pPr>
            <a:r>
              <a:rPr dirty="0" sz="4000" spc="-25" b="1">
                <a:solidFill>
                  <a:srgbClr val="FFFFFF"/>
                </a:solidFill>
                <a:latin typeface="Corbel"/>
                <a:cs typeface="Corbel"/>
              </a:rPr>
              <a:t>The </a:t>
            </a:r>
            <a:r>
              <a:rPr dirty="0" sz="4000" spc="-10" b="1">
                <a:solidFill>
                  <a:srgbClr val="FFFFFF"/>
                </a:solidFill>
                <a:latin typeface="Corbel"/>
                <a:cs typeface="Corbel"/>
              </a:rPr>
              <a:t>execution </a:t>
            </a:r>
            <a:r>
              <a:rPr dirty="0" sz="4000" spc="-60" b="1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dirty="0" sz="4000" spc="-14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000" spc="-35" b="1">
                <a:solidFill>
                  <a:srgbClr val="FFFFFF"/>
                </a:solidFill>
                <a:latin typeface="Corbel"/>
                <a:cs typeface="Corbel"/>
              </a:rPr>
              <a:t>of </a:t>
            </a:r>
            <a:r>
              <a:rPr dirty="0" sz="4000" spc="-60" b="1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08917" y="6426809"/>
            <a:ext cx="17462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40B9D2"/>
                </a:solidFill>
                <a:latin typeface="Corbel"/>
                <a:cs typeface="Corbel"/>
              </a:rPr>
              <a:t>20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178046" y="4037924"/>
            <a:ext cx="7242175" cy="1943100"/>
          </a:xfrm>
          <a:custGeom>
            <a:avLst/>
            <a:gdLst/>
            <a:ahLst/>
            <a:cxnLst/>
            <a:rect l="l" t="t" r="r" b="b"/>
            <a:pathLst>
              <a:path w="7242175" h="1943100">
                <a:moveTo>
                  <a:pt x="0" y="4485"/>
                </a:moveTo>
                <a:lnTo>
                  <a:pt x="56178" y="3806"/>
                </a:lnTo>
                <a:lnTo>
                  <a:pt x="112220" y="3187"/>
                </a:lnTo>
                <a:lnTo>
                  <a:pt x="168128" y="2627"/>
                </a:lnTo>
                <a:lnTo>
                  <a:pt x="223902" y="2123"/>
                </a:lnTo>
                <a:lnTo>
                  <a:pt x="279545" y="1676"/>
                </a:lnTo>
                <a:lnTo>
                  <a:pt x="335056" y="1284"/>
                </a:lnTo>
                <a:lnTo>
                  <a:pt x="390437" y="947"/>
                </a:lnTo>
                <a:lnTo>
                  <a:pt x="445690" y="662"/>
                </a:lnTo>
                <a:lnTo>
                  <a:pt x="500815" y="430"/>
                </a:lnTo>
                <a:lnTo>
                  <a:pt x="555815" y="249"/>
                </a:lnTo>
                <a:lnTo>
                  <a:pt x="610689" y="117"/>
                </a:lnTo>
                <a:lnTo>
                  <a:pt x="665440" y="34"/>
                </a:lnTo>
                <a:lnTo>
                  <a:pt x="720069" y="0"/>
                </a:lnTo>
                <a:lnTo>
                  <a:pt x="774576" y="11"/>
                </a:lnTo>
                <a:lnTo>
                  <a:pt x="828964" y="69"/>
                </a:lnTo>
                <a:lnTo>
                  <a:pt x="883233" y="171"/>
                </a:lnTo>
                <a:lnTo>
                  <a:pt x="937384" y="317"/>
                </a:lnTo>
                <a:lnTo>
                  <a:pt x="991420" y="505"/>
                </a:lnTo>
                <a:lnTo>
                  <a:pt x="1045340" y="735"/>
                </a:lnTo>
                <a:lnTo>
                  <a:pt x="1099147" y="1005"/>
                </a:lnTo>
                <a:lnTo>
                  <a:pt x="1152841" y="1314"/>
                </a:lnTo>
                <a:lnTo>
                  <a:pt x="1206424" y="1662"/>
                </a:lnTo>
                <a:lnTo>
                  <a:pt x="1259897" y="2047"/>
                </a:lnTo>
                <a:lnTo>
                  <a:pt x="1313261" y="2467"/>
                </a:lnTo>
                <a:lnTo>
                  <a:pt x="1366517" y="2923"/>
                </a:lnTo>
                <a:lnTo>
                  <a:pt x="1419667" y="3413"/>
                </a:lnTo>
                <a:lnTo>
                  <a:pt x="1472712" y="3936"/>
                </a:lnTo>
                <a:lnTo>
                  <a:pt x="1525654" y="4491"/>
                </a:lnTo>
                <a:lnTo>
                  <a:pt x="1578492" y="5076"/>
                </a:lnTo>
                <a:lnTo>
                  <a:pt x="1631229" y="5692"/>
                </a:lnTo>
                <a:lnTo>
                  <a:pt x="1683866" y="6336"/>
                </a:lnTo>
                <a:lnTo>
                  <a:pt x="1736405" y="7007"/>
                </a:lnTo>
                <a:lnTo>
                  <a:pt x="1788845" y="7705"/>
                </a:lnTo>
                <a:lnTo>
                  <a:pt x="1841189" y="8429"/>
                </a:lnTo>
                <a:lnTo>
                  <a:pt x="1893438" y="9177"/>
                </a:lnTo>
                <a:lnTo>
                  <a:pt x="1945592" y="9949"/>
                </a:lnTo>
                <a:lnTo>
                  <a:pt x="1997654" y="10742"/>
                </a:lnTo>
                <a:lnTo>
                  <a:pt x="2049625" y="11557"/>
                </a:lnTo>
                <a:lnTo>
                  <a:pt x="2101505" y="12392"/>
                </a:lnTo>
                <a:lnTo>
                  <a:pt x="2153296" y="13247"/>
                </a:lnTo>
                <a:lnTo>
                  <a:pt x="2204999" y="14119"/>
                </a:lnTo>
                <a:lnTo>
                  <a:pt x="2256616" y="15008"/>
                </a:lnTo>
                <a:lnTo>
                  <a:pt x="2308148" y="15914"/>
                </a:lnTo>
                <a:lnTo>
                  <a:pt x="2359595" y="16834"/>
                </a:lnTo>
                <a:lnTo>
                  <a:pt x="2410959" y="17768"/>
                </a:lnTo>
                <a:lnTo>
                  <a:pt x="2462242" y="18714"/>
                </a:lnTo>
                <a:lnTo>
                  <a:pt x="2513444" y="19673"/>
                </a:lnTo>
                <a:lnTo>
                  <a:pt x="2564567" y="20642"/>
                </a:lnTo>
                <a:lnTo>
                  <a:pt x="2615612" y="21620"/>
                </a:lnTo>
                <a:lnTo>
                  <a:pt x="2666581" y="22607"/>
                </a:lnTo>
                <a:lnTo>
                  <a:pt x="2717474" y="23602"/>
                </a:lnTo>
                <a:lnTo>
                  <a:pt x="2768292" y="24603"/>
                </a:lnTo>
                <a:lnTo>
                  <a:pt x="2819038" y="25609"/>
                </a:lnTo>
                <a:lnTo>
                  <a:pt x="2869712" y="26619"/>
                </a:lnTo>
                <a:lnTo>
                  <a:pt x="2920315" y="27633"/>
                </a:lnTo>
                <a:lnTo>
                  <a:pt x="2970849" y="28649"/>
                </a:lnTo>
                <a:lnTo>
                  <a:pt x="3021315" y="29665"/>
                </a:lnTo>
                <a:lnTo>
                  <a:pt x="3071714" y="30682"/>
                </a:lnTo>
                <a:lnTo>
                  <a:pt x="3122047" y="31698"/>
                </a:lnTo>
                <a:lnTo>
                  <a:pt x="3172317" y="32711"/>
                </a:lnTo>
                <a:lnTo>
                  <a:pt x="3222522" y="33722"/>
                </a:lnTo>
                <a:lnTo>
                  <a:pt x="3272666" y="34728"/>
                </a:lnTo>
                <a:lnTo>
                  <a:pt x="3322750" y="35729"/>
                </a:lnTo>
                <a:lnTo>
                  <a:pt x="3372774" y="36723"/>
                </a:lnTo>
                <a:lnTo>
                  <a:pt x="3422739" y="37710"/>
                </a:lnTo>
                <a:lnTo>
                  <a:pt x="3472648" y="38689"/>
                </a:lnTo>
                <a:lnTo>
                  <a:pt x="3522501" y="39658"/>
                </a:lnTo>
                <a:lnTo>
                  <a:pt x="3572299" y="40616"/>
                </a:lnTo>
                <a:lnTo>
                  <a:pt x="3622044" y="41563"/>
                </a:lnTo>
                <a:lnTo>
                  <a:pt x="3671737" y="42496"/>
                </a:lnTo>
                <a:lnTo>
                  <a:pt x="3721380" y="43416"/>
                </a:lnTo>
                <a:lnTo>
                  <a:pt x="3770972" y="44322"/>
                </a:lnTo>
                <a:lnTo>
                  <a:pt x="3820517" y="45211"/>
                </a:lnTo>
                <a:lnTo>
                  <a:pt x="3870014" y="46083"/>
                </a:lnTo>
                <a:lnTo>
                  <a:pt x="3919465" y="46937"/>
                </a:lnTo>
                <a:lnTo>
                  <a:pt x="3968872" y="47772"/>
                </a:lnTo>
                <a:lnTo>
                  <a:pt x="4018235" y="48587"/>
                </a:lnTo>
                <a:lnTo>
                  <a:pt x="4067556" y="49381"/>
                </a:lnTo>
                <a:lnTo>
                  <a:pt x="4116836" y="50152"/>
                </a:lnTo>
                <a:lnTo>
                  <a:pt x="4166077" y="50900"/>
                </a:lnTo>
                <a:lnTo>
                  <a:pt x="4215279" y="51623"/>
                </a:lnTo>
                <a:lnTo>
                  <a:pt x="4264443" y="52321"/>
                </a:lnTo>
                <a:lnTo>
                  <a:pt x="4313572" y="52993"/>
                </a:lnTo>
                <a:lnTo>
                  <a:pt x="4362666" y="53636"/>
                </a:lnTo>
                <a:lnTo>
                  <a:pt x="4411726" y="54251"/>
                </a:lnTo>
                <a:lnTo>
                  <a:pt x="4460754" y="54837"/>
                </a:lnTo>
                <a:lnTo>
                  <a:pt x="4509751" y="55391"/>
                </a:lnTo>
                <a:lnTo>
                  <a:pt x="4558718" y="55914"/>
                </a:lnTo>
                <a:lnTo>
                  <a:pt x="4607657" y="56404"/>
                </a:lnTo>
                <a:lnTo>
                  <a:pt x="4656568" y="56859"/>
                </a:lnTo>
                <a:lnTo>
                  <a:pt x="4705453" y="57280"/>
                </a:lnTo>
                <a:lnTo>
                  <a:pt x="4754313" y="57665"/>
                </a:lnTo>
                <a:lnTo>
                  <a:pt x="4803150" y="58012"/>
                </a:lnTo>
                <a:lnTo>
                  <a:pt x="4851964" y="58321"/>
                </a:lnTo>
                <a:lnTo>
                  <a:pt x="4900756" y="58591"/>
                </a:lnTo>
                <a:lnTo>
                  <a:pt x="4949529" y="58820"/>
                </a:lnTo>
                <a:lnTo>
                  <a:pt x="4998283" y="59008"/>
                </a:lnTo>
                <a:lnTo>
                  <a:pt x="5047020" y="59154"/>
                </a:lnTo>
                <a:lnTo>
                  <a:pt x="5095740" y="59255"/>
                </a:lnTo>
                <a:lnTo>
                  <a:pt x="5144445" y="59313"/>
                </a:lnTo>
                <a:lnTo>
                  <a:pt x="5193137" y="59324"/>
                </a:lnTo>
                <a:lnTo>
                  <a:pt x="5241816" y="59289"/>
                </a:lnTo>
                <a:lnTo>
                  <a:pt x="5290483" y="59206"/>
                </a:lnTo>
                <a:lnTo>
                  <a:pt x="5339141" y="59074"/>
                </a:lnTo>
                <a:lnTo>
                  <a:pt x="5387789" y="58892"/>
                </a:lnTo>
                <a:lnTo>
                  <a:pt x="5436430" y="58660"/>
                </a:lnTo>
                <a:lnTo>
                  <a:pt x="5485065" y="58375"/>
                </a:lnTo>
                <a:lnTo>
                  <a:pt x="5533694" y="58037"/>
                </a:lnTo>
                <a:lnTo>
                  <a:pt x="5582319" y="57645"/>
                </a:lnTo>
                <a:lnTo>
                  <a:pt x="5630942" y="57197"/>
                </a:lnTo>
                <a:lnTo>
                  <a:pt x="5679563" y="56694"/>
                </a:lnTo>
                <a:lnTo>
                  <a:pt x="5728184" y="56132"/>
                </a:lnTo>
                <a:lnTo>
                  <a:pt x="5776806" y="55513"/>
                </a:lnTo>
                <a:lnTo>
                  <a:pt x="5825430" y="54834"/>
                </a:lnTo>
                <a:lnTo>
                  <a:pt x="5874058" y="54094"/>
                </a:lnTo>
                <a:lnTo>
                  <a:pt x="5922690" y="53293"/>
                </a:lnTo>
                <a:lnTo>
                  <a:pt x="5971329" y="52429"/>
                </a:lnTo>
                <a:lnTo>
                  <a:pt x="6019974" y="51502"/>
                </a:lnTo>
                <a:lnTo>
                  <a:pt x="6068628" y="50509"/>
                </a:lnTo>
                <a:lnTo>
                  <a:pt x="6117291" y="49451"/>
                </a:lnTo>
                <a:lnTo>
                  <a:pt x="6165966" y="48326"/>
                </a:lnTo>
                <a:lnTo>
                  <a:pt x="6214652" y="47132"/>
                </a:lnTo>
                <a:lnTo>
                  <a:pt x="6263352" y="45870"/>
                </a:lnTo>
                <a:lnTo>
                  <a:pt x="6312066" y="44538"/>
                </a:lnTo>
                <a:lnTo>
                  <a:pt x="6360797" y="43134"/>
                </a:lnTo>
                <a:lnTo>
                  <a:pt x="6409544" y="41658"/>
                </a:lnTo>
                <a:lnTo>
                  <a:pt x="6458309" y="40109"/>
                </a:lnTo>
                <a:lnTo>
                  <a:pt x="6507094" y="38485"/>
                </a:lnTo>
                <a:lnTo>
                  <a:pt x="6555900" y="36786"/>
                </a:lnTo>
                <a:lnTo>
                  <a:pt x="6604728" y="35011"/>
                </a:lnTo>
                <a:lnTo>
                  <a:pt x="6653578" y="33158"/>
                </a:lnTo>
                <a:lnTo>
                  <a:pt x="6702454" y="31226"/>
                </a:lnTo>
                <a:lnTo>
                  <a:pt x="6751355" y="29215"/>
                </a:lnTo>
                <a:lnTo>
                  <a:pt x="6800283" y="27123"/>
                </a:lnTo>
                <a:lnTo>
                  <a:pt x="6849239" y="24949"/>
                </a:lnTo>
                <a:lnTo>
                  <a:pt x="6898224" y="22692"/>
                </a:lnTo>
                <a:lnTo>
                  <a:pt x="6947240" y="20351"/>
                </a:lnTo>
                <a:lnTo>
                  <a:pt x="6996288" y="17926"/>
                </a:lnTo>
                <a:lnTo>
                  <a:pt x="7045369" y="15414"/>
                </a:lnTo>
                <a:lnTo>
                  <a:pt x="7094484" y="12815"/>
                </a:lnTo>
                <a:lnTo>
                  <a:pt x="7143634" y="10128"/>
                </a:lnTo>
                <a:lnTo>
                  <a:pt x="7192822" y="7352"/>
                </a:lnTo>
                <a:lnTo>
                  <a:pt x="7242048" y="4485"/>
                </a:lnTo>
                <a:lnTo>
                  <a:pt x="7236359" y="57134"/>
                </a:lnTo>
                <a:lnTo>
                  <a:pt x="7230664" y="109150"/>
                </a:lnTo>
                <a:lnTo>
                  <a:pt x="7224985" y="160572"/>
                </a:lnTo>
                <a:lnTo>
                  <a:pt x="7219349" y="211438"/>
                </a:lnTo>
                <a:lnTo>
                  <a:pt x="7213779" y="261788"/>
                </a:lnTo>
                <a:lnTo>
                  <a:pt x="7208302" y="311659"/>
                </a:lnTo>
                <a:lnTo>
                  <a:pt x="7202941" y="361091"/>
                </a:lnTo>
                <a:lnTo>
                  <a:pt x="7197722" y="410123"/>
                </a:lnTo>
                <a:lnTo>
                  <a:pt x="7192670" y="458793"/>
                </a:lnTo>
                <a:lnTo>
                  <a:pt x="7187809" y="507141"/>
                </a:lnTo>
                <a:lnTo>
                  <a:pt x="7183165" y="555204"/>
                </a:lnTo>
                <a:lnTo>
                  <a:pt x="7178762" y="603022"/>
                </a:lnTo>
                <a:lnTo>
                  <a:pt x="7174625" y="650633"/>
                </a:lnTo>
                <a:lnTo>
                  <a:pt x="7170779" y="698076"/>
                </a:lnTo>
                <a:lnTo>
                  <a:pt x="7167249" y="745390"/>
                </a:lnTo>
                <a:lnTo>
                  <a:pt x="7164060" y="792614"/>
                </a:lnTo>
                <a:lnTo>
                  <a:pt x="7161236" y="839787"/>
                </a:lnTo>
                <a:lnTo>
                  <a:pt x="7158804" y="886947"/>
                </a:lnTo>
                <a:lnTo>
                  <a:pt x="7156786" y="934132"/>
                </a:lnTo>
                <a:lnTo>
                  <a:pt x="7155210" y="981383"/>
                </a:lnTo>
                <a:lnTo>
                  <a:pt x="7154098" y="1028737"/>
                </a:lnTo>
                <a:lnTo>
                  <a:pt x="7153477" y="1076233"/>
                </a:lnTo>
                <a:lnTo>
                  <a:pt x="7153371" y="1123911"/>
                </a:lnTo>
                <a:lnTo>
                  <a:pt x="7153805" y="1171808"/>
                </a:lnTo>
                <a:lnTo>
                  <a:pt x="7154804" y="1219964"/>
                </a:lnTo>
                <a:lnTo>
                  <a:pt x="7156393" y="1268417"/>
                </a:lnTo>
                <a:lnTo>
                  <a:pt x="7158597" y="1317207"/>
                </a:lnTo>
                <a:lnTo>
                  <a:pt x="7161440" y="1366371"/>
                </a:lnTo>
                <a:lnTo>
                  <a:pt x="7164947" y="1415949"/>
                </a:lnTo>
                <a:lnTo>
                  <a:pt x="7169144" y="1465980"/>
                </a:lnTo>
                <a:lnTo>
                  <a:pt x="7174055" y="1516502"/>
                </a:lnTo>
                <a:lnTo>
                  <a:pt x="7179706" y="1567554"/>
                </a:lnTo>
                <a:lnTo>
                  <a:pt x="7186120" y="1619174"/>
                </a:lnTo>
                <a:lnTo>
                  <a:pt x="7193324" y="1671402"/>
                </a:lnTo>
                <a:lnTo>
                  <a:pt x="7201341" y="1724277"/>
                </a:lnTo>
                <a:lnTo>
                  <a:pt x="7210197" y="1777836"/>
                </a:lnTo>
                <a:lnTo>
                  <a:pt x="7219917" y="1832120"/>
                </a:lnTo>
                <a:lnTo>
                  <a:pt x="7230526" y="1887166"/>
                </a:lnTo>
                <a:lnTo>
                  <a:pt x="7242048" y="1943013"/>
                </a:lnTo>
                <a:lnTo>
                  <a:pt x="7167254" y="1940153"/>
                </a:lnTo>
                <a:lnTo>
                  <a:pt x="7093222" y="1937332"/>
                </a:lnTo>
                <a:lnTo>
                  <a:pt x="7019943" y="1934552"/>
                </a:lnTo>
                <a:lnTo>
                  <a:pt x="6947407" y="1931812"/>
                </a:lnTo>
                <a:lnTo>
                  <a:pt x="6875606" y="1929113"/>
                </a:lnTo>
                <a:lnTo>
                  <a:pt x="6804530" y="1926453"/>
                </a:lnTo>
                <a:lnTo>
                  <a:pt x="6734170" y="1923834"/>
                </a:lnTo>
                <a:lnTo>
                  <a:pt x="6664519" y="1921254"/>
                </a:lnTo>
                <a:lnTo>
                  <a:pt x="6595566" y="1918715"/>
                </a:lnTo>
                <a:lnTo>
                  <a:pt x="6527302" y="1916216"/>
                </a:lnTo>
                <a:lnTo>
                  <a:pt x="6459719" y="1913757"/>
                </a:lnTo>
                <a:lnTo>
                  <a:pt x="6392808" y="1911339"/>
                </a:lnTo>
                <a:lnTo>
                  <a:pt x="6326560" y="1908960"/>
                </a:lnTo>
                <a:lnTo>
                  <a:pt x="6260966" y="1906622"/>
                </a:lnTo>
                <a:lnTo>
                  <a:pt x="6196017" y="1904324"/>
                </a:lnTo>
                <a:lnTo>
                  <a:pt x="6131703" y="1902066"/>
                </a:lnTo>
                <a:lnTo>
                  <a:pt x="6068016" y="1899848"/>
                </a:lnTo>
                <a:lnTo>
                  <a:pt x="6004948" y="1897670"/>
                </a:lnTo>
                <a:lnTo>
                  <a:pt x="5942488" y="1895533"/>
                </a:lnTo>
                <a:lnTo>
                  <a:pt x="5880629" y="1893436"/>
                </a:lnTo>
                <a:lnTo>
                  <a:pt x="5819360" y="1891379"/>
                </a:lnTo>
                <a:lnTo>
                  <a:pt x="5758674" y="1889362"/>
                </a:lnTo>
                <a:lnTo>
                  <a:pt x="5698561" y="1887385"/>
                </a:lnTo>
                <a:lnTo>
                  <a:pt x="5639012" y="1885449"/>
                </a:lnTo>
                <a:lnTo>
                  <a:pt x="5580018" y="1883553"/>
                </a:lnTo>
                <a:lnTo>
                  <a:pt x="5521571" y="1881697"/>
                </a:lnTo>
                <a:lnTo>
                  <a:pt x="5463660" y="1879881"/>
                </a:lnTo>
                <a:lnTo>
                  <a:pt x="5406279" y="1878105"/>
                </a:lnTo>
                <a:lnTo>
                  <a:pt x="5349416" y="1876370"/>
                </a:lnTo>
                <a:lnTo>
                  <a:pt x="5293064" y="1874675"/>
                </a:lnTo>
                <a:lnTo>
                  <a:pt x="5237214" y="1873020"/>
                </a:lnTo>
                <a:lnTo>
                  <a:pt x="5181856" y="1871405"/>
                </a:lnTo>
                <a:lnTo>
                  <a:pt x="5126981" y="1869831"/>
                </a:lnTo>
                <a:lnTo>
                  <a:pt x="5072582" y="1868297"/>
                </a:lnTo>
                <a:lnTo>
                  <a:pt x="5018647" y="1866803"/>
                </a:lnTo>
                <a:lnTo>
                  <a:pt x="4965170" y="1865349"/>
                </a:lnTo>
                <a:lnTo>
                  <a:pt x="4912140" y="1863936"/>
                </a:lnTo>
                <a:lnTo>
                  <a:pt x="4859549" y="1862562"/>
                </a:lnTo>
                <a:lnTo>
                  <a:pt x="4807387" y="1861230"/>
                </a:lnTo>
                <a:lnTo>
                  <a:pt x="4755646" y="1859937"/>
                </a:lnTo>
                <a:lnTo>
                  <a:pt x="4704318" y="1858684"/>
                </a:lnTo>
                <a:lnTo>
                  <a:pt x="4653392" y="1857472"/>
                </a:lnTo>
                <a:lnTo>
                  <a:pt x="4602860" y="1856300"/>
                </a:lnTo>
                <a:lnTo>
                  <a:pt x="4552713" y="1855169"/>
                </a:lnTo>
                <a:lnTo>
                  <a:pt x="4502942" y="1854078"/>
                </a:lnTo>
                <a:lnTo>
                  <a:pt x="4453537" y="1853026"/>
                </a:lnTo>
                <a:lnTo>
                  <a:pt x="4404491" y="1852016"/>
                </a:lnTo>
                <a:lnTo>
                  <a:pt x="4355795" y="1851045"/>
                </a:lnTo>
                <a:lnTo>
                  <a:pt x="4307438" y="1850115"/>
                </a:lnTo>
                <a:lnTo>
                  <a:pt x="4259412" y="1849225"/>
                </a:lnTo>
                <a:lnTo>
                  <a:pt x="4211709" y="1848375"/>
                </a:lnTo>
                <a:lnTo>
                  <a:pt x="4164319" y="1847566"/>
                </a:lnTo>
                <a:lnTo>
                  <a:pt x="4117233" y="1846797"/>
                </a:lnTo>
                <a:lnTo>
                  <a:pt x="4070442" y="1846068"/>
                </a:lnTo>
                <a:lnTo>
                  <a:pt x="4023938" y="1845380"/>
                </a:lnTo>
                <a:lnTo>
                  <a:pt x="3977711" y="1844732"/>
                </a:lnTo>
                <a:lnTo>
                  <a:pt x="3931753" y="1844124"/>
                </a:lnTo>
                <a:lnTo>
                  <a:pt x="3886054" y="1843557"/>
                </a:lnTo>
                <a:lnTo>
                  <a:pt x="3840606" y="1843029"/>
                </a:lnTo>
                <a:lnTo>
                  <a:pt x="3795399" y="1842543"/>
                </a:lnTo>
                <a:lnTo>
                  <a:pt x="3750424" y="1842096"/>
                </a:lnTo>
                <a:lnTo>
                  <a:pt x="3705674" y="1841690"/>
                </a:lnTo>
                <a:lnTo>
                  <a:pt x="3661138" y="1841324"/>
                </a:lnTo>
                <a:lnTo>
                  <a:pt x="3616808" y="1840998"/>
                </a:lnTo>
                <a:lnTo>
                  <a:pt x="3572674" y="1840713"/>
                </a:lnTo>
                <a:lnTo>
                  <a:pt x="3528728" y="1840468"/>
                </a:lnTo>
                <a:lnTo>
                  <a:pt x="3484961" y="1840264"/>
                </a:lnTo>
                <a:lnTo>
                  <a:pt x="3441364" y="1840100"/>
                </a:lnTo>
                <a:lnTo>
                  <a:pt x="3397928" y="1839976"/>
                </a:lnTo>
                <a:lnTo>
                  <a:pt x="3354643" y="1839893"/>
                </a:lnTo>
                <a:lnTo>
                  <a:pt x="3311502" y="1839849"/>
                </a:lnTo>
                <a:lnTo>
                  <a:pt x="3268495" y="1839847"/>
                </a:lnTo>
                <a:lnTo>
                  <a:pt x="3225612" y="1839884"/>
                </a:lnTo>
                <a:lnTo>
                  <a:pt x="3182846" y="1839962"/>
                </a:lnTo>
                <a:lnTo>
                  <a:pt x="3140187" y="1840081"/>
                </a:lnTo>
                <a:lnTo>
                  <a:pt x="3097626" y="1840239"/>
                </a:lnTo>
                <a:lnTo>
                  <a:pt x="3055154" y="1840439"/>
                </a:lnTo>
                <a:lnTo>
                  <a:pt x="3012762" y="1840678"/>
                </a:lnTo>
                <a:lnTo>
                  <a:pt x="2970442" y="1840958"/>
                </a:lnTo>
                <a:lnTo>
                  <a:pt x="2928183" y="1841278"/>
                </a:lnTo>
                <a:lnTo>
                  <a:pt x="2885979" y="1841639"/>
                </a:lnTo>
                <a:lnTo>
                  <a:pt x="2843818" y="1842040"/>
                </a:lnTo>
                <a:lnTo>
                  <a:pt x="2801693" y="1842481"/>
                </a:lnTo>
                <a:lnTo>
                  <a:pt x="2759594" y="1842963"/>
                </a:lnTo>
                <a:lnTo>
                  <a:pt x="2717513" y="1843485"/>
                </a:lnTo>
                <a:lnTo>
                  <a:pt x="2675441" y="1844048"/>
                </a:lnTo>
                <a:lnTo>
                  <a:pt x="2633368" y="1844651"/>
                </a:lnTo>
                <a:lnTo>
                  <a:pt x="2591285" y="1845295"/>
                </a:lnTo>
                <a:lnTo>
                  <a:pt x="2549184" y="1845979"/>
                </a:lnTo>
                <a:lnTo>
                  <a:pt x="2507056" y="1846703"/>
                </a:lnTo>
                <a:lnTo>
                  <a:pt x="2464891" y="1847468"/>
                </a:lnTo>
                <a:lnTo>
                  <a:pt x="2422682" y="1848273"/>
                </a:lnTo>
                <a:lnTo>
                  <a:pt x="2380418" y="1849118"/>
                </a:lnTo>
                <a:lnTo>
                  <a:pt x="2338090" y="1850004"/>
                </a:lnTo>
                <a:lnTo>
                  <a:pt x="2295691" y="1850931"/>
                </a:lnTo>
                <a:lnTo>
                  <a:pt x="2253211" y="1851898"/>
                </a:lnTo>
                <a:lnTo>
                  <a:pt x="2210640" y="1852905"/>
                </a:lnTo>
                <a:lnTo>
                  <a:pt x="2167970" y="1853953"/>
                </a:lnTo>
                <a:lnTo>
                  <a:pt x="2125193" y="1855041"/>
                </a:lnTo>
                <a:lnTo>
                  <a:pt x="2082298" y="1856170"/>
                </a:lnTo>
                <a:lnTo>
                  <a:pt x="2039278" y="1857339"/>
                </a:lnTo>
                <a:lnTo>
                  <a:pt x="1996122" y="1858548"/>
                </a:lnTo>
                <a:lnTo>
                  <a:pt x="1952823" y="1859798"/>
                </a:lnTo>
                <a:lnTo>
                  <a:pt x="1909371" y="1861089"/>
                </a:lnTo>
                <a:lnTo>
                  <a:pt x="1865757" y="1862420"/>
                </a:lnTo>
                <a:lnTo>
                  <a:pt x="1821973" y="1863791"/>
                </a:lnTo>
                <a:lnTo>
                  <a:pt x="1778008" y="1865203"/>
                </a:lnTo>
                <a:lnTo>
                  <a:pt x="1733855" y="1866655"/>
                </a:lnTo>
                <a:lnTo>
                  <a:pt x="1689505" y="1868148"/>
                </a:lnTo>
                <a:lnTo>
                  <a:pt x="1644948" y="1869682"/>
                </a:lnTo>
                <a:lnTo>
                  <a:pt x="1600175" y="1871255"/>
                </a:lnTo>
                <a:lnTo>
                  <a:pt x="1555178" y="1872870"/>
                </a:lnTo>
                <a:lnTo>
                  <a:pt x="1509947" y="1874524"/>
                </a:lnTo>
                <a:lnTo>
                  <a:pt x="1464474" y="1876220"/>
                </a:lnTo>
                <a:lnTo>
                  <a:pt x="1418749" y="1877956"/>
                </a:lnTo>
                <a:lnTo>
                  <a:pt x="1372764" y="1879732"/>
                </a:lnTo>
                <a:lnTo>
                  <a:pt x="1326510" y="1881549"/>
                </a:lnTo>
                <a:lnTo>
                  <a:pt x="1279977" y="1883406"/>
                </a:lnTo>
                <a:lnTo>
                  <a:pt x="1233157" y="1885304"/>
                </a:lnTo>
                <a:lnTo>
                  <a:pt x="1186041" y="1887242"/>
                </a:lnTo>
                <a:lnTo>
                  <a:pt x="1138620" y="1889221"/>
                </a:lnTo>
                <a:lnTo>
                  <a:pt x="1090885" y="1891240"/>
                </a:lnTo>
                <a:lnTo>
                  <a:pt x="1042826" y="1893300"/>
                </a:lnTo>
                <a:lnTo>
                  <a:pt x="994435" y="1895401"/>
                </a:lnTo>
                <a:lnTo>
                  <a:pt x="945704" y="1897542"/>
                </a:lnTo>
                <a:lnTo>
                  <a:pt x="896622" y="1899723"/>
                </a:lnTo>
                <a:lnTo>
                  <a:pt x="847182" y="1901945"/>
                </a:lnTo>
                <a:lnTo>
                  <a:pt x="797373" y="1904208"/>
                </a:lnTo>
                <a:lnTo>
                  <a:pt x="747188" y="1906511"/>
                </a:lnTo>
                <a:lnTo>
                  <a:pt x="696616" y="1908854"/>
                </a:lnTo>
                <a:lnTo>
                  <a:pt x="645650" y="1911239"/>
                </a:lnTo>
                <a:lnTo>
                  <a:pt x="594280" y="1913663"/>
                </a:lnTo>
                <a:lnTo>
                  <a:pt x="542498" y="1916129"/>
                </a:lnTo>
                <a:lnTo>
                  <a:pt x="490294" y="1918635"/>
                </a:lnTo>
                <a:lnTo>
                  <a:pt x="437659" y="1921181"/>
                </a:lnTo>
                <a:lnTo>
                  <a:pt x="384584" y="1923768"/>
                </a:lnTo>
                <a:lnTo>
                  <a:pt x="331061" y="1926396"/>
                </a:lnTo>
                <a:lnTo>
                  <a:pt x="277080" y="1929064"/>
                </a:lnTo>
                <a:lnTo>
                  <a:pt x="222633" y="1931772"/>
                </a:lnTo>
                <a:lnTo>
                  <a:pt x="167710" y="1934522"/>
                </a:lnTo>
                <a:lnTo>
                  <a:pt x="112303" y="1937312"/>
                </a:lnTo>
                <a:lnTo>
                  <a:pt x="56402" y="1940142"/>
                </a:lnTo>
                <a:lnTo>
                  <a:pt x="0" y="1943013"/>
                </a:lnTo>
                <a:lnTo>
                  <a:pt x="11271" y="1885863"/>
                </a:lnTo>
                <a:lnTo>
                  <a:pt x="21656" y="1828938"/>
                </a:lnTo>
                <a:lnTo>
                  <a:pt x="31177" y="1772251"/>
                </a:lnTo>
                <a:lnTo>
                  <a:pt x="39860" y="1715815"/>
                </a:lnTo>
                <a:lnTo>
                  <a:pt x="47726" y="1659645"/>
                </a:lnTo>
                <a:lnTo>
                  <a:pt x="54801" y="1603753"/>
                </a:lnTo>
                <a:lnTo>
                  <a:pt x="61108" y="1548154"/>
                </a:lnTo>
                <a:lnTo>
                  <a:pt x="66671" y="1492860"/>
                </a:lnTo>
                <a:lnTo>
                  <a:pt x="71514" y="1437886"/>
                </a:lnTo>
                <a:lnTo>
                  <a:pt x="75660" y="1383245"/>
                </a:lnTo>
                <a:lnTo>
                  <a:pt x="79134" y="1328951"/>
                </a:lnTo>
                <a:lnTo>
                  <a:pt x="81958" y="1275016"/>
                </a:lnTo>
                <a:lnTo>
                  <a:pt x="84158" y="1221455"/>
                </a:lnTo>
                <a:lnTo>
                  <a:pt x="85757" y="1168282"/>
                </a:lnTo>
                <a:lnTo>
                  <a:pt x="86778" y="1115509"/>
                </a:lnTo>
                <a:lnTo>
                  <a:pt x="87246" y="1063151"/>
                </a:lnTo>
                <a:lnTo>
                  <a:pt x="87184" y="1011221"/>
                </a:lnTo>
                <a:lnTo>
                  <a:pt x="86616" y="959732"/>
                </a:lnTo>
                <a:lnTo>
                  <a:pt x="85566" y="908699"/>
                </a:lnTo>
                <a:lnTo>
                  <a:pt x="84057" y="858134"/>
                </a:lnTo>
                <a:lnTo>
                  <a:pt x="82114" y="808051"/>
                </a:lnTo>
                <a:lnTo>
                  <a:pt x="79761" y="758464"/>
                </a:lnTo>
                <a:lnTo>
                  <a:pt x="77021" y="709386"/>
                </a:lnTo>
                <a:lnTo>
                  <a:pt x="73917" y="660832"/>
                </a:lnTo>
                <a:lnTo>
                  <a:pt x="70475" y="612813"/>
                </a:lnTo>
                <a:lnTo>
                  <a:pt x="66717" y="565345"/>
                </a:lnTo>
                <a:lnTo>
                  <a:pt x="62667" y="518441"/>
                </a:lnTo>
                <a:lnTo>
                  <a:pt x="58350" y="472113"/>
                </a:lnTo>
                <a:lnTo>
                  <a:pt x="53789" y="426377"/>
                </a:lnTo>
                <a:lnTo>
                  <a:pt x="49008" y="381244"/>
                </a:lnTo>
                <a:lnTo>
                  <a:pt x="44030" y="336730"/>
                </a:lnTo>
                <a:lnTo>
                  <a:pt x="38880" y="292847"/>
                </a:lnTo>
                <a:lnTo>
                  <a:pt x="33581" y="249609"/>
                </a:lnTo>
                <a:lnTo>
                  <a:pt x="28157" y="207029"/>
                </a:lnTo>
                <a:lnTo>
                  <a:pt x="22633" y="165122"/>
                </a:lnTo>
                <a:lnTo>
                  <a:pt x="17031" y="123900"/>
                </a:lnTo>
                <a:lnTo>
                  <a:pt x="11375" y="83378"/>
                </a:lnTo>
                <a:lnTo>
                  <a:pt x="5690" y="43568"/>
                </a:lnTo>
                <a:lnTo>
                  <a:pt x="0" y="4485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705605" y="470661"/>
            <a:ext cx="7910195" cy="397637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5580" marR="205104" indent="-182880">
              <a:lnSpc>
                <a:spcPts val="3020"/>
              </a:lnSpc>
              <a:spcBef>
                <a:spcPts val="48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dirty="0" sz="2800" spc="-10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operation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an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algorithm</a:t>
            </a:r>
            <a:r>
              <a:rPr dirty="0" sz="2800" spc="-4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(or</a:t>
            </a:r>
            <a:r>
              <a:rPr dirty="0" sz="2800" spc="-6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</a:t>
            </a:r>
            <a:r>
              <a:rPr dirty="0" sz="2800" spc="-5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program)</a:t>
            </a:r>
            <a:r>
              <a:rPr dirty="0" sz="2800" spc="-5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has</a:t>
            </a:r>
            <a:r>
              <a:rPr dirty="0" sz="2800" spc="-50">
                <a:solidFill>
                  <a:srgbClr val="585858"/>
                </a:solidFill>
                <a:latin typeface="Corbel"/>
                <a:cs typeface="Corbel"/>
              </a:rPr>
              <a:t> a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cost.</a:t>
            </a:r>
            <a:endParaRPr sz="2800">
              <a:latin typeface="Corbel"/>
              <a:cs typeface="Corbel"/>
            </a:endParaRPr>
          </a:p>
          <a:p>
            <a:pPr marL="195580">
              <a:lnSpc>
                <a:spcPct val="100000"/>
              </a:lnSpc>
              <a:spcBef>
                <a:spcPts val="850"/>
              </a:spcBef>
            </a:pPr>
            <a:r>
              <a:rPr dirty="0" sz="2800">
                <a:solidFill>
                  <a:srgbClr val="FF0000"/>
                </a:solidFill>
                <a:latin typeface="Wingdings"/>
                <a:cs typeface="Wingdings"/>
              </a:rPr>
              <a:t></a:t>
            </a:r>
            <a:r>
              <a:rPr dirty="0" sz="2800" spc="-1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Each</a:t>
            </a:r>
            <a:r>
              <a:rPr dirty="0" sz="2800" spc="-1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operation</a:t>
            </a:r>
            <a:r>
              <a:rPr dirty="0" sz="2800" spc="-6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takes</a:t>
            </a:r>
            <a:r>
              <a:rPr dirty="0" sz="2800" spc="-5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dirty="0" sz="2800" spc="-7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certain</a:t>
            </a:r>
            <a:r>
              <a:rPr dirty="0" sz="2800" spc="-6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amount</a:t>
            </a:r>
            <a:r>
              <a:rPr dirty="0" sz="2800" spc="-6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dirty="0" sz="2800" spc="-7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orbel"/>
                <a:cs typeface="Corbel"/>
              </a:rPr>
              <a:t>time.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urier New"/>
                <a:cs typeface="Courier New"/>
              </a:rPr>
              <a:t>count</a:t>
            </a:r>
            <a:r>
              <a:rPr dirty="0" sz="2800" spc="-90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urier New"/>
                <a:cs typeface="Courier New"/>
              </a:rPr>
              <a:t>=</a:t>
            </a:r>
            <a:r>
              <a:rPr dirty="0" sz="2800" spc="-60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urier New"/>
                <a:cs typeface="Courier New"/>
              </a:rPr>
              <a:t>count</a:t>
            </a:r>
            <a:r>
              <a:rPr dirty="0" sz="2800" spc="-75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800" b="1">
                <a:solidFill>
                  <a:srgbClr val="585858"/>
                </a:solidFill>
                <a:latin typeface="Courier New"/>
                <a:cs typeface="Courier New"/>
              </a:rPr>
              <a:t>+</a:t>
            </a:r>
            <a:r>
              <a:rPr dirty="0" sz="2800" spc="-65" b="1">
                <a:solidFill>
                  <a:srgbClr val="585858"/>
                </a:solidFill>
                <a:latin typeface="Courier New"/>
                <a:cs typeface="Courier New"/>
              </a:rPr>
              <a:t> </a:t>
            </a:r>
            <a:r>
              <a:rPr dirty="0" sz="2800" spc="-25" b="1">
                <a:solidFill>
                  <a:srgbClr val="585858"/>
                </a:solidFill>
                <a:latin typeface="Courier New"/>
                <a:cs typeface="Courier New"/>
              </a:rPr>
              <a:t>1;</a:t>
            </a:r>
            <a:endParaRPr sz="2800">
              <a:latin typeface="Courier New"/>
              <a:cs typeface="Courier New"/>
            </a:endParaRPr>
          </a:p>
          <a:p>
            <a:pPr marL="83820">
              <a:lnSpc>
                <a:spcPct val="100000"/>
              </a:lnSpc>
              <a:spcBef>
                <a:spcPts val="1325"/>
              </a:spcBef>
            </a:pPr>
            <a:r>
              <a:rPr dirty="0" sz="2400">
                <a:solidFill>
                  <a:srgbClr val="585858"/>
                </a:solidFill>
                <a:latin typeface="Wingdings"/>
                <a:cs typeface="Wingdings"/>
              </a:rPr>
              <a:t></a:t>
            </a:r>
            <a:r>
              <a:rPr dirty="0" sz="2400" spc="325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this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case</a:t>
            </a:r>
            <a:r>
              <a:rPr dirty="0" sz="2400" spc="-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time taken</a:t>
            </a:r>
            <a:r>
              <a:rPr dirty="0" sz="2400" spc="-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is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40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orbel"/>
                <a:cs typeface="Corbel"/>
              </a:rPr>
              <a:t>constant</a:t>
            </a:r>
            <a:r>
              <a:rPr dirty="0" u="sng" sz="2400" spc="-5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(not</a:t>
            </a:r>
            <a:r>
              <a:rPr dirty="0" sz="2400" spc="-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depended on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input)</a:t>
            </a:r>
            <a:endParaRPr sz="2400">
              <a:latin typeface="Corbel"/>
              <a:cs typeface="Corbel"/>
            </a:endParaRPr>
          </a:p>
          <a:p>
            <a:pPr marL="195580" marR="319405" indent="-182880">
              <a:lnSpc>
                <a:spcPts val="3020"/>
              </a:lnSpc>
              <a:spcBef>
                <a:spcPts val="1330"/>
              </a:spcBef>
            </a:pPr>
            <a:r>
              <a:rPr dirty="0" sz="2800" spc="-2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800" spc="-34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800" spc="-90">
                <a:solidFill>
                  <a:srgbClr val="585858"/>
                </a:solidFill>
                <a:latin typeface="Corbel"/>
                <a:cs typeface="Corbel"/>
              </a:rPr>
              <a:t>To</a:t>
            </a:r>
            <a:r>
              <a:rPr dirty="0" sz="2800" spc="-5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keep</a:t>
            </a:r>
            <a:r>
              <a:rPr dirty="0" sz="2800" spc="-14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things</a:t>
            </a:r>
            <a:r>
              <a:rPr dirty="0" sz="2800" spc="-6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simple</a:t>
            </a:r>
            <a:r>
              <a:rPr dirty="0" sz="2800" spc="-5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let's</a:t>
            </a:r>
            <a:r>
              <a:rPr dirty="0" sz="2800" spc="-7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assume</a:t>
            </a:r>
            <a:r>
              <a:rPr dirty="0" sz="2800" spc="-4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each</a:t>
            </a:r>
            <a:r>
              <a:rPr dirty="0" sz="2800" spc="-7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statement </a:t>
            </a:r>
            <a:r>
              <a:rPr dirty="0" sz="2800">
                <a:solidFill>
                  <a:srgbClr val="585858"/>
                </a:solidFill>
                <a:latin typeface="Corbel"/>
                <a:cs typeface="Corbel"/>
              </a:rPr>
              <a:t>takes</a:t>
            </a:r>
            <a:r>
              <a:rPr dirty="0" sz="2800" spc="-4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1</a:t>
            </a:r>
            <a:r>
              <a:rPr dirty="0" sz="2800" spc="-6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unit</a:t>
            </a:r>
            <a:r>
              <a:rPr dirty="0" sz="2800" spc="-6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of</a:t>
            </a:r>
            <a:r>
              <a:rPr dirty="0" sz="2800" spc="-6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FF0000"/>
                </a:solidFill>
                <a:latin typeface="Corbel"/>
                <a:cs typeface="Corbel"/>
              </a:rPr>
              <a:t>time</a:t>
            </a:r>
            <a:r>
              <a:rPr dirty="0" sz="2800" spc="-4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585858"/>
                </a:solidFill>
                <a:latin typeface="Corbel"/>
                <a:cs typeface="Corbel"/>
              </a:rPr>
              <a:t>(logical)</a:t>
            </a:r>
            <a:endParaRPr sz="2800">
              <a:latin typeface="Corbel"/>
              <a:cs typeface="Corbel"/>
            </a:endParaRPr>
          </a:p>
          <a:p>
            <a:pPr marL="562610">
              <a:lnSpc>
                <a:spcPct val="100000"/>
              </a:lnSpc>
              <a:spcBef>
                <a:spcPts val="1880"/>
              </a:spcBef>
            </a:pPr>
            <a:r>
              <a:rPr dirty="0" sz="2400" b="1" i="1">
                <a:latin typeface="Corbel"/>
                <a:cs typeface="Corbel"/>
              </a:rPr>
              <a:t>A</a:t>
            </a:r>
            <a:r>
              <a:rPr dirty="0" sz="2400" spc="-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sequence of</a:t>
            </a:r>
            <a:r>
              <a:rPr dirty="0" sz="2400" spc="490" b="1" i="1">
                <a:latin typeface="Corbel"/>
                <a:cs typeface="Corbel"/>
              </a:rPr>
              <a:t> </a:t>
            </a:r>
            <a:r>
              <a:rPr dirty="0" sz="2400" spc="-10" b="1" i="1">
                <a:latin typeface="Corbel"/>
                <a:cs typeface="Corbel"/>
              </a:rPr>
              <a:t>operations: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28278" y="4774514"/>
            <a:ext cx="167640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rbel"/>
                <a:cs typeface="Corbel"/>
              </a:rPr>
              <a:t>1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unit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of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time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rbel"/>
                <a:cs typeface="Corbel"/>
              </a:rPr>
              <a:t>1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unit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of</a:t>
            </a:r>
            <a:r>
              <a:rPr dirty="0" sz="2400" spc="-20">
                <a:latin typeface="Corbel"/>
                <a:cs typeface="Corbel"/>
              </a:rPr>
              <a:t> time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712970" y="4774514"/>
            <a:ext cx="3452495" cy="1138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count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count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35">
                <a:latin typeface="Courier New"/>
                <a:cs typeface="Courier New"/>
              </a:rPr>
              <a:t> </a:t>
            </a:r>
            <a:r>
              <a:rPr dirty="0" sz="2400" spc="-25">
                <a:latin typeface="Courier New"/>
                <a:cs typeface="Courier New"/>
              </a:rPr>
              <a:t>1;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urier New"/>
                <a:cs typeface="Courier New"/>
              </a:rPr>
              <a:t>sum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sum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+</a:t>
            </a:r>
            <a:r>
              <a:rPr dirty="0" sz="2400" spc="-1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count;</a:t>
            </a:r>
            <a:endParaRPr sz="2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120"/>
              </a:spcBef>
            </a:pPr>
            <a:r>
              <a:rPr dirty="0" sz="2400">
                <a:latin typeface="Wingdings"/>
                <a:cs typeface="Wingdings"/>
              </a:rPr>
              <a:t></a:t>
            </a:r>
            <a:r>
              <a:rPr dirty="0" sz="2400" spc="-295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Corbel"/>
                <a:cs typeface="Corbel"/>
              </a:rPr>
              <a:t>Total</a:t>
            </a:r>
            <a:r>
              <a:rPr dirty="0" sz="2400" spc="-8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Cost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=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 spc="-50">
                <a:latin typeface="Corbel"/>
                <a:cs typeface="Corbel"/>
              </a:rPr>
              <a:t>2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24" y="2705481"/>
            <a:ext cx="3004820" cy="13004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5015"/>
              </a:lnSpc>
              <a:spcBef>
                <a:spcPts val="105"/>
              </a:spcBef>
            </a:pPr>
            <a:r>
              <a:rPr dirty="0" sz="4400" spc="-10" b="1" i="1">
                <a:solidFill>
                  <a:srgbClr val="FFFFFF"/>
                </a:solidFill>
                <a:latin typeface="Corbel"/>
                <a:cs typeface="Corbel"/>
              </a:rPr>
              <a:t>Simple</a:t>
            </a:r>
            <a:endParaRPr sz="4400">
              <a:latin typeface="Corbel"/>
              <a:cs typeface="Corbel"/>
            </a:endParaRPr>
          </a:p>
          <a:p>
            <a:pPr marL="12700">
              <a:lnSpc>
                <a:spcPts val="5015"/>
              </a:lnSpc>
            </a:pPr>
            <a:r>
              <a:rPr dirty="0" sz="4400" spc="-70" b="1" i="1">
                <a:solidFill>
                  <a:srgbClr val="FFFFFF"/>
                </a:solidFill>
                <a:latin typeface="Corbel"/>
                <a:cs typeface="Corbel"/>
              </a:rPr>
              <a:t>If-</a:t>
            </a:r>
            <a:r>
              <a:rPr dirty="0" sz="4400" spc="-60" b="1" i="1">
                <a:solidFill>
                  <a:srgbClr val="FFFFFF"/>
                </a:solidFill>
                <a:latin typeface="Corbel"/>
                <a:cs typeface="Corbel"/>
              </a:rPr>
              <a:t>Statement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958844" y="547478"/>
            <a:ext cx="4525645" cy="1075690"/>
          </a:xfrm>
          <a:prstGeom prst="rect">
            <a:avLst/>
          </a:prstGeom>
        </p:spPr>
        <p:txBody>
          <a:bodyPr wrap="square" lIns="0" tIns="1504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2800" spc="-25" b="1" i="1">
                <a:latin typeface="Corbel"/>
                <a:cs typeface="Corbel"/>
              </a:rPr>
              <a:t>Example:</a:t>
            </a:r>
            <a:r>
              <a:rPr dirty="0" sz="2800" spc="-120" b="1" i="1">
                <a:latin typeface="Corbel"/>
                <a:cs typeface="Corbel"/>
              </a:rPr>
              <a:t> </a:t>
            </a:r>
            <a:r>
              <a:rPr dirty="0" sz="2800" b="1" i="1">
                <a:latin typeface="Corbel"/>
                <a:cs typeface="Corbel"/>
              </a:rPr>
              <a:t>Simple</a:t>
            </a:r>
            <a:r>
              <a:rPr dirty="0" sz="2800" spc="-35" b="1" i="1">
                <a:latin typeface="Corbel"/>
                <a:cs typeface="Corbel"/>
              </a:rPr>
              <a:t> </a:t>
            </a:r>
            <a:r>
              <a:rPr dirty="0" sz="2800" spc="-10" b="1" i="1">
                <a:latin typeface="Corbel"/>
                <a:cs typeface="Corbel"/>
              </a:rPr>
              <a:t>If-Statement</a:t>
            </a:r>
            <a:endParaRPr sz="2800">
              <a:latin typeface="Corbel"/>
              <a:cs typeface="Corbel"/>
            </a:endParaRPr>
          </a:p>
          <a:p>
            <a:pPr marL="3670300">
              <a:lnSpc>
                <a:spcPct val="100000"/>
              </a:lnSpc>
              <a:spcBef>
                <a:spcPts val="940"/>
              </a:spcBef>
            </a:pPr>
            <a:r>
              <a:rPr dirty="0" u="sng" sz="2400" spc="-2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orbel"/>
                <a:cs typeface="Corbel"/>
              </a:rPr>
              <a:t>Cost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12479" y="1118258"/>
            <a:ext cx="1398905" cy="1461135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400" b="1">
                <a:solidFill>
                  <a:srgbClr val="585858"/>
                </a:solidFill>
                <a:latin typeface="Corbel"/>
                <a:cs typeface="Corbel"/>
              </a:rPr>
              <a:t>#</a:t>
            </a:r>
            <a:r>
              <a:rPr dirty="0" sz="2400" spc="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585858"/>
                </a:solidFill>
                <a:latin typeface="Corbel"/>
                <a:cs typeface="Corbel"/>
              </a:rPr>
              <a:t>of</a:t>
            </a:r>
            <a:r>
              <a:rPr dirty="0" sz="2400" spc="-165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u="sng" sz="2400" spc="-10" b="1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Corbel"/>
                <a:cs typeface="Corbel"/>
              </a:rPr>
              <a:t>Times</a:t>
            </a:r>
            <a:endParaRPr sz="2400">
              <a:latin typeface="Corbel"/>
              <a:cs typeface="Corbel"/>
            </a:endParaRPr>
          </a:p>
          <a:p>
            <a:pPr marL="1094740">
              <a:lnSpc>
                <a:spcPct val="100000"/>
              </a:lnSpc>
              <a:spcBef>
                <a:spcPts val="895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094740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616697" y="1599438"/>
            <a:ext cx="208915" cy="979805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141723" y="1599438"/>
            <a:ext cx="2766060" cy="242951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2400">
                <a:latin typeface="Courier New"/>
                <a:cs typeface="Courier New"/>
              </a:rPr>
              <a:t>if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(n</a:t>
            </a:r>
            <a:r>
              <a:rPr dirty="0" sz="2400" spc="-1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&lt;</a:t>
            </a:r>
            <a:r>
              <a:rPr dirty="0" sz="2400" spc="-25">
                <a:latin typeface="Courier New"/>
                <a:cs typeface="Courier New"/>
              </a:rPr>
              <a:t> 0)</a:t>
            </a:r>
            <a:endParaRPr sz="2400">
              <a:latin typeface="Courier New"/>
              <a:cs typeface="Courier New"/>
            </a:endParaRPr>
          </a:p>
          <a:p>
            <a:pPr marL="12700" marR="187325" indent="548640">
              <a:lnSpc>
                <a:spcPts val="3790"/>
              </a:lnSpc>
              <a:spcBef>
                <a:spcPts val="244"/>
              </a:spcBef>
            </a:pPr>
            <a:r>
              <a:rPr dirty="0" sz="2400">
                <a:latin typeface="Courier New"/>
                <a:cs typeface="Courier New"/>
              </a:rPr>
              <a:t>absval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-</a:t>
            </a:r>
            <a:r>
              <a:rPr dirty="0" sz="2400" spc="-50">
                <a:latin typeface="Courier New"/>
                <a:cs typeface="Courier New"/>
              </a:rPr>
              <a:t>n </a:t>
            </a:r>
            <a:r>
              <a:rPr dirty="0" sz="2400" spc="-2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744220">
              <a:lnSpc>
                <a:spcPct val="100000"/>
              </a:lnSpc>
              <a:spcBef>
                <a:spcPts val="635"/>
              </a:spcBef>
            </a:pPr>
            <a:r>
              <a:rPr dirty="0" sz="2400">
                <a:latin typeface="Courier New"/>
                <a:cs typeface="Courier New"/>
              </a:rPr>
              <a:t>absval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5">
                <a:latin typeface="Courier New"/>
                <a:cs typeface="Courier New"/>
              </a:rPr>
              <a:t> n;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2400" spc="-35" b="1">
                <a:solidFill>
                  <a:srgbClr val="FF0000"/>
                </a:solidFill>
                <a:latin typeface="Corbel"/>
                <a:cs typeface="Corbel"/>
              </a:rPr>
              <a:t>Total</a:t>
            </a:r>
            <a:r>
              <a:rPr dirty="0" sz="2400" spc="-9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Cost</a:t>
            </a:r>
            <a:r>
              <a:rPr dirty="0" sz="2400" spc="49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&lt;=</a:t>
            </a:r>
            <a:r>
              <a:rPr dirty="0" sz="2400" spc="49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Corbel"/>
                <a:cs typeface="Corbel"/>
              </a:rPr>
              <a:t>3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16697" y="3151123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94518" y="3151123"/>
            <a:ext cx="2089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urier New"/>
                <a:cs typeface="Courier New"/>
              </a:rPr>
              <a:t>1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910441" y="6426809"/>
            <a:ext cx="17716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40B9D2"/>
                </a:solidFill>
                <a:latin typeface="Corbel"/>
                <a:cs typeface="Corbel"/>
              </a:rPr>
              <a:t>21</a:t>
            </a:r>
            <a:endParaRPr sz="1200">
              <a:latin typeface="Corbel"/>
              <a:cs typeface="Corbe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802379" y="4389120"/>
            <a:ext cx="7783195" cy="1940560"/>
          </a:xfrm>
          <a:prstGeom prst="rect">
            <a:avLst/>
          </a:prstGeom>
          <a:solidFill>
            <a:srgbClr val="FBD49F"/>
          </a:solidFill>
          <a:ln w="9525">
            <a:solidFill>
              <a:srgbClr val="F9B8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 marL="615315" marR="608330">
              <a:lnSpc>
                <a:spcPct val="100000"/>
              </a:lnSpc>
              <a:spcBef>
                <a:spcPts val="215"/>
              </a:spcBef>
            </a:pPr>
            <a:r>
              <a:rPr dirty="0" sz="2400" b="1">
                <a:latin typeface="Corbel"/>
                <a:cs typeface="Corbel"/>
              </a:rPr>
              <a:t>We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are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usually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concern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with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the</a:t>
            </a:r>
            <a:r>
              <a:rPr dirty="0" sz="2400" spc="-2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frequency</a:t>
            </a:r>
            <a:r>
              <a:rPr dirty="0" sz="2400" spc="-15" b="1">
                <a:latin typeface="Corbel"/>
                <a:cs typeface="Corbel"/>
              </a:rPr>
              <a:t> </a:t>
            </a:r>
            <a:r>
              <a:rPr dirty="0" sz="2400" b="1">
                <a:latin typeface="Corbel"/>
                <a:cs typeface="Corbel"/>
              </a:rPr>
              <a:t>of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20" b="1">
                <a:latin typeface="Corbel"/>
                <a:cs typeface="Corbel"/>
              </a:rPr>
              <a:t>each </a:t>
            </a:r>
            <a:r>
              <a:rPr dirty="0" sz="2400" spc="-10" b="1">
                <a:latin typeface="Corbel"/>
                <a:cs typeface="Corbel"/>
              </a:rPr>
              <a:t>statement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orbel"/>
              <a:cs typeface="Corbel"/>
            </a:endParaRPr>
          </a:p>
          <a:p>
            <a:pPr algn="ctr" marL="220345" marR="213360">
              <a:lnSpc>
                <a:spcPct val="100000"/>
              </a:lnSpc>
            </a:pPr>
            <a:r>
              <a:rPr dirty="0" sz="2400" spc="-50">
                <a:latin typeface="Corbel"/>
                <a:cs typeface="Corbel"/>
              </a:rPr>
              <a:t>To</a:t>
            </a:r>
            <a:r>
              <a:rPr dirty="0" sz="2400" spc="-3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make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things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simple</a:t>
            </a:r>
            <a:r>
              <a:rPr dirty="0" u="sng" sz="2400" spc="-2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and</a:t>
            </a:r>
            <a:r>
              <a:rPr dirty="0" u="sng" sz="2400" spc="-5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 </a:t>
            </a:r>
            <a:r>
              <a:rPr dirty="0" u="sng" sz="2400" b="1">
                <a:uFill>
                  <a:solidFill>
                    <a:srgbClr val="000000"/>
                  </a:solidFill>
                </a:uFill>
                <a:latin typeface="Corbel"/>
                <a:cs typeface="Corbel"/>
              </a:rPr>
              <a:t>rough</a:t>
            </a:r>
            <a:r>
              <a:rPr dirty="0" sz="2400" spc="-30" b="1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estimate of</a:t>
            </a:r>
            <a:r>
              <a:rPr dirty="0" sz="2400" spc="-3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the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run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time </a:t>
            </a:r>
            <a:r>
              <a:rPr dirty="0" sz="2400">
                <a:latin typeface="Corbel"/>
                <a:cs typeface="Corbel"/>
              </a:rPr>
              <a:t>of</a:t>
            </a:r>
            <a:r>
              <a:rPr dirty="0" sz="2400" spc="-4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algorithm we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consider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all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cost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are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same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as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1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unit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of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time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576954" cy="5331460"/>
          </a:xfrm>
          <a:custGeom>
            <a:avLst/>
            <a:gdLst/>
            <a:ahLst/>
            <a:cxnLst/>
            <a:rect l="l" t="t" r="r" b="b"/>
            <a:pathLst>
              <a:path w="3576954" h="5331460">
                <a:moveTo>
                  <a:pt x="3576828" y="0"/>
                </a:moveTo>
                <a:lnTo>
                  <a:pt x="0" y="0"/>
                </a:lnTo>
                <a:lnTo>
                  <a:pt x="0" y="5330952"/>
                </a:lnTo>
                <a:lnTo>
                  <a:pt x="3576828" y="5330952"/>
                </a:lnTo>
                <a:lnTo>
                  <a:pt x="3576828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377748" y="2434793"/>
            <a:ext cx="2707640" cy="258699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 marL="12065" marR="5080">
              <a:lnSpc>
                <a:spcPts val="6480"/>
              </a:lnSpc>
              <a:spcBef>
                <a:spcPts val="915"/>
              </a:spcBef>
            </a:pPr>
            <a:r>
              <a:rPr dirty="0" sz="6000" spc="-65" b="1">
                <a:solidFill>
                  <a:srgbClr val="FFFFFF"/>
                </a:solidFill>
                <a:latin typeface="Corbel"/>
                <a:cs typeface="Corbel"/>
              </a:rPr>
              <a:t>Analysis </a:t>
            </a:r>
            <a:r>
              <a:rPr dirty="0" sz="6000" spc="-25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6000">
              <a:latin typeface="Corbel"/>
              <a:cs typeface="Corbel"/>
            </a:endParaRPr>
          </a:p>
          <a:p>
            <a:pPr algn="ctr">
              <a:lnSpc>
                <a:spcPts val="6390"/>
              </a:lnSpc>
            </a:pPr>
            <a:r>
              <a:rPr dirty="0" sz="6000" spc="-20" b="1">
                <a:solidFill>
                  <a:srgbClr val="FFFFFF"/>
                </a:solidFill>
                <a:latin typeface="Corbel"/>
                <a:cs typeface="Corbel"/>
              </a:rPr>
              <a:t>Loop</a:t>
            </a:r>
            <a:endParaRPr sz="6000">
              <a:latin typeface="Corbel"/>
              <a:cs typeface="Corbe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714101" y="6434429"/>
            <a:ext cx="1689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7E7E7E"/>
                </a:solidFill>
                <a:latin typeface="Corbel"/>
                <a:cs typeface="Corbel"/>
              </a:rPr>
              <a:t>22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925696" y="504825"/>
            <a:ext cx="7542530" cy="3727450"/>
            <a:chOff x="3925696" y="504825"/>
            <a:chExt cx="7542530" cy="3727450"/>
          </a:xfrm>
        </p:grpSpPr>
        <p:sp>
          <p:nvSpPr>
            <p:cNvPr id="7" name="object 7" descr=""/>
            <p:cNvSpPr/>
            <p:nvPr/>
          </p:nvSpPr>
          <p:spPr>
            <a:xfrm>
              <a:off x="3951097" y="517511"/>
              <a:ext cx="7491730" cy="951865"/>
            </a:xfrm>
            <a:custGeom>
              <a:avLst/>
              <a:gdLst/>
              <a:ahLst/>
              <a:cxnLst/>
              <a:rect l="l" t="t" r="r" b="b"/>
              <a:pathLst>
                <a:path w="7491730" h="951865">
                  <a:moveTo>
                    <a:pt x="7491349" y="0"/>
                  </a:moveTo>
                  <a:lnTo>
                    <a:pt x="3650107" y="0"/>
                  </a:lnTo>
                  <a:lnTo>
                    <a:pt x="0" y="0"/>
                  </a:lnTo>
                  <a:lnTo>
                    <a:pt x="0" y="951242"/>
                  </a:lnTo>
                  <a:lnTo>
                    <a:pt x="3650107" y="951242"/>
                  </a:lnTo>
                  <a:lnTo>
                    <a:pt x="7491349" y="951242"/>
                  </a:lnTo>
                  <a:lnTo>
                    <a:pt x="7491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51097" y="1468754"/>
              <a:ext cx="7491730" cy="2750820"/>
            </a:xfrm>
            <a:custGeom>
              <a:avLst/>
              <a:gdLst/>
              <a:ahLst/>
              <a:cxnLst/>
              <a:rect l="l" t="t" r="r" b="b"/>
              <a:pathLst>
                <a:path w="7491730" h="2750820">
                  <a:moveTo>
                    <a:pt x="7491349" y="0"/>
                  </a:moveTo>
                  <a:lnTo>
                    <a:pt x="3650107" y="0"/>
                  </a:lnTo>
                  <a:lnTo>
                    <a:pt x="0" y="0"/>
                  </a:lnTo>
                  <a:lnTo>
                    <a:pt x="0" y="2750820"/>
                  </a:lnTo>
                  <a:lnTo>
                    <a:pt x="3650107" y="2750820"/>
                  </a:lnTo>
                  <a:lnTo>
                    <a:pt x="7491349" y="2750820"/>
                  </a:lnTo>
                  <a:lnTo>
                    <a:pt x="749134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01203" y="511175"/>
              <a:ext cx="0" cy="3714750"/>
            </a:xfrm>
            <a:custGeom>
              <a:avLst/>
              <a:gdLst/>
              <a:ahLst/>
              <a:cxnLst/>
              <a:rect l="l" t="t" r="r" b="b"/>
              <a:pathLst>
                <a:path w="0" h="3714750">
                  <a:moveTo>
                    <a:pt x="0" y="0"/>
                  </a:moveTo>
                  <a:lnTo>
                    <a:pt x="0" y="3714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44746" y="1468755"/>
              <a:ext cx="7504430" cy="0"/>
            </a:xfrm>
            <a:custGeom>
              <a:avLst/>
              <a:gdLst/>
              <a:ahLst/>
              <a:cxnLst/>
              <a:rect l="l" t="t" r="r" b="b"/>
              <a:pathLst>
                <a:path w="7504430" h="0">
                  <a:moveTo>
                    <a:pt x="0" y="0"/>
                  </a:moveTo>
                  <a:lnTo>
                    <a:pt x="75040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44746" y="511175"/>
              <a:ext cx="7504430" cy="3714750"/>
            </a:xfrm>
            <a:custGeom>
              <a:avLst/>
              <a:gdLst/>
              <a:ahLst/>
              <a:cxnLst/>
              <a:rect l="l" t="t" r="r" b="b"/>
              <a:pathLst>
                <a:path w="7504430" h="3714750">
                  <a:moveTo>
                    <a:pt x="6350" y="0"/>
                  </a:moveTo>
                  <a:lnTo>
                    <a:pt x="6350" y="3714750"/>
                  </a:lnTo>
                </a:path>
                <a:path w="7504430" h="3714750">
                  <a:moveTo>
                    <a:pt x="7497699" y="0"/>
                  </a:moveTo>
                  <a:lnTo>
                    <a:pt x="7497699" y="3714750"/>
                  </a:lnTo>
                </a:path>
                <a:path w="7504430" h="3714750">
                  <a:moveTo>
                    <a:pt x="0" y="6350"/>
                  </a:moveTo>
                  <a:lnTo>
                    <a:pt x="7504049" y="6350"/>
                  </a:lnTo>
                </a:path>
                <a:path w="7504430" h="3714750">
                  <a:moveTo>
                    <a:pt x="0" y="3708400"/>
                  </a:moveTo>
                  <a:lnTo>
                    <a:pt x="7504049" y="37084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067302" y="549097"/>
            <a:ext cx="14224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17917" y="549097"/>
            <a:ext cx="31311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Cost</a:t>
            </a:r>
            <a:r>
              <a:rPr dirty="0" sz="2500" spc="-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(time</a:t>
            </a:r>
            <a:r>
              <a:rPr dirty="0" sz="25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complexity)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67302" y="1479549"/>
            <a:ext cx="8782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ourier New"/>
                <a:cs typeface="Courier New"/>
              </a:rPr>
              <a:t>i=0;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067302" y="1905965"/>
            <a:ext cx="2792095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ourier New"/>
                <a:cs typeface="Courier New"/>
              </a:rPr>
              <a:t>sum</a:t>
            </a:r>
            <a:r>
              <a:rPr dirty="0" sz="2800" spc="-50">
                <a:latin typeface="Courier New"/>
                <a:cs typeface="Courier New"/>
              </a:rPr>
              <a:t> </a:t>
            </a:r>
            <a:r>
              <a:rPr dirty="0" sz="2800">
                <a:latin typeface="Courier New"/>
                <a:cs typeface="Courier New"/>
              </a:rPr>
              <a:t>=</a:t>
            </a:r>
            <a:r>
              <a:rPr dirty="0" sz="2800" spc="-55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Courier New"/>
                <a:cs typeface="Courier New"/>
              </a:rPr>
              <a:t>while</a:t>
            </a:r>
            <a:r>
              <a:rPr dirty="0" sz="2800">
                <a:latin typeface="Courier New"/>
                <a:cs typeface="Courier New"/>
              </a:rPr>
              <a:t>(i&lt;N</a:t>
            </a:r>
            <a:r>
              <a:rPr dirty="0" sz="2800" spc="-204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){</a:t>
            </a:r>
            <a:endParaRPr sz="2800">
              <a:latin typeface="Courier New"/>
              <a:cs typeface="Courier New"/>
            </a:endParaRPr>
          </a:p>
          <a:p>
            <a:pPr marL="1289685">
              <a:lnSpc>
                <a:spcPct val="100000"/>
              </a:lnSpc>
            </a:pPr>
            <a:r>
              <a:rPr dirty="0" sz="2800">
                <a:latin typeface="Courier New"/>
                <a:cs typeface="Courier New"/>
              </a:rPr>
              <a:t>sum</a:t>
            </a:r>
            <a:r>
              <a:rPr dirty="0" sz="2800" spc="-75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++;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44795" y="3186506"/>
            <a:ext cx="6642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Courier New"/>
                <a:cs typeface="Courier New"/>
              </a:rPr>
              <a:t>i++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67302" y="3613784"/>
            <a:ext cx="23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921432" y="2013140"/>
            <a:ext cx="2822575" cy="1026160"/>
            <a:chOff x="8921432" y="2013140"/>
            <a:chExt cx="2822575" cy="1026160"/>
          </a:xfrm>
        </p:grpSpPr>
        <p:sp>
          <p:nvSpPr>
            <p:cNvPr id="19" name="object 19" descr=""/>
            <p:cNvSpPr/>
            <p:nvPr/>
          </p:nvSpPr>
          <p:spPr>
            <a:xfrm>
              <a:off x="8926829" y="2018537"/>
              <a:ext cx="2811780" cy="1015365"/>
            </a:xfrm>
            <a:custGeom>
              <a:avLst/>
              <a:gdLst/>
              <a:ahLst/>
              <a:cxnLst/>
              <a:rect l="l" t="t" r="r" b="b"/>
              <a:pathLst>
                <a:path w="2811779" h="1015364">
                  <a:moveTo>
                    <a:pt x="2811779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2811779" y="101498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926829" y="2018537"/>
              <a:ext cx="2811780" cy="1015365"/>
            </a:xfrm>
            <a:custGeom>
              <a:avLst/>
              <a:gdLst/>
              <a:ahLst/>
              <a:cxnLst/>
              <a:rect l="l" t="t" r="r" b="b"/>
              <a:pathLst>
                <a:path w="2811779" h="1015364">
                  <a:moveTo>
                    <a:pt x="0" y="1014984"/>
                  </a:moveTo>
                  <a:lnTo>
                    <a:pt x="2811779" y="1014984"/>
                  </a:lnTo>
                  <a:lnTo>
                    <a:pt x="2811779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0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234296" y="2041651"/>
            <a:ext cx="2196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condition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always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9136760" y="2346451"/>
            <a:ext cx="23914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executes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one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more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372981" y="2650947"/>
            <a:ext cx="19196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than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itself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672008" y="2319464"/>
            <a:ext cx="2411095" cy="440690"/>
            <a:chOff x="6672008" y="2319464"/>
            <a:chExt cx="2411095" cy="440690"/>
          </a:xfrm>
        </p:grpSpPr>
        <p:sp>
          <p:nvSpPr>
            <p:cNvPr id="25" name="object 25" descr=""/>
            <p:cNvSpPr/>
            <p:nvPr/>
          </p:nvSpPr>
          <p:spPr>
            <a:xfrm>
              <a:off x="6677405" y="2324861"/>
              <a:ext cx="2400300" cy="429895"/>
            </a:xfrm>
            <a:custGeom>
              <a:avLst/>
              <a:gdLst/>
              <a:ahLst/>
              <a:cxnLst/>
              <a:rect l="l" t="t" r="r" b="b"/>
              <a:pathLst>
                <a:path w="2400300" h="429894">
                  <a:moveTo>
                    <a:pt x="214884" y="0"/>
                  </a:moveTo>
                  <a:lnTo>
                    <a:pt x="0" y="214884"/>
                  </a:lnTo>
                  <a:lnTo>
                    <a:pt x="214884" y="429767"/>
                  </a:lnTo>
                  <a:lnTo>
                    <a:pt x="214884" y="322325"/>
                  </a:lnTo>
                  <a:lnTo>
                    <a:pt x="2400300" y="322325"/>
                  </a:lnTo>
                  <a:lnTo>
                    <a:pt x="2400300" y="107441"/>
                  </a:lnTo>
                  <a:lnTo>
                    <a:pt x="214884" y="107441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D439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677405" y="2324861"/>
              <a:ext cx="2400300" cy="429895"/>
            </a:xfrm>
            <a:custGeom>
              <a:avLst/>
              <a:gdLst/>
              <a:ahLst/>
              <a:cxnLst/>
              <a:rect l="l" t="t" r="r" b="b"/>
              <a:pathLst>
                <a:path w="2400300" h="429894">
                  <a:moveTo>
                    <a:pt x="0" y="214884"/>
                  </a:moveTo>
                  <a:lnTo>
                    <a:pt x="214884" y="0"/>
                  </a:lnTo>
                  <a:lnTo>
                    <a:pt x="214884" y="107441"/>
                  </a:lnTo>
                  <a:lnTo>
                    <a:pt x="2400300" y="107441"/>
                  </a:lnTo>
                  <a:lnTo>
                    <a:pt x="2400300" y="322325"/>
                  </a:lnTo>
                  <a:lnTo>
                    <a:pt x="214884" y="322325"/>
                  </a:lnTo>
                  <a:lnTo>
                    <a:pt x="214884" y="429767"/>
                  </a:lnTo>
                  <a:lnTo>
                    <a:pt x="0" y="214884"/>
                  </a:lnTo>
                  <a:close/>
                </a:path>
              </a:pathLst>
            </a:custGeom>
            <a:ln w="10795">
              <a:solidFill>
                <a:srgbClr val="9C27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7748" y="2434793"/>
            <a:ext cx="2707640" cy="258699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algn="ctr" marL="12065" marR="5080">
              <a:lnSpc>
                <a:spcPts val="6480"/>
              </a:lnSpc>
              <a:spcBef>
                <a:spcPts val="915"/>
              </a:spcBef>
            </a:pPr>
            <a:r>
              <a:rPr dirty="0" sz="6000" spc="-65" b="1">
                <a:solidFill>
                  <a:srgbClr val="FFFFFF"/>
                </a:solidFill>
                <a:latin typeface="Corbel"/>
                <a:cs typeface="Corbel"/>
              </a:rPr>
              <a:t>Analysis </a:t>
            </a:r>
            <a:r>
              <a:rPr dirty="0" sz="6000" spc="-25" b="1">
                <a:solidFill>
                  <a:srgbClr val="FFFFFF"/>
                </a:solidFill>
                <a:latin typeface="Corbel"/>
                <a:cs typeface="Corbel"/>
              </a:rPr>
              <a:t>of</a:t>
            </a:r>
            <a:endParaRPr sz="6000">
              <a:latin typeface="Corbel"/>
              <a:cs typeface="Corbel"/>
            </a:endParaRPr>
          </a:p>
          <a:p>
            <a:pPr algn="ctr">
              <a:lnSpc>
                <a:spcPts val="6390"/>
              </a:lnSpc>
            </a:pPr>
            <a:r>
              <a:rPr dirty="0" sz="6000" spc="-20" b="1">
                <a:solidFill>
                  <a:srgbClr val="FFFFFF"/>
                </a:solidFill>
                <a:latin typeface="Corbel"/>
                <a:cs typeface="Corbel"/>
              </a:rPr>
              <a:t>Loop</a:t>
            </a:r>
            <a:endParaRPr sz="6000">
              <a:latin typeface="Corbel"/>
              <a:cs typeface="Corbe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817741" y="4822726"/>
            <a:ext cx="5833745" cy="1169670"/>
          </a:xfrm>
          <a:custGeom>
            <a:avLst/>
            <a:gdLst/>
            <a:ahLst/>
            <a:cxnLst/>
            <a:rect l="l" t="t" r="r" b="b"/>
            <a:pathLst>
              <a:path w="5833745" h="1169670">
                <a:moveTo>
                  <a:pt x="14100" y="16735"/>
                </a:moveTo>
                <a:lnTo>
                  <a:pt x="61756" y="19323"/>
                </a:lnTo>
                <a:lnTo>
                  <a:pt x="107489" y="21224"/>
                </a:lnTo>
                <a:lnTo>
                  <a:pt x="151945" y="22504"/>
                </a:lnTo>
                <a:lnTo>
                  <a:pt x="195767" y="23226"/>
                </a:lnTo>
                <a:lnTo>
                  <a:pt x="239599" y="23457"/>
                </a:lnTo>
                <a:lnTo>
                  <a:pt x="284086" y="23260"/>
                </a:lnTo>
                <a:lnTo>
                  <a:pt x="329873" y="22701"/>
                </a:lnTo>
                <a:lnTo>
                  <a:pt x="377602" y="21844"/>
                </a:lnTo>
                <a:lnTo>
                  <a:pt x="427920" y="20754"/>
                </a:lnTo>
                <a:lnTo>
                  <a:pt x="481469" y="19496"/>
                </a:lnTo>
                <a:lnTo>
                  <a:pt x="538894" y="18135"/>
                </a:lnTo>
                <a:lnTo>
                  <a:pt x="600840" y="16735"/>
                </a:lnTo>
                <a:lnTo>
                  <a:pt x="661392" y="15246"/>
                </a:lnTo>
                <a:lnTo>
                  <a:pt x="715088" y="13648"/>
                </a:lnTo>
                <a:lnTo>
                  <a:pt x="763351" y="12056"/>
                </a:lnTo>
                <a:lnTo>
                  <a:pt x="807601" y="10583"/>
                </a:lnTo>
                <a:lnTo>
                  <a:pt x="849260" y="9342"/>
                </a:lnTo>
                <a:lnTo>
                  <a:pt x="889749" y="8449"/>
                </a:lnTo>
                <a:lnTo>
                  <a:pt x="930490" y="8015"/>
                </a:lnTo>
                <a:lnTo>
                  <a:pt x="972903" y="8156"/>
                </a:lnTo>
                <a:lnTo>
                  <a:pt x="1018410" y="8984"/>
                </a:lnTo>
                <a:lnTo>
                  <a:pt x="1068432" y="10615"/>
                </a:lnTo>
                <a:lnTo>
                  <a:pt x="1124391" y="13160"/>
                </a:lnTo>
                <a:lnTo>
                  <a:pt x="1187707" y="16735"/>
                </a:lnTo>
                <a:lnTo>
                  <a:pt x="1242874" y="19428"/>
                </a:lnTo>
                <a:lnTo>
                  <a:pt x="1293366" y="20614"/>
                </a:lnTo>
                <a:lnTo>
                  <a:pt x="1340161" y="20566"/>
                </a:lnTo>
                <a:lnTo>
                  <a:pt x="1384236" y="19557"/>
                </a:lnTo>
                <a:lnTo>
                  <a:pt x="1426569" y="17860"/>
                </a:lnTo>
                <a:lnTo>
                  <a:pt x="1468139" y="15749"/>
                </a:lnTo>
                <a:lnTo>
                  <a:pt x="1509922" y="13497"/>
                </a:lnTo>
                <a:lnTo>
                  <a:pt x="1552897" y="11377"/>
                </a:lnTo>
                <a:lnTo>
                  <a:pt x="1598041" y="9662"/>
                </a:lnTo>
                <a:lnTo>
                  <a:pt x="1646333" y="8627"/>
                </a:lnTo>
                <a:lnTo>
                  <a:pt x="1698749" y="8543"/>
                </a:lnTo>
                <a:lnTo>
                  <a:pt x="1756268" y="9684"/>
                </a:lnTo>
                <a:lnTo>
                  <a:pt x="1819868" y="12324"/>
                </a:lnTo>
                <a:lnTo>
                  <a:pt x="1890525" y="16735"/>
                </a:lnTo>
                <a:lnTo>
                  <a:pt x="1970644" y="22059"/>
                </a:lnTo>
                <a:lnTo>
                  <a:pt x="2038463" y="25616"/>
                </a:lnTo>
                <a:lnTo>
                  <a:pt x="2095968" y="27647"/>
                </a:lnTo>
                <a:lnTo>
                  <a:pt x="2145146" y="28391"/>
                </a:lnTo>
                <a:lnTo>
                  <a:pt x="2187985" y="28087"/>
                </a:lnTo>
                <a:lnTo>
                  <a:pt x="2226472" y="26975"/>
                </a:lnTo>
                <a:lnTo>
                  <a:pt x="2262593" y="25293"/>
                </a:lnTo>
                <a:lnTo>
                  <a:pt x="2298336" y="23283"/>
                </a:lnTo>
                <a:lnTo>
                  <a:pt x="2335688" y="21182"/>
                </a:lnTo>
                <a:lnTo>
                  <a:pt x="2376635" y="19231"/>
                </a:lnTo>
                <a:lnTo>
                  <a:pt x="2423165" y="17669"/>
                </a:lnTo>
                <a:lnTo>
                  <a:pt x="2477265" y="16735"/>
                </a:lnTo>
                <a:lnTo>
                  <a:pt x="2532554" y="16146"/>
                </a:lnTo>
                <a:lnTo>
                  <a:pt x="2582164" y="15492"/>
                </a:lnTo>
                <a:lnTo>
                  <a:pt x="2627453" y="14824"/>
                </a:lnTo>
                <a:lnTo>
                  <a:pt x="2669774" y="14195"/>
                </a:lnTo>
                <a:lnTo>
                  <a:pt x="2710483" y="13656"/>
                </a:lnTo>
                <a:lnTo>
                  <a:pt x="2750934" y="13259"/>
                </a:lnTo>
                <a:lnTo>
                  <a:pt x="2792484" y="13054"/>
                </a:lnTo>
                <a:lnTo>
                  <a:pt x="2836487" y="13095"/>
                </a:lnTo>
                <a:lnTo>
                  <a:pt x="2884298" y="13431"/>
                </a:lnTo>
                <a:lnTo>
                  <a:pt x="2937273" y="14116"/>
                </a:lnTo>
                <a:lnTo>
                  <a:pt x="2996766" y="15200"/>
                </a:lnTo>
                <a:lnTo>
                  <a:pt x="3064132" y="16735"/>
                </a:lnTo>
                <a:lnTo>
                  <a:pt x="3131179" y="18338"/>
                </a:lnTo>
                <a:lnTo>
                  <a:pt x="3189880" y="19602"/>
                </a:lnTo>
                <a:lnTo>
                  <a:pt x="3241750" y="20539"/>
                </a:lnTo>
                <a:lnTo>
                  <a:pt x="3288301" y="21166"/>
                </a:lnTo>
                <a:lnTo>
                  <a:pt x="3331048" y="21497"/>
                </a:lnTo>
                <a:lnTo>
                  <a:pt x="3371504" y="21545"/>
                </a:lnTo>
                <a:lnTo>
                  <a:pt x="3411182" y="21327"/>
                </a:lnTo>
                <a:lnTo>
                  <a:pt x="3451595" y="20856"/>
                </a:lnTo>
                <a:lnTo>
                  <a:pt x="3494257" y="20146"/>
                </a:lnTo>
                <a:lnTo>
                  <a:pt x="3540682" y="19214"/>
                </a:lnTo>
                <a:lnTo>
                  <a:pt x="3592383" y="18072"/>
                </a:lnTo>
                <a:lnTo>
                  <a:pt x="3650872" y="16735"/>
                </a:lnTo>
                <a:lnTo>
                  <a:pt x="3699731" y="15307"/>
                </a:lnTo>
                <a:lnTo>
                  <a:pt x="3746758" y="13410"/>
                </a:lnTo>
                <a:lnTo>
                  <a:pt x="3792437" y="11200"/>
                </a:lnTo>
                <a:lnTo>
                  <a:pt x="3837252" y="8833"/>
                </a:lnTo>
                <a:lnTo>
                  <a:pt x="3881688" y="6462"/>
                </a:lnTo>
                <a:lnTo>
                  <a:pt x="3926229" y="4245"/>
                </a:lnTo>
                <a:lnTo>
                  <a:pt x="3971359" y="2334"/>
                </a:lnTo>
                <a:lnTo>
                  <a:pt x="4017562" y="887"/>
                </a:lnTo>
                <a:lnTo>
                  <a:pt x="4065324" y="57"/>
                </a:lnTo>
                <a:lnTo>
                  <a:pt x="4115128" y="0"/>
                </a:lnTo>
                <a:lnTo>
                  <a:pt x="4167458" y="870"/>
                </a:lnTo>
                <a:lnTo>
                  <a:pt x="4222799" y="2824"/>
                </a:lnTo>
                <a:lnTo>
                  <a:pt x="4281635" y="6016"/>
                </a:lnTo>
                <a:lnTo>
                  <a:pt x="4344450" y="10602"/>
                </a:lnTo>
                <a:lnTo>
                  <a:pt x="4411729" y="16735"/>
                </a:lnTo>
                <a:lnTo>
                  <a:pt x="4486914" y="23270"/>
                </a:lnTo>
                <a:lnTo>
                  <a:pt x="4552585" y="27105"/>
                </a:lnTo>
                <a:lnTo>
                  <a:pt x="4610172" y="28680"/>
                </a:lnTo>
                <a:lnTo>
                  <a:pt x="4661109" y="28435"/>
                </a:lnTo>
                <a:lnTo>
                  <a:pt x="4706829" y="26807"/>
                </a:lnTo>
                <a:lnTo>
                  <a:pt x="4748763" y="24237"/>
                </a:lnTo>
                <a:lnTo>
                  <a:pt x="4788344" y="21164"/>
                </a:lnTo>
                <a:lnTo>
                  <a:pt x="4827005" y="18026"/>
                </a:lnTo>
                <a:lnTo>
                  <a:pt x="4866177" y="15262"/>
                </a:lnTo>
                <a:lnTo>
                  <a:pt x="4907294" y="13312"/>
                </a:lnTo>
                <a:lnTo>
                  <a:pt x="4951788" y="12615"/>
                </a:lnTo>
                <a:lnTo>
                  <a:pt x="5001091" y="13610"/>
                </a:lnTo>
                <a:lnTo>
                  <a:pt x="5056635" y="16735"/>
                </a:lnTo>
                <a:lnTo>
                  <a:pt x="5107549" y="19558"/>
                </a:lnTo>
                <a:lnTo>
                  <a:pt x="5157907" y="20704"/>
                </a:lnTo>
                <a:lnTo>
                  <a:pt x="5207831" y="20466"/>
                </a:lnTo>
                <a:lnTo>
                  <a:pt x="5257444" y="19139"/>
                </a:lnTo>
                <a:lnTo>
                  <a:pt x="5306868" y="17018"/>
                </a:lnTo>
                <a:lnTo>
                  <a:pt x="5356223" y="14394"/>
                </a:lnTo>
                <a:lnTo>
                  <a:pt x="5405633" y="11564"/>
                </a:lnTo>
                <a:lnTo>
                  <a:pt x="5455219" y="8820"/>
                </a:lnTo>
                <a:lnTo>
                  <a:pt x="5505103" y="6457"/>
                </a:lnTo>
                <a:lnTo>
                  <a:pt x="5555407" y="4769"/>
                </a:lnTo>
                <a:lnTo>
                  <a:pt x="5606252" y="4049"/>
                </a:lnTo>
                <a:lnTo>
                  <a:pt x="5657762" y="4592"/>
                </a:lnTo>
                <a:lnTo>
                  <a:pt x="5710057" y="6691"/>
                </a:lnTo>
                <a:lnTo>
                  <a:pt x="5763260" y="10641"/>
                </a:lnTo>
                <a:lnTo>
                  <a:pt x="5817492" y="16735"/>
                </a:lnTo>
                <a:lnTo>
                  <a:pt x="5821342" y="84248"/>
                </a:lnTo>
                <a:lnTo>
                  <a:pt x="5824948" y="144769"/>
                </a:lnTo>
                <a:lnTo>
                  <a:pt x="5828134" y="199431"/>
                </a:lnTo>
                <a:lnTo>
                  <a:pt x="5830725" y="249366"/>
                </a:lnTo>
                <a:lnTo>
                  <a:pt x="5832546" y="295707"/>
                </a:lnTo>
                <a:lnTo>
                  <a:pt x="5833422" y="339587"/>
                </a:lnTo>
                <a:lnTo>
                  <a:pt x="5833178" y="382137"/>
                </a:lnTo>
                <a:lnTo>
                  <a:pt x="5831638" y="424490"/>
                </a:lnTo>
                <a:lnTo>
                  <a:pt x="5828627" y="467779"/>
                </a:lnTo>
                <a:lnTo>
                  <a:pt x="5823970" y="513135"/>
                </a:lnTo>
                <a:lnTo>
                  <a:pt x="5817492" y="561692"/>
                </a:lnTo>
                <a:lnTo>
                  <a:pt x="5811371" y="606648"/>
                </a:lnTo>
                <a:lnTo>
                  <a:pt x="5806609" y="649452"/>
                </a:lnTo>
                <a:lnTo>
                  <a:pt x="5803133" y="690983"/>
                </a:lnTo>
                <a:lnTo>
                  <a:pt x="5800869" y="732116"/>
                </a:lnTo>
                <a:lnTo>
                  <a:pt x="5799743" y="773729"/>
                </a:lnTo>
                <a:lnTo>
                  <a:pt x="5799680" y="816699"/>
                </a:lnTo>
                <a:lnTo>
                  <a:pt x="5800607" y="861902"/>
                </a:lnTo>
                <a:lnTo>
                  <a:pt x="5802450" y="910216"/>
                </a:lnTo>
                <a:lnTo>
                  <a:pt x="5805134" y="962517"/>
                </a:lnTo>
                <a:lnTo>
                  <a:pt x="5808585" y="1019683"/>
                </a:lnTo>
                <a:lnTo>
                  <a:pt x="5812729" y="1082590"/>
                </a:lnTo>
                <a:lnTo>
                  <a:pt x="5817492" y="1152115"/>
                </a:lnTo>
                <a:lnTo>
                  <a:pt x="5766947" y="1155659"/>
                </a:lnTo>
                <a:lnTo>
                  <a:pt x="5715299" y="1158312"/>
                </a:lnTo>
                <a:lnTo>
                  <a:pt x="5662797" y="1160164"/>
                </a:lnTo>
                <a:lnTo>
                  <a:pt x="5609690" y="1161303"/>
                </a:lnTo>
                <a:lnTo>
                  <a:pt x="5556225" y="1161818"/>
                </a:lnTo>
                <a:lnTo>
                  <a:pt x="5502652" y="1161797"/>
                </a:lnTo>
                <a:lnTo>
                  <a:pt x="5449219" y="1161329"/>
                </a:lnTo>
                <a:lnTo>
                  <a:pt x="5396176" y="1160502"/>
                </a:lnTo>
                <a:lnTo>
                  <a:pt x="5343769" y="1159405"/>
                </a:lnTo>
                <a:lnTo>
                  <a:pt x="5292248" y="1158127"/>
                </a:lnTo>
                <a:lnTo>
                  <a:pt x="5241862" y="1156756"/>
                </a:lnTo>
                <a:lnTo>
                  <a:pt x="5192859" y="1155380"/>
                </a:lnTo>
                <a:lnTo>
                  <a:pt x="5145488" y="1154089"/>
                </a:lnTo>
                <a:lnTo>
                  <a:pt x="5099997" y="1152972"/>
                </a:lnTo>
                <a:lnTo>
                  <a:pt x="5056635" y="1152115"/>
                </a:lnTo>
                <a:lnTo>
                  <a:pt x="5006004" y="1151630"/>
                </a:lnTo>
                <a:lnTo>
                  <a:pt x="4958986" y="1151800"/>
                </a:lnTo>
                <a:lnTo>
                  <a:pt x="4914592" y="1152455"/>
                </a:lnTo>
                <a:lnTo>
                  <a:pt x="4871831" y="1153425"/>
                </a:lnTo>
                <a:lnTo>
                  <a:pt x="4829715" y="1154540"/>
                </a:lnTo>
                <a:lnTo>
                  <a:pt x="4787252" y="1155630"/>
                </a:lnTo>
                <a:lnTo>
                  <a:pt x="4743454" y="1156525"/>
                </a:lnTo>
                <a:lnTo>
                  <a:pt x="4697329" y="1157054"/>
                </a:lnTo>
                <a:lnTo>
                  <a:pt x="4647888" y="1157048"/>
                </a:lnTo>
                <a:lnTo>
                  <a:pt x="4594141" y="1156336"/>
                </a:lnTo>
                <a:lnTo>
                  <a:pt x="4535097" y="1154749"/>
                </a:lnTo>
                <a:lnTo>
                  <a:pt x="4469768" y="1152115"/>
                </a:lnTo>
                <a:lnTo>
                  <a:pt x="4404939" y="1149544"/>
                </a:lnTo>
                <a:lnTo>
                  <a:pt x="4347160" y="1148120"/>
                </a:lnTo>
                <a:lnTo>
                  <a:pt x="4295187" y="1147640"/>
                </a:lnTo>
                <a:lnTo>
                  <a:pt x="4247772" y="1147899"/>
                </a:lnTo>
                <a:lnTo>
                  <a:pt x="4203670" y="1148694"/>
                </a:lnTo>
                <a:lnTo>
                  <a:pt x="4161634" y="1149820"/>
                </a:lnTo>
                <a:lnTo>
                  <a:pt x="4120419" y="1151073"/>
                </a:lnTo>
                <a:lnTo>
                  <a:pt x="4078778" y="1152251"/>
                </a:lnTo>
                <a:lnTo>
                  <a:pt x="4035464" y="1153148"/>
                </a:lnTo>
                <a:lnTo>
                  <a:pt x="3989232" y="1153560"/>
                </a:lnTo>
                <a:lnTo>
                  <a:pt x="3938835" y="1153284"/>
                </a:lnTo>
                <a:lnTo>
                  <a:pt x="3883028" y="1152115"/>
                </a:lnTo>
                <a:lnTo>
                  <a:pt x="3816409" y="1150250"/>
                </a:lnTo>
                <a:lnTo>
                  <a:pt x="3756952" y="1148714"/>
                </a:lnTo>
                <a:lnTo>
                  <a:pt x="3703117" y="1147539"/>
                </a:lnTo>
                <a:lnTo>
                  <a:pt x="3653363" y="1146757"/>
                </a:lnTo>
                <a:lnTo>
                  <a:pt x="3606152" y="1146400"/>
                </a:lnTo>
                <a:lnTo>
                  <a:pt x="3559943" y="1146501"/>
                </a:lnTo>
                <a:lnTo>
                  <a:pt x="3513196" y="1147091"/>
                </a:lnTo>
                <a:lnTo>
                  <a:pt x="3464371" y="1148202"/>
                </a:lnTo>
                <a:lnTo>
                  <a:pt x="3411928" y="1149866"/>
                </a:lnTo>
                <a:lnTo>
                  <a:pt x="3354327" y="1152115"/>
                </a:lnTo>
                <a:lnTo>
                  <a:pt x="3311268" y="1154175"/>
                </a:lnTo>
                <a:lnTo>
                  <a:pt x="3268602" y="1156593"/>
                </a:lnTo>
                <a:lnTo>
                  <a:pt x="3225955" y="1159202"/>
                </a:lnTo>
                <a:lnTo>
                  <a:pt x="3182955" y="1161832"/>
                </a:lnTo>
                <a:lnTo>
                  <a:pt x="3139227" y="1164315"/>
                </a:lnTo>
                <a:lnTo>
                  <a:pt x="3094400" y="1166480"/>
                </a:lnTo>
                <a:lnTo>
                  <a:pt x="3048098" y="1168160"/>
                </a:lnTo>
                <a:lnTo>
                  <a:pt x="2999951" y="1169185"/>
                </a:lnTo>
                <a:lnTo>
                  <a:pt x="2949583" y="1169386"/>
                </a:lnTo>
                <a:lnTo>
                  <a:pt x="2896622" y="1168594"/>
                </a:lnTo>
                <a:lnTo>
                  <a:pt x="2840695" y="1166640"/>
                </a:lnTo>
                <a:lnTo>
                  <a:pt x="2781428" y="1163355"/>
                </a:lnTo>
                <a:lnTo>
                  <a:pt x="2718448" y="1158570"/>
                </a:lnTo>
                <a:lnTo>
                  <a:pt x="2651382" y="1152115"/>
                </a:lnTo>
                <a:lnTo>
                  <a:pt x="2586421" y="1145854"/>
                </a:lnTo>
                <a:lnTo>
                  <a:pt x="2529062" y="1141590"/>
                </a:lnTo>
                <a:lnTo>
                  <a:pt x="2477971" y="1139063"/>
                </a:lnTo>
                <a:lnTo>
                  <a:pt x="2431816" y="1138016"/>
                </a:lnTo>
                <a:lnTo>
                  <a:pt x="2389264" y="1138191"/>
                </a:lnTo>
                <a:lnTo>
                  <a:pt x="2348984" y="1139328"/>
                </a:lnTo>
                <a:lnTo>
                  <a:pt x="2309641" y="1141171"/>
                </a:lnTo>
                <a:lnTo>
                  <a:pt x="2269904" y="1143460"/>
                </a:lnTo>
                <a:lnTo>
                  <a:pt x="2228439" y="1145938"/>
                </a:lnTo>
                <a:lnTo>
                  <a:pt x="2183915" y="1148346"/>
                </a:lnTo>
                <a:lnTo>
                  <a:pt x="2134998" y="1150426"/>
                </a:lnTo>
                <a:lnTo>
                  <a:pt x="2080355" y="1151920"/>
                </a:lnTo>
                <a:lnTo>
                  <a:pt x="2018655" y="1152569"/>
                </a:lnTo>
                <a:lnTo>
                  <a:pt x="1948564" y="1152115"/>
                </a:lnTo>
                <a:lnTo>
                  <a:pt x="1876083" y="1151512"/>
                </a:lnTo>
                <a:lnTo>
                  <a:pt x="1807949" y="1151757"/>
                </a:lnTo>
                <a:lnTo>
                  <a:pt x="1743931" y="1152663"/>
                </a:lnTo>
                <a:lnTo>
                  <a:pt x="1683800" y="1154040"/>
                </a:lnTo>
                <a:lnTo>
                  <a:pt x="1627326" y="1155699"/>
                </a:lnTo>
                <a:lnTo>
                  <a:pt x="1574280" y="1157451"/>
                </a:lnTo>
                <a:lnTo>
                  <a:pt x="1524432" y="1159107"/>
                </a:lnTo>
                <a:lnTo>
                  <a:pt x="1477552" y="1160477"/>
                </a:lnTo>
                <a:lnTo>
                  <a:pt x="1433411" y="1161373"/>
                </a:lnTo>
                <a:lnTo>
                  <a:pt x="1391778" y="1161605"/>
                </a:lnTo>
                <a:lnTo>
                  <a:pt x="1352426" y="1160984"/>
                </a:lnTo>
                <a:lnTo>
                  <a:pt x="1315122" y="1159322"/>
                </a:lnTo>
                <a:lnTo>
                  <a:pt x="1279639" y="1156429"/>
                </a:lnTo>
                <a:lnTo>
                  <a:pt x="1245746" y="1152115"/>
                </a:lnTo>
                <a:lnTo>
                  <a:pt x="1203562" y="1146904"/>
                </a:lnTo>
                <a:lnTo>
                  <a:pt x="1161282" y="1143948"/>
                </a:lnTo>
                <a:lnTo>
                  <a:pt x="1118544" y="1142843"/>
                </a:lnTo>
                <a:lnTo>
                  <a:pt x="1074990" y="1143184"/>
                </a:lnTo>
                <a:lnTo>
                  <a:pt x="1030257" y="1144568"/>
                </a:lnTo>
                <a:lnTo>
                  <a:pt x="983985" y="1146589"/>
                </a:lnTo>
                <a:lnTo>
                  <a:pt x="935813" y="1148844"/>
                </a:lnTo>
                <a:lnTo>
                  <a:pt x="885381" y="1150929"/>
                </a:lnTo>
                <a:lnTo>
                  <a:pt x="832329" y="1152438"/>
                </a:lnTo>
                <a:lnTo>
                  <a:pt x="776295" y="1152969"/>
                </a:lnTo>
                <a:lnTo>
                  <a:pt x="716918" y="1152115"/>
                </a:lnTo>
                <a:lnTo>
                  <a:pt x="667950" y="1150607"/>
                </a:lnTo>
                <a:lnTo>
                  <a:pt x="617351" y="1148808"/>
                </a:lnTo>
                <a:lnTo>
                  <a:pt x="565482" y="1146850"/>
                </a:lnTo>
                <a:lnTo>
                  <a:pt x="512703" y="1144863"/>
                </a:lnTo>
                <a:lnTo>
                  <a:pt x="459374" y="1142977"/>
                </a:lnTo>
                <a:lnTo>
                  <a:pt x="405856" y="1141324"/>
                </a:lnTo>
                <a:lnTo>
                  <a:pt x="352508" y="1140033"/>
                </a:lnTo>
                <a:lnTo>
                  <a:pt x="299690" y="1139235"/>
                </a:lnTo>
                <a:lnTo>
                  <a:pt x="247764" y="1139061"/>
                </a:lnTo>
                <a:lnTo>
                  <a:pt x="197088" y="1139641"/>
                </a:lnTo>
                <a:lnTo>
                  <a:pt x="148024" y="1141106"/>
                </a:lnTo>
                <a:lnTo>
                  <a:pt x="100931" y="1143586"/>
                </a:lnTo>
                <a:lnTo>
                  <a:pt x="56170" y="1147213"/>
                </a:lnTo>
                <a:lnTo>
                  <a:pt x="14100" y="1152115"/>
                </a:lnTo>
                <a:lnTo>
                  <a:pt x="9205" y="1100393"/>
                </a:lnTo>
                <a:lnTo>
                  <a:pt x="5377" y="1049328"/>
                </a:lnTo>
                <a:lnTo>
                  <a:pt x="2586" y="998707"/>
                </a:lnTo>
                <a:lnTo>
                  <a:pt x="803" y="948321"/>
                </a:lnTo>
                <a:lnTo>
                  <a:pt x="0" y="897958"/>
                </a:lnTo>
                <a:lnTo>
                  <a:pt x="145" y="847406"/>
                </a:lnTo>
                <a:lnTo>
                  <a:pt x="1212" y="796454"/>
                </a:lnTo>
                <a:lnTo>
                  <a:pt x="3170" y="744891"/>
                </a:lnTo>
                <a:lnTo>
                  <a:pt x="5990" y="692507"/>
                </a:lnTo>
                <a:lnTo>
                  <a:pt x="9643" y="639088"/>
                </a:lnTo>
                <a:lnTo>
                  <a:pt x="14100" y="584425"/>
                </a:lnTo>
                <a:lnTo>
                  <a:pt x="18517" y="529459"/>
                </a:lnTo>
                <a:lnTo>
                  <a:pt x="22066" y="475242"/>
                </a:lnTo>
                <a:lnTo>
                  <a:pt x="24742" y="421748"/>
                </a:lnTo>
                <a:lnTo>
                  <a:pt x="26540" y="368952"/>
                </a:lnTo>
                <a:lnTo>
                  <a:pt x="27454" y="316826"/>
                </a:lnTo>
                <a:lnTo>
                  <a:pt x="27480" y="265347"/>
                </a:lnTo>
                <a:lnTo>
                  <a:pt x="26612" y="214488"/>
                </a:lnTo>
                <a:lnTo>
                  <a:pt x="24845" y="164223"/>
                </a:lnTo>
                <a:lnTo>
                  <a:pt x="22174" y="114526"/>
                </a:lnTo>
                <a:lnTo>
                  <a:pt x="18594" y="65372"/>
                </a:lnTo>
                <a:lnTo>
                  <a:pt x="14100" y="16735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83809" y="4692905"/>
            <a:ext cx="5233035" cy="1043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600" marR="30480" indent="-64135">
              <a:lnSpc>
                <a:spcPct val="128499"/>
              </a:lnSpc>
              <a:spcBef>
                <a:spcPts val="95"/>
              </a:spcBef>
              <a:tabLst>
                <a:tab pos="1423035" algn="l"/>
              </a:tabLst>
            </a:pPr>
            <a:r>
              <a:rPr dirty="0" sz="2600" b="1">
                <a:latin typeface="Courier New"/>
                <a:cs typeface="Courier New"/>
              </a:rPr>
              <a:t>T(N)</a:t>
            </a:r>
            <a:r>
              <a:rPr dirty="0" sz="2600" spc="-1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= 1 + 1</a:t>
            </a:r>
            <a:r>
              <a:rPr dirty="0" sz="2600" spc="-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+ N+1</a:t>
            </a:r>
            <a:r>
              <a:rPr dirty="0" sz="2600" spc="-1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+ N</a:t>
            </a:r>
            <a:r>
              <a:rPr dirty="0" sz="2600" spc="-5" b="1">
                <a:latin typeface="Courier New"/>
                <a:cs typeface="Courier New"/>
              </a:rPr>
              <a:t> </a:t>
            </a:r>
            <a:r>
              <a:rPr dirty="0" sz="2600" b="1">
                <a:latin typeface="Courier New"/>
                <a:cs typeface="Courier New"/>
              </a:rPr>
              <a:t>+ </a:t>
            </a:r>
            <a:r>
              <a:rPr dirty="0" sz="2600" spc="-50" b="1">
                <a:latin typeface="Courier New"/>
                <a:cs typeface="Courier New"/>
              </a:rPr>
              <a:t>N </a:t>
            </a:r>
            <a:r>
              <a:rPr dirty="0" sz="2600" spc="-10" b="1">
                <a:latin typeface="Courier New"/>
                <a:cs typeface="Courier New"/>
              </a:rPr>
              <a:t>T(N)</a:t>
            </a:r>
            <a:r>
              <a:rPr dirty="0" sz="2600" spc="-505" b="1">
                <a:latin typeface="Courier New"/>
                <a:cs typeface="Courier New"/>
              </a:rPr>
              <a:t> </a:t>
            </a:r>
            <a:r>
              <a:rPr dirty="0" baseline="26143" sz="2550" spc="-75" b="1">
                <a:latin typeface="Courier New"/>
                <a:cs typeface="Courier New"/>
              </a:rPr>
              <a:t>=</a:t>
            </a:r>
            <a:r>
              <a:rPr dirty="0" baseline="26143" sz="2550" b="1">
                <a:latin typeface="Courier New"/>
                <a:cs typeface="Courier New"/>
              </a:rPr>
              <a:t>	</a:t>
            </a:r>
            <a:r>
              <a:rPr dirty="0" sz="2600" spc="-20" b="1">
                <a:latin typeface="Courier New"/>
                <a:cs typeface="Courier New"/>
              </a:rPr>
              <a:t>3N+3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714101" y="6434429"/>
            <a:ext cx="16065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>
                <a:solidFill>
                  <a:srgbClr val="7E7E7E"/>
                </a:solidFill>
                <a:latin typeface="Corbel"/>
                <a:cs typeface="Corbel"/>
              </a:rPr>
              <a:t>23</a:t>
            </a:r>
            <a:endParaRPr sz="1100">
              <a:latin typeface="Corbel"/>
              <a:cs typeface="Corbe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925696" y="504825"/>
            <a:ext cx="7542530" cy="3727450"/>
            <a:chOff x="3925696" y="504825"/>
            <a:chExt cx="7542530" cy="3727450"/>
          </a:xfrm>
        </p:grpSpPr>
        <p:sp>
          <p:nvSpPr>
            <p:cNvPr id="7" name="object 7" descr=""/>
            <p:cNvSpPr/>
            <p:nvPr/>
          </p:nvSpPr>
          <p:spPr>
            <a:xfrm>
              <a:off x="3951097" y="517511"/>
              <a:ext cx="7491730" cy="951865"/>
            </a:xfrm>
            <a:custGeom>
              <a:avLst/>
              <a:gdLst/>
              <a:ahLst/>
              <a:cxnLst/>
              <a:rect l="l" t="t" r="r" b="b"/>
              <a:pathLst>
                <a:path w="7491730" h="951865">
                  <a:moveTo>
                    <a:pt x="7491349" y="0"/>
                  </a:moveTo>
                  <a:lnTo>
                    <a:pt x="3650107" y="0"/>
                  </a:lnTo>
                  <a:lnTo>
                    <a:pt x="0" y="0"/>
                  </a:lnTo>
                  <a:lnTo>
                    <a:pt x="0" y="951242"/>
                  </a:lnTo>
                  <a:lnTo>
                    <a:pt x="3650107" y="951242"/>
                  </a:lnTo>
                  <a:lnTo>
                    <a:pt x="7491349" y="951242"/>
                  </a:lnTo>
                  <a:lnTo>
                    <a:pt x="74913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51097" y="1468754"/>
              <a:ext cx="7491730" cy="2750820"/>
            </a:xfrm>
            <a:custGeom>
              <a:avLst/>
              <a:gdLst/>
              <a:ahLst/>
              <a:cxnLst/>
              <a:rect l="l" t="t" r="r" b="b"/>
              <a:pathLst>
                <a:path w="7491730" h="2750820">
                  <a:moveTo>
                    <a:pt x="7491349" y="0"/>
                  </a:moveTo>
                  <a:lnTo>
                    <a:pt x="3650107" y="0"/>
                  </a:lnTo>
                  <a:lnTo>
                    <a:pt x="0" y="0"/>
                  </a:lnTo>
                  <a:lnTo>
                    <a:pt x="0" y="2750820"/>
                  </a:lnTo>
                  <a:lnTo>
                    <a:pt x="3650107" y="2750820"/>
                  </a:lnTo>
                  <a:lnTo>
                    <a:pt x="7491349" y="2750820"/>
                  </a:lnTo>
                  <a:lnTo>
                    <a:pt x="7491349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601203" y="511175"/>
              <a:ext cx="0" cy="3714750"/>
            </a:xfrm>
            <a:custGeom>
              <a:avLst/>
              <a:gdLst/>
              <a:ahLst/>
              <a:cxnLst/>
              <a:rect l="l" t="t" r="r" b="b"/>
              <a:pathLst>
                <a:path w="0" h="3714750">
                  <a:moveTo>
                    <a:pt x="0" y="0"/>
                  </a:moveTo>
                  <a:lnTo>
                    <a:pt x="0" y="37147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44746" y="1468755"/>
              <a:ext cx="7504430" cy="0"/>
            </a:xfrm>
            <a:custGeom>
              <a:avLst/>
              <a:gdLst/>
              <a:ahLst/>
              <a:cxnLst/>
              <a:rect l="l" t="t" r="r" b="b"/>
              <a:pathLst>
                <a:path w="7504430" h="0">
                  <a:moveTo>
                    <a:pt x="0" y="0"/>
                  </a:moveTo>
                  <a:lnTo>
                    <a:pt x="7504049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44746" y="511175"/>
              <a:ext cx="7504430" cy="3714750"/>
            </a:xfrm>
            <a:custGeom>
              <a:avLst/>
              <a:gdLst/>
              <a:ahLst/>
              <a:cxnLst/>
              <a:rect l="l" t="t" r="r" b="b"/>
              <a:pathLst>
                <a:path w="7504430" h="3714750">
                  <a:moveTo>
                    <a:pt x="6350" y="0"/>
                  </a:moveTo>
                  <a:lnTo>
                    <a:pt x="6350" y="3714750"/>
                  </a:lnTo>
                </a:path>
                <a:path w="7504430" h="3714750">
                  <a:moveTo>
                    <a:pt x="7497699" y="0"/>
                  </a:moveTo>
                  <a:lnTo>
                    <a:pt x="7497699" y="3714750"/>
                  </a:lnTo>
                </a:path>
                <a:path w="7504430" h="3714750">
                  <a:moveTo>
                    <a:pt x="0" y="6350"/>
                  </a:moveTo>
                  <a:lnTo>
                    <a:pt x="7504049" y="6350"/>
                  </a:lnTo>
                </a:path>
                <a:path w="7504430" h="3714750">
                  <a:moveTo>
                    <a:pt x="0" y="3708400"/>
                  </a:moveTo>
                  <a:lnTo>
                    <a:pt x="7504049" y="370840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4067302" y="549097"/>
            <a:ext cx="14224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Algorithm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717917" y="549097"/>
            <a:ext cx="3131185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Cost</a:t>
            </a:r>
            <a:r>
              <a:rPr dirty="0" sz="2500" spc="-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b="1">
                <a:solidFill>
                  <a:srgbClr val="FFFFFF"/>
                </a:solidFill>
                <a:latin typeface="Corbel"/>
                <a:cs typeface="Corbel"/>
              </a:rPr>
              <a:t>(time</a:t>
            </a:r>
            <a:r>
              <a:rPr dirty="0" sz="2500" spc="-5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500" spc="-10" b="1">
                <a:solidFill>
                  <a:srgbClr val="FFFFFF"/>
                </a:solidFill>
                <a:latin typeface="Corbel"/>
                <a:cs typeface="Corbel"/>
              </a:rPr>
              <a:t>complexity)</a:t>
            </a:r>
            <a:endParaRPr sz="2500">
              <a:latin typeface="Corbel"/>
              <a:cs typeface="Corbe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067302" y="1479549"/>
            <a:ext cx="279209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Courier New"/>
                <a:cs typeface="Courier New"/>
              </a:rPr>
              <a:t>i=0;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Courier New"/>
                <a:cs typeface="Courier New"/>
              </a:rPr>
              <a:t>sum</a:t>
            </a:r>
            <a:r>
              <a:rPr dirty="0" sz="2800" spc="-50">
                <a:latin typeface="Courier New"/>
                <a:cs typeface="Courier New"/>
              </a:rPr>
              <a:t> </a:t>
            </a:r>
            <a:r>
              <a:rPr dirty="0" sz="2800">
                <a:latin typeface="Courier New"/>
                <a:cs typeface="Courier New"/>
              </a:rPr>
              <a:t>=</a:t>
            </a:r>
            <a:r>
              <a:rPr dirty="0" sz="2800" spc="-55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0;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Courier New"/>
                <a:cs typeface="Courier New"/>
              </a:rPr>
              <a:t>while</a:t>
            </a:r>
            <a:r>
              <a:rPr dirty="0" sz="2800">
                <a:latin typeface="Courier New"/>
                <a:cs typeface="Courier New"/>
              </a:rPr>
              <a:t>(i&lt;N</a:t>
            </a:r>
            <a:r>
              <a:rPr dirty="0" sz="2800" spc="-204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){</a:t>
            </a:r>
            <a:endParaRPr sz="2800">
              <a:latin typeface="Courier New"/>
              <a:cs typeface="Courier New"/>
            </a:endParaRPr>
          </a:p>
          <a:p>
            <a:pPr marL="1289685" marR="5080">
              <a:lnSpc>
                <a:spcPct val="100000"/>
              </a:lnSpc>
            </a:pPr>
            <a:r>
              <a:rPr dirty="0" sz="2800">
                <a:latin typeface="Courier New"/>
                <a:cs typeface="Courier New"/>
              </a:rPr>
              <a:t>sum</a:t>
            </a:r>
            <a:r>
              <a:rPr dirty="0" sz="2800" spc="-75">
                <a:latin typeface="Courier New"/>
                <a:cs typeface="Courier New"/>
              </a:rPr>
              <a:t> </a:t>
            </a:r>
            <a:r>
              <a:rPr dirty="0" sz="2800" spc="-25">
                <a:latin typeface="Courier New"/>
                <a:cs typeface="Courier New"/>
              </a:rPr>
              <a:t>++; i++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717917" y="1484122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17917" y="1864817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latin typeface="Courier New"/>
                <a:cs typeface="Courier New"/>
              </a:rPr>
              <a:t>1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17917" y="2246502"/>
            <a:ext cx="596900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25" b="1">
                <a:latin typeface="Courier New"/>
                <a:cs typeface="Courier New"/>
              </a:rPr>
              <a:t>N+1 </a:t>
            </a:r>
            <a:r>
              <a:rPr dirty="0" sz="2500" spc="-50" b="1">
                <a:latin typeface="Courier New"/>
                <a:cs typeface="Courier New"/>
              </a:rPr>
              <a:t>N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717917" y="3008198"/>
            <a:ext cx="21590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spc="-5" b="1">
                <a:latin typeface="Courier New"/>
                <a:cs typeface="Courier New"/>
              </a:rPr>
              <a:t>N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8921432" y="2013140"/>
            <a:ext cx="2822575" cy="1026160"/>
            <a:chOff x="8921432" y="2013140"/>
            <a:chExt cx="2822575" cy="1026160"/>
          </a:xfrm>
        </p:grpSpPr>
        <p:sp>
          <p:nvSpPr>
            <p:cNvPr id="20" name="object 20" descr=""/>
            <p:cNvSpPr/>
            <p:nvPr/>
          </p:nvSpPr>
          <p:spPr>
            <a:xfrm>
              <a:off x="8926829" y="2018537"/>
              <a:ext cx="2811780" cy="1015365"/>
            </a:xfrm>
            <a:custGeom>
              <a:avLst/>
              <a:gdLst/>
              <a:ahLst/>
              <a:cxnLst/>
              <a:rect l="l" t="t" r="r" b="b"/>
              <a:pathLst>
                <a:path w="2811779" h="1015364">
                  <a:moveTo>
                    <a:pt x="2811779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2811779" y="1014984"/>
                  </a:lnTo>
                  <a:lnTo>
                    <a:pt x="28117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926829" y="2018537"/>
              <a:ext cx="2811780" cy="1015365"/>
            </a:xfrm>
            <a:custGeom>
              <a:avLst/>
              <a:gdLst/>
              <a:ahLst/>
              <a:cxnLst/>
              <a:rect l="l" t="t" r="r" b="b"/>
              <a:pathLst>
                <a:path w="2811779" h="1015364">
                  <a:moveTo>
                    <a:pt x="0" y="1014984"/>
                  </a:moveTo>
                  <a:lnTo>
                    <a:pt x="2811779" y="1014984"/>
                  </a:lnTo>
                  <a:lnTo>
                    <a:pt x="2811779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1079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9234296" y="2041651"/>
            <a:ext cx="21964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condition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always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136760" y="2346451"/>
            <a:ext cx="23914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executes</a:t>
            </a:r>
            <a:r>
              <a:rPr dirty="0" sz="2000" spc="-5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one</a:t>
            </a:r>
            <a:r>
              <a:rPr dirty="0" sz="2000" spc="-4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more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372981" y="2650947"/>
            <a:ext cx="19196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than</a:t>
            </a:r>
            <a:r>
              <a:rPr dirty="0" sz="2000" spc="-30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the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loop</a:t>
            </a:r>
            <a:r>
              <a:rPr dirty="0" sz="2000" spc="-15" i="1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Times New Roman"/>
                <a:cs typeface="Times New Roman"/>
              </a:rPr>
              <a:t>itself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397176" y="2319464"/>
            <a:ext cx="686435" cy="267335"/>
            <a:chOff x="8397176" y="2319464"/>
            <a:chExt cx="686435" cy="267335"/>
          </a:xfrm>
        </p:grpSpPr>
        <p:sp>
          <p:nvSpPr>
            <p:cNvPr id="26" name="object 26" descr=""/>
            <p:cNvSpPr/>
            <p:nvPr/>
          </p:nvSpPr>
          <p:spPr>
            <a:xfrm>
              <a:off x="8402574" y="2324861"/>
              <a:ext cx="675640" cy="256540"/>
            </a:xfrm>
            <a:custGeom>
              <a:avLst/>
              <a:gdLst/>
              <a:ahLst/>
              <a:cxnLst/>
              <a:rect l="l" t="t" r="r" b="b"/>
              <a:pathLst>
                <a:path w="675640" h="256539">
                  <a:moveTo>
                    <a:pt x="128016" y="0"/>
                  </a:moveTo>
                  <a:lnTo>
                    <a:pt x="0" y="128015"/>
                  </a:lnTo>
                  <a:lnTo>
                    <a:pt x="128016" y="256032"/>
                  </a:lnTo>
                  <a:lnTo>
                    <a:pt x="128016" y="192024"/>
                  </a:lnTo>
                  <a:lnTo>
                    <a:pt x="675131" y="192024"/>
                  </a:lnTo>
                  <a:lnTo>
                    <a:pt x="675131" y="64008"/>
                  </a:lnTo>
                  <a:lnTo>
                    <a:pt x="128016" y="64008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D4393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402574" y="2324861"/>
              <a:ext cx="675640" cy="256540"/>
            </a:xfrm>
            <a:custGeom>
              <a:avLst/>
              <a:gdLst/>
              <a:ahLst/>
              <a:cxnLst/>
              <a:rect l="l" t="t" r="r" b="b"/>
              <a:pathLst>
                <a:path w="675640" h="256539">
                  <a:moveTo>
                    <a:pt x="0" y="128015"/>
                  </a:moveTo>
                  <a:lnTo>
                    <a:pt x="128016" y="0"/>
                  </a:lnTo>
                  <a:lnTo>
                    <a:pt x="128016" y="64008"/>
                  </a:lnTo>
                  <a:lnTo>
                    <a:pt x="675131" y="64008"/>
                  </a:lnTo>
                  <a:lnTo>
                    <a:pt x="675131" y="192024"/>
                  </a:lnTo>
                  <a:lnTo>
                    <a:pt x="128016" y="192024"/>
                  </a:lnTo>
                  <a:lnTo>
                    <a:pt x="128016" y="256032"/>
                  </a:lnTo>
                  <a:lnTo>
                    <a:pt x="0" y="128015"/>
                  </a:lnTo>
                  <a:close/>
                </a:path>
              </a:pathLst>
            </a:custGeom>
            <a:ln w="10795">
              <a:solidFill>
                <a:srgbClr val="9C27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02132" y="2101418"/>
            <a:ext cx="2658110" cy="250825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algn="ctr" marL="12065" marR="5080">
              <a:lnSpc>
                <a:spcPts val="4750"/>
              </a:lnSpc>
              <a:spcBef>
                <a:spcPts val="705"/>
              </a:spcBef>
            </a:pPr>
            <a:r>
              <a:rPr dirty="0" sz="4400" spc="-60" b="1">
                <a:solidFill>
                  <a:srgbClr val="FFFFFF"/>
                </a:solidFill>
                <a:latin typeface="Corbel"/>
                <a:cs typeface="Corbel"/>
              </a:rPr>
              <a:t>Calculating </a:t>
            </a:r>
            <a:r>
              <a:rPr dirty="0" sz="4400" spc="-20" b="1">
                <a:solidFill>
                  <a:srgbClr val="FFFFFF"/>
                </a:solidFill>
                <a:latin typeface="Corbel"/>
                <a:cs typeface="Corbel"/>
              </a:rPr>
              <a:t>T(n)</a:t>
            </a:r>
            <a:endParaRPr sz="4400">
              <a:latin typeface="Corbel"/>
              <a:cs typeface="Corbel"/>
            </a:endParaRPr>
          </a:p>
          <a:p>
            <a:pPr algn="ctr">
              <a:lnSpc>
                <a:spcPts val="4425"/>
              </a:lnSpc>
            </a:pPr>
            <a:r>
              <a:rPr dirty="0" sz="4400" spc="-10" b="1">
                <a:solidFill>
                  <a:srgbClr val="FFFFFF"/>
                </a:solidFill>
                <a:latin typeface="Corbel"/>
                <a:cs typeface="Corbel"/>
              </a:rPr>
              <a:t>Program</a:t>
            </a:r>
            <a:endParaRPr sz="4400">
              <a:latin typeface="Corbel"/>
              <a:cs typeface="Corbel"/>
            </a:endParaRPr>
          </a:p>
          <a:p>
            <a:pPr algn="ctr">
              <a:lnSpc>
                <a:spcPts val="5020"/>
              </a:lnSpc>
            </a:pPr>
            <a:r>
              <a:rPr dirty="0" sz="4400" spc="-20" b="1">
                <a:solidFill>
                  <a:srgbClr val="FFFFFF"/>
                </a:solidFill>
                <a:latin typeface="Corbel"/>
                <a:cs typeface="Corbel"/>
              </a:rPr>
              <a:t>step</a:t>
            </a:r>
            <a:endParaRPr sz="4400">
              <a:latin typeface="Corbel"/>
              <a:cs typeface="Corbe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515105" y="252222"/>
            <a:ext cx="8229600" cy="1744980"/>
          </a:xfrm>
          <a:custGeom>
            <a:avLst/>
            <a:gdLst/>
            <a:ahLst/>
            <a:cxnLst/>
            <a:rect l="l" t="t" r="r" b="b"/>
            <a:pathLst>
              <a:path w="8229600" h="1744980">
                <a:moveTo>
                  <a:pt x="0" y="1744979"/>
                </a:moveTo>
                <a:lnTo>
                  <a:pt x="8229600" y="1744979"/>
                </a:lnTo>
                <a:lnTo>
                  <a:pt x="8229600" y="0"/>
                </a:lnTo>
                <a:lnTo>
                  <a:pt x="0" y="0"/>
                </a:lnTo>
                <a:lnTo>
                  <a:pt x="0" y="1744979"/>
                </a:lnTo>
                <a:close/>
              </a:path>
            </a:pathLst>
          </a:custGeom>
          <a:ln w="1079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593972" y="320421"/>
            <a:ext cx="7884159" cy="15316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94945" marR="5080" indent="-18288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1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program</a:t>
            </a:r>
            <a:r>
              <a:rPr dirty="0" sz="2400" spc="-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step </a:t>
            </a:r>
            <a:r>
              <a:rPr dirty="0" sz="2400">
                <a:latin typeface="Corbel"/>
                <a:cs typeface="Corbel"/>
              </a:rPr>
              <a:t>is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the syntactically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/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semantically</a:t>
            </a:r>
            <a:r>
              <a:rPr dirty="0" sz="2400" spc="10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meaningful </a:t>
            </a:r>
            <a:r>
              <a:rPr dirty="0" sz="2400">
                <a:latin typeface="Corbel"/>
                <a:cs typeface="Corbel"/>
              </a:rPr>
              <a:t>segments of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program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735"/>
              </a:lnSpc>
              <a:spcBef>
                <a:spcPts val="875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14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step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DOESNOT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correspond</a:t>
            </a:r>
            <a:r>
              <a:rPr dirty="0" sz="2400" spc="-35"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to</a:t>
            </a:r>
            <a:r>
              <a:rPr dirty="0" sz="2400" spc="-25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dirty="0" sz="2400" spc="-15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definite</a:t>
            </a:r>
            <a:r>
              <a:rPr dirty="0" sz="2400" spc="-35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time</a:t>
            </a:r>
            <a:r>
              <a:rPr dirty="0" sz="2400" spc="-20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unit</a:t>
            </a:r>
            <a:r>
              <a:rPr dirty="0" sz="2400" spc="-30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but</a:t>
            </a:r>
            <a:r>
              <a:rPr dirty="0" sz="2400" spc="-15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spc="-50" i="1">
                <a:solidFill>
                  <a:srgbClr val="FF0000"/>
                </a:solidFill>
                <a:latin typeface="Corbel"/>
                <a:cs typeface="Corbel"/>
              </a:rPr>
              <a:t>a</a:t>
            </a:r>
            <a:endParaRPr sz="2400">
              <a:latin typeface="Corbel"/>
              <a:cs typeface="Corbel"/>
            </a:endParaRPr>
          </a:p>
          <a:p>
            <a:pPr marL="194945">
              <a:lnSpc>
                <a:spcPts val="2735"/>
              </a:lnSpc>
            </a:pPr>
            <a:r>
              <a:rPr dirty="0" sz="2400" i="1">
                <a:solidFill>
                  <a:srgbClr val="FF0000"/>
                </a:solidFill>
                <a:latin typeface="Corbel"/>
                <a:cs typeface="Corbel"/>
              </a:rPr>
              <a:t>logical</a:t>
            </a:r>
            <a:r>
              <a:rPr dirty="0" sz="2400" spc="-10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spc="-25" i="1">
                <a:solidFill>
                  <a:srgbClr val="FF0000"/>
                </a:solidFill>
                <a:latin typeface="Corbel"/>
                <a:cs typeface="Corbel"/>
              </a:rPr>
              <a:t>one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662934" y="1997201"/>
            <a:ext cx="7934325" cy="2307590"/>
          </a:xfrm>
          <a:custGeom>
            <a:avLst/>
            <a:gdLst/>
            <a:ahLst/>
            <a:cxnLst/>
            <a:rect l="l" t="t" r="r" b="b"/>
            <a:pathLst>
              <a:path w="7934325" h="2307590">
                <a:moveTo>
                  <a:pt x="0" y="2307336"/>
                </a:moveTo>
                <a:lnTo>
                  <a:pt x="7933944" y="2307336"/>
                </a:lnTo>
                <a:lnTo>
                  <a:pt x="7933944" y="0"/>
                </a:lnTo>
                <a:lnTo>
                  <a:pt x="0" y="0"/>
                </a:lnTo>
                <a:lnTo>
                  <a:pt x="0" y="2307336"/>
                </a:lnTo>
                <a:close/>
              </a:path>
            </a:pathLst>
          </a:custGeom>
          <a:ln w="38100">
            <a:solidFill>
              <a:srgbClr val="40B9D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3741801" y="2009647"/>
            <a:ext cx="7560309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step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count</a:t>
            </a:r>
            <a:r>
              <a:rPr dirty="0" sz="2400" spc="-4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is telling</a:t>
            </a:r>
            <a:r>
              <a:rPr dirty="0" sz="2400" spc="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us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how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run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time of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program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changes </a:t>
            </a:r>
            <a:r>
              <a:rPr dirty="0" sz="2400">
                <a:latin typeface="Corbel"/>
                <a:cs typeface="Corbel"/>
              </a:rPr>
              <a:t>with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change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in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data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 spc="-20">
                <a:latin typeface="Corbel"/>
                <a:cs typeface="Corbel"/>
              </a:rPr>
              <a:t>size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99382" y="2741421"/>
            <a:ext cx="636841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latin typeface="Corbel"/>
                <a:cs typeface="Corbel"/>
              </a:rPr>
              <a:t>Calculate</a:t>
            </a:r>
            <a:r>
              <a:rPr dirty="0" sz="2400" spc="-2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the</a:t>
            </a:r>
            <a:r>
              <a:rPr dirty="0" sz="2400" spc="-20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total</a:t>
            </a:r>
            <a:r>
              <a:rPr dirty="0" sz="2400" spc="-1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number</a:t>
            </a:r>
            <a:r>
              <a:rPr dirty="0" sz="2400" spc="-20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of</a:t>
            </a:r>
            <a:r>
              <a:rPr dirty="0" sz="2400" spc="-10" b="1" i="1">
                <a:latin typeface="Corbel"/>
                <a:cs typeface="Corbel"/>
              </a:rPr>
              <a:t> steps/executable</a:t>
            </a:r>
            <a:r>
              <a:rPr dirty="0" sz="2400" spc="-10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statements</a:t>
            </a:r>
            <a:r>
              <a:rPr dirty="0" sz="2400" spc="-2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in a</a:t>
            </a:r>
            <a:r>
              <a:rPr dirty="0" sz="2400" spc="-5" b="1" i="1">
                <a:latin typeface="Corbel"/>
                <a:cs typeface="Corbel"/>
              </a:rPr>
              <a:t> </a:t>
            </a:r>
            <a:r>
              <a:rPr dirty="0" sz="2400" spc="-10" b="1" i="1">
                <a:latin typeface="Corbel"/>
                <a:cs typeface="Corbel"/>
              </a:rPr>
              <a:t>program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latin typeface="Corbel"/>
                <a:cs typeface="Corbel"/>
              </a:rPr>
              <a:t>Find</a:t>
            </a:r>
            <a:r>
              <a:rPr dirty="0" sz="2400" spc="-1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the frequency</a:t>
            </a:r>
            <a:r>
              <a:rPr dirty="0" sz="2400" spc="-10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of</a:t>
            </a:r>
            <a:r>
              <a:rPr dirty="0" sz="2400" spc="5" b="1" i="1">
                <a:latin typeface="Corbel"/>
                <a:cs typeface="Corbel"/>
              </a:rPr>
              <a:t> </a:t>
            </a:r>
            <a:r>
              <a:rPr dirty="0" sz="2400" b="1" i="1">
                <a:latin typeface="Corbel"/>
                <a:cs typeface="Corbel"/>
              </a:rPr>
              <a:t>each</a:t>
            </a:r>
            <a:r>
              <a:rPr dirty="0" sz="2400" spc="-5" b="1" i="1">
                <a:latin typeface="Corbel"/>
                <a:cs typeface="Corbel"/>
              </a:rPr>
              <a:t> </a:t>
            </a:r>
            <a:r>
              <a:rPr dirty="0" sz="2400" spc="-10" b="1" i="1">
                <a:latin typeface="Corbel"/>
                <a:cs typeface="Corbel"/>
              </a:rPr>
              <a:t>statement</a:t>
            </a:r>
            <a:endParaRPr sz="240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 i="1">
                <a:latin typeface="Corbel"/>
                <a:cs typeface="Corbel"/>
              </a:rPr>
              <a:t>Sum them </a:t>
            </a:r>
            <a:r>
              <a:rPr dirty="0" sz="2400" spc="-25" b="1" i="1">
                <a:latin typeface="Corbel"/>
                <a:cs typeface="Corbel"/>
              </a:rPr>
              <a:t>up</a:t>
            </a:r>
            <a:endParaRPr sz="2400">
              <a:latin typeface="Corbel"/>
              <a:cs typeface="Corbel"/>
            </a:endParaRPr>
          </a:p>
        </p:txBody>
      </p:sp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4398009" y="4407789"/>
          <a:ext cx="6317615" cy="2207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130"/>
                <a:gridCol w="3232785"/>
              </a:tblGrid>
              <a:tr h="402590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Algorithm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spc="-20" b="1">
                          <a:solidFill>
                            <a:srgbClr val="FFFFFF"/>
                          </a:solidFill>
                          <a:latin typeface="Corbel"/>
                          <a:cs typeface="Corbel"/>
                        </a:rPr>
                        <a:t>T(N)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spc="-20">
                          <a:latin typeface="Corbel"/>
                          <a:cs typeface="Corbel"/>
                        </a:rPr>
                        <a:t>i=0;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dirty="0" sz="1800" b="1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501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8905">
                        <a:lnSpc>
                          <a:spcPts val="1880"/>
                        </a:lnSpc>
                      </a:pPr>
                      <a:r>
                        <a:rPr dirty="0" sz="1800">
                          <a:latin typeface="Corbel"/>
                          <a:cs typeface="Corbel"/>
                        </a:rPr>
                        <a:t>sum = </a:t>
                      </a:r>
                      <a:r>
                        <a:rPr dirty="0" sz="1800" spc="-25">
                          <a:latin typeface="Corbel"/>
                          <a:cs typeface="Corbel"/>
                        </a:rPr>
                        <a:t>0;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80"/>
                        </a:lnSpc>
                      </a:pPr>
                      <a:r>
                        <a:rPr dirty="0" sz="1800" b="1">
                          <a:latin typeface="Corbel"/>
                          <a:cs typeface="Corbel"/>
                        </a:rPr>
                        <a:t>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273685">
                <a:tc>
                  <a:txBody>
                    <a:bodyPr/>
                    <a:lstStyle/>
                    <a:p>
                      <a:pPr marL="128905">
                        <a:lnSpc>
                          <a:spcPts val="1880"/>
                        </a:lnSpc>
                      </a:pPr>
                      <a:r>
                        <a:rPr dirty="0" sz="1800" b="1">
                          <a:latin typeface="Corbel"/>
                          <a:cs typeface="Corbel"/>
                        </a:rPr>
                        <a:t>while</a:t>
                      </a:r>
                      <a:r>
                        <a:rPr dirty="0" sz="1800">
                          <a:latin typeface="Corbel"/>
                          <a:cs typeface="Corbel"/>
                        </a:rPr>
                        <a:t>(i&lt;N</a:t>
                      </a:r>
                      <a:r>
                        <a:rPr dirty="0" sz="1800" spc="-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800" spc="-25">
                          <a:latin typeface="Corbel"/>
                          <a:cs typeface="Corbel"/>
                        </a:rPr>
                        <a:t>){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80"/>
                        </a:lnSpc>
                      </a:pPr>
                      <a:r>
                        <a:rPr dirty="0" sz="1800" spc="-25" b="1">
                          <a:latin typeface="Corbel"/>
                          <a:cs typeface="Corbel"/>
                        </a:rPr>
                        <a:t>N+1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404495">
                        <a:lnSpc>
                          <a:spcPts val="1880"/>
                        </a:lnSpc>
                      </a:pPr>
                      <a:r>
                        <a:rPr dirty="0" sz="1800">
                          <a:latin typeface="Corbel"/>
                          <a:cs typeface="Corbel"/>
                        </a:rPr>
                        <a:t>sum</a:t>
                      </a:r>
                      <a:r>
                        <a:rPr dirty="0" sz="1800" spc="-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800" spc="-25">
                          <a:latin typeface="Corbel"/>
                          <a:cs typeface="Corbel"/>
                        </a:rPr>
                        <a:t>++;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80"/>
                        </a:lnSpc>
                      </a:pPr>
                      <a:r>
                        <a:rPr dirty="0" sz="1800" b="1">
                          <a:latin typeface="Corbel"/>
                          <a:cs typeface="Corbel"/>
                        </a:rPr>
                        <a:t>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marL="404495">
                        <a:lnSpc>
                          <a:spcPts val="1914"/>
                        </a:lnSpc>
                      </a:pPr>
                      <a:r>
                        <a:rPr dirty="0" sz="1800" spc="-25">
                          <a:latin typeface="Corbel"/>
                          <a:cs typeface="Corbel"/>
                        </a:rPr>
                        <a:t>i++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1845"/>
                        </a:lnSpc>
                      </a:pPr>
                      <a:r>
                        <a:rPr dirty="0" sz="1800" b="1">
                          <a:latin typeface="Corbel"/>
                          <a:cs typeface="Corbel"/>
                        </a:rPr>
                        <a:t>N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</a:tr>
              <a:tr h="353060">
                <a:tc>
                  <a:txBody>
                    <a:bodyPr/>
                    <a:lstStyle/>
                    <a:p>
                      <a:pPr marL="128905">
                        <a:lnSpc>
                          <a:spcPts val="1845"/>
                        </a:lnSpc>
                      </a:pPr>
                      <a:r>
                        <a:rPr dirty="0" sz="1800">
                          <a:latin typeface="Corbel"/>
                          <a:cs typeface="Corbel"/>
                        </a:rPr>
                        <a:t>}</a:t>
                      </a:r>
                      <a:endParaRPr sz="18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0"/>
            <a:ext cx="4208145" cy="5334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8307" y="1958162"/>
            <a:ext cx="2612390" cy="2788920"/>
          </a:xfrm>
          <a:prstGeom prst="rect"/>
        </p:spPr>
        <p:txBody>
          <a:bodyPr wrap="square" lIns="0" tIns="86995" rIns="0" bIns="0" rtlCol="0" vert="horz">
            <a:spAutoFit/>
          </a:bodyPr>
          <a:lstStyle/>
          <a:p>
            <a:pPr algn="ctr" marL="12700" marR="5080" indent="1905">
              <a:lnSpc>
                <a:spcPct val="90000"/>
              </a:lnSpc>
              <a:spcBef>
                <a:spcPts val="685"/>
              </a:spcBef>
            </a:pPr>
            <a:r>
              <a:rPr dirty="0" sz="4900" spc="-10"/>
              <a:t>Purpose </a:t>
            </a:r>
            <a:r>
              <a:rPr dirty="0" sz="4900" spc="-25"/>
              <a:t>of </a:t>
            </a:r>
            <a:r>
              <a:rPr dirty="0" sz="4900" spc="-70"/>
              <a:t>algorithm </a:t>
            </a:r>
            <a:r>
              <a:rPr dirty="0" sz="4900" spc="-10"/>
              <a:t>analysis</a:t>
            </a:r>
            <a:endParaRPr sz="4900"/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7404" y="1009650"/>
            <a:ext cx="6784073" cy="8915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48302" y="1074165"/>
            <a:ext cx="57823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45">
                <a:latin typeface="Corbel"/>
                <a:cs typeface="Corbel"/>
              </a:rPr>
              <a:t>To</a:t>
            </a:r>
            <a:r>
              <a:rPr dirty="0" sz="2700" spc="-35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estimate</a:t>
            </a:r>
            <a:r>
              <a:rPr dirty="0" sz="2700" spc="-20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how</a:t>
            </a:r>
            <a:r>
              <a:rPr dirty="0" sz="2700" spc="-25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long</a:t>
            </a:r>
            <a:r>
              <a:rPr dirty="0" sz="2700" spc="-20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a</a:t>
            </a:r>
            <a:r>
              <a:rPr dirty="0" sz="2700" spc="-20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program</a:t>
            </a:r>
            <a:r>
              <a:rPr dirty="0" sz="2700" spc="-15">
                <a:latin typeface="Corbel"/>
                <a:cs typeface="Corbel"/>
              </a:rPr>
              <a:t> </a:t>
            </a:r>
            <a:r>
              <a:rPr dirty="0" sz="2700">
                <a:latin typeface="Corbel"/>
                <a:cs typeface="Corbel"/>
              </a:rPr>
              <a:t>will</a:t>
            </a:r>
            <a:r>
              <a:rPr dirty="0" sz="2700" spc="-20">
                <a:latin typeface="Corbel"/>
                <a:cs typeface="Corbel"/>
              </a:rPr>
              <a:t> run.</a:t>
            </a:r>
            <a:endParaRPr sz="2700">
              <a:latin typeface="Corbel"/>
              <a:cs typeface="Corbe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7404" y="2003298"/>
            <a:ext cx="6784073" cy="8915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27404" y="2995422"/>
            <a:ext cx="6784073" cy="8915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27404" y="3989070"/>
            <a:ext cx="6784073" cy="8915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27404" y="4981194"/>
            <a:ext cx="6784073" cy="8915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4597" rIns="0" bIns="0" rtlCol="0" vert="horz">
            <a:spAutoFit/>
          </a:bodyPr>
          <a:lstStyle/>
          <a:p>
            <a:pPr marL="512445" marR="649605">
              <a:lnSpc>
                <a:spcPts val="2960"/>
              </a:lnSpc>
              <a:spcBef>
                <a:spcPts val="430"/>
              </a:spcBef>
            </a:pPr>
            <a:r>
              <a:rPr dirty="0" spc="-45"/>
              <a:t>To</a:t>
            </a:r>
            <a:r>
              <a:rPr dirty="0" spc="-30"/>
              <a:t> </a:t>
            </a:r>
            <a:r>
              <a:rPr dirty="0"/>
              <a:t>estimate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25"/>
              <a:t> </a:t>
            </a:r>
            <a:r>
              <a:rPr dirty="0"/>
              <a:t>largest</a:t>
            </a:r>
            <a:r>
              <a:rPr dirty="0" spc="-25"/>
              <a:t> </a:t>
            </a:r>
            <a:r>
              <a:rPr dirty="0"/>
              <a:t>input</a:t>
            </a:r>
            <a:r>
              <a:rPr dirty="0" spc="-20"/>
              <a:t> </a:t>
            </a:r>
            <a:r>
              <a:rPr dirty="0"/>
              <a:t>that</a:t>
            </a:r>
            <a:r>
              <a:rPr dirty="0" spc="-25"/>
              <a:t> can </a:t>
            </a:r>
            <a:r>
              <a:rPr dirty="0"/>
              <a:t>reasonably</a:t>
            </a:r>
            <a:r>
              <a:rPr dirty="0" spc="-20"/>
              <a:t> </a:t>
            </a:r>
            <a:r>
              <a:rPr dirty="0"/>
              <a:t>be</a:t>
            </a:r>
            <a:r>
              <a:rPr dirty="0" spc="-20"/>
              <a:t> </a:t>
            </a:r>
            <a:r>
              <a:rPr dirty="0"/>
              <a:t>given</a:t>
            </a:r>
            <a:r>
              <a:rPr dirty="0" spc="-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 spc="-10"/>
              <a:t>program.</a:t>
            </a:r>
          </a:p>
          <a:p>
            <a:pPr marL="512445" marR="620395">
              <a:lnSpc>
                <a:spcPts val="2960"/>
              </a:lnSpc>
              <a:spcBef>
                <a:spcPts val="1900"/>
              </a:spcBef>
            </a:pPr>
            <a:r>
              <a:rPr dirty="0" spc="-45"/>
              <a:t>To</a:t>
            </a:r>
            <a:r>
              <a:rPr dirty="0" spc="-40"/>
              <a:t> </a:t>
            </a:r>
            <a:r>
              <a:rPr dirty="0"/>
              <a:t>compare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efficiency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different algorithms.</a:t>
            </a:r>
          </a:p>
          <a:p>
            <a:pPr marL="512445" marR="13970">
              <a:lnSpc>
                <a:spcPts val="2970"/>
              </a:lnSpc>
              <a:spcBef>
                <a:spcPts val="1889"/>
              </a:spcBef>
            </a:pPr>
            <a:r>
              <a:rPr dirty="0" spc="-45"/>
              <a:t>To</a:t>
            </a:r>
            <a:r>
              <a:rPr dirty="0" spc="-35"/>
              <a:t> </a:t>
            </a:r>
            <a:r>
              <a:rPr dirty="0"/>
              <a:t>help</a:t>
            </a:r>
            <a:r>
              <a:rPr dirty="0" spc="-35"/>
              <a:t> </a:t>
            </a:r>
            <a:r>
              <a:rPr dirty="0"/>
              <a:t>focus</a:t>
            </a:r>
            <a:r>
              <a:rPr dirty="0" spc="-20"/>
              <a:t> </a:t>
            </a:r>
            <a:r>
              <a:rPr dirty="0"/>
              <a:t>on</a:t>
            </a:r>
            <a:r>
              <a:rPr dirty="0" spc="-30"/>
              <a:t> </a:t>
            </a:r>
            <a:r>
              <a:rPr dirty="0"/>
              <a:t>the</a:t>
            </a:r>
            <a:r>
              <a:rPr dirty="0" spc="-20"/>
              <a:t> </a:t>
            </a:r>
            <a:r>
              <a:rPr dirty="0"/>
              <a:t>parts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code</a:t>
            </a:r>
            <a:r>
              <a:rPr dirty="0" spc="-30"/>
              <a:t> </a:t>
            </a:r>
            <a:r>
              <a:rPr dirty="0"/>
              <a:t>that</a:t>
            </a:r>
            <a:r>
              <a:rPr dirty="0" spc="-20"/>
              <a:t> </a:t>
            </a:r>
            <a:r>
              <a:rPr dirty="0" spc="-25"/>
              <a:t>are </a:t>
            </a:r>
            <a:r>
              <a:rPr dirty="0"/>
              <a:t>executed</a:t>
            </a:r>
            <a:r>
              <a:rPr dirty="0" spc="-25"/>
              <a:t> </a:t>
            </a:r>
            <a:r>
              <a:rPr dirty="0"/>
              <a:t>the</a:t>
            </a:r>
            <a:r>
              <a:rPr dirty="0" spc="-10"/>
              <a:t> </a:t>
            </a:r>
            <a:r>
              <a:rPr dirty="0"/>
              <a:t>largest</a:t>
            </a:r>
            <a:r>
              <a:rPr dirty="0" spc="-10"/>
              <a:t> </a:t>
            </a:r>
            <a:r>
              <a:rPr dirty="0"/>
              <a:t>number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 spc="-10"/>
              <a:t>times.</a:t>
            </a:r>
          </a:p>
          <a:p>
            <a:pPr marL="512445">
              <a:lnSpc>
                <a:spcPct val="100000"/>
              </a:lnSpc>
              <a:spcBef>
                <a:spcPts val="1555"/>
              </a:spcBef>
            </a:pPr>
            <a:r>
              <a:rPr dirty="0" spc="-45"/>
              <a:t>To </a:t>
            </a:r>
            <a:r>
              <a:rPr dirty="0"/>
              <a:t>choose</a:t>
            </a:r>
            <a:r>
              <a:rPr dirty="0" spc="-35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/>
              <a:t>algorithm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40"/>
              <a:t> </a:t>
            </a:r>
            <a:r>
              <a:rPr dirty="0"/>
              <a:t>an</a:t>
            </a:r>
            <a:r>
              <a:rPr dirty="0" spc="-25"/>
              <a:t> </a:t>
            </a:r>
            <a:r>
              <a:rPr dirty="0" spc="-10"/>
              <a:t>application.</a:t>
            </a:r>
          </a:p>
        </p:txBody>
      </p:sp>
      <p:sp>
        <p:nvSpPr>
          <p:cNvPr id="11" name="object 11" descr=""/>
          <p:cNvSpPr/>
          <p:nvPr/>
        </p:nvSpPr>
        <p:spPr>
          <a:xfrm>
            <a:off x="11190731" y="1056132"/>
            <a:ext cx="1001394" cy="4745990"/>
          </a:xfrm>
          <a:custGeom>
            <a:avLst/>
            <a:gdLst/>
            <a:ahLst/>
            <a:cxnLst/>
            <a:rect l="l" t="t" r="r" b="b"/>
            <a:pathLst>
              <a:path w="1001395" h="4745990">
                <a:moveTo>
                  <a:pt x="1001268" y="0"/>
                </a:moveTo>
                <a:lnTo>
                  <a:pt x="0" y="4745735"/>
                </a:lnTo>
                <a:lnTo>
                  <a:pt x="1001268" y="4745735"/>
                </a:lnTo>
                <a:lnTo>
                  <a:pt x="1001268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841860" y="6364020"/>
            <a:ext cx="245110" cy="314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5" b="1">
                <a:latin typeface="Nueva Std"/>
                <a:cs typeface="Nueva Std"/>
              </a:rPr>
              <a:t>25</a:t>
            </a:r>
            <a:endParaRPr sz="1900">
              <a:latin typeface="Nueva Std"/>
              <a:cs typeface="Nueva St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6394" y="1075690"/>
            <a:ext cx="6431280" cy="955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1">
                <a:solidFill>
                  <a:srgbClr val="FFFFFF"/>
                </a:solidFill>
                <a:latin typeface="Corbel"/>
                <a:cs typeface="Corbel"/>
              </a:rPr>
              <a:t>TO </a:t>
            </a:r>
            <a:r>
              <a:rPr dirty="0" sz="3000" spc="-25" b="1" i="1">
                <a:solidFill>
                  <a:srgbClr val="FFFFFF"/>
                </a:solidFill>
                <a:latin typeface="Corbel"/>
                <a:cs typeface="Corbel"/>
              </a:rPr>
              <a:t>DO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000" spc="-10">
                <a:solidFill>
                  <a:srgbClr val="D9F0F6"/>
                </a:solidFill>
                <a:latin typeface="Corbel"/>
                <a:cs typeface="Corbel"/>
              </a:rPr>
              <a:t>Revise</a:t>
            </a:r>
            <a:r>
              <a:rPr dirty="0" sz="3000" spc="-14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D9F0F6"/>
                </a:solidFill>
                <a:latin typeface="Corbel"/>
                <a:cs typeface="Corbel"/>
              </a:rPr>
              <a:t>Computer</a:t>
            </a:r>
            <a:r>
              <a:rPr dirty="0" sz="3000" spc="-3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D9F0F6"/>
                </a:solidFill>
                <a:latin typeface="Corbel"/>
                <a:cs typeface="Corbel"/>
              </a:rPr>
              <a:t>programming</a:t>
            </a:r>
            <a:r>
              <a:rPr dirty="0" sz="3000" spc="-1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3000" spc="-10">
                <a:solidFill>
                  <a:srgbClr val="D9F0F6"/>
                </a:solidFill>
                <a:latin typeface="Corbel"/>
                <a:cs typeface="Corbel"/>
              </a:rPr>
              <a:t>concepts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479294" y="2017623"/>
            <a:ext cx="5092065" cy="9366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8100">
              <a:lnSpc>
                <a:spcPct val="106800"/>
              </a:lnSpc>
              <a:spcBef>
                <a:spcPts val="95"/>
              </a:spcBef>
            </a:pPr>
            <a:r>
              <a:rPr dirty="0" sz="2800">
                <a:solidFill>
                  <a:srgbClr val="D9F0F6"/>
                </a:solidFill>
                <a:latin typeface="Corbel"/>
                <a:cs typeface="Corbel"/>
              </a:rPr>
              <a:t>Chapter</a:t>
            </a:r>
            <a:r>
              <a:rPr dirty="0" sz="2800" spc="-10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D9F0F6"/>
                </a:solidFill>
                <a:latin typeface="Corbel"/>
                <a:cs typeface="Corbel"/>
              </a:rPr>
              <a:t>1</a:t>
            </a:r>
            <a:r>
              <a:rPr dirty="0" sz="2800" spc="-4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D9F0F6"/>
                </a:solidFill>
                <a:latin typeface="Corbel"/>
                <a:cs typeface="Corbel"/>
              </a:rPr>
              <a:t>of</a:t>
            </a:r>
            <a:r>
              <a:rPr dirty="0" sz="2800" spc="-13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25">
                <a:solidFill>
                  <a:srgbClr val="D9F0F6"/>
                </a:solidFill>
                <a:latin typeface="Corbel"/>
                <a:cs typeface="Corbel"/>
              </a:rPr>
              <a:t>Alan</a:t>
            </a:r>
            <a:r>
              <a:rPr dirty="0" sz="2800" spc="-14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25">
                <a:solidFill>
                  <a:srgbClr val="D9F0F6"/>
                </a:solidFill>
                <a:latin typeface="Corbel"/>
                <a:cs typeface="Corbel"/>
              </a:rPr>
              <a:t>Weiss’s</a:t>
            </a:r>
            <a:r>
              <a:rPr dirty="0" sz="2800" spc="-10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D9F0F6"/>
                </a:solidFill>
                <a:latin typeface="Corbel"/>
                <a:cs typeface="Corbel"/>
              </a:rPr>
              <a:t>book </a:t>
            </a:r>
            <a:r>
              <a:rPr dirty="0" sz="2800">
                <a:solidFill>
                  <a:srgbClr val="D9F0F6"/>
                </a:solidFill>
                <a:latin typeface="Corbel"/>
                <a:cs typeface="Corbel"/>
              </a:rPr>
              <a:t>Chapter</a:t>
            </a:r>
            <a:r>
              <a:rPr dirty="0" sz="2800" spc="-12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D9F0F6"/>
                </a:solidFill>
                <a:latin typeface="Corbel"/>
                <a:cs typeface="Corbel"/>
              </a:rPr>
              <a:t>1</a:t>
            </a:r>
            <a:r>
              <a:rPr dirty="0" sz="2800" spc="-7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D9F0F6"/>
                </a:solidFill>
                <a:latin typeface="Corbel"/>
                <a:cs typeface="Corbel"/>
              </a:rPr>
              <a:t>of</a:t>
            </a:r>
            <a:r>
              <a:rPr dirty="0" sz="2800" spc="-130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>
                <a:solidFill>
                  <a:srgbClr val="D9F0F6"/>
                </a:solidFill>
                <a:latin typeface="Corbel"/>
                <a:cs typeface="Corbel"/>
              </a:rPr>
              <a:t>Adam</a:t>
            </a:r>
            <a:r>
              <a:rPr dirty="0" sz="2800" spc="-70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10">
                <a:solidFill>
                  <a:srgbClr val="D9F0F6"/>
                </a:solidFill>
                <a:latin typeface="Corbel"/>
                <a:cs typeface="Corbel"/>
              </a:rPr>
              <a:t>Drozdek’s</a:t>
            </a:r>
            <a:r>
              <a:rPr dirty="0" sz="2800" spc="-65">
                <a:solidFill>
                  <a:srgbClr val="D9F0F6"/>
                </a:solidFill>
                <a:latin typeface="Corbel"/>
                <a:cs typeface="Corbel"/>
              </a:rPr>
              <a:t> </a:t>
            </a:r>
            <a:r>
              <a:rPr dirty="0" sz="2800" spc="-20">
                <a:solidFill>
                  <a:srgbClr val="D9F0F6"/>
                </a:solidFill>
                <a:latin typeface="Corbel"/>
                <a:cs typeface="Corbel"/>
              </a:rPr>
              <a:t>book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57400" y="3276600"/>
            <a:ext cx="8382000" cy="0"/>
          </a:xfrm>
          <a:custGeom>
            <a:avLst/>
            <a:gdLst/>
            <a:ahLst/>
            <a:cxnLst/>
            <a:rect l="l" t="t" r="r" b="b"/>
            <a:pathLst>
              <a:path w="8382000" h="0">
                <a:moveTo>
                  <a:pt x="0" y="0"/>
                </a:moveTo>
                <a:lnTo>
                  <a:pt x="83820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3444240" cy="5331460"/>
          </a:xfrm>
          <a:custGeom>
            <a:avLst/>
            <a:gdLst/>
            <a:ahLst/>
            <a:cxnLst/>
            <a:rect l="l" t="t" r="r" b="b"/>
            <a:pathLst>
              <a:path w="3444240" h="5331460">
                <a:moveTo>
                  <a:pt x="3444240" y="0"/>
                </a:moveTo>
                <a:lnTo>
                  <a:pt x="0" y="0"/>
                </a:lnTo>
                <a:lnTo>
                  <a:pt x="0" y="5330952"/>
                </a:lnTo>
                <a:lnTo>
                  <a:pt x="3444240" y="5330952"/>
                </a:lnTo>
                <a:lnTo>
                  <a:pt x="3444240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1815571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5330952"/>
                </a:moveTo>
                <a:lnTo>
                  <a:pt x="376427" y="5330952"/>
                </a:lnTo>
                <a:lnTo>
                  <a:pt x="376427" y="0"/>
                </a:lnTo>
                <a:lnTo>
                  <a:pt x="0" y="0"/>
                </a:lnTo>
                <a:lnTo>
                  <a:pt x="0" y="533095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9758" y="2298014"/>
            <a:ext cx="3107690" cy="1590040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dirty="0" cap="small" sz="5400" spc="-65" b="1">
                <a:solidFill>
                  <a:srgbClr val="FFFFFF"/>
                </a:solidFill>
                <a:latin typeface="Corbel"/>
                <a:cs typeface="Corbel"/>
              </a:rPr>
              <a:t>C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cap="small" sz="5400" spc="-35" b="1">
                <a:solidFill>
                  <a:srgbClr val="FFFFFF"/>
                </a:solidFill>
                <a:latin typeface="Corbel"/>
                <a:cs typeface="Corbel"/>
              </a:rPr>
              <a:t>u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s</a:t>
            </a:r>
            <a:r>
              <a:rPr dirty="0" cap="small" sz="5400" spc="5" b="1">
                <a:solidFill>
                  <a:srgbClr val="FFFFFF"/>
                </a:solidFill>
                <a:latin typeface="Corbel"/>
                <a:cs typeface="Corbel"/>
              </a:rPr>
              <a:t>e </a:t>
            </a:r>
            <a:r>
              <a:rPr dirty="0" cap="small" sz="5400" spc="-70" b="1">
                <a:solidFill>
                  <a:srgbClr val="FFFFFF"/>
                </a:solidFill>
                <a:latin typeface="Corbel"/>
                <a:cs typeface="Corbel"/>
              </a:rPr>
              <a:t>O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b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j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ecti</a:t>
            </a:r>
            <a:r>
              <a:rPr dirty="0" cap="small" sz="5400" spc="-35" b="1">
                <a:solidFill>
                  <a:srgbClr val="FFFFFF"/>
                </a:solidFill>
                <a:latin typeface="Corbel"/>
                <a:cs typeface="Corbel"/>
              </a:rPr>
              <a:t>v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dirty="0" cap="small" sz="5400" spc="10" b="1">
                <a:solidFill>
                  <a:srgbClr val="FFFFFF"/>
                </a:solidFill>
                <a:latin typeface="Corbel"/>
                <a:cs typeface="Corbel"/>
              </a:rPr>
              <a:t>s</a:t>
            </a:r>
            <a:endParaRPr sz="5400">
              <a:latin typeface="Corbel"/>
              <a:cs typeface="Corbe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896105" y="281177"/>
            <a:ext cx="7315200" cy="935990"/>
          </a:xfrm>
          <a:custGeom>
            <a:avLst/>
            <a:gdLst/>
            <a:ahLst/>
            <a:cxnLst/>
            <a:rect l="l" t="t" r="r" b="b"/>
            <a:pathLst>
              <a:path w="7315200" h="935990">
                <a:moveTo>
                  <a:pt x="7159244" y="0"/>
                </a:moveTo>
                <a:lnTo>
                  <a:pt x="155956" y="0"/>
                </a:lnTo>
                <a:lnTo>
                  <a:pt x="106671" y="7953"/>
                </a:lnTo>
                <a:lnTo>
                  <a:pt x="63861" y="30097"/>
                </a:lnTo>
                <a:lnTo>
                  <a:pt x="30097" y="63861"/>
                </a:lnTo>
                <a:lnTo>
                  <a:pt x="7953" y="106671"/>
                </a:lnTo>
                <a:lnTo>
                  <a:pt x="0" y="155956"/>
                </a:lnTo>
                <a:lnTo>
                  <a:pt x="0" y="779780"/>
                </a:lnTo>
                <a:lnTo>
                  <a:pt x="7953" y="829064"/>
                </a:lnTo>
                <a:lnTo>
                  <a:pt x="30097" y="871874"/>
                </a:lnTo>
                <a:lnTo>
                  <a:pt x="63861" y="905638"/>
                </a:lnTo>
                <a:lnTo>
                  <a:pt x="106671" y="927782"/>
                </a:lnTo>
                <a:lnTo>
                  <a:pt x="155956" y="935736"/>
                </a:lnTo>
                <a:lnTo>
                  <a:pt x="7159244" y="935736"/>
                </a:lnTo>
                <a:lnTo>
                  <a:pt x="7208528" y="927782"/>
                </a:lnTo>
                <a:lnTo>
                  <a:pt x="7251338" y="905638"/>
                </a:lnTo>
                <a:lnTo>
                  <a:pt x="7285102" y="871874"/>
                </a:lnTo>
                <a:lnTo>
                  <a:pt x="7307246" y="829064"/>
                </a:lnTo>
                <a:lnTo>
                  <a:pt x="7315200" y="779780"/>
                </a:lnTo>
                <a:lnTo>
                  <a:pt x="7315200" y="155956"/>
                </a:lnTo>
                <a:lnTo>
                  <a:pt x="7307246" y="106671"/>
                </a:lnTo>
                <a:lnTo>
                  <a:pt x="7285102" y="63861"/>
                </a:lnTo>
                <a:lnTo>
                  <a:pt x="7251338" y="30097"/>
                </a:lnTo>
                <a:lnTo>
                  <a:pt x="7208528" y="7953"/>
                </a:lnTo>
                <a:lnTo>
                  <a:pt x="7159244" y="0"/>
                </a:lnTo>
                <a:close/>
              </a:path>
            </a:pathLst>
          </a:custGeom>
          <a:solidFill>
            <a:srgbClr val="ED6F0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9813" y="145287"/>
            <a:ext cx="5906770" cy="1032510"/>
          </a:xfrm>
          <a:prstGeom prst="rect"/>
        </p:spPr>
        <p:txBody>
          <a:bodyPr wrap="square" lIns="0" tIns="150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dirty="0" sz="2400" b="0">
                <a:latin typeface="Corbel"/>
                <a:cs typeface="Corbel"/>
              </a:rPr>
              <a:t>Introduce</a:t>
            </a:r>
            <a:r>
              <a:rPr dirty="0" sz="2400" spc="-35" b="0">
                <a:latin typeface="Corbel"/>
                <a:cs typeface="Corbel"/>
              </a:rPr>
              <a:t> </a:t>
            </a:r>
            <a:r>
              <a:rPr dirty="0" sz="2400" b="0">
                <a:latin typeface="Corbel"/>
                <a:cs typeface="Corbel"/>
              </a:rPr>
              <a:t>students</a:t>
            </a:r>
            <a:r>
              <a:rPr dirty="0" sz="2400" spc="-15" b="0">
                <a:latin typeface="Corbel"/>
                <a:cs typeface="Corbel"/>
              </a:rPr>
              <a:t> </a:t>
            </a:r>
            <a:r>
              <a:rPr dirty="0" sz="2400" b="0">
                <a:latin typeface="Corbel"/>
                <a:cs typeface="Corbel"/>
              </a:rPr>
              <a:t>to</a:t>
            </a:r>
            <a:r>
              <a:rPr dirty="0" sz="2400" spc="-30" b="0">
                <a:latin typeface="Corbel"/>
                <a:cs typeface="Corbel"/>
              </a:rPr>
              <a:t> </a:t>
            </a:r>
            <a:r>
              <a:rPr dirty="0" sz="2400" b="0">
                <a:latin typeface="Corbel"/>
                <a:cs typeface="Corbel"/>
              </a:rPr>
              <a:t>basic</a:t>
            </a:r>
            <a:r>
              <a:rPr dirty="0" sz="2400" spc="-25" b="0">
                <a:latin typeface="Corbel"/>
                <a:cs typeface="Corbel"/>
              </a:rPr>
              <a:t> </a:t>
            </a:r>
            <a:r>
              <a:rPr dirty="0" sz="2400" b="0">
                <a:latin typeface="Corbel"/>
                <a:cs typeface="Corbel"/>
              </a:rPr>
              <a:t>data</a:t>
            </a:r>
            <a:r>
              <a:rPr dirty="0" sz="2400" spc="-20" b="0">
                <a:latin typeface="Corbel"/>
                <a:cs typeface="Corbel"/>
              </a:rPr>
              <a:t> </a:t>
            </a:r>
            <a:r>
              <a:rPr dirty="0" sz="2400" b="0">
                <a:latin typeface="Corbel"/>
                <a:cs typeface="Corbel"/>
              </a:rPr>
              <a:t>structures</a:t>
            </a:r>
            <a:r>
              <a:rPr dirty="0" sz="2400" spc="-35" b="0">
                <a:latin typeface="Corbel"/>
                <a:cs typeface="Corbel"/>
              </a:rPr>
              <a:t> </a:t>
            </a:r>
            <a:r>
              <a:rPr dirty="0" sz="2400" spc="-25" b="0">
                <a:latin typeface="Corbel"/>
                <a:cs typeface="Corbel"/>
              </a:rPr>
              <a:t>and</a:t>
            </a:r>
            <a:endParaRPr sz="2400">
              <a:latin typeface="Corbel"/>
              <a:cs typeface="Corbel"/>
            </a:endParaRPr>
          </a:p>
          <a:p>
            <a:pPr algn="ctr" marL="635">
              <a:lnSpc>
                <a:spcPct val="100000"/>
              </a:lnSpc>
              <a:spcBef>
                <a:spcPts val="1085"/>
              </a:spcBef>
            </a:pPr>
            <a:r>
              <a:rPr dirty="0" sz="2400" b="0">
                <a:latin typeface="Corbel"/>
                <a:cs typeface="Corbel"/>
              </a:rPr>
              <a:t>related</a:t>
            </a:r>
            <a:r>
              <a:rPr dirty="0" sz="2400" spc="-5" b="0">
                <a:latin typeface="Corbel"/>
                <a:cs typeface="Corbel"/>
              </a:rPr>
              <a:t> </a:t>
            </a:r>
            <a:r>
              <a:rPr dirty="0" sz="2400" spc="-10" b="0">
                <a:latin typeface="Corbel"/>
                <a:cs typeface="Corbel"/>
              </a:rPr>
              <a:t>algorithms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3788600" y="1415274"/>
            <a:ext cx="7759065" cy="3000375"/>
            <a:chOff x="3788600" y="1415274"/>
            <a:chExt cx="7759065" cy="300037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77982" y="1415274"/>
              <a:ext cx="4924642" cy="20567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793998" y="3455669"/>
              <a:ext cx="7748270" cy="954405"/>
            </a:xfrm>
            <a:custGeom>
              <a:avLst/>
              <a:gdLst/>
              <a:ahLst/>
              <a:cxnLst/>
              <a:rect l="l" t="t" r="r" b="b"/>
              <a:pathLst>
                <a:path w="7748270" h="954404">
                  <a:moveTo>
                    <a:pt x="7589011" y="0"/>
                  </a:moveTo>
                  <a:lnTo>
                    <a:pt x="159003" y="0"/>
                  </a:lnTo>
                  <a:lnTo>
                    <a:pt x="108768" y="8111"/>
                  </a:lnTo>
                  <a:lnTo>
                    <a:pt x="65123" y="30695"/>
                  </a:lnTo>
                  <a:lnTo>
                    <a:pt x="30695" y="65123"/>
                  </a:lnTo>
                  <a:lnTo>
                    <a:pt x="8111" y="108768"/>
                  </a:lnTo>
                  <a:lnTo>
                    <a:pt x="0" y="159003"/>
                  </a:lnTo>
                  <a:lnTo>
                    <a:pt x="0" y="795019"/>
                  </a:lnTo>
                  <a:lnTo>
                    <a:pt x="8111" y="845255"/>
                  </a:lnTo>
                  <a:lnTo>
                    <a:pt x="30695" y="888900"/>
                  </a:lnTo>
                  <a:lnTo>
                    <a:pt x="65123" y="923328"/>
                  </a:lnTo>
                  <a:lnTo>
                    <a:pt x="108768" y="945912"/>
                  </a:lnTo>
                  <a:lnTo>
                    <a:pt x="159003" y="954023"/>
                  </a:lnTo>
                  <a:lnTo>
                    <a:pt x="7589011" y="954023"/>
                  </a:lnTo>
                  <a:lnTo>
                    <a:pt x="7639247" y="945912"/>
                  </a:lnTo>
                  <a:lnTo>
                    <a:pt x="7682892" y="923328"/>
                  </a:lnTo>
                  <a:lnTo>
                    <a:pt x="7717320" y="888900"/>
                  </a:lnTo>
                  <a:lnTo>
                    <a:pt x="7739904" y="845255"/>
                  </a:lnTo>
                  <a:lnTo>
                    <a:pt x="7748016" y="795019"/>
                  </a:lnTo>
                  <a:lnTo>
                    <a:pt x="7748016" y="159003"/>
                  </a:lnTo>
                  <a:lnTo>
                    <a:pt x="7739904" y="108768"/>
                  </a:lnTo>
                  <a:lnTo>
                    <a:pt x="7717320" y="65123"/>
                  </a:lnTo>
                  <a:lnTo>
                    <a:pt x="7682892" y="30695"/>
                  </a:lnTo>
                  <a:lnTo>
                    <a:pt x="7639247" y="8111"/>
                  </a:lnTo>
                  <a:lnTo>
                    <a:pt x="7589011" y="0"/>
                  </a:lnTo>
                  <a:close/>
                </a:path>
              </a:pathLst>
            </a:custGeom>
            <a:solidFill>
              <a:srgbClr val="2C87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93998" y="3455669"/>
              <a:ext cx="7748270" cy="954405"/>
            </a:xfrm>
            <a:custGeom>
              <a:avLst/>
              <a:gdLst/>
              <a:ahLst/>
              <a:cxnLst/>
              <a:rect l="l" t="t" r="r" b="b"/>
              <a:pathLst>
                <a:path w="7748270" h="954404">
                  <a:moveTo>
                    <a:pt x="0" y="159003"/>
                  </a:moveTo>
                  <a:lnTo>
                    <a:pt x="8111" y="108768"/>
                  </a:lnTo>
                  <a:lnTo>
                    <a:pt x="30695" y="65123"/>
                  </a:lnTo>
                  <a:lnTo>
                    <a:pt x="65123" y="30695"/>
                  </a:lnTo>
                  <a:lnTo>
                    <a:pt x="108768" y="8111"/>
                  </a:lnTo>
                  <a:lnTo>
                    <a:pt x="159003" y="0"/>
                  </a:lnTo>
                  <a:lnTo>
                    <a:pt x="7589011" y="0"/>
                  </a:lnTo>
                  <a:lnTo>
                    <a:pt x="7639247" y="8111"/>
                  </a:lnTo>
                  <a:lnTo>
                    <a:pt x="7682892" y="30695"/>
                  </a:lnTo>
                  <a:lnTo>
                    <a:pt x="7717320" y="65123"/>
                  </a:lnTo>
                  <a:lnTo>
                    <a:pt x="7739904" y="108768"/>
                  </a:lnTo>
                  <a:lnTo>
                    <a:pt x="7748016" y="159003"/>
                  </a:lnTo>
                  <a:lnTo>
                    <a:pt x="7748016" y="795019"/>
                  </a:lnTo>
                  <a:lnTo>
                    <a:pt x="7739904" y="845255"/>
                  </a:lnTo>
                  <a:lnTo>
                    <a:pt x="7717320" y="888900"/>
                  </a:lnTo>
                  <a:lnTo>
                    <a:pt x="7682892" y="923328"/>
                  </a:lnTo>
                  <a:lnTo>
                    <a:pt x="7639247" y="945912"/>
                  </a:lnTo>
                  <a:lnTo>
                    <a:pt x="7589011" y="954023"/>
                  </a:lnTo>
                  <a:lnTo>
                    <a:pt x="159003" y="954023"/>
                  </a:lnTo>
                  <a:lnTo>
                    <a:pt x="108768" y="945912"/>
                  </a:lnTo>
                  <a:lnTo>
                    <a:pt x="65123" y="923328"/>
                  </a:lnTo>
                  <a:lnTo>
                    <a:pt x="30695" y="888900"/>
                  </a:lnTo>
                  <a:lnTo>
                    <a:pt x="8111" y="845255"/>
                  </a:lnTo>
                  <a:lnTo>
                    <a:pt x="0" y="795019"/>
                  </a:lnTo>
                  <a:lnTo>
                    <a:pt x="0" y="159003"/>
                  </a:lnTo>
                  <a:close/>
                </a:path>
              </a:pathLst>
            </a:custGeom>
            <a:ln w="107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3896105" y="4775453"/>
            <a:ext cx="7495540" cy="1198245"/>
          </a:xfrm>
          <a:custGeom>
            <a:avLst/>
            <a:gdLst/>
            <a:ahLst/>
            <a:cxnLst/>
            <a:rect l="l" t="t" r="r" b="b"/>
            <a:pathLst>
              <a:path w="7495540" h="1198245">
                <a:moveTo>
                  <a:pt x="0" y="199644"/>
                </a:moveTo>
                <a:lnTo>
                  <a:pt x="5274" y="153875"/>
                </a:lnTo>
                <a:lnTo>
                  <a:pt x="20296" y="111856"/>
                </a:lnTo>
                <a:lnTo>
                  <a:pt x="43867" y="74787"/>
                </a:lnTo>
                <a:lnTo>
                  <a:pt x="74787" y="43867"/>
                </a:lnTo>
                <a:lnTo>
                  <a:pt x="111856" y="20296"/>
                </a:lnTo>
                <a:lnTo>
                  <a:pt x="153875" y="5274"/>
                </a:lnTo>
                <a:lnTo>
                  <a:pt x="199644" y="0"/>
                </a:lnTo>
                <a:lnTo>
                  <a:pt x="7295388" y="0"/>
                </a:lnTo>
                <a:lnTo>
                  <a:pt x="7341156" y="5274"/>
                </a:lnTo>
                <a:lnTo>
                  <a:pt x="7383175" y="20296"/>
                </a:lnTo>
                <a:lnTo>
                  <a:pt x="7420244" y="43867"/>
                </a:lnTo>
                <a:lnTo>
                  <a:pt x="7451164" y="74787"/>
                </a:lnTo>
                <a:lnTo>
                  <a:pt x="7474735" y="111856"/>
                </a:lnTo>
                <a:lnTo>
                  <a:pt x="7489757" y="153875"/>
                </a:lnTo>
                <a:lnTo>
                  <a:pt x="7495032" y="199644"/>
                </a:lnTo>
                <a:lnTo>
                  <a:pt x="7495032" y="998220"/>
                </a:lnTo>
                <a:lnTo>
                  <a:pt x="7489757" y="1043996"/>
                </a:lnTo>
                <a:lnTo>
                  <a:pt x="7474735" y="1086018"/>
                </a:lnTo>
                <a:lnTo>
                  <a:pt x="7451164" y="1123087"/>
                </a:lnTo>
                <a:lnTo>
                  <a:pt x="7420244" y="1154004"/>
                </a:lnTo>
                <a:lnTo>
                  <a:pt x="7383175" y="1177572"/>
                </a:lnTo>
                <a:lnTo>
                  <a:pt x="7341156" y="1192591"/>
                </a:lnTo>
                <a:lnTo>
                  <a:pt x="7295388" y="1197864"/>
                </a:lnTo>
                <a:lnTo>
                  <a:pt x="199644" y="1197864"/>
                </a:lnTo>
                <a:lnTo>
                  <a:pt x="153875" y="1192591"/>
                </a:lnTo>
                <a:lnTo>
                  <a:pt x="111856" y="1177572"/>
                </a:lnTo>
                <a:lnTo>
                  <a:pt x="74787" y="1154004"/>
                </a:lnTo>
                <a:lnTo>
                  <a:pt x="43867" y="1123087"/>
                </a:lnTo>
                <a:lnTo>
                  <a:pt x="20296" y="1086018"/>
                </a:lnTo>
                <a:lnTo>
                  <a:pt x="5274" y="1043996"/>
                </a:lnTo>
                <a:lnTo>
                  <a:pt x="0" y="998220"/>
                </a:lnTo>
                <a:lnTo>
                  <a:pt x="0" y="199644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377944" y="4811420"/>
            <a:ext cx="6529705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42795" marR="5080" indent="-2030730">
              <a:lnSpc>
                <a:spcPct val="127099"/>
              </a:lnSpc>
              <a:spcBef>
                <a:spcPts val="100"/>
              </a:spcBef>
            </a:pPr>
            <a:r>
              <a:rPr dirty="0" sz="2400">
                <a:latin typeface="Corbel"/>
                <a:cs typeface="Corbel"/>
              </a:rPr>
              <a:t>Prepare</a:t>
            </a:r>
            <a:r>
              <a:rPr dirty="0" sz="2400" spc="-3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the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students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to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pick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the</a:t>
            </a:r>
            <a:r>
              <a:rPr dirty="0" sz="2400" spc="-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right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data</a:t>
            </a:r>
            <a:r>
              <a:rPr dirty="0" sz="2400" spc="-10">
                <a:latin typeface="Corbel"/>
                <a:cs typeface="Corbel"/>
              </a:rPr>
              <a:t> structure </a:t>
            </a:r>
            <a:r>
              <a:rPr dirty="0" sz="2400">
                <a:latin typeface="Corbel"/>
                <a:cs typeface="Corbel"/>
              </a:rPr>
              <a:t>for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a</a:t>
            </a:r>
            <a:r>
              <a:rPr dirty="0" sz="2400" spc="-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given</a:t>
            </a:r>
            <a:r>
              <a:rPr dirty="0" sz="2400" spc="5">
                <a:latin typeface="Corbel"/>
                <a:cs typeface="Corbel"/>
              </a:rPr>
              <a:t> </a:t>
            </a:r>
            <a:r>
              <a:rPr dirty="0" sz="2400" spc="-10">
                <a:latin typeface="Corbel"/>
                <a:cs typeface="Corbel"/>
              </a:rPr>
              <a:t>problem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919220" y="3533902"/>
            <a:ext cx="7278370" cy="72644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 marR="5080">
              <a:lnSpc>
                <a:spcPts val="2640"/>
              </a:lnSpc>
              <a:spcBef>
                <a:spcPts val="385"/>
              </a:spcBef>
            </a:pP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Develop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the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skills</a:t>
            </a:r>
            <a:r>
              <a:rPr dirty="0" sz="2400" spc="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to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analyze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time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space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requirements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for</a:t>
            </a:r>
            <a:r>
              <a:rPr dirty="0" sz="2400" spc="-2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4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data structure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FFFFFF"/>
                </a:solidFill>
                <a:latin typeface="Corbel"/>
                <a:cs typeface="Corbel"/>
              </a:rPr>
              <a:t>its associated</a:t>
            </a:r>
            <a:r>
              <a:rPr dirty="0" sz="2400" spc="-1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8951"/>
            <a:ext cx="10906125" cy="1651000"/>
          </a:xfrm>
          <a:custGeom>
            <a:avLst/>
            <a:gdLst/>
            <a:ahLst/>
            <a:cxnLst/>
            <a:rect l="l" t="t" r="r" b="b"/>
            <a:pathLst>
              <a:path w="10906125" h="1651000">
                <a:moveTo>
                  <a:pt x="10905744" y="0"/>
                </a:moveTo>
                <a:lnTo>
                  <a:pt x="0" y="0"/>
                </a:lnTo>
                <a:lnTo>
                  <a:pt x="0" y="1650492"/>
                </a:lnTo>
                <a:lnTo>
                  <a:pt x="10905744" y="1650492"/>
                </a:lnTo>
                <a:lnTo>
                  <a:pt x="1090574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pc="-65"/>
              <a:t>P</a:t>
            </a:r>
            <a:r>
              <a:rPr dirty="0" cap="small" spc="-40"/>
              <a:t>r</a:t>
            </a:r>
            <a:r>
              <a:rPr dirty="0" cap="small" spc="-45"/>
              <a:t>e</a:t>
            </a:r>
            <a:r>
              <a:rPr dirty="0" cap="small" spc="-60"/>
              <a:t>-</a:t>
            </a:r>
            <a:r>
              <a:rPr dirty="0" cap="small" spc="-40"/>
              <a:t>r</a:t>
            </a:r>
            <a:r>
              <a:rPr dirty="0" cap="small" spc="-45"/>
              <a:t>e</a:t>
            </a:r>
            <a:r>
              <a:rPr dirty="0" cap="small" spc="-30"/>
              <a:t>q</a:t>
            </a:r>
            <a:r>
              <a:rPr dirty="0" cap="small" spc="-40"/>
              <a:t>u</a:t>
            </a:r>
            <a:r>
              <a:rPr dirty="0" cap="small" spc="-50"/>
              <a:t>i</a:t>
            </a:r>
            <a:r>
              <a:rPr dirty="0" cap="small" spc="-35"/>
              <a:t>s</a:t>
            </a:r>
            <a:r>
              <a:rPr dirty="0" cap="small" spc="-50"/>
              <a:t>it</a:t>
            </a:r>
            <a:r>
              <a:rPr dirty="0" cap="small" spc="10"/>
              <a:t>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11013947" y="758951"/>
            <a:ext cx="1178560" cy="1651000"/>
          </a:xfrm>
          <a:custGeom>
            <a:avLst/>
            <a:gdLst/>
            <a:ahLst/>
            <a:cxnLst/>
            <a:rect l="l" t="t" r="r" b="b"/>
            <a:pathLst>
              <a:path w="1178559" h="1651000">
                <a:moveTo>
                  <a:pt x="0" y="1650492"/>
                </a:moveTo>
                <a:lnTo>
                  <a:pt x="1178051" y="1650492"/>
                </a:lnTo>
                <a:lnTo>
                  <a:pt x="1178051" y="0"/>
                </a:lnTo>
                <a:lnTo>
                  <a:pt x="0" y="0"/>
                </a:lnTo>
                <a:lnTo>
                  <a:pt x="0" y="1650492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523" y="2526792"/>
            <a:ext cx="1169035" cy="3563620"/>
          </a:xfrm>
          <a:custGeom>
            <a:avLst/>
            <a:gdLst/>
            <a:ahLst/>
            <a:cxnLst/>
            <a:rect l="l" t="t" r="r" b="b"/>
            <a:pathLst>
              <a:path w="1169035" h="3563620">
                <a:moveTo>
                  <a:pt x="1168908" y="0"/>
                </a:moveTo>
                <a:lnTo>
                  <a:pt x="0" y="0"/>
                </a:lnTo>
                <a:lnTo>
                  <a:pt x="0" y="3563112"/>
                </a:lnTo>
                <a:lnTo>
                  <a:pt x="1168908" y="3563112"/>
                </a:lnTo>
                <a:lnTo>
                  <a:pt x="1168908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78636" y="2526792"/>
            <a:ext cx="10913745" cy="3563620"/>
          </a:xfrm>
          <a:custGeom>
            <a:avLst/>
            <a:gdLst/>
            <a:ahLst/>
            <a:cxnLst/>
            <a:rect l="l" t="t" r="r" b="b"/>
            <a:pathLst>
              <a:path w="10913745" h="3563620">
                <a:moveTo>
                  <a:pt x="0" y="3563112"/>
                </a:moveTo>
                <a:lnTo>
                  <a:pt x="10913364" y="3563112"/>
                </a:lnTo>
                <a:lnTo>
                  <a:pt x="10913364" y="0"/>
                </a:lnTo>
                <a:lnTo>
                  <a:pt x="0" y="0"/>
                </a:lnTo>
                <a:lnTo>
                  <a:pt x="0" y="3563112"/>
                </a:lnTo>
                <a:close/>
              </a:path>
            </a:pathLst>
          </a:custGeom>
          <a:solidFill>
            <a:srgbClr val="D9D9D9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679575" y="3164839"/>
            <a:ext cx="5522595" cy="17875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815"/>
              </a:lnSpc>
              <a:spcBef>
                <a:spcPts val="105"/>
              </a:spcBef>
            </a:pPr>
            <a:r>
              <a:rPr dirty="0" sz="32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3200" spc="-60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3200" b="1">
                <a:solidFill>
                  <a:srgbClr val="585858"/>
                </a:solidFill>
                <a:latin typeface="Corbel"/>
                <a:cs typeface="Corbel"/>
              </a:rPr>
              <a:t>Computer</a:t>
            </a:r>
            <a:r>
              <a:rPr dirty="0" sz="3200" spc="-20" b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3200" spc="-10" b="1">
                <a:solidFill>
                  <a:srgbClr val="585858"/>
                </a:solidFill>
                <a:latin typeface="Corbel"/>
                <a:cs typeface="Corbel"/>
              </a:rPr>
              <a:t>Programming</a:t>
            </a:r>
            <a:endParaRPr sz="3200">
              <a:latin typeface="Corbel"/>
              <a:cs typeface="Corbel"/>
            </a:endParaRPr>
          </a:p>
          <a:p>
            <a:pPr marL="698500" marR="5080" indent="-182880">
              <a:lnSpc>
                <a:spcPts val="3240"/>
              </a:lnSpc>
              <a:spcBef>
                <a:spcPts val="380"/>
              </a:spcBef>
            </a:pPr>
            <a:r>
              <a:rPr dirty="0" sz="30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3000" spc="-48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It</a:t>
            </a:r>
            <a:r>
              <a:rPr dirty="0" sz="3000" spc="-2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is</a:t>
            </a:r>
            <a:r>
              <a:rPr dirty="0" sz="30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assumed</a:t>
            </a:r>
            <a:r>
              <a:rPr dirty="0" sz="3000" spc="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that</a:t>
            </a:r>
            <a:r>
              <a:rPr dirty="0" sz="3000" spc="-10">
                <a:solidFill>
                  <a:srgbClr val="FF0000"/>
                </a:solidFill>
                <a:latin typeface="Corbel"/>
                <a:cs typeface="Corbel"/>
              </a:rPr>
              <a:t> students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have</a:t>
            </a:r>
            <a:r>
              <a:rPr dirty="0" sz="30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a</a:t>
            </a:r>
            <a:r>
              <a:rPr dirty="0" sz="30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very</a:t>
            </a:r>
            <a:r>
              <a:rPr dirty="0" sz="3000" spc="-3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good</a:t>
            </a:r>
            <a:r>
              <a:rPr dirty="0" sz="3000" spc="-15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command</a:t>
            </a:r>
            <a:r>
              <a:rPr dirty="0" sz="3000" spc="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 spc="-25">
                <a:solidFill>
                  <a:srgbClr val="FF0000"/>
                </a:solidFill>
                <a:latin typeface="Corbel"/>
                <a:cs typeface="Corbel"/>
              </a:rPr>
              <a:t>on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programming</a:t>
            </a:r>
            <a:r>
              <a:rPr dirty="0" sz="3000" spc="-1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>
                <a:solidFill>
                  <a:srgbClr val="FF0000"/>
                </a:solidFill>
                <a:latin typeface="Corbel"/>
                <a:cs typeface="Corbel"/>
              </a:rPr>
              <a:t>in</a:t>
            </a:r>
            <a:r>
              <a:rPr dirty="0" sz="3000" spc="-12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3000" spc="-20">
                <a:solidFill>
                  <a:srgbClr val="FF0000"/>
                </a:solidFill>
                <a:latin typeface="Corbel"/>
                <a:cs typeface="Corbel"/>
              </a:rPr>
              <a:t>C++.</a:t>
            </a:r>
            <a:endParaRPr sz="3000">
              <a:latin typeface="Corbel"/>
              <a:cs typeface="Corbe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2004" y="2624327"/>
            <a:ext cx="4015740" cy="303123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216010" y="5681878"/>
            <a:ext cx="31324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Corbel"/>
                <a:cs typeface="Corbel"/>
              </a:rPr>
              <a:t>https:/</a:t>
            </a:r>
            <a:r>
              <a:rPr dirty="0" sz="1000" spc="-10">
                <a:latin typeface="Corbel"/>
                <a:cs typeface="Corbel"/>
                <a:hlinkClick r:id="rId3"/>
              </a:rPr>
              <a:t>/www.good</a:t>
            </a:r>
            <a:r>
              <a:rPr dirty="0" sz="1000" spc="-10">
                <a:latin typeface="Corbel"/>
                <a:cs typeface="Corbel"/>
              </a:rPr>
              <a:t>c</a:t>
            </a:r>
            <a:r>
              <a:rPr dirty="0" sz="1000" spc="-10">
                <a:latin typeface="Corbel"/>
                <a:cs typeface="Corbel"/>
                <a:hlinkClick r:id="rId3"/>
              </a:rPr>
              <a:t>ore.co.uk/blog/coding-vs-programming/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1724" y="2668904"/>
            <a:ext cx="283781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z="5400" spc="-60" b="1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e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x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tboo</a:t>
            </a:r>
            <a:r>
              <a:rPr dirty="0" cap="small" sz="5400" spc="10" b="1">
                <a:solidFill>
                  <a:srgbClr val="FFFFFF"/>
                </a:solidFill>
                <a:latin typeface="Corbel"/>
                <a:cs typeface="Corbel"/>
              </a:rPr>
              <a:t>k</a:t>
            </a:r>
            <a:endParaRPr sz="5400">
              <a:latin typeface="Corbel"/>
              <a:cs typeface="Corbe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622797" y="864869"/>
            <a:ext cx="5384800" cy="2254250"/>
          </a:xfrm>
          <a:custGeom>
            <a:avLst/>
            <a:gdLst/>
            <a:ahLst/>
            <a:cxnLst/>
            <a:rect l="l" t="t" r="r" b="b"/>
            <a:pathLst>
              <a:path w="5384800" h="2254250">
                <a:moveTo>
                  <a:pt x="5384292" y="0"/>
                </a:moveTo>
                <a:lnTo>
                  <a:pt x="1126998" y="0"/>
                </a:lnTo>
                <a:lnTo>
                  <a:pt x="0" y="1126997"/>
                </a:lnTo>
                <a:lnTo>
                  <a:pt x="1126998" y="2253995"/>
                </a:lnTo>
                <a:lnTo>
                  <a:pt x="5384292" y="2253995"/>
                </a:lnTo>
                <a:lnTo>
                  <a:pt x="538429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39279" y="915161"/>
            <a:ext cx="3094990" cy="2063750"/>
          </a:xfrm>
          <a:prstGeom prst="rect"/>
        </p:spPr>
        <p:txBody>
          <a:bodyPr wrap="square" lIns="0" tIns="59055" rIns="0" bIns="0" rtlCol="0" vert="horz">
            <a:spAutoFit/>
          </a:bodyPr>
          <a:lstStyle/>
          <a:p>
            <a:pPr algn="ctr" marL="38100" marR="30480">
              <a:lnSpc>
                <a:spcPts val="3290"/>
              </a:lnSpc>
              <a:spcBef>
                <a:spcPts val="465"/>
              </a:spcBef>
            </a:pPr>
            <a:r>
              <a:rPr dirty="0" sz="3000" b="0" i="1">
                <a:latin typeface="Corbel"/>
                <a:cs typeface="Corbel"/>
              </a:rPr>
              <a:t>Data</a:t>
            </a:r>
            <a:r>
              <a:rPr dirty="0" sz="3000" spc="-30" b="0" i="1">
                <a:latin typeface="Corbel"/>
                <a:cs typeface="Corbel"/>
              </a:rPr>
              <a:t> </a:t>
            </a:r>
            <a:r>
              <a:rPr dirty="0" sz="3000" b="0" i="1">
                <a:latin typeface="Corbel"/>
                <a:cs typeface="Corbel"/>
              </a:rPr>
              <a:t>structures</a:t>
            </a:r>
            <a:r>
              <a:rPr dirty="0" sz="3000" spc="-10" b="0" i="1">
                <a:latin typeface="Corbel"/>
                <a:cs typeface="Corbel"/>
              </a:rPr>
              <a:t> </a:t>
            </a:r>
            <a:r>
              <a:rPr dirty="0" sz="3000" spc="-25" b="0" i="1">
                <a:latin typeface="Corbel"/>
                <a:cs typeface="Corbel"/>
              </a:rPr>
              <a:t>and</a:t>
            </a:r>
            <a:r>
              <a:rPr dirty="0" sz="3000" spc="-25" b="0" i="1">
                <a:latin typeface="Corbel"/>
                <a:cs typeface="Corbel"/>
              </a:rPr>
              <a:t> </a:t>
            </a:r>
            <a:r>
              <a:rPr dirty="0" sz="3000" b="0" i="1">
                <a:latin typeface="Corbel"/>
                <a:cs typeface="Corbel"/>
              </a:rPr>
              <a:t>algorithm</a:t>
            </a:r>
            <a:r>
              <a:rPr dirty="0" sz="3000" spc="-35" b="0" i="1">
                <a:latin typeface="Corbel"/>
                <a:cs typeface="Corbel"/>
              </a:rPr>
              <a:t> </a:t>
            </a:r>
            <a:r>
              <a:rPr dirty="0" sz="3000" spc="-10" b="0" i="1">
                <a:latin typeface="Corbel"/>
                <a:cs typeface="Corbel"/>
              </a:rPr>
              <a:t>analysis</a:t>
            </a:r>
            <a:endParaRPr sz="3000">
              <a:latin typeface="Corbel"/>
              <a:cs typeface="Corbel"/>
            </a:endParaRPr>
          </a:p>
          <a:p>
            <a:pPr algn="ctr" marL="225425" marR="216535">
              <a:lnSpc>
                <a:spcPts val="4570"/>
              </a:lnSpc>
              <a:spcBef>
                <a:spcPts val="70"/>
              </a:spcBef>
            </a:pPr>
            <a:r>
              <a:rPr dirty="0" sz="3000" b="0">
                <a:latin typeface="Corbel"/>
                <a:cs typeface="Corbel"/>
              </a:rPr>
              <a:t>Mark</a:t>
            </a:r>
            <a:r>
              <a:rPr dirty="0" sz="3000" spc="-130" b="0">
                <a:latin typeface="Corbel"/>
                <a:cs typeface="Corbel"/>
              </a:rPr>
              <a:t> </a:t>
            </a:r>
            <a:r>
              <a:rPr dirty="0" sz="3000" spc="-10" b="0">
                <a:latin typeface="Corbel"/>
                <a:cs typeface="Corbel"/>
              </a:rPr>
              <a:t>Allen</a:t>
            </a:r>
            <a:r>
              <a:rPr dirty="0" sz="3000" spc="-150" b="0">
                <a:latin typeface="Corbel"/>
                <a:cs typeface="Corbel"/>
              </a:rPr>
              <a:t> </a:t>
            </a:r>
            <a:r>
              <a:rPr dirty="0" sz="3000" spc="-30" b="0">
                <a:latin typeface="Corbel"/>
                <a:cs typeface="Corbel"/>
              </a:rPr>
              <a:t>Weiss </a:t>
            </a:r>
            <a:r>
              <a:rPr dirty="0" sz="3000" b="0">
                <a:latin typeface="Corbel"/>
                <a:cs typeface="Corbel"/>
              </a:rPr>
              <a:t>4</a:t>
            </a:r>
            <a:r>
              <a:rPr dirty="0" baseline="25000" sz="3000" b="0">
                <a:latin typeface="Corbel"/>
                <a:cs typeface="Corbel"/>
              </a:rPr>
              <a:t>th</a:t>
            </a:r>
            <a:r>
              <a:rPr dirty="0" baseline="25000" sz="3000" spc="277" b="0">
                <a:latin typeface="Corbel"/>
                <a:cs typeface="Corbel"/>
              </a:rPr>
              <a:t> </a:t>
            </a:r>
            <a:r>
              <a:rPr dirty="0" sz="3000" spc="-10" b="0">
                <a:latin typeface="Corbel"/>
                <a:cs typeface="Corbel"/>
              </a:rPr>
              <a:t>Edition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5622797" y="3792473"/>
            <a:ext cx="5384800" cy="2254250"/>
          </a:xfrm>
          <a:custGeom>
            <a:avLst/>
            <a:gdLst/>
            <a:ahLst/>
            <a:cxnLst/>
            <a:rect l="l" t="t" r="r" b="b"/>
            <a:pathLst>
              <a:path w="5384800" h="2254250">
                <a:moveTo>
                  <a:pt x="5384292" y="0"/>
                </a:moveTo>
                <a:lnTo>
                  <a:pt x="1126998" y="0"/>
                </a:lnTo>
                <a:lnTo>
                  <a:pt x="0" y="1126998"/>
                </a:lnTo>
                <a:lnTo>
                  <a:pt x="1126998" y="2253996"/>
                </a:lnTo>
                <a:lnTo>
                  <a:pt x="5384292" y="2253996"/>
                </a:lnTo>
                <a:lnTo>
                  <a:pt x="5384292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439279" y="3842766"/>
            <a:ext cx="3094990" cy="2063750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algn="ctr" marL="38100" marR="30480">
              <a:lnSpc>
                <a:spcPts val="3290"/>
              </a:lnSpc>
              <a:spcBef>
                <a:spcPts val="465"/>
              </a:spcBef>
            </a:pPr>
            <a:r>
              <a:rPr dirty="0" sz="3000" i="1">
                <a:solidFill>
                  <a:srgbClr val="FFFFFF"/>
                </a:solidFill>
                <a:latin typeface="Corbel"/>
                <a:cs typeface="Corbel"/>
              </a:rPr>
              <a:t>Data</a:t>
            </a:r>
            <a:r>
              <a:rPr dirty="0" sz="3000" spc="-30" i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i="1">
                <a:solidFill>
                  <a:srgbClr val="FFFFFF"/>
                </a:solidFill>
                <a:latin typeface="Corbel"/>
                <a:cs typeface="Corbel"/>
              </a:rPr>
              <a:t>structures</a:t>
            </a:r>
            <a:r>
              <a:rPr dirty="0" sz="3000" spc="-10" i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spc="-25" i="1">
                <a:solidFill>
                  <a:srgbClr val="FFFFFF"/>
                </a:solidFill>
                <a:latin typeface="Corbel"/>
                <a:cs typeface="Corbel"/>
              </a:rPr>
              <a:t>and</a:t>
            </a:r>
            <a:r>
              <a:rPr dirty="0" sz="3000" spc="-25" i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i="1">
                <a:solidFill>
                  <a:srgbClr val="FFFFFF"/>
                </a:solidFill>
                <a:latin typeface="Corbel"/>
                <a:cs typeface="Corbel"/>
              </a:rPr>
              <a:t>algorithms</a:t>
            </a:r>
            <a:r>
              <a:rPr dirty="0" sz="3000" spc="-40" i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i="1">
                <a:solidFill>
                  <a:srgbClr val="FFFFFF"/>
                </a:solidFill>
                <a:latin typeface="Corbel"/>
                <a:cs typeface="Corbel"/>
              </a:rPr>
              <a:t>in</a:t>
            </a:r>
            <a:r>
              <a:rPr dirty="0" sz="3000" spc="-145" i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spc="-25" i="1">
                <a:solidFill>
                  <a:srgbClr val="FFFFFF"/>
                </a:solidFill>
                <a:latin typeface="Corbel"/>
                <a:cs typeface="Corbel"/>
              </a:rPr>
              <a:t>C++</a:t>
            </a:r>
            <a:endParaRPr sz="3000">
              <a:latin typeface="Corbel"/>
              <a:cs typeface="Corbel"/>
            </a:endParaRPr>
          </a:p>
          <a:p>
            <a:pPr algn="ctr" marL="367030" marR="360680">
              <a:lnSpc>
                <a:spcPts val="4570"/>
              </a:lnSpc>
              <a:spcBef>
                <a:spcPts val="70"/>
              </a:spcBef>
            </a:pPr>
            <a:r>
              <a:rPr dirty="0" sz="3000">
                <a:solidFill>
                  <a:srgbClr val="FFFFFF"/>
                </a:solidFill>
                <a:latin typeface="Corbel"/>
                <a:cs typeface="Corbel"/>
              </a:rPr>
              <a:t>Adam</a:t>
            </a:r>
            <a:r>
              <a:rPr dirty="0" sz="3000" spc="-5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Corbel"/>
                <a:cs typeface="Corbel"/>
              </a:rPr>
              <a:t>Drozdek </a:t>
            </a:r>
            <a:r>
              <a:rPr dirty="0" sz="3000">
                <a:solidFill>
                  <a:srgbClr val="FFFFFF"/>
                </a:solidFill>
                <a:latin typeface="Corbel"/>
                <a:cs typeface="Corbel"/>
              </a:rPr>
              <a:t>4</a:t>
            </a:r>
            <a:r>
              <a:rPr dirty="0" baseline="25000" sz="3000">
                <a:solidFill>
                  <a:srgbClr val="FFFFFF"/>
                </a:solidFill>
                <a:latin typeface="Corbel"/>
                <a:cs typeface="Corbel"/>
              </a:rPr>
              <a:t>th</a:t>
            </a:r>
            <a:r>
              <a:rPr dirty="0" baseline="25000" sz="3000" spc="277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Corbel"/>
                <a:cs typeface="Corbel"/>
              </a:rPr>
              <a:t>Edition</a:t>
            </a:r>
            <a:endParaRPr sz="3000">
              <a:latin typeface="Corbel"/>
              <a:cs typeface="Corbe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700" y="406908"/>
            <a:ext cx="2296731" cy="301752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3602735"/>
            <a:ext cx="2296731" cy="28559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294" y="2037410"/>
            <a:ext cx="2724785" cy="1763395"/>
          </a:xfrm>
          <a:prstGeom prst="rect"/>
        </p:spPr>
        <p:txBody>
          <a:bodyPr wrap="square" lIns="0" tIns="116205" rIns="0" bIns="0" rtlCol="0" vert="horz">
            <a:spAutoFit/>
          </a:bodyPr>
          <a:lstStyle/>
          <a:p>
            <a:pPr marL="169545" marR="5080" indent="-157480">
              <a:lnSpc>
                <a:spcPts val="6480"/>
              </a:lnSpc>
              <a:spcBef>
                <a:spcPts val="915"/>
              </a:spcBef>
            </a:pPr>
            <a:r>
              <a:rPr dirty="0" cap="small" sz="6000" spc="-65">
                <a:solidFill>
                  <a:srgbClr val="000000"/>
                </a:solidFill>
              </a:rPr>
              <a:t>G</a:t>
            </a:r>
            <a:r>
              <a:rPr dirty="0" cap="small" sz="6000" spc="-55">
                <a:solidFill>
                  <a:srgbClr val="000000"/>
                </a:solidFill>
              </a:rPr>
              <a:t>r</a:t>
            </a:r>
            <a:r>
              <a:rPr dirty="0" cap="small" sz="6000" spc="-50">
                <a:solidFill>
                  <a:srgbClr val="000000"/>
                </a:solidFill>
              </a:rPr>
              <a:t>a</a:t>
            </a:r>
            <a:r>
              <a:rPr dirty="0" cap="small" sz="6000" spc="-45">
                <a:solidFill>
                  <a:srgbClr val="000000"/>
                </a:solidFill>
              </a:rPr>
              <a:t>d</a:t>
            </a:r>
            <a:r>
              <a:rPr dirty="0" cap="small" sz="6000" spc="-55">
                <a:solidFill>
                  <a:srgbClr val="000000"/>
                </a:solidFill>
              </a:rPr>
              <a:t>in</a:t>
            </a:r>
            <a:r>
              <a:rPr dirty="0" cap="small" sz="6000">
                <a:solidFill>
                  <a:srgbClr val="000000"/>
                </a:solidFill>
              </a:rPr>
              <a:t>g </a:t>
            </a:r>
            <a:r>
              <a:rPr dirty="0" cap="small" sz="6000" spc="-60">
                <a:solidFill>
                  <a:srgbClr val="000000"/>
                </a:solidFill>
              </a:rPr>
              <a:t>S</a:t>
            </a:r>
            <a:r>
              <a:rPr dirty="0" cap="small" sz="6000" spc="-50">
                <a:solidFill>
                  <a:srgbClr val="000000"/>
                </a:solidFill>
              </a:rPr>
              <a:t>c</a:t>
            </a:r>
            <a:r>
              <a:rPr dirty="0" cap="small" sz="6000" spc="-55">
                <a:solidFill>
                  <a:srgbClr val="000000"/>
                </a:solidFill>
              </a:rPr>
              <a:t>hem</a:t>
            </a:r>
            <a:r>
              <a:rPr dirty="0" cap="small" sz="6000">
                <a:solidFill>
                  <a:srgbClr val="000000"/>
                </a:solidFill>
              </a:rPr>
              <a:t>e</a:t>
            </a:r>
            <a:endParaRPr sz="6000"/>
          </a:p>
        </p:txBody>
      </p:sp>
      <p:sp>
        <p:nvSpPr>
          <p:cNvPr id="3" name="object 3" descr=""/>
          <p:cNvSpPr/>
          <p:nvPr/>
        </p:nvSpPr>
        <p:spPr>
          <a:xfrm>
            <a:off x="0" y="762000"/>
            <a:ext cx="1286510" cy="5334000"/>
          </a:xfrm>
          <a:custGeom>
            <a:avLst/>
            <a:gdLst/>
            <a:ahLst/>
            <a:cxnLst/>
            <a:rect l="l" t="t" r="r" b="b"/>
            <a:pathLst>
              <a:path w="1286510" h="5334000">
                <a:moveTo>
                  <a:pt x="1286256" y="0"/>
                </a:moveTo>
                <a:lnTo>
                  <a:pt x="0" y="0"/>
                </a:lnTo>
                <a:lnTo>
                  <a:pt x="0" y="5334000"/>
                </a:lnTo>
                <a:lnTo>
                  <a:pt x="1286256" y="5334000"/>
                </a:lnTo>
                <a:lnTo>
                  <a:pt x="1286256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951476" y="2086355"/>
            <a:ext cx="0" cy="2686685"/>
          </a:xfrm>
          <a:custGeom>
            <a:avLst/>
            <a:gdLst/>
            <a:ahLst/>
            <a:cxnLst/>
            <a:rect l="l" t="t" r="r" b="b"/>
            <a:pathLst>
              <a:path w="0" h="2686685">
                <a:moveTo>
                  <a:pt x="0" y="0"/>
                </a:moveTo>
                <a:lnTo>
                  <a:pt x="0" y="2686685"/>
                </a:lnTo>
              </a:path>
            </a:pathLst>
          </a:custGeom>
          <a:ln w="12700">
            <a:solidFill>
              <a:srgbClr val="7E7E7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290565" y="864869"/>
            <a:ext cx="6233160" cy="3023870"/>
          </a:xfrm>
          <a:custGeom>
            <a:avLst/>
            <a:gdLst/>
            <a:ahLst/>
            <a:cxnLst/>
            <a:rect l="l" t="t" r="r" b="b"/>
            <a:pathLst>
              <a:path w="6233159" h="3023870">
                <a:moveTo>
                  <a:pt x="0" y="3023616"/>
                </a:moveTo>
                <a:lnTo>
                  <a:pt x="6233160" y="3023616"/>
                </a:lnTo>
                <a:lnTo>
                  <a:pt x="6233160" y="0"/>
                </a:lnTo>
                <a:lnTo>
                  <a:pt x="0" y="0"/>
                </a:lnTo>
                <a:lnTo>
                  <a:pt x="0" y="3023616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5349494" y="1034820"/>
          <a:ext cx="4469765" cy="242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8475"/>
                <a:gridCol w="1430020"/>
              </a:tblGrid>
              <a:tr h="470534">
                <a:tc>
                  <a:txBody>
                    <a:bodyPr/>
                    <a:lstStyle/>
                    <a:p>
                      <a:pPr marL="31750">
                        <a:lnSpc>
                          <a:spcPts val="3340"/>
                        </a:lnSpc>
                      </a:pPr>
                      <a:r>
                        <a:rPr dirty="0" sz="3200" spc="-10">
                          <a:solidFill>
                            <a:srgbClr val="40B9D2"/>
                          </a:solidFill>
                          <a:latin typeface="Segoe UI Symbol"/>
                          <a:cs typeface="Segoe UI Symbol"/>
                        </a:rPr>
                        <a:t>🞄</a:t>
                      </a:r>
                      <a:r>
                        <a:rPr dirty="0" sz="3200" spc="-10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Midterms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ts val="3340"/>
                        </a:lnSpc>
                      </a:pPr>
                      <a:r>
                        <a:rPr dirty="0" sz="3200" spc="-25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30%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</a:tr>
              <a:tr h="493395">
                <a:tc>
                  <a:txBody>
                    <a:bodyPr/>
                    <a:lstStyle/>
                    <a:p>
                      <a:pPr marL="31750">
                        <a:lnSpc>
                          <a:spcPts val="3525"/>
                        </a:lnSpc>
                      </a:pPr>
                      <a:r>
                        <a:rPr dirty="0" sz="3200" spc="-10">
                          <a:solidFill>
                            <a:srgbClr val="40B9D2"/>
                          </a:solidFill>
                          <a:latin typeface="Segoe UI Symbol"/>
                          <a:cs typeface="Segoe UI Symbol"/>
                        </a:rPr>
                        <a:t>🞄</a:t>
                      </a:r>
                      <a:r>
                        <a:rPr dirty="0" sz="3200" spc="-10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Quizzes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ts val="3525"/>
                        </a:lnSpc>
                      </a:pPr>
                      <a:r>
                        <a:rPr dirty="0" sz="3200" spc="-25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10%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</a:tr>
              <a:tr h="494030">
                <a:tc>
                  <a:txBody>
                    <a:bodyPr/>
                    <a:lstStyle/>
                    <a:p>
                      <a:pPr marL="31750">
                        <a:lnSpc>
                          <a:spcPts val="3525"/>
                        </a:lnSpc>
                      </a:pPr>
                      <a:r>
                        <a:rPr dirty="0" sz="3200" spc="-10">
                          <a:solidFill>
                            <a:srgbClr val="40B9D2"/>
                          </a:solidFill>
                          <a:latin typeface="Segoe UI Symbol"/>
                          <a:cs typeface="Segoe UI Symbol"/>
                        </a:rPr>
                        <a:t>🞄</a:t>
                      </a:r>
                      <a:r>
                        <a:rPr dirty="0" sz="3200" spc="-10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HomeWorks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ts val="3525"/>
                        </a:lnSpc>
                      </a:pPr>
                      <a:r>
                        <a:rPr dirty="0" sz="3200" spc="-25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0%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</a:tr>
              <a:tr h="493395">
                <a:tc>
                  <a:txBody>
                    <a:bodyPr/>
                    <a:lstStyle/>
                    <a:p>
                      <a:pPr marL="31750">
                        <a:lnSpc>
                          <a:spcPts val="3525"/>
                        </a:lnSpc>
                      </a:pPr>
                      <a:r>
                        <a:rPr dirty="0" sz="3200" spc="-10">
                          <a:solidFill>
                            <a:srgbClr val="40B9D2"/>
                          </a:solidFill>
                          <a:latin typeface="Segoe UI Symbol"/>
                          <a:cs typeface="Segoe UI Symbol"/>
                        </a:rPr>
                        <a:t>🞄</a:t>
                      </a:r>
                      <a:r>
                        <a:rPr dirty="0" sz="3200" spc="-10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Assignments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ts val="3525"/>
                        </a:lnSpc>
                      </a:pPr>
                      <a:r>
                        <a:rPr dirty="0" sz="3200" spc="-25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20%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</a:tr>
              <a:tr h="470534">
                <a:tc>
                  <a:txBody>
                    <a:bodyPr/>
                    <a:lstStyle/>
                    <a:p>
                      <a:pPr marL="31750">
                        <a:lnSpc>
                          <a:spcPts val="3525"/>
                        </a:lnSpc>
                      </a:pPr>
                      <a:r>
                        <a:rPr dirty="0" sz="3200" spc="-10">
                          <a:solidFill>
                            <a:srgbClr val="40B9D2"/>
                          </a:solidFill>
                          <a:latin typeface="Segoe UI Symbol"/>
                          <a:cs typeface="Segoe UI Symbol"/>
                        </a:rPr>
                        <a:t>🞄</a:t>
                      </a:r>
                      <a:r>
                        <a:rPr dirty="0" sz="3200" spc="-10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Final: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ts val="3525"/>
                        </a:lnSpc>
                      </a:pPr>
                      <a:r>
                        <a:rPr dirty="0" sz="3200" spc="-25">
                          <a:solidFill>
                            <a:srgbClr val="585858"/>
                          </a:solidFill>
                          <a:latin typeface="Corbel"/>
                          <a:cs typeface="Corbel"/>
                        </a:rPr>
                        <a:t>40%</a:t>
                      </a:r>
                      <a:endParaRPr sz="3200">
                        <a:latin typeface="Corbel"/>
                        <a:cs typeface="Corbe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7" name="object 7" descr=""/>
          <p:cNvSpPr/>
          <p:nvPr/>
        </p:nvSpPr>
        <p:spPr>
          <a:xfrm>
            <a:off x="11684507" y="768095"/>
            <a:ext cx="508000" cy="5328285"/>
          </a:xfrm>
          <a:custGeom>
            <a:avLst/>
            <a:gdLst/>
            <a:ahLst/>
            <a:cxnLst/>
            <a:rect l="l" t="t" r="r" b="b"/>
            <a:pathLst>
              <a:path w="508000" h="5328285">
                <a:moveTo>
                  <a:pt x="507492" y="0"/>
                </a:moveTo>
                <a:lnTo>
                  <a:pt x="0" y="0"/>
                </a:lnTo>
                <a:lnTo>
                  <a:pt x="0" y="5327904"/>
                </a:lnTo>
                <a:lnTo>
                  <a:pt x="507492" y="5327904"/>
                </a:lnTo>
                <a:lnTo>
                  <a:pt x="507492" y="0"/>
                </a:lnTo>
                <a:close/>
              </a:path>
            </a:pathLst>
          </a:custGeom>
          <a:solidFill>
            <a:srgbClr val="C7C7C7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2775140" y="5010848"/>
            <a:ext cx="6108700" cy="970915"/>
            <a:chOff x="2775140" y="5010848"/>
            <a:chExt cx="6108700" cy="970915"/>
          </a:xfrm>
        </p:grpSpPr>
        <p:sp>
          <p:nvSpPr>
            <p:cNvPr id="9" name="object 9" descr=""/>
            <p:cNvSpPr/>
            <p:nvPr/>
          </p:nvSpPr>
          <p:spPr>
            <a:xfrm>
              <a:off x="2780537" y="5016245"/>
              <a:ext cx="6097905" cy="960119"/>
            </a:xfrm>
            <a:custGeom>
              <a:avLst/>
              <a:gdLst/>
              <a:ahLst/>
              <a:cxnLst/>
              <a:rect l="l" t="t" r="r" b="b"/>
              <a:pathLst>
                <a:path w="6097905" h="960120">
                  <a:moveTo>
                    <a:pt x="5937504" y="0"/>
                  </a:moveTo>
                  <a:lnTo>
                    <a:pt x="160019" y="0"/>
                  </a:lnTo>
                  <a:lnTo>
                    <a:pt x="109435" y="8156"/>
                  </a:lnTo>
                  <a:lnTo>
                    <a:pt x="65507" y="30870"/>
                  </a:lnTo>
                  <a:lnTo>
                    <a:pt x="30870" y="65507"/>
                  </a:lnTo>
                  <a:lnTo>
                    <a:pt x="8156" y="109435"/>
                  </a:lnTo>
                  <a:lnTo>
                    <a:pt x="0" y="160019"/>
                  </a:lnTo>
                  <a:lnTo>
                    <a:pt x="0" y="800099"/>
                  </a:lnTo>
                  <a:lnTo>
                    <a:pt x="8156" y="850679"/>
                  </a:lnTo>
                  <a:lnTo>
                    <a:pt x="30870" y="894606"/>
                  </a:lnTo>
                  <a:lnTo>
                    <a:pt x="65507" y="929246"/>
                  </a:lnTo>
                  <a:lnTo>
                    <a:pt x="109435" y="951962"/>
                  </a:lnTo>
                  <a:lnTo>
                    <a:pt x="160019" y="960119"/>
                  </a:lnTo>
                  <a:lnTo>
                    <a:pt x="5937504" y="960119"/>
                  </a:lnTo>
                  <a:lnTo>
                    <a:pt x="5988088" y="951962"/>
                  </a:lnTo>
                  <a:lnTo>
                    <a:pt x="6032016" y="929246"/>
                  </a:lnTo>
                  <a:lnTo>
                    <a:pt x="6066653" y="894606"/>
                  </a:lnTo>
                  <a:lnTo>
                    <a:pt x="6089367" y="850679"/>
                  </a:lnTo>
                  <a:lnTo>
                    <a:pt x="6097523" y="800099"/>
                  </a:lnTo>
                  <a:lnTo>
                    <a:pt x="6097523" y="160019"/>
                  </a:lnTo>
                  <a:lnTo>
                    <a:pt x="6089367" y="109435"/>
                  </a:lnTo>
                  <a:lnTo>
                    <a:pt x="6066653" y="65507"/>
                  </a:lnTo>
                  <a:lnTo>
                    <a:pt x="6032016" y="30870"/>
                  </a:lnTo>
                  <a:lnTo>
                    <a:pt x="5988088" y="8156"/>
                  </a:lnTo>
                  <a:lnTo>
                    <a:pt x="5937504" y="0"/>
                  </a:lnTo>
                  <a:close/>
                </a:path>
              </a:pathLst>
            </a:custGeom>
            <a:solidFill>
              <a:srgbClr val="C1333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780537" y="5016245"/>
              <a:ext cx="6097905" cy="960119"/>
            </a:xfrm>
            <a:custGeom>
              <a:avLst/>
              <a:gdLst/>
              <a:ahLst/>
              <a:cxnLst/>
              <a:rect l="l" t="t" r="r" b="b"/>
              <a:pathLst>
                <a:path w="6097905" h="960120">
                  <a:moveTo>
                    <a:pt x="0" y="160019"/>
                  </a:moveTo>
                  <a:lnTo>
                    <a:pt x="8156" y="109435"/>
                  </a:lnTo>
                  <a:lnTo>
                    <a:pt x="30870" y="65507"/>
                  </a:lnTo>
                  <a:lnTo>
                    <a:pt x="65507" y="30870"/>
                  </a:lnTo>
                  <a:lnTo>
                    <a:pt x="109435" y="8156"/>
                  </a:lnTo>
                  <a:lnTo>
                    <a:pt x="160019" y="0"/>
                  </a:lnTo>
                  <a:lnTo>
                    <a:pt x="5937504" y="0"/>
                  </a:lnTo>
                  <a:lnTo>
                    <a:pt x="5988088" y="8156"/>
                  </a:lnTo>
                  <a:lnTo>
                    <a:pt x="6032016" y="30870"/>
                  </a:lnTo>
                  <a:lnTo>
                    <a:pt x="6066653" y="65507"/>
                  </a:lnTo>
                  <a:lnTo>
                    <a:pt x="6089367" y="109435"/>
                  </a:lnTo>
                  <a:lnTo>
                    <a:pt x="6097523" y="160019"/>
                  </a:lnTo>
                  <a:lnTo>
                    <a:pt x="6097523" y="800099"/>
                  </a:lnTo>
                  <a:lnTo>
                    <a:pt x="6089367" y="850679"/>
                  </a:lnTo>
                  <a:lnTo>
                    <a:pt x="6066653" y="894606"/>
                  </a:lnTo>
                  <a:lnTo>
                    <a:pt x="6032016" y="929246"/>
                  </a:lnTo>
                  <a:lnTo>
                    <a:pt x="5988088" y="951962"/>
                  </a:lnTo>
                  <a:lnTo>
                    <a:pt x="5937504" y="960119"/>
                  </a:lnTo>
                  <a:lnTo>
                    <a:pt x="160019" y="960119"/>
                  </a:lnTo>
                  <a:lnTo>
                    <a:pt x="109435" y="951962"/>
                  </a:lnTo>
                  <a:lnTo>
                    <a:pt x="65507" y="929246"/>
                  </a:lnTo>
                  <a:lnTo>
                    <a:pt x="30870" y="894606"/>
                  </a:lnTo>
                  <a:lnTo>
                    <a:pt x="8156" y="850679"/>
                  </a:lnTo>
                  <a:lnTo>
                    <a:pt x="0" y="800099"/>
                  </a:lnTo>
                  <a:lnTo>
                    <a:pt x="0" y="160019"/>
                  </a:lnTo>
                  <a:close/>
                </a:path>
              </a:pathLst>
            </a:custGeom>
            <a:ln w="1079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965830" y="5120132"/>
            <a:ext cx="55702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solidFill>
                  <a:srgbClr val="FFFFFF"/>
                </a:solidFill>
                <a:latin typeface="Corbel"/>
                <a:cs typeface="Corbel"/>
              </a:rPr>
              <a:t>Absolute</a:t>
            </a:r>
            <a:r>
              <a:rPr dirty="0" sz="4000" spc="-15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000" b="1">
                <a:solidFill>
                  <a:srgbClr val="FFFFFF"/>
                </a:solidFill>
                <a:latin typeface="Corbel"/>
                <a:cs typeface="Corbel"/>
              </a:rPr>
              <a:t>grading</a:t>
            </a:r>
            <a:r>
              <a:rPr dirty="0" sz="4000" spc="-16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4000" spc="-10" b="1">
                <a:solidFill>
                  <a:srgbClr val="FFFFFF"/>
                </a:solidFill>
                <a:latin typeface="Corbel"/>
                <a:cs typeface="Corbel"/>
              </a:rPr>
              <a:t>scheme</a:t>
            </a:r>
            <a:endParaRPr sz="4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0"/>
            <a:ext cx="4208145" cy="5334000"/>
          </a:xfrm>
          <a:custGeom>
            <a:avLst/>
            <a:gdLst/>
            <a:ahLst/>
            <a:cxnLst/>
            <a:rect l="l" t="t" r="r" b="b"/>
            <a:pathLst>
              <a:path w="4208145" h="5334000">
                <a:moveTo>
                  <a:pt x="4207764" y="0"/>
                </a:moveTo>
                <a:lnTo>
                  <a:pt x="0" y="0"/>
                </a:lnTo>
                <a:lnTo>
                  <a:pt x="0" y="5334000"/>
                </a:lnTo>
                <a:lnTo>
                  <a:pt x="3192272" y="5334000"/>
                </a:lnTo>
                <a:lnTo>
                  <a:pt x="4207764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65277" y="2929254"/>
            <a:ext cx="30505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z="5400" spc="-65" b="1">
                <a:solidFill>
                  <a:srgbClr val="FFFFFF"/>
                </a:solidFill>
                <a:latin typeface="Corbel"/>
                <a:cs typeface="Corbel"/>
              </a:rPr>
              <a:t>I</a:t>
            </a:r>
            <a:r>
              <a:rPr dirty="0" cap="small" sz="5400" spc="-45" b="1">
                <a:solidFill>
                  <a:srgbClr val="FFFFFF"/>
                </a:solidFill>
                <a:latin typeface="Corbel"/>
                <a:cs typeface="Corbel"/>
              </a:rPr>
              <a:t>mpo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r</a:t>
            </a:r>
            <a:r>
              <a:rPr dirty="0" cap="small" sz="5400" spc="-270" b="1">
                <a:solidFill>
                  <a:srgbClr val="FFFFFF"/>
                </a:solidFill>
                <a:latin typeface="Corbel"/>
                <a:cs typeface="Corbel"/>
              </a:rPr>
              <a:t>t</a:t>
            </a:r>
            <a:r>
              <a:rPr dirty="0" cap="small" sz="5400" spc="-35" b="1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cap="small" sz="5400" spc="-40" b="1">
                <a:solidFill>
                  <a:srgbClr val="FFFFFF"/>
                </a:solidFill>
                <a:latin typeface="Corbel"/>
                <a:cs typeface="Corbel"/>
              </a:rPr>
              <a:t>n</a:t>
            </a:r>
            <a:r>
              <a:rPr dirty="0" cap="small" sz="5400" spc="10" b="1">
                <a:solidFill>
                  <a:srgbClr val="FFFFFF"/>
                </a:solidFill>
                <a:latin typeface="Corbel"/>
                <a:cs typeface="Corbel"/>
              </a:rPr>
              <a:t>t</a:t>
            </a:r>
            <a:endParaRPr sz="5400">
              <a:latin typeface="Corbel"/>
              <a:cs typeface="Corbe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87392" y="1302511"/>
            <a:ext cx="6591934" cy="137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9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Corbel"/>
                <a:cs typeface="Corbel"/>
              </a:rPr>
              <a:t>There</a:t>
            </a:r>
            <a:r>
              <a:rPr dirty="0" sz="2400" spc="-10" b="1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Corbel"/>
                <a:cs typeface="Corbel"/>
              </a:rPr>
              <a:t>will</a:t>
            </a:r>
            <a:r>
              <a:rPr dirty="0" sz="2400" spc="-10" b="1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dirty="0" sz="2400" spc="-5" b="1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Corbel"/>
                <a:cs typeface="Corbel"/>
              </a:rPr>
              <a:t>no</a:t>
            </a:r>
            <a:r>
              <a:rPr dirty="0" sz="2400" spc="-5" b="1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FF0000"/>
                </a:solidFill>
                <a:latin typeface="Corbel"/>
                <a:cs typeface="Corbel"/>
              </a:rPr>
              <a:t>makeup</a:t>
            </a:r>
            <a:r>
              <a:rPr dirty="0" sz="2400" spc="-5" b="1" i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spc="-10" b="1" i="1">
                <a:solidFill>
                  <a:srgbClr val="FF0000"/>
                </a:solidFill>
                <a:latin typeface="Corbel"/>
                <a:cs typeface="Corbel"/>
              </a:rPr>
              <a:t>quiz.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Corbel"/>
              <a:cs typeface="Corbel"/>
            </a:endParaRPr>
          </a:p>
          <a:p>
            <a:pPr marL="12700" marR="5080">
              <a:lnSpc>
                <a:spcPts val="2590"/>
              </a:lnSpc>
              <a:spcBef>
                <a:spcPts val="5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9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Quiz</a:t>
            </a:r>
            <a:r>
              <a:rPr dirty="0" sz="2400" spc="-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can</a:t>
            </a:r>
            <a:r>
              <a:rPr dirty="0" sz="2400" spc="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dirty="0" sz="2400" spc="-1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announced</a:t>
            </a:r>
            <a:r>
              <a:rPr dirty="0" sz="2400" spc="-20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or</a:t>
            </a:r>
            <a:r>
              <a:rPr dirty="0" sz="2400" spc="-9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Surprise quiz.</a:t>
            </a:r>
            <a:r>
              <a:rPr dirty="0" sz="2400" spc="-85" b="1" i="1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 i="1">
                <a:solidFill>
                  <a:srgbClr val="585858"/>
                </a:solidFill>
                <a:latin typeface="Corbel"/>
                <a:cs typeface="Corbel"/>
              </a:rPr>
              <a:t>S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o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always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come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prepared</a:t>
            </a:r>
            <a:r>
              <a:rPr dirty="0" sz="2400" spc="-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dirty="0" sz="2400" spc="-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the</a:t>
            </a:r>
            <a:r>
              <a:rPr dirty="0" sz="2400" spc="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287392" y="2948381"/>
            <a:ext cx="6497320" cy="721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0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Submit</a:t>
            </a:r>
            <a:r>
              <a:rPr dirty="0" sz="2400" spc="-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assignments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dirty="0" sz="2400" spc="-3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time.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No</a:t>
            </a:r>
            <a:r>
              <a:rPr dirty="0" sz="2400" spc="-3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late</a:t>
            </a:r>
            <a:r>
              <a:rPr dirty="0" sz="2400" spc="1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assignments</a:t>
            </a:r>
            <a:endParaRPr sz="2400">
              <a:latin typeface="Corbel"/>
              <a:cs typeface="Corbel"/>
            </a:endParaRPr>
          </a:p>
          <a:p>
            <a:pPr marL="12700">
              <a:lnSpc>
                <a:spcPts val="2740"/>
              </a:lnSpc>
            </a:pP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dirty="0" sz="24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be 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accepted.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87392" y="3936619"/>
            <a:ext cx="6459855" cy="17081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651510">
              <a:lnSpc>
                <a:spcPts val="2590"/>
              </a:lnSpc>
              <a:spcBef>
                <a:spcPts val="425"/>
              </a:spcBef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10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There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is a</a:t>
            </a:r>
            <a:r>
              <a:rPr dirty="0" sz="2400" spc="-3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strict</a:t>
            </a:r>
            <a:r>
              <a:rPr dirty="0" sz="24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policy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against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plagiarism</a:t>
            </a:r>
            <a:r>
              <a:rPr dirty="0" sz="24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spc="-25">
                <a:solidFill>
                  <a:srgbClr val="585858"/>
                </a:solidFill>
                <a:latin typeface="Corbel"/>
                <a:cs typeface="Corbel"/>
              </a:rPr>
              <a:t>and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cheating.</a:t>
            </a:r>
            <a:r>
              <a:rPr dirty="0" sz="2400" spc="-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The</a:t>
            </a:r>
            <a:r>
              <a:rPr dirty="0" sz="2400" spc="-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penalty</a:t>
            </a:r>
            <a:r>
              <a:rPr dirty="0" sz="2400" spc="-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can</a:t>
            </a:r>
            <a:r>
              <a:rPr dirty="0" sz="2400" spc="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be</a:t>
            </a:r>
            <a:r>
              <a:rPr dirty="0" sz="2400" spc="-1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an</a:t>
            </a:r>
            <a:r>
              <a:rPr dirty="0" sz="2400" spc="-10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Corbel"/>
                <a:cs typeface="Corbel"/>
              </a:rPr>
              <a:t>F</a:t>
            </a:r>
            <a:r>
              <a:rPr dirty="0" sz="2400" spc="5" b="1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rbel"/>
                <a:cs typeface="Corbel"/>
              </a:rPr>
              <a:t>grade.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orbel"/>
              <a:cs typeface="Corbel"/>
            </a:endParaRPr>
          </a:p>
          <a:p>
            <a:pPr marL="12700" marR="5080">
              <a:lnSpc>
                <a:spcPts val="2590"/>
              </a:lnSpc>
            </a:pPr>
            <a:r>
              <a:rPr dirty="0" sz="2400">
                <a:solidFill>
                  <a:srgbClr val="40B9D2"/>
                </a:solidFill>
                <a:latin typeface="Segoe UI Symbol"/>
                <a:cs typeface="Segoe UI Symbol"/>
              </a:rPr>
              <a:t>🞄</a:t>
            </a:r>
            <a:r>
              <a:rPr dirty="0" sz="2400" spc="-105">
                <a:solidFill>
                  <a:srgbClr val="40B9D2"/>
                </a:solidFill>
                <a:latin typeface="Segoe UI Symbol"/>
                <a:cs typeface="Segoe UI Symbo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on</a:t>
            </a:r>
            <a:r>
              <a:rPr dirty="0" sz="2400" spc="-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time</a:t>
            </a:r>
            <a:r>
              <a:rPr dirty="0" sz="24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in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class.</a:t>
            </a:r>
            <a:r>
              <a:rPr dirty="0" sz="2400" spc="37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All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late</a:t>
            </a:r>
            <a:r>
              <a:rPr dirty="0" sz="2400" spc="5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comers</a:t>
            </a:r>
            <a:r>
              <a:rPr dirty="0" sz="2400" spc="-2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will</a:t>
            </a:r>
            <a:r>
              <a:rPr dirty="0" sz="2400" spc="10">
                <a:solidFill>
                  <a:srgbClr val="585858"/>
                </a:solidFill>
                <a:latin typeface="Corbel"/>
                <a:cs typeface="Corbel"/>
              </a:rPr>
              <a:t> </a:t>
            </a:r>
            <a:r>
              <a:rPr dirty="0" sz="2400">
                <a:solidFill>
                  <a:srgbClr val="585858"/>
                </a:solidFill>
                <a:latin typeface="Corbel"/>
                <a:cs typeface="Corbel"/>
              </a:rPr>
              <a:t>be</a:t>
            </a:r>
            <a:r>
              <a:rPr dirty="0" sz="2400" spc="-10">
                <a:solidFill>
                  <a:srgbClr val="585858"/>
                </a:solidFill>
                <a:latin typeface="Corbel"/>
                <a:cs typeface="Corbel"/>
              </a:rPr>
              <a:t> marked absent.</a:t>
            </a:r>
            <a:endParaRPr sz="2400">
              <a:latin typeface="Corbel"/>
              <a:cs typeface="Corbe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427464" y="140207"/>
            <a:ext cx="2764790" cy="5661660"/>
            <a:chOff x="9427464" y="140207"/>
            <a:chExt cx="2764790" cy="5661660"/>
          </a:xfrm>
        </p:grpSpPr>
        <p:sp>
          <p:nvSpPr>
            <p:cNvPr id="8" name="object 8" descr=""/>
            <p:cNvSpPr/>
            <p:nvPr/>
          </p:nvSpPr>
          <p:spPr>
            <a:xfrm>
              <a:off x="11190732" y="1056132"/>
              <a:ext cx="1001394" cy="4745990"/>
            </a:xfrm>
            <a:custGeom>
              <a:avLst/>
              <a:gdLst/>
              <a:ahLst/>
              <a:cxnLst/>
              <a:rect l="l" t="t" r="r" b="b"/>
              <a:pathLst>
                <a:path w="1001395" h="4745990">
                  <a:moveTo>
                    <a:pt x="1001268" y="0"/>
                  </a:moveTo>
                  <a:lnTo>
                    <a:pt x="0" y="4745735"/>
                  </a:lnTo>
                  <a:lnTo>
                    <a:pt x="1001268" y="4745735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40B9D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464" y="140207"/>
              <a:ext cx="2462783" cy="1679448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267" y="4223003"/>
            <a:ext cx="2951987" cy="15529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42604" y="757427"/>
            <a:ext cx="3549650" cy="5329555"/>
          </a:xfrm>
          <a:custGeom>
            <a:avLst/>
            <a:gdLst/>
            <a:ahLst/>
            <a:cxnLst/>
            <a:rect l="l" t="t" r="r" b="b"/>
            <a:pathLst>
              <a:path w="3549650" h="5329555">
                <a:moveTo>
                  <a:pt x="3549396" y="0"/>
                </a:moveTo>
                <a:lnTo>
                  <a:pt x="0" y="0"/>
                </a:lnTo>
                <a:lnTo>
                  <a:pt x="0" y="5329428"/>
                </a:lnTo>
                <a:lnTo>
                  <a:pt x="3549396" y="5329428"/>
                </a:lnTo>
                <a:lnTo>
                  <a:pt x="3549396" y="0"/>
                </a:lnTo>
                <a:close/>
              </a:path>
            </a:pathLst>
          </a:custGeom>
          <a:solidFill>
            <a:srgbClr val="40B9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04529" y="1886839"/>
            <a:ext cx="25031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cap="small" sz="4800" spc="-60"/>
              <a:t>T</a:t>
            </a:r>
            <a:r>
              <a:rPr dirty="0" cap="small" sz="4800" spc="-60"/>
              <a:t>e</a:t>
            </a:r>
            <a:r>
              <a:rPr dirty="0" cap="small" sz="4800" spc="-55"/>
              <a:t>n</a:t>
            </a:r>
            <a:r>
              <a:rPr dirty="0" cap="small" sz="4800" spc="-260"/>
              <a:t>t</a:t>
            </a:r>
            <a:r>
              <a:rPr dirty="0" cap="small" sz="4800" spc="-265"/>
              <a:t>a</a:t>
            </a:r>
            <a:r>
              <a:rPr dirty="0" cap="small" sz="4800" spc="-55"/>
              <a:t>t</a:t>
            </a:r>
            <a:r>
              <a:rPr dirty="0" cap="small" sz="4800" spc="-60"/>
              <a:t>i</a:t>
            </a:r>
            <a:r>
              <a:rPr dirty="0" cap="small" sz="4800" spc="-60"/>
              <a:t>v</a:t>
            </a:r>
            <a:r>
              <a:rPr dirty="0" cap="small" sz="4800" spc="-10"/>
              <a:t>e</a:t>
            </a:r>
            <a:endParaRPr sz="4800"/>
          </a:p>
        </p:txBody>
      </p:sp>
      <p:sp>
        <p:nvSpPr>
          <p:cNvPr id="4" name="object 4" descr=""/>
          <p:cNvSpPr txBox="1"/>
          <p:nvPr/>
        </p:nvSpPr>
        <p:spPr>
          <a:xfrm>
            <a:off x="8804529" y="2665856"/>
            <a:ext cx="3076575" cy="16421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3400"/>
              </a:lnSpc>
              <a:spcBef>
                <a:spcPts val="135"/>
              </a:spcBef>
            </a:pPr>
            <a:r>
              <a:rPr dirty="0" sz="3000" spc="-20" b="1">
                <a:solidFill>
                  <a:srgbClr val="FFFFFF"/>
                </a:solidFill>
                <a:latin typeface="Corbel"/>
                <a:cs typeface="Corbel"/>
              </a:rPr>
              <a:t>COURSE</a:t>
            </a:r>
            <a:r>
              <a:rPr dirty="0" sz="3000" spc="-9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000" spc="-10" b="1">
                <a:solidFill>
                  <a:srgbClr val="FFFFFF"/>
                </a:solidFill>
                <a:latin typeface="Corbel"/>
                <a:cs typeface="Corbel"/>
              </a:rPr>
              <a:t>OUTLINE</a:t>
            </a:r>
            <a:endParaRPr sz="3000">
              <a:latin typeface="Corbel"/>
              <a:cs typeface="Corbel"/>
            </a:endParaRPr>
          </a:p>
          <a:p>
            <a:pPr marL="12700">
              <a:lnSpc>
                <a:spcPts val="5080"/>
              </a:lnSpc>
            </a:pPr>
            <a:r>
              <a:rPr dirty="0" sz="4400" b="1">
                <a:solidFill>
                  <a:srgbClr val="FFFFFF"/>
                </a:solidFill>
                <a:latin typeface="Corbel"/>
                <a:cs typeface="Corbel"/>
              </a:rPr>
              <a:t>&amp;</a:t>
            </a:r>
            <a:endParaRPr sz="44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3200" spc="-20" b="1">
                <a:solidFill>
                  <a:srgbClr val="FFFFFF"/>
                </a:solidFill>
                <a:latin typeface="Corbel"/>
                <a:cs typeface="Corbel"/>
              </a:rPr>
              <a:t>LECTURE</a:t>
            </a:r>
            <a:r>
              <a:rPr dirty="0" sz="3200" spc="-12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3200" spc="-20" b="1">
                <a:solidFill>
                  <a:srgbClr val="FFFFFF"/>
                </a:solidFill>
                <a:latin typeface="Corbel"/>
                <a:cs typeface="Corbel"/>
              </a:rPr>
              <a:t>PLAN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758951"/>
            <a:ext cx="384175" cy="5331460"/>
          </a:xfrm>
          <a:custGeom>
            <a:avLst/>
            <a:gdLst/>
            <a:ahLst/>
            <a:cxnLst/>
            <a:rect l="l" t="t" r="r" b="b"/>
            <a:pathLst>
              <a:path w="384175" h="5331460">
                <a:moveTo>
                  <a:pt x="384048" y="0"/>
                </a:moveTo>
                <a:lnTo>
                  <a:pt x="0" y="0"/>
                </a:lnTo>
                <a:lnTo>
                  <a:pt x="0" y="5330952"/>
                </a:lnTo>
                <a:lnTo>
                  <a:pt x="384048" y="5330952"/>
                </a:lnTo>
                <a:lnTo>
                  <a:pt x="384048" y="0"/>
                </a:lnTo>
                <a:close/>
              </a:path>
            </a:pathLst>
          </a:custGeom>
          <a:solidFill>
            <a:srgbClr val="C7C7C7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803275" y="269875"/>
          <a:ext cx="7118350" cy="6465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065"/>
                <a:gridCol w="5696585"/>
              </a:tblGrid>
              <a:tr h="546735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25" b="1">
                          <a:latin typeface="Corbel"/>
                          <a:cs typeface="Corbel"/>
                        </a:rPr>
                        <a:t>NO.</a:t>
                      </a:r>
                      <a:r>
                        <a:rPr dirty="0" sz="1600" spc="-65" b="1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5" b="1">
                          <a:latin typeface="Corbel"/>
                          <a:cs typeface="Corbel"/>
                        </a:rPr>
                        <a:t>OF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600" spc="-10" b="1">
                          <a:latin typeface="Corbel"/>
                          <a:cs typeface="Corbel"/>
                        </a:rPr>
                        <a:t>LECTURES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28575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dirty="0" sz="2400" spc="-10" b="1">
                          <a:latin typeface="Corbel"/>
                          <a:cs typeface="Corbel"/>
                        </a:rPr>
                        <a:t>TOPICS</a:t>
                      </a:r>
                      <a:endParaRPr sz="24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28575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28575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835"/>
                        </a:lnSpc>
                      </a:pPr>
                      <a:r>
                        <a:rPr dirty="0" sz="1600" spc="-10">
                          <a:latin typeface="Corbel"/>
                          <a:cs typeface="Corbel"/>
                        </a:rPr>
                        <a:t>Introduction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28575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marL="635">
                        <a:lnSpc>
                          <a:spcPts val="183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Corbel"/>
                          <a:cs typeface="Corbel"/>
                        </a:rPr>
                        <a:t>Time</a:t>
                      </a:r>
                      <a:r>
                        <a:rPr dirty="0" sz="16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Complexity</a:t>
                      </a:r>
                      <a:r>
                        <a:rPr dirty="0" sz="16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Analysis and</a:t>
                      </a:r>
                      <a:r>
                        <a:rPr dirty="0" sz="16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Asymptotic</a:t>
                      </a:r>
                      <a:r>
                        <a:rPr dirty="0" sz="16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Bounds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4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Linked</a:t>
                      </a:r>
                      <a:r>
                        <a:rPr dirty="0" sz="16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Lists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5302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Review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of</a:t>
                      </a:r>
                      <a:r>
                        <a:rPr dirty="0" sz="1600" spc="-6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pointers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530225" marR="6883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Singly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linked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lists,</a:t>
                      </a:r>
                      <a:r>
                        <a:rPr dirty="0" sz="16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doubly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linked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lists,</a:t>
                      </a:r>
                      <a:r>
                        <a:rPr dirty="0" sz="16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circular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lists</a:t>
                      </a:r>
                      <a:r>
                        <a:rPr dirty="0" sz="16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and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corresponding</a:t>
                      </a:r>
                      <a:r>
                        <a:rPr dirty="0" sz="1600" spc="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iterators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22225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3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Stacks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8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Queues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dirty="0" sz="1600" spc="-10" b="1">
                          <a:latin typeface="Corbel"/>
                          <a:cs typeface="Corbel"/>
                        </a:rPr>
                        <a:t>MIDTERM</a:t>
                      </a:r>
                      <a:r>
                        <a:rPr dirty="0" sz="1600" spc="-55" b="1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50" b="1">
                          <a:latin typeface="Corbel"/>
                          <a:cs typeface="Corbel"/>
                        </a:rPr>
                        <a:t>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 algn="ctr" marL="635">
                        <a:lnSpc>
                          <a:spcPts val="1839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dirty="0" sz="1600" spc="-10">
                          <a:latin typeface="Corbel"/>
                          <a:cs typeface="Corbel"/>
                        </a:rPr>
                        <a:t>Recursion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651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795655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3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10">
                          <a:latin typeface="Corbel"/>
                          <a:cs typeface="Corbel"/>
                        </a:rPr>
                        <a:t>Trees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5302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Binary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trees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their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traversals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53022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Binary</a:t>
                      </a:r>
                      <a:r>
                        <a:rPr dirty="0" sz="16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search</a:t>
                      </a:r>
                      <a:r>
                        <a:rPr dirty="0" sz="16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trees</a:t>
                      </a:r>
                      <a:r>
                        <a:rPr dirty="0" sz="1600" spc="-4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(Insertion,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Deletion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7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Search)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1839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3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Height</a:t>
                      </a:r>
                      <a:r>
                        <a:rPr dirty="0" sz="1600" spc="-7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Balanced</a:t>
                      </a:r>
                      <a:r>
                        <a:rPr dirty="0" sz="1600" spc="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Binary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Search</a:t>
                      </a:r>
                      <a:r>
                        <a:rPr dirty="0" sz="1600" spc="-8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Trees</a:t>
                      </a:r>
                      <a:r>
                        <a:rPr dirty="0" sz="1600" spc="-1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(AVL</a:t>
                      </a:r>
                      <a:r>
                        <a:rPr dirty="0" sz="1600" spc="-10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Trees)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marL="635">
                        <a:lnSpc>
                          <a:spcPts val="1839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Heaps</a:t>
                      </a:r>
                      <a:r>
                        <a:rPr dirty="0" sz="16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heap</a:t>
                      </a:r>
                      <a:r>
                        <a:rPr dirty="0" sz="16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sort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298450">
                <a:tc gridSpan="2">
                  <a:txBody>
                    <a:bodyPr/>
                    <a:lstStyle/>
                    <a:p>
                      <a:pPr algn="ctr">
                        <a:lnSpc>
                          <a:spcPts val="1830"/>
                        </a:lnSpc>
                      </a:pPr>
                      <a:r>
                        <a:rPr dirty="0" sz="1600" spc="-10" b="1">
                          <a:latin typeface="Corbel"/>
                          <a:cs typeface="Corbel"/>
                        </a:rPr>
                        <a:t>MIDTERM</a:t>
                      </a:r>
                      <a:r>
                        <a:rPr dirty="0" sz="1600" spc="-55" b="1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5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1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Data</a:t>
                      </a:r>
                      <a:r>
                        <a:rPr dirty="0" sz="1600" spc="-5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compression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5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Huffman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coding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795655">
                <a:tc>
                  <a:txBody>
                    <a:bodyPr/>
                    <a:lstStyle/>
                    <a:p>
                      <a:pPr algn="ctr" marL="635">
                        <a:lnSpc>
                          <a:spcPts val="1839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1600" spc="-10">
                          <a:latin typeface="Corbel"/>
                          <a:cs typeface="Corbel"/>
                        </a:rPr>
                        <a:t>Hashing</a:t>
                      </a:r>
                      <a:endParaRPr sz="1600">
                        <a:latin typeface="Corbel"/>
                        <a:cs typeface="Corbel"/>
                      </a:endParaRPr>
                    </a:p>
                    <a:p>
                      <a:pPr marL="530225" marR="25634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Hash</a:t>
                      </a:r>
                      <a:r>
                        <a:rPr dirty="0" sz="1600" spc="-4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tables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hash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functions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Collision</a:t>
                      </a:r>
                      <a:r>
                        <a:rPr dirty="0" sz="1600" spc="-6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resolution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2032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 marL="635">
                        <a:lnSpc>
                          <a:spcPts val="184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2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Universal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hashing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  <a:solidFill>
                      <a:srgbClr val="90BA22">
                        <a:alpha val="19999"/>
                      </a:srgbClr>
                    </a:solidFill>
                  </a:tcPr>
                </a:tc>
              </a:tr>
              <a:tr h="298450"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dirty="0" sz="1600" b="1">
                          <a:latin typeface="Corbel"/>
                          <a:cs typeface="Corbel"/>
                        </a:rPr>
                        <a:t>3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600">
                          <a:latin typeface="Corbel"/>
                          <a:cs typeface="Corbel"/>
                        </a:rPr>
                        <a:t>Graphs,</a:t>
                      </a:r>
                      <a:r>
                        <a:rPr dirty="0" sz="1600" spc="-3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Breadth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first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search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and</a:t>
                      </a:r>
                      <a:r>
                        <a:rPr dirty="0" sz="1600" spc="-20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Depth</a:t>
                      </a:r>
                      <a:r>
                        <a:rPr dirty="0" sz="1600" spc="-2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>
                          <a:latin typeface="Corbel"/>
                          <a:cs typeface="Corbel"/>
                        </a:rPr>
                        <a:t>first</a:t>
                      </a:r>
                      <a:r>
                        <a:rPr dirty="0" sz="1600" spc="-35">
                          <a:latin typeface="Corbel"/>
                          <a:cs typeface="Corbel"/>
                        </a:rPr>
                        <a:t> </a:t>
                      </a:r>
                      <a:r>
                        <a:rPr dirty="0" sz="1600" spc="-10">
                          <a:latin typeface="Corbel"/>
                          <a:cs typeface="Corbel"/>
                        </a:rPr>
                        <a:t>search</a:t>
                      </a:r>
                      <a:endParaRPr sz="1600">
                        <a:latin typeface="Corbel"/>
                        <a:cs typeface="Corbel"/>
                      </a:endParaRPr>
                    </a:p>
                  </a:txBody>
                  <a:tcPr marL="0" marR="0" marB="0" marT="17780">
                    <a:lnL w="12700">
                      <a:solidFill>
                        <a:srgbClr val="90BA22"/>
                      </a:solidFill>
                      <a:prstDash val="solid"/>
                    </a:lnL>
                    <a:lnR w="12700">
                      <a:solidFill>
                        <a:srgbClr val="90BA22"/>
                      </a:solidFill>
                      <a:prstDash val="solid"/>
                    </a:lnR>
                    <a:lnT w="12700">
                      <a:solidFill>
                        <a:srgbClr val="90BA22"/>
                      </a:solidFill>
                      <a:prstDash val="solid"/>
                    </a:lnT>
                    <a:lnB w="12700">
                      <a:solidFill>
                        <a:srgbClr val="90BA2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88825" cy="6858000"/>
            <a:chOff x="0" y="0"/>
            <a:chExt cx="1218882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824" cy="685799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762000"/>
              <a:ext cx="4642485" cy="5334000"/>
            </a:xfrm>
            <a:custGeom>
              <a:avLst/>
              <a:gdLst/>
              <a:ahLst/>
              <a:cxnLst/>
              <a:rect l="l" t="t" r="r" b="b"/>
              <a:pathLst>
                <a:path w="4642485" h="5334000">
                  <a:moveTo>
                    <a:pt x="4642104" y="0"/>
                  </a:moveTo>
                  <a:lnTo>
                    <a:pt x="0" y="0"/>
                  </a:lnTo>
                  <a:lnTo>
                    <a:pt x="0" y="5334000"/>
                  </a:lnTo>
                  <a:lnTo>
                    <a:pt x="4642104" y="5334000"/>
                  </a:lnTo>
                  <a:lnTo>
                    <a:pt x="4642104" y="0"/>
                  </a:lnTo>
                  <a:close/>
                </a:path>
              </a:pathLst>
            </a:custGeom>
            <a:solidFill>
              <a:srgbClr val="1A606E">
                <a:alpha val="9293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624" y="1750898"/>
            <a:ext cx="4182745" cy="1937385"/>
          </a:xfrm>
          <a:prstGeom prst="rect"/>
        </p:spPr>
        <p:txBody>
          <a:bodyPr wrap="square" lIns="0" tIns="125730" rIns="0" bIns="0" rtlCol="0" vert="horz">
            <a:spAutoFit/>
          </a:bodyPr>
          <a:lstStyle/>
          <a:p>
            <a:pPr marL="1150620" marR="5080" indent="-1138555">
              <a:lnSpc>
                <a:spcPts val="7130"/>
              </a:lnSpc>
              <a:spcBef>
                <a:spcPts val="990"/>
              </a:spcBef>
            </a:pPr>
            <a:r>
              <a:rPr dirty="0" sz="6600" spc="-100" b="0">
                <a:latin typeface="Corbel"/>
                <a:cs typeface="Corbel"/>
              </a:rPr>
              <a:t>Introduction </a:t>
            </a:r>
            <a:r>
              <a:rPr dirty="0" sz="6600" b="0">
                <a:latin typeface="Corbel"/>
                <a:cs typeface="Corbel"/>
              </a:rPr>
              <a:t>to</a:t>
            </a:r>
            <a:r>
              <a:rPr dirty="0" sz="6600" spc="-310" b="0">
                <a:latin typeface="Corbel"/>
                <a:cs typeface="Corbel"/>
              </a:rPr>
              <a:t> </a:t>
            </a:r>
            <a:r>
              <a:rPr dirty="0" sz="6600" spc="-25" b="0">
                <a:latin typeface="Corbel"/>
                <a:cs typeface="Corbel"/>
              </a:rPr>
              <a:t>DS</a:t>
            </a:r>
            <a:endParaRPr sz="6600">
              <a:latin typeface="Corbel"/>
              <a:cs typeface="Corbe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103876" y="758951"/>
            <a:ext cx="7088505" cy="6022975"/>
            <a:chOff x="5103876" y="758951"/>
            <a:chExt cx="7088505" cy="6022975"/>
          </a:xfrm>
        </p:grpSpPr>
        <p:sp>
          <p:nvSpPr>
            <p:cNvPr id="7" name="object 7" descr=""/>
            <p:cNvSpPr/>
            <p:nvPr/>
          </p:nvSpPr>
          <p:spPr>
            <a:xfrm>
              <a:off x="11815571" y="758951"/>
              <a:ext cx="376555" cy="5331460"/>
            </a:xfrm>
            <a:custGeom>
              <a:avLst/>
              <a:gdLst/>
              <a:ahLst/>
              <a:cxnLst/>
              <a:rect l="l" t="t" r="r" b="b"/>
              <a:pathLst>
                <a:path w="376554" h="5331460">
                  <a:moveTo>
                    <a:pt x="0" y="5330952"/>
                  </a:moveTo>
                  <a:lnTo>
                    <a:pt x="376427" y="5330952"/>
                  </a:lnTo>
                  <a:lnTo>
                    <a:pt x="376427" y="0"/>
                  </a:lnTo>
                  <a:lnTo>
                    <a:pt x="0" y="0"/>
                  </a:lnTo>
                  <a:lnTo>
                    <a:pt x="0" y="5330952"/>
                  </a:lnTo>
                  <a:close/>
                </a:path>
              </a:pathLst>
            </a:custGeom>
            <a:solidFill>
              <a:srgbClr val="C7C7C7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3876" y="931164"/>
              <a:ext cx="5521452" cy="465277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3832" y="4728928"/>
              <a:ext cx="2345308" cy="20527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CS 201  DATA STRUCTURES</dc:title>
  <dcterms:created xsi:type="dcterms:W3CDTF">2022-08-25T03:56:20Z</dcterms:created>
  <dcterms:modified xsi:type="dcterms:W3CDTF">2022-08-25T03:56:20Z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2021-09-14T00:00:00Z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2022-08-25T00:00:00Z</vt:filetime>
  </property>
  <property fmtid="{D5CDD505-2E9C-101B-9397-08002B2CF9AE}" pid="5" name="Producer">
    <vt:lpwstr>Microsoft® PowerPoint® for Microsoft 365</vt:lpwstr>
  </property>
</Properties>
</file>