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537" y="1366837"/>
            <a:ext cx="4886325" cy="28289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9144000" y="0"/>
                </a:moveTo>
                <a:lnTo>
                  <a:pt x="0" y="0"/>
                </a:lnTo>
                <a:lnTo>
                  <a:pt x="0" y="762000"/>
                </a:lnTo>
                <a:lnTo>
                  <a:pt x="9144000" y="762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0" y="762000"/>
                </a:moveTo>
                <a:lnTo>
                  <a:pt x="9144000" y="762000"/>
                </a:lnTo>
                <a:lnTo>
                  <a:pt x="9144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653" y="74421"/>
            <a:ext cx="8692692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27755"/>
            <a:ext cx="5327015" cy="294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jpg"/><Relationship Id="rId5" Type="http://schemas.openxmlformats.org/officeDocument/2006/relationships/hyperlink" Target="http://www.cs.cmu.edu/~adamchik/15-121/lectures/Trees/trees.html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51.png"/><Relationship Id="rId4" Type="http://schemas.openxmlformats.org/officeDocument/2006/relationships/image" Target="../media/image67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133600"/>
            <a:ext cx="7772400" cy="1470660"/>
          </a:xfrm>
          <a:prstGeom prst="rect"/>
          <a:solidFill>
            <a:srgbClr val="2583C5"/>
          </a:solidFill>
          <a:ln w="9525">
            <a:solidFill>
              <a:srgbClr val="000000"/>
            </a:solidFill>
          </a:ln>
        </p:spPr>
        <p:txBody>
          <a:bodyPr wrap="square" lIns="0" tIns="3657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80"/>
              </a:spcBef>
            </a:pPr>
            <a:r>
              <a:rPr dirty="0" spc="-630"/>
              <a:t>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1182" y="74421"/>
            <a:ext cx="24187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0"/>
              <a:t>Tree:</a:t>
            </a:r>
            <a:r>
              <a:rPr dirty="0" spc="-95"/>
              <a:t> </a:t>
            </a:r>
            <a:r>
              <a:rPr dirty="0" spc="-135"/>
              <a:t>Path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55447" y="977106"/>
            <a:ext cx="8571230" cy="2922905"/>
            <a:chOff x="155447" y="977106"/>
            <a:chExt cx="8571230" cy="29229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498" y="977106"/>
              <a:ext cx="8523286" cy="97408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47" y="1937054"/>
              <a:ext cx="8570849" cy="99194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447" y="2906318"/>
              <a:ext cx="8570849" cy="99347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289458" y="991362"/>
            <a:ext cx="6511290" cy="254063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dirty="0" sz="2100" spc="-20">
                <a:latin typeface="Times New Roman"/>
                <a:cs typeface="Times New Roman"/>
              </a:rPr>
              <a:t>A</a:t>
            </a:r>
            <a:r>
              <a:rPr dirty="0" sz="2100" spc="-125">
                <a:latin typeface="Times New Roman"/>
                <a:cs typeface="Times New Roman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path</a:t>
            </a:r>
            <a:r>
              <a:rPr dirty="0" sz="2100" spc="-5" b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from node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-19841" sz="21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-19841" sz="2100" spc="23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1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100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-19841" sz="2100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baseline="-19841" sz="2100" spc="247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is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defined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as a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sequence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nodes</a:t>
            </a:r>
            <a:endParaRPr sz="2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05"/>
              </a:spcBef>
            </a:pPr>
            <a:r>
              <a:rPr dirty="0" sz="2100" i="1">
                <a:latin typeface="Times New Roman"/>
                <a:cs typeface="Times New Roman"/>
              </a:rPr>
              <a:t>n</a:t>
            </a:r>
            <a:r>
              <a:rPr dirty="0" baseline="-19841" sz="2100">
                <a:latin typeface="Times New Roman"/>
                <a:cs typeface="Times New Roman"/>
              </a:rPr>
              <a:t>1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n</a:t>
            </a:r>
            <a:r>
              <a:rPr dirty="0" baseline="-19841" sz="2100">
                <a:latin typeface="Times New Roman"/>
                <a:cs typeface="Times New Roman"/>
              </a:rPr>
              <a:t>2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. . .</a:t>
            </a:r>
            <a:r>
              <a:rPr dirty="0" sz="2100" spc="-1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n</a:t>
            </a:r>
            <a:r>
              <a:rPr dirty="0" baseline="-19841" sz="2100" i="1">
                <a:latin typeface="Times New Roman"/>
                <a:cs typeface="Times New Roman"/>
              </a:rPr>
              <a:t>k</a:t>
            </a:r>
            <a:r>
              <a:rPr dirty="0" baseline="-19841" sz="2100" spc="247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such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that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n</a:t>
            </a:r>
            <a:r>
              <a:rPr dirty="0" baseline="-19841" sz="2100" i="1">
                <a:latin typeface="Times New Roman"/>
                <a:cs typeface="Times New Roman"/>
              </a:rPr>
              <a:t>i</a:t>
            </a:r>
            <a:r>
              <a:rPr dirty="0" baseline="-19841" sz="2100" spc="52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is the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parent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 </a:t>
            </a:r>
            <a:r>
              <a:rPr dirty="0" sz="2100" i="1">
                <a:latin typeface="Times New Roman"/>
                <a:cs typeface="Times New Roman"/>
              </a:rPr>
              <a:t>n</a:t>
            </a:r>
            <a:r>
              <a:rPr dirty="0" baseline="-19841" sz="2100" i="1">
                <a:latin typeface="Times New Roman"/>
                <a:cs typeface="Times New Roman"/>
              </a:rPr>
              <a:t>i</a:t>
            </a:r>
            <a:r>
              <a:rPr dirty="0" baseline="-19841" sz="2100">
                <a:latin typeface="Times New Roman"/>
                <a:cs typeface="Times New Roman"/>
              </a:rPr>
              <a:t>+1</a:t>
            </a:r>
            <a:r>
              <a:rPr dirty="0" baseline="-19841" sz="2100" spc="2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for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1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≤ </a:t>
            </a:r>
            <a:r>
              <a:rPr dirty="0" sz="2100" i="1">
                <a:latin typeface="Times New Roman"/>
                <a:cs typeface="Times New Roman"/>
              </a:rPr>
              <a:t>i</a:t>
            </a:r>
            <a:r>
              <a:rPr dirty="0" sz="2100" spc="-5" i="1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&lt; </a:t>
            </a:r>
            <a:r>
              <a:rPr dirty="0" sz="2100" spc="-25" i="1">
                <a:latin typeface="Times New Roman"/>
                <a:cs typeface="Times New Roman"/>
              </a:rPr>
              <a:t>k</a:t>
            </a:r>
            <a:r>
              <a:rPr dirty="0" sz="2100" spc="-25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3500" marR="774065">
              <a:lnSpc>
                <a:spcPts val="2170"/>
              </a:lnSpc>
            </a:pP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length</a:t>
            </a:r>
            <a:r>
              <a:rPr dirty="0" sz="2100" spc="-20" b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this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path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is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number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edges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on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Times New Roman"/>
                <a:cs typeface="Times New Roman"/>
              </a:rPr>
              <a:t>the </a:t>
            </a:r>
            <a:r>
              <a:rPr dirty="0" sz="2100">
                <a:latin typeface="Times New Roman"/>
                <a:cs typeface="Times New Roman"/>
              </a:rPr>
              <a:t>path,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namely,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k</a:t>
            </a:r>
            <a:r>
              <a:rPr dirty="0" sz="2100" spc="-3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-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Times New Roman"/>
                <a:cs typeface="Times New Roman"/>
              </a:rPr>
              <a:t>1.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375"/>
              </a:spcBef>
            </a:pPr>
            <a:r>
              <a:rPr dirty="0" sz="2100">
                <a:latin typeface="Times New Roman"/>
                <a:cs typeface="Times New Roman"/>
              </a:rPr>
              <a:t>There is a path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length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zero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from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every node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itself.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57437" y="4110037"/>
            <a:ext cx="4657725" cy="260489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665345" y="416940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83633" y="487324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755004" y="487324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81780" y="4873244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073400" y="5576722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11548" y="5576722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665345" y="5576722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344670" y="6343599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767196" y="5576722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101209" y="6280505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699250" y="5576722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717538" y="628050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486025" y="6280505"/>
            <a:ext cx="137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3725" algn="l"/>
                <a:tab pos="1154430" algn="l"/>
              </a:tabLst>
            </a:pPr>
            <a:r>
              <a:rPr dirty="0" sz="1800" spc="-50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22223" y="4123461"/>
            <a:ext cx="302514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00" b="1">
                <a:latin typeface="Calibri"/>
                <a:cs typeface="Calibri"/>
              </a:rPr>
              <a:t>Path</a:t>
            </a:r>
            <a:r>
              <a:rPr dirty="0" sz="2400" spc="25" b="1">
                <a:latin typeface="Calibri"/>
                <a:cs typeface="Calibri"/>
              </a:rPr>
              <a:t> </a:t>
            </a:r>
            <a:r>
              <a:rPr dirty="0" sz="2400">
                <a:latin typeface="Maiandra GD"/>
                <a:cs typeface="Maiandra GD"/>
              </a:rPr>
              <a:t>from</a:t>
            </a:r>
            <a:r>
              <a:rPr dirty="0" sz="2400" spc="-125">
                <a:latin typeface="Maiandra GD"/>
                <a:cs typeface="Maiandra GD"/>
              </a:rPr>
              <a:t> </a:t>
            </a:r>
            <a:r>
              <a:rPr dirty="0" sz="2400" spc="-10">
                <a:latin typeface="Maiandra GD"/>
                <a:cs typeface="Maiandra GD"/>
              </a:rPr>
              <a:t>node</a:t>
            </a:r>
            <a:r>
              <a:rPr dirty="0" sz="2400" spc="-125">
                <a:latin typeface="Maiandra GD"/>
                <a:cs typeface="Maiandra GD"/>
              </a:rPr>
              <a:t> </a:t>
            </a:r>
            <a:r>
              <a:rPr dirty="0" sz="2500" spc="-130" i="1">
                <a:solidFill>
                  <a:srgbClr val="FF0000"/>
                </a:solidFill>
                <a:latin typeface="Lucida Sans"/>
                <a:cs typeface="Lucida Sans"/>
              </a:rPr>
              <a:t>A</a:t>
            </a:r>
            <a:r>
              <a:rPr dirty="0" sz="2500" spc="-210" i="1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dirty="0" sz="2400">
                <a:solidFill>
                  <a:srgbClr val="FF0000"/>
                </a:solidFill>
                <a:latin typeface="Maiandra GD"/>
                <a:cs typeface="Maiandra GD"/>
              </a:rPr>
              <a:t>to</a:t>
            </a:r>
            <a:r>
              <a:rPr dirty="0" sz="2400" spc="-110">
                <a:solidFill>
                  <a:srgbClr val="FF0000"/>
                </a:solidFill>
                <a:latin typeface="Maiandra GD"/>
                <a:cs typeface="Maiandra GD"/>
              </a:rPr>
              <a:t> </a:t>
            </a:r>
            <a:r>
              <a:rPr dirty="0" sz="2500" spc="-50" i="1">
                <a:solidFill>
                  <a:srgbClr val="FF0000"/>
                </a:solidFill>
                <a:latin typeface="Lucida Sans"/>
                <a:cs typeface="Lucida Sans"/>
              </a:rPr>
              <a:t>G</a:t>
            </a:r>
            <a:endParaRPr sz="25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15539" y="1442973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38137" y="4719637"/>
            <a:ext cx="466725" cy="466725"/>
            <a:chOff x="338137" y="4719637"/>
            <a:chExt cx="466725" cy="466725"/>
          </a:xfrm>
        </p:grpSpPr>
        <p:sp>
          <p:nvSpPr>
            <p:cNvPr id="4" name="object 4" descr=""/>
            <p:cNvSpPr/>
            <p:nvPr/>
          </p:nvSpPr>
          <p:spPr>
            <a:xfrm>
              <a:off x="342900" y="4724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3"/>
                  </a:lnTo>
                  <a:lnTo>
                    <a:pt x="356411" y="418154"/>
                  </a:lnTo>
                  <a:lnTo>
                    <a:pt x="390244" y="390239"/>
                  </a:lnTo>
                  <a:lnTo>
                    <a:pt x="418158" y="356406"/>
                  </a:lnTo>
                  <a:lnTo>
                    <a:pt x="439235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5" y="139624"/>
                  </a:lnTo>
                  <a:lnTo>
                    <a:pt x="418158" y="100793"/>
                  </a:lnTo>
                  <a:lnTo>
                    <a:pt x="390244" y="66960"/>
                  </a:lnTo>
                  <a:lnTo>
                    <a:pt x="356411" y="39045"/>
                  </a:lnTo>
                  <a:lnTo>
                    <a:pt x="317580" y="17966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42900" y="4724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6"/>
                  </a:lnTo>
                  <a:lnTo>
                    <a:pt x="356411" y="39045"/>
                  </a:lnTo>
                  <a:lnTo>
                    <a:pt x="390244" y="66960"/>
                  </a:lnTo>
                  <a:lnTo>
                    <a:pt x="418158" y="100793"/>
                  </a:lnTo>
                  <a:lnTo>
                    <a:pt x="439235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5" y="317575"/>
                  </a:lnTo>
                  <a:lnTo>
                    <a:pt x="418158" y="356406"/>
                  </a:lnTo>
                  <a:lnTo>
                    <a:pt x="390244" y="390239"/>
                  </a:lnTo>
                  <a:lnTo>
                    <a:pt x="356411" y="418154"/>
                  </a:lnTo>
                  <a:lnTo>
                    <a:pt x="317580" y="439233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55344" y="4751070"/>
            <a:ext cx="716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33826" y="220535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058792" y="220535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78635" y="2205354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38137" y="5253037"/>
            <a:ext cx="466725" cy="466725"/>
            <a:chOff x="338137" y="5253037"/>
            <a:chExt cx="466725" cy="466725"/>
          </a:xfrm>
        </p:grpSpPr>
        <p:sp>
          <p:nvSpPr>
            <p:cNvPr id="11" name="object 11" descr=""/>
            <p:cNvSpPr/>
            <p:nvPr/>
          </p:nvSpPr>
          <p:spPr>
            <a:xfrm>
              <a:off x="342900" y="5257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5" y="139624"/>
                  </a:lnTo>
                  <a:lnTo>
                    <a:pt x="418158" y="100793"/>
                  </a:lnTo>
                  <a:lnTo>
                    <a:pt x="390244" y="66960"/>
                  </a:lnTo>
                  <a:lnTo>
                    <a:pt x="356411" y="39045"/>
                  </a:lnTo>
                  <a:lnTo>
                    <a:pt x="317580" y="17966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42900" y="5257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6"/>
                  </a:lnTo>
                  <a:lnTo>
                    <a:pt x="356411" y="39045"/>
                  </a:lnTo>
                  <a:lnTo>
                    <a:pt x="390244" y="66960"/>
                  </a:lnTo>
                  <a:lnTo>
                    <a:pt x="418158" y="100793"/>
                  </a:lnTo>
                  <a:lnTo>
                    <a:pt x="439235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1" y="418158"/>
                  </a:lnTo>
                  <a:lnTo>
                    <a:pt x="317580" y="439235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5"/>
                  </a:lnTo>
                  <a:lnTo>
                    <a:pt x="100788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955344" y="5284470"/>
            <a:ext cx="716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45209" y="2967609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229739" y="296760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915539" y="296760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070984" y="2967609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049773" y="296760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881437" y="4719637"/>
            <a:ext cx="466725" cy="466725"/>
            <a:chOff x="3881437" y="4719637"/>
            <a:chExt cx="466725" cy="466725"/>
          </a:xfrm>
        </p:grpSpPr>
        <p:sp>
          <p:nvSpPr>
            <p:cNvPr id="20" name="object 20" descr=""/>
            <p:cNvSpPr/>
            <p:nvPr/>
          </p:nvSpPr>
          <p:spPr>
            <a:xfrm>
              <a:off x="3886200" y="4724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886200" y="4724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498975" y="4751070"/>
            <a:ext cx="717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578735" y="3805808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372992" y="3729608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068061" y="372960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29208" y="3729608"/>
            <a:ext cx="1430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  <a:tab pos="1213485" algn="l"/>
              </a:tabLst>
            </a:pPr>
            <a:r>
              <a:rPr dirty="0" sz="1800" spc="-50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881437" y="5253037"/>
            <a:ext cx="466725" cy="466725"/>
            <a:chOff x="3881437" y="5253037"/>
            <a:chExt cx="466725" cy="466725"/>
          </a:xfrm>
        </p:grpSpPr>
        <p:sp>
          <p:nvSpPr>
            <p:cNvPr id="28" name="object 28" descr=""/>
            <p:cNvSpPr/>
            <p:nvPr/>
          </p:nvSpPr>
          <p:spPr>
            <a:xfrm>
              <a:off x="3886200" y="5257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886200" y="5257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3" y="317580"/>
                  </a:lnTo>
                  <a:lnTo>
                    <a:pt x="418154" y="356411"/>
                  </a:lnTo>
                  <a:lnTo>
                    <a:pt x="390239" y="390244"/>
                  </a:lnTo>
                  <a:lnTo>
                    <a:pt x="356406" y="418158"/>
                  </a:lnTo>
                  <a:lnTo>
                    <a:pt x="317575" y="439235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5"/>
                  </a:lnTo>
                  <a:lnTo>
                    <a:pt x="100793" y="418158"/>
                  </a:lnTo>
                  <a:lnTo>
                    <a:pt x="66960" y="390244"/>
                  </a:lnTo>
                  <a:lnTo>
                    <a:pt x="39045" y="356411"/>
                  </a:lnTo>
                  <a:lnTo>
                    <a:pt x="17966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4498975" y="5284470"/>
            <a:ext cx="717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solidFill>
            <a:srgbClr val="006FC0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950"/>
              </a:lnSpc>
            </a:pPr>
            <a:r>
              <a:rPr dirty="0" sz="4400" spc="-40">
                <a:solidFill>
                  <a:srgbClr val="FFFFFF"/>
                </a:solidFill>
                <a:latin typeface="Microsoft Sans Serif"/>
                <a:cs typeface="Microsoft Sans Serif"/>
              </a:rPr>
              <a:t>Height,</a:t>
            </a:r>
            <a:r>
              <a:rPr dirty="0" sz="4400" spc="-1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400" spc="-110">
                <a:solidFill>
                  <a:srgbClr val="FFFFFF"/>
                </a:solidFill>
                <a:latin typeface="Microsoft Sans Serif"/>
                <a:cs typeface="Microsoft Sans Serif"/>
              </a:rPr>
              <a:t>Level</a:t>
            </a:r>
            <a:r>
              <a:rPr dirty="0" sz="44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400" spc="-60">
                <a:solidFill>
                  <a:srgbClr val="FFFFFF"/>
                </a:solidFill>
                <a:latin typeface="Microsoft Sans Serif"/>
                <a:cs typeface="Microsoft Sans Serif"/>
              </a:rPr>
              <a:t>(depth)</a:t>
            </a:r>
            <a:r>
              <a:rPr dirty="0" sz="4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40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44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400" spc="-29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44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400" spc="-2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endParaRPr sz="4400">
              <a:latin typeface="Microsoft Sans Serif"/>
              <a:cs typeface="Microsoft Sans Serif"/>
            </a:endParaRPr>
          </a:p>
          <a:p>
            <a:pPr algn="ctr" marL="635">
              <a:lnSpc>
                <a:spcPct val="100000"/>
              </a:lnSpc>
              <a:spcBef>
                <a:spcPts val="80"/>
              </a:spcBef>
            </a:pPr>
            <a:r>
              <a:rPr dirty="0" sz="3200" spc="-85">
                <a:solidFill>
                  <a:srgbClr val="FFFFFF"/>
                </a:solidFill>
                <a:latin typeface="Microsoft Sans Serif"/>
                <a:cs typeface="Microsoft Sans Serif"/>
              </a:rPr>
              <a:t>Distance</a:t>
            </a:r>
            <a:r>
              <a:rPr dirty="0" sz="32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dirty="0" sz="32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32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Microsoft Sans Serif"/>
                <a:cs typeface="Microsoft Sans Serif"/>
              </a:rPr>
              <a:t>root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152400" y="5939028"/>
            <a:ext cx="6400800" cy="838200"/>
          </a:xfrm>
          <a:custGeom>
            <a:avLst/>
            <a:gdLst/>
            <a:ahLst/>
            <a:cxnLst/>
            <a:rect l="l" t="t" r="r" b="b"/>
            <a:pathLst>
              <a:path w="6400800" h="838200">
                <a:moveTo>
                  <a:pt x="6400800" y="0"/>
                </a:moveTo>
                <a:lnTo>
                  <a:pt x="0" y="0"/>
                </a:lnTo>
                <a:lnTo>
                  <a:pt x="0" y="838200"/>
                </a:lnTo>
                <a:lnTo>
                  <a:pt x="6400800" y="838200"/>
                </a:lnTo>
                <a:lnTo>
                  <a:pt x="6400800" y="0"/>
                </a:lnTo>
                <a:close/>
              </a:path>
            </a:pathLst>
          </a:custGeom>
          <a:solidFill>
            <a:srgbClr val="CC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277469" y="6090005"/>
            <a:ext cx="61487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Height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Tree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Maximum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5753100" y="1360932"/>
            <a:ext cx="3230880" cy="2220595"/>
          </a:xfrm>
          <a:custGeom>
            <a:avLst/>
            <a:gdLst/>
            <a:ahLst/>
            <a:cxnLst/>
            <a:rect l="l" t="t" r="r" b="b"/>
            <a:pathLst>
              <a:path w="3230879" h="2220595">
                <a:moveTo>
                  <a:pt x="0" y="2220468"/>
                </a:moveTo>
                <a:lnTo>
                  <a:pt x="3230879" y="2220468"/>
                </a:lnTo>
                <a:lnTo>
                  <a:pt x="3230879" y="0"/>
                </a:lnTo>
                <a:lnTo>
                  <a:pt x="0" y="0"/>
                </a:lnTo>
                <a:lnTo>
                  <a:pt x="0" y="2220468"/>
                </a:lnTo>
                <a:close/>
              </a:path>
            </a:pathLst>
          </a:custGeom>
          <a:solidFill>
            <a:srgbClr val="DFEF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5832728" y="1378457"/>
            <a:ext cx="3019425" cy="94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299"/>
              </a:lnSpc>
              <a:spcBef>
                <a:spcPts val="95"/>
              </a:spcBef>
            </a:pP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dirty="0" sz="2000" spc="-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any</a:t>
            </a:r>
            <a:r>
              <a:rPr dirty="0" sz="2000" spc="-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node</a:t>
            </a:r>
            <a:r>
              <a:rPr dirty="0" sz="20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dirty="0" sz="1600" i="1">
                <a:solidFill>
                  <a:srgbClr val="221F1F"/>
                </a:solidFill>
                <a:latin typeface="Calibri"/>
                <a:cs typeface="Calibri"/>
              </a:rPr>
              <a:t>i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,</a:t>
            </a:r>
            <a:r>
              <a:rPr dirty="0" sz="2000" spc="-4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dirty="0" sz="20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21F1F"/>
                </a:solidFill>
                <a:latin typeface="Calibri"/>
                <a:cs typeface="Calibri"/>
              </a:rPr>
              <a:t>depth</a:t>
            </a:r>
            <a:r>
              <a:rPr dirty="0" sz="2000" spc="-3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221F1F"/>
                </a:solidFill>
                <a:latin typeface="Calibri"/>
                <a:cs typeface="Calibri"/>
              </a:rPr>
              <a:t>of </a:t>
            </a:r>
            <a:r>
              <a:rPr dirty="0" sz="2000" i="1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dirty="0" sz="1600" i="1">
                <a:solidFill>
                  <a:srgbClr val="221F1F"/>
                </a:solidFill>
                <a:latin typeface="Calibri"/>
                <a:cs typeface="Calibri"/>
              </a:rPr>
              <a:t>i</a:t>
            </a:r>
            <a:r>
              <a:rPr dirty="0" sz="1600" spc="-20" i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is</a:t>
            </a:r>
            <a:r>
              <a:rPr dirty="0" sz="20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dirty="0" sz="20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length</a:t>
            </a:r>
            <a:r>
              <a:rPr dirty="0" sz="20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dirty="0" sz="2000" spc="-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dirty="0" sz="20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21F1F"/>
                </a:solidFill>
                <a:latin typeface="Calibri"/>
                <a:cs typeface="Calibri"/>
              </a:rPr>
              <a:t>unique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path</a:t>
            </a:r>
            <a:r>
              <a:rPr dirty="0" sz="2000" spc="-4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from</a:t>
            </a:r>
            <a:r>
              <a:rPr dirty="0" sz="2000" spc="-3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root</a:t>
            </a:r>
            <a:r>
              <a:rPr dirty="0" sz="2000" spc="-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to</a:t>
            </a:r>
            <a:r>
              <a:rPr dirty="0" sz="20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spc="-25" i="1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dirty="0" sz="1600" spc="-25" i="1">
                <a:solidFill>
                  <a:srgbClr val="221F1F"/>
                </a:solidFill>
                <a:latin typeface="Calibri"/>
                <a:cs typeface="Calibri"/>
              </a:rPr>
              <a:t>i</a:t>
            </a:r>
            <a:r>
              <a:rPr dirty="0" sz="2000" spc="-25">
                <a:solidFill>
                  <a:srgbClr val="221F1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832728" y="2597912"/>
            <a:ext cx="276733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21F1F"/>
                </a:solidFill>
                <a:latin typeface="Calibri"/>
                <a:cs typeface="Calibri"/>
              </a:rPr>
              <a:t>Level</a:t>
            </a:r>
            <a:r>
              <a:rPr dirty="0" sz="2000" spc="-1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dirty="0" sz="2000" spc="-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dirty="0" sz="2000" spc="-2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21F1F"/>
                </a:solidFill>
                <a:latin typeface="Calibri"/>
                <a:cs typeface="Calibri"/>
              </a:rPr>
              <a:t>node</a:t>
            </a:r>
            <a:r>
              <a:rPr dirty="0" sz="2000" spc="-20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21F1F"/>
                </a:solidFill>
                <a:latin typeface="Calibri"/>
                <a:cs typeface="Calibri"/>
              </a:rPr>
              <a:t>is</a:t>
            </a:r>
            <a:r>
              <a:rPr dirty="0" sz="2000" spc="-10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21F1F"/>
                </a:solidFill>
                <a:latin typeface="Calibri"/>
                <a:cs typeface="Calibri"/>
              </a:rPr>
              <a:t>equal</a:t>
            </a:r>
            <a:r>
              <a:rPr dirty="0" sz="2000" spc="-20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21F1F"/>
                </a:solidFill>
                <a:latin typeface="Calibri"/>
                <a:cs typeface="Calibri"/>
              </a:rPr>
              <a:t>to </a:t>
            </a:r>
            <a:r>
              <a:rPr dirty="0" sz="2000" b="1">
                <a:solidFill>
                  <a:srgbClr val="221F1F"/>
                </a:solidFill>
                <a:latin typeface="Calibri"/>
                <a:cs typeface="Calibri"/>
              </a:rPr>
              <a:t>its</a:t>
            </a:r>
            <a:r>
              <a:rPr dirty="0" sz="2000" spc="434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221F1F"/>
                </a:solidFill>
                <a:latin typeface="Calibri"/>
                <a:cs typeface="Calibri"/>
              </a:rPr>
              <a:t>depth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5753100" y="3581400"/>
            <a:ext cx="3324225" cy="2246630"/>
          </a:xfrm>
          <a:custGeom>
            <a:avLst/>
            <a:gdLst/>
            <a:ahLst/>
            <a:cxnLst/>
            <a:rect l="l" t="t" r="r" b="b"/>
            <a:pathLst>
              <a:path w="3324225" h="2246629">
                <a:moveTo>
                  <a:pt x="3323844" y="0"/>
                </a:moveTo>
                <a:lnTo>
                  <a:pt x="0" y="0"/>
                </a:lnTo>
                <a:lnTo>
                  <a:pt x="0" y="2246376"/>
                </a:lnTo>
                <a:lnTo>
                  <a:pt x="3323844" y="2246376"/>
                </a:lnTo>
                <a:lnTo>
                  <a:pt x="332384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5832728" y="3598545"/>
            <a:ext cx="303149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dirty="0" sz="20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21F1F"/>
                </a:solidFill>
                <a:latin typeface="Calibri"/>
                <a:cs typeface="Calibri"/>
              </a:rPr>
              <a:t>height</a:t>
            </a:r>
            <a:r>
              <a:rPr dirty="0" sz="2000" spc="-2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dirty="0" sz="20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dirty="0" sz="1600" i="1">
                <a:solidFill>
                  <a:srgbClr val="221F1F"/>
                </a:solidFill>
                <a:latin typeface="Calibri"/>
                <a:cs typeface="Calibri"/>
              </a:rPr>
              <a:t>i</a:t>
            </a:r>
            <a:r>
              <a:rPr dirty="0" sz="1600" spc="-20" i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is the</a:t>
            </a:r>
            <a:r>
              <a:rPr dirty="0" sz="20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21F1F"/>
                </a:solidFill>
                <a:latin typeface="Calibri"/>
                <a:cs typeface="Calibri"/>
              </a:rPr>
              <a:t>length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dirty="0" sz="2000" spc="-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dirty="0" sz="2000" spc="-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longest</a:t>
            </a:r>
            <a:r>
              <a:rPr dirty="0" sz="2000" spc="-3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path</a:t>
            </a:r>
            <a:r>
              <a:rPr dirty="0" sz="2000" spc="-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from</a:t>
            </a:r>
            <a:r>
              <a:rPr dirty="0" sz="200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dirty="0" sz="1600" i="1">
                <a:solidFill>
                  <a:srgbClr val="221F1F"/>
                </a:solidFill>
                <a:latin typeface="Calibri"/>
                <a:cs typeface="Calibri"/>
              </a:rPr>
              <a:t>i</a:t>
            </a:r>
            <a:r>
              <a:rPr dirty="0" sz="1600" spc="-30" i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221F1F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dirty="0" sz="2000" spc="-10">
                <a:solidFill>
                  <a:srgbClr val="221F1F"/>
                </a:solidFill>
                <a:latin typeface="Calibri"/>
                <a:cs typeface="Calibri"/>
              </a:rPr>
              <a:t> leaf.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832728" y="4818126"/>
            <a:ext cx="2776220" cy="942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0"/>
              </a:spcBef>
            </a:pP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All</a:t>
            </a:r>
            <a:r>
              <a:rPr dirty="0" sz="2000" spc="-3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leaves</a:t>
            </a:r>
            <a:r>
              <a:rPr dirty="0" sz="20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are</a:t>
            </a:r>
            <a:r>
              <a:rPr dirty="0" sz="2000" spc="-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at</a:t>
            </a:r>
            <a:r>
              <a:rPr dirty="0" sz="2000" spc="-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height</a:t>
            </a:r>
            <a:r>
              <a:rPr dirty="0" sz="2000" spc="-3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221F1F"/>
                </a:solidFill>
                <a:latin typeface="Calibri"/>
                <a:cs typeface="Calibri"/>
              </a:rPr>
              <a:t>0.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height</a:t>
            </a:r>
            <a:r>
              <a:rPr dirty="0" sz="2000" spc="-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dirty="0" sz="2000" spc="-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a</a:t>
            </a:r>
            <a:r>
              <a:rPr dirty="0" sz="20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tree</a:t>
            </a:r>
            <a:r>
              <a:rPr dirty="0" sz="20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=</a:t>
            </a:r>
            <a:r>
              <a:rPr dirty="0" sz="2000" spc="-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height</a:t>
            </a:r>
            <a:r>
              <a:rPr dirty="0" sz="20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221F1F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221F1F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221F1F"/>
                </a:solidFill>
                <a:latin typeface="Calibri"/>
                <a:cs typeface="Calibri"/>
              </a:rPr>
              <a:t>root.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7373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Ancestors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3540" y="1506156"/>
            <a:ext cx="8388350" cy="9042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75">
                <a:latin typeface="Arial Narrow"/>
                <a:cs typeface="Arial Narrow"/>
              </a:rPr>
              <a:t>Ancestors</a:t>
            </a:r>
            <a:r>
              <a:rPr dirty="0" sz="2400" spc="110">
                <a:latin typeface="Arial Narrow"/>
                <a:cs typeface="Arial Narrow"/>
              </a:rPr>
              <a:t> of</a:t>
            </a:r>
            <a:r>
              <a:rPr dirty="0" sz="2400" spc="12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a</a:t>
            </a:r>
            <a:r>
              <a:rPr dirty="0" sz="2400" spc="130">
                <a:latin typeface="Arial Narrow"/>
                <a:cs typeface="Arial Narrow"/>
              </a:rPr>
              <a:t> </a:t>
            </a:r>
            <a:r>
              <a:rPr dirty="0" sz="2400" spc="70">
                <a:latin typeface="Arial Narrow"/>
                <a:cs typeface="Arial Narrow"/>
              </a:rPr>
              <a:t>node:</a:t>
            </a:r>
            <a:r>
              <a:rPr dirty="0" sz="2400" spc="130">
                <a:latin typeface="Arial Narrow"/>
                <a:cs typeface="Arial Narrow"/>
              </a:rPr>
              <a:t> </a:t>
            </a:r>
            <a:r>
              <a:rPr dirty="0" sz="2400" spc="65">
                <a:latin typeface="Arial Narrow"/>
                <a:cs typeface="Arial Narrow"/>
              </a:rPr>
              <a:t>parent,</a:t>
            </a:r>
            <a:r>
              <a:rPr dirty="0" sz="2400" spc="125">
                <a:latin typeface="Arial Narrow"/>
                <a:cs typeface="Arial Narrow"/>
              </a:rPr>
              <a:t> </a:t>
            </a:r>
            <a:r>
              <a:rPr dirty="0" sz="2400" spc="80">
                <a:latin typeface="Arial Narrow"/>
                <a:cs typeface="Arial Narrow"/>
              </a:rPr>
              <a:t>grandparent,</a:t>
            </a:r>
            <a:r>
              <a:rPr dirty="0" sz="2400" spc="100">
                <a:latin typeface="Arial Narrow"/>
                <a:cs typeface="Arial Narrow"/>
              </a:rPr>
              <a:t> </a:t>
            </a:r>
            <a:r>
              <a:rPr dirty="0" sz="2400" spc="90">
                <a:latin typeface="Arial Narrow"/>
                <a:cs typeface="Arial Narrow"/>
              </a:rPr>
              <a:t>grand-</a:t>
            </a:r>
            <a:r>
              <a:rPr dirty="0" sz="2400" spc="75">
                <a:latin typeface="Arial Narrow"/>
                <a:cs typeface="Arial Narrow"/>
              </a:rPr>
              <a:t>grandparent,</a:t>
            </a:r>
            <a:r>
              <a:rPr dirty="0" sz="2400" spc="95">
                <a:latin typeface="Arial Narrow"/>
                <a:cs typeface="Arial Narrow"/>
              </a:rPr>
              <a:t> </a:t>
            </a:r>
            <a:r>
              <a:rPr dirty="0" sz="2400" spc="45">
                <a:latin typeface="Arial Narrow"/>
                <a:cs typeface="Arial Narrow"/>
              </a:rPr>
              <a:t>etc.</a:t>
            </a:r>
            <a:endParaRPr sz="24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60">
                <a:latin typeface="Arial Narrow"/>
                <a:cs typeface="Arial Narrow"/>
              </a:rPr>
              <a:t>Descendant</a:t>
            </a:r>
            <a:r>
              <a:rPr dirty="0" sz="2400" spc="95">
                <a:latin typeface="Arial Narrow"/>
                <a:cs typeface="Arial Narrow"/>
              </a:rPr>
              <a:t> </a:t>
            </a:r>
            <a:r>
              <a:rPr dirty="0" sz="2400" spc="110">
                <a:latin typeface="Arial Narrow"/>
                <a:cs typeface="Arial Narrow"/>
              </a:rPr>
              <a:t>of</a:t>
            </a:r>
            <a:r>
              <a:rPr dirty="0" sz="2400" spc="13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a</a:t>
            </a:r>
            <a:r>
              <a:rPr dirty="0" sz="2400" spc="130">
                <a:latin typeface="Arial Narrow"/>
                <a:cs typeface="Arial Narrow"/>
              </a:rPr>
              <a:t> </a:t>
            </a:r>
            <a:r>
              <a:rPr dirty="0" sz="2400" spc="75">
                <a:latin typeface="Arial Narrow"/>
                <a:cs typeface="Arial Narrow"/>
              </a:rPr>
              <a:t>node:</a:t>
            </a:r>
            <a:r>
              <a:rPr dirty="0" sz="2400" spc="135">
                <a:latin typeface="Arial Narrow"/>
                <a:cs typeface="Arial Narrow"/>
              </a:rPr>
              <a:t> </a:t>
            </a:r>
            <a:r>
              <a:rPr dirty="0" sz="2400" spc="70">
                <a:latin typeface="Arial Narrow"/>
                <a:cs typeface="Arial Narrow"/>
              </a:rPr>
              <a:t>child,</a:t>
            </a:r>
            <a:r>
              <a:rPr dirty="0" sz="2400" spc="120">
                <a:latin typeface="Arial Narrow"/>
                <a:cs typeface="Arial Narrow"/>
              </a:rPr>
              <a:t> </a:t>
            </a:r>
            <a:r>
              <a:rPr dirty="0" sz="2400" spc="75">
                <a:latin typeface="Arial Narrow"/>
                <a:cs typeface="Arial Narrow"/>
              </a:rPr>
              <a:t>grandchild,</a:t>
            </a:r>
            <a:r>
              <a:rPr dirty="0" sz="2400" spc="100">
                <a:latin typeface="Arial Narrow"/>
                <a:cs typeface="Arial Narrow"/>
              </a:rPr>
              <a:t> </a:t>
            </a:r>
            <a:r>
              <a:rPr dirty="0" sz="2400" spc="95">
                <a:latin typeface="Arial Narrow"/>
                <a:cs typeface="Arial Narrow"/>
              </a:rPr>
              <a:t>grand-</a:t>
            </a:r>
            <a:r>
              <a:rPr dirty="0" sz="2400" spc="75">
                <a:latin typeface="Arial Narrow"/>
                <a:cs typeface="Arial Narrow"/>
              </a:rPr>
              <a:t>grandchild,</a:t>
            </a:r>
            <a:r>
              <a:rPr dirty="0" sz="2400" spc="105">
                <a:latin typeface="Arial Narrow"/>
                <a:cs typeface="Arial Narrow"/>
              </a:rPr>
              <a:t> </a:t>
            </a:r>
            <a:r>
              <a:rPr dirty="0" sz="2400" spc="45">
                <a:latin typeface="Arial Narrow"/>
                <a:cs typeface="Arial Narrow"/>
              </a:rPr>
              <a:t>etc.</a:t>
            </a:r>
            <a:endParaRPr sz="2400">
              <a:latin typeface="Arial Narrow"/>
              <a:cs typeface="Arial Narrow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0237" y="3119437"/>
            <a:ext cx="4886325" cy="282892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343780" y="395820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39692" y="472059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25492" y="472059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988689" y="5559044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82692" y="5482234"/>
            <a:ext cx="1911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654935" y="4720590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188589" y="395820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25492" y="319620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39239" y="5482234"/>
            <a:ext cx="14306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213485" algn="l"/>
              </a:tabLst>
            </a:pPr>
            <a:r>
              <a:rPr dirty="0" sz="1800" spc="-50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635251" y="2782823"/>
            <a:ext cx="4161154" cy="2322195"/>
            <a:chOff x="1635251" y="2782823"/>
            <a:chExt cx="4161154" cy="2322195"/>
          </a:xfrm>
        </p:grpSpPr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5251" y="2782823"/>
              <a:ext cx="2378582" cy="2322195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676907" y="2890547"/>
              <a:ext cx="2134235" cy="2159000"/>
            </a:xfrm>
            <a:custGeom>
              <a:avLst/>
              <a:gdLst/>
              <a:ahLst/>
              <a:cxnLst/>
              <a:rect l="l" t="t" r="r" b="b"/>
              <a:pathLst>
                <a:path w="2134235" h="2159000">
                  <a:moveTo>
                    <a:pt x="2031357" y="68823"/>
                  </a:moveTo>
                  <a:lnTo>
                    <a:pt x="1980819" y="76299"/>
                  </a:lnTo>
                  <a:lnTo>
                    <a:pt x="1930400" y="86459"/>
                  </a:lnTo>
                  <a:lnTo>
                    <a:pt x="1880362" y="99286"/>
                  </a:lnTo>
                  <a:lnTo>
                    <a:pt x="1830958" y="114780"/>
                  </a:lnTo>
                  <a:lnTo>
                    <a:pt x="1782191" y="132687"/>
                  </a:lnTo>
                  <a:lnTo>
                    <a:pt x="1733931" y="153134"/>
                  </a:lnTo>
                  <a:lnTo>
                    <a:pt x="1686687" y="175740"/>
                  </a:lnTo>
                  <a:lnTo>
                    <a:pt x="1640332" y="200505"/>
                  </a:lnTo>
                  <a:lnTo>
                    <a:pt x="1594993" y="227429"/>
                  </a:lnTo>
                  <a:lnTo>
                    <a:pt x="1550797" y="256385"/>
                  </a:lnTo>
                  <a:lnTo>
                    <a:pt x="1507744" y="287119"/>
                  </a:lnTo>
                  <a:lnTo>
                    <a:pt x="1466088" y="319758"/>
                  </a:lnTo>
                  <a:lnTo>
                    <a:pt x="1425829" y="354048"/>
                  </a:lnTo>
                  <a:lnTo>
                    <a:pt x="1386967" y="389989"/>
                  </a:lnTo>
                  <a:lnTo>
                    <a:pt x="1349756" y="427454"/>
                  </a:lnTo>
                  <a:lnTo>
                    <a:pt x="1314069" y="466443"/>
                  </a:lnTo>
                  <a:lnTo>
                    <a:pt x="1280287" y="506702"/>
                  </a:lnTo>
                  <a:lnTo>
                    <a:pt x="1248283" y="548231"/>
                  </a:lnTo>
                  <a:lnTo>
                    <a:pt x="1218438" y="590903"/>
                  </a:lnTo>
                  <a:lnTo>
                    <a:pt x="1190625" y="634718"/>
                  </a:lnTo>
                  <a:lnTo>
                    <a:pt x="1164844" y="679295"/>
                  </a:lnTo>
                  <a:lnTo>
                    <a:pt x="1141349" y="724888"/>
                  </a:lnTo>
                  <a:lnTo>
                    <a:pt x="1120394" y="771370"/>
                  </a:lnTo>
                  <a:lnTo>
                    <a:pt x="1101852" y="818487"/>
                  </a:lnTo>
                  <a:lnTo>
                    <a:pt x="1085850" y="866239"/>
                  </a:lnTo>
                  <a:lnTo>
                    <a:pt x="1072515" y="914499"/>
                  </a:lnTo>
                  <a:lnTo>
                    <a:pt x="1061847" y="963267"/>
                  </a:lnTo>
                  <a:lnTo>
                    <a:pt x="1054227" y="1012289"/>
                  </a:lnTo>
                  <a:lnTo>
                    <a:pt x="1049528" y="1061565"/>
                  </a:lnTo>
                  <a:lnTo>
                    <a:pt x="1047623" y="1133701"/>
                  </a:lnTo>
                  <a:lnTo>
                    <a:pt x="1046480" y="1157196"/>
                  </a:lnTo>
                  <a:lnTo>
                    <a:pt x="1042162" y="1204186"/>
                  </a:lnTo>
                  <a:lnTo>
                    <a:pt x="1034796" y="1250922"/>
                  </a:lnTo>
                  <a:lnTo>
                    <a:pt x="1024636" y="1297658"/>
                  </a:lnTo>
                  <a:lnTo>
                    <a:pt x="1011809" y="1343886"/>
                  </a:lnTo>
                  <a:lnTo>
                    <a:pt x="996442" y="1389733"/>
                  </a:lnTo>
                  <a:lnTo>
                    <a:pt x="978662" y="1435072"/>
                  </a:lnTo>
                  <a:lnTo>
                    <a:pt x="958215" y="1479903"/>
                  </a:lnTo>
                  <a:lnTo>
                    <a:pt x="935863" y="1523591"/>
                  </a:lnTo>
                  <a:lnTo>
                    <a:pt x="910971" y="1566898"/>
                  </a:lnTo>
                  <a:lnTo>
                    <a:pt x="884047" y="1609316"/>
                  </a:lnTo>
                  <a:lnTo>
                    <a:pt x="855091" y="1650591"/>
                  </a:lnTo>
                  <a:lnTo>
                    <a:pt x="824103" y="1690850"/>
                  </a:lnTo>
                  <a:lnTo>
                    <a:pt x="791337" y="1729839"/>
                  </a:lnTo>
                  <a:lnTo>
                    <a:pt x="756793" y="1767558"/>
                  </a:lnTo>
                  <a:lnTo>
                    <a:pt x="720725" y="1804007"/>
                  </a:lnTo>
                  <a:lnTo>
                    <a:pt x="683006" y="1838805"/>
                  </a:lnTo>
                  <a:lnTo>
                    <a:pt x="643890" y="1872079"/>
                  </a:lnTo>
                  <a:lnTo>
                    <a:pt x="603504" y="1903702"/>
                  </a:lnTo>
                  <a:lnTo>
                    <a:pt x="561848" y="1933547"/>
                  </a:lnTo>
                  <a:lnTo>
                    <a:pt x="519049" y="1961614"/>
                  </a:lnTo>
                  <a:lnTo>
                    <a:pt x="475106" y="1987649"/>
                  </a:lnTo>
                  <a:lnTo>
                    <a:pt x="430149" y="2011652"/>
                  </a:lnTo>
                  <a:lnTo>
                    <a:pt x="384302" y="2033623"/>
                  </a:lnTo>
                  <a:lnTo>
                    <a:pt x="337819" y="2053181"/>
                  </a:lnTo>
                  <a:lnTo>
                    <a:pt x="290830" y="2070453"/>
                  </a:lnTo>
                  <a:lnTo>
                    <a:pt x="243331" y="2085312"/>
                  </a:lnTo>
                  <a:lnTo>
                    <a:pt x="195199" y="2097631"/>
                  </a:lnTo>
                  <a:lnTo>
                    <a:pt x="146812" y="2107410"/>
                  </a:lnTo>
                  <a:lnTo>
                    <a:pt x="98171" y="2114522"/>
                  </a:lnTo>
                  <a:lnTo>
                    <a:pt x="49403" y="2118840"/>
                  </a:lnTo>
                  <a:lnTo>
                    <a:pt x="0" y="2120364"/>
                  </a:lnTo>
                  <a:lnTo>
                    <a:pt x="508" y="2158464"/>
                  </a:lnTo>
                  <a:lnTo>
                    <a:pt x="51181" y="2156940"/>
                  </a:lnTo>
                  <a:lnTo>
                    <a:pt x="102108" y="2152495"/>
                  </a:lnTo>
                  <a:lnTo>
                    <a:pt x="152781" y="2145129"/>
                  </a:lnTo>
                  <a:lnTo>
                    <a:pt x="203200" y="2134842"/>
                  </a:lnTo>
                  <a:lnTo>
                    <a:pt x="253237" y="2122015"/>
                  </a:lnTo>
                  <a:lnTo>
                    <a:pt x="302641" y="2106648"/>
                  </a:lnTo>
                  <a:lnTo>
                    <a:pt x="351536" y="2088741"/>
                  </a:lnTo>
                  <a:lnTo>
                    <a:pt x="399542" y="2068421"/>
                  </a:lnTo>
                  <a:lnTo>
                    <a:pt x="446659" y="2046069"/>
                  </a:lnTo>
                  <a:lnTo>
                    <a:pt x="493014" y="2021304"/>
                  </a:lnTo>
                  <a:lnTo>
                    <a:pt x="538353" y="1994380"/>
                  </a:lnTo>
                  <a:lnTo>
                    <a:pt x="582676" y="1965424"/>
                  </a:lnTo>
                  <a:lnTo>
                    <a:pt x="625729" y="1934690"/>
                  </a:lnTo>
                  <a:lnTo>
                    <a:pt x="667385" y="1902051"/>
                  </a:lnTo>
                  <a:lnTo>
                    <a:pt x="707771" y="1867761"/>
                  </a:lnTo>
                  <a:lnTo>
                    <a:pt x="746633" y="1831947"/>
                  </a:lnTo>
                  <a:lnTo>
                    <a:pt x="783844" y="1794355"/>
                  </a:lnTo>
                  <a:lnTo>
                    <a:pt x="819404" y="1755620"/>
                  </a:lnTo>
                  <a:lnTo>
                    <a:pt x="853313" y="1715361"/>
                  </a:lnTo>
                  <a:lnTo>
                    <a:pt x="885317" y="1673832"/>
                  </a:lnTo>
                  <a:lnTo>
                    <a:pt x="915162" y="1631160"/>
                  </a:lnTo>
                  <a:lnTo>
                    <a:pt x="943102" y="1587345"/>
                  </a:lnTo>
                  <a:lnTo>
                    <a:pt x="968883" y="1542641"/>
                  </a:lnTo>
                  <a:lnTo>
                    <a:pt x="992378" y="1496667"/>
                  </a:lnTo>
                  <a:lnTo>
                    <a:pt x="1013460" y="1450439"/>
                  </a:lnTo>
                  <a:lnTo>
                    <a:pt x="1032129" y="1403195"/>
                  </a:lnTo>
                  <a:lnTo>
                    <a:pt x="1048131" y="1355570"/>
                  </a:lnTo>
                  <a:lnTo>
                    <a:pt x="1061466" y="1307310"/>
                  </a:lnTo>
                  <a:lnTo>
                    <a:pt x="1072134" y="1258542"/>
                  </a:lnTo>
                  <a:lnTo>
                    <a:pt x="1079754" y="1209520"/>
                  </a:lnTo>
                  <a:lnTo>
                    <a:pt x="1084580" y="1160244"/>
                  </a:lnTo>
                  <a:lnTo>
                    <a:pt x="1086485" y="1086965"/>
                  </a:lnTo>
                  <a:lnTo>
                    <a:pt x="1087628" y="1063470"/>
                  </a:lnTo>
                  <a:lnTo>
                    <a:pt x="1092073" y="1016480"/>
                  </a:lnTo>
                  <a:lnTo>
                    <a:pt x="1099439" y="969744"/>
                  </a:lnTo>
                  <a:lnTo>
                    <a:pt x="1109599" y="923262"/>
                  </a:lnTo>
                  <a:lnTo>
                    <a:pt x="1122426" y="876907"/>
                  </a:lnTo>
                  <a:lnTo>
                    <a:pt x="1137793" y="831060"/>
                  </a:lnTo>
                  <a:lnTo>
                    <a:pt x="1155700" y="785848"/>
                  </a:lnTo>
                  <a:lnTo>
                    <a:pt x="1176020" y="741017"/>
                  </a:lnTo>
                  <a:lnTo>
                    <a:pt x="1198626" y="697075"/>
                  </a:lnTo>
                  <a:lnTo>
                    <a:pt x="1223518" y="653641"/>
                  </a:lnTo>
                  <a:lnTo>
                    <a:pt x="1250569" y="611350"/>
                  </a:lnTo>
                  <a:lnTo>
                    <a:pt x="1279525" y="570202"/>
                  </a:lnTo>
                  <a:lnTo>
                    <a:pt x="1310513" y="529943"/>
                  </a:lnTo>
                  <a:lnTo>
                    <a:pt x="1343279" y="490827"/>
                  </a:lnTo>
                  <a:lnTo>
                    <a:pt x="1377823" y="453235"/>
                  </a:lnTo>
                  <a:lnTo>
                    <a:pt x="1413891" y="416913"/>
                  </a:lnTo>
                  <a:lnTo>
                    <a:pt x="1451610" y="381988"/>
                  </a:lnTo>
                  <a:lnTo>
                    <a:pt x="1490726" y="348714"/>
                  </a:lnTo>
                  <a:lnTo>
                    <a:pt x="1531239" y="317091"/>
                  </a:lnTo>
                  <a:lnTo>
                    <a:pt x="1572895" y="287373"/>
                  </a:lnTo>
                  <a:lnTo>
                    <a:pt x="1615820" y="259306"/>
                  </a:lnTo>
                  <a:lnTo>
                    <a:pt x="1659763" y="233271"/>
                  </a:lnTo>
                  <a:lnTo>
                    <a:pt x="1704720" y="209268"/>
                  </a:lnTo>
                  <a:lnTo>
                    <a:pt x="1750314" y="187551"/>
                  </a:lnTo>
                  <a:lnTo>
                    <a:pt x="1796669" y="167993"/>
                  </a:lnTo>
                  <a:lnTo>
                    <a:pt x="1843658" y="150721"/>
                  </a:lnTo>
                  <a:lnTo>
                    <a:pt x="1891283" y="135735"/>
                  </a:lnTo>
                  <a:lnTo>
                    <a:pt x="1939417" y="123416"/>
                  </a:lnTo>
                  <a:lnTo>
                    <a:pt x="1987804" y="113637"/>
                  </a:lnTo>
                  <a:lnTo>
                    <a:pt x="2017156" y="109163"/>
                  </a:lnTo>
                  <a:lnTo>
                    <a:pt x="2058366" y="83674"/>
                  </a:lnTo>
                  <a:lnTo>
                    <a:pt x="2031357" y="68823"/>
                  </a:lnTo>
                  <a:close/>
                </a:path>
                <a:path w="2134235" h="2159000">
                  <a:moveTo>
                    <a:pt x="2100937" y="63599"/>
                  </a:moveTo>
                  <a:lnTo>
                    <a:pt x="2095245" y="63599"/>
                  </a:lnTo>
                  <a:lnTo>
                    <a:pt x="2097024" y="101699"/>
                  </a:lnTo>
                  <a:lnTo>
                    <a:pt x="2085340" y="102207"/>
                  </a:lnTo>
                  <a:lnTo>
                    <a:pt x="2036445" y="106652"/>
                  </a:lnTo>
                  <a:lnTo>
                    <a:pt x="1973580" y="136116"/>
                  </a:lnTo>
                  <a:lnTo>
                    <a:pt x="1964757" y="155207"/>
                  </a:lnTo>
                  <a:lnTo>
                    <a:pt x="1967357" y="162278"/>
                  </a:lnTo>
                  <a:lnTo>
                    <a:pt x="1972554" y="167768"/>
                  </a:lnTo>
                  <a:lnTo>
                    <a:pt x="1979215" y="170771"/>
                  </a:lnTo>
                  <a:lnTo>
                    <a:pt x="1986520" y="171082"/>
                  </a:lnTo>
                  <a:lnTo>
                    <a:pt x="1993645" y="168501"/>
                  </a:lnTo>
                  <a:lnTo>
                    <a:pt x="2133981" y="81760"/>
                  </a:lnTo>
                  <a:lnTo>
                    <a:pt x="2100937" y="63599"/>
                  </a:lnTo>
                  <a:close/>
                </a:path>
                <a:path w="2134235" h="2159000">
                  <a:moveTo>
                    <a:pt x="2058366" y="83674"/>
                  </a:moveTo>
                  <a:lnTo>
                    <a:pt x="2017156" y="109163"/>
                  </a:lnTo>
                  <a:lnTo>
                    <a:pt x="2036445" y="106652"/>
                  </a:lnTo>
                  <a:lnTo>
                    <a:pt x="2060829" y="104112"/>
                  </a:lnTo>
                  <a:lnTo>
                    <a:pt x="2085340" y="102207"/>
                  </a:lnTo>
                  <a:lnTo>
                    <a:pt x="2097024" y="101699"/>
                  </a:lnTo>
                  <a:lnTo>
                    <a:pt x="2096917" y="99413"/>
                  </a:lnTo>
                  <a:lnTo>
                    <a:pt x="2086991" y="99413"/>
                  </a:lnTo>
                  <a:lnTo>
                    <a:pt x="2058366" y="83674"/>
                  </a:lnTo>
                  <a:close/>
                </a:path>
                <a:path w="2134235" h="2159000">
                  <a:moveTo>
                    <a:pt x="2086102" y="66520"/>
                  </a:moveTo>
                  <a:lnTo>
                    <a:pt x="2058366" y="83674"/>
                  </a:lnTo>
                  <a:lnTo>
                    <a:pt x="2086991" y="99413"/>
                  </a:lnTo>
                  <a:lnTo>
                    <a:pt x="2086102" y="66520"/>
                  </a:lnTo>
                  <a:close/>
                </a:path>
                <a:path w="2134235" h="2159000">
                  <a:moveTo>
                    <a:pt x="2095382" y="66520"/>
                  </a:moveTo>
                  <a:lnTo>
                    <a:pt x="2086102" y="66520"/>
                  </a:lnTo>
                  <a:lnTo>
                    <a:pt x="2086991" y="99413"/>
                  </a:lnTo>
                  <a:lnTo>
                    <a:pt x="2096917" y="99413"/>
                  </a:lnTo>
                  <a:lnTo>
                    <a:pt x="2095382" y="66520"/>
                  </a:lnTo>
                  <a:close/>
                </a:path>
                <a:path w="2134235" h="2159000">
                  <a:moveTo>
                    <a:pt x="2095245" y="63599"/>
                  </a:moveTo>
                  <a:lnTo>
                    <a:pt x="2082419" y="64234"/>
                  </a:lnTo>
                  <a:lnTo>
                    <a:pt x="2056892" y="66266"/>
                  </a:lnTo>
                  <a:lnTo>
                    <a:pt x="2031357" y="68823"/>
                  </a:lnTo>
                  <a:lnTo>
                    <a:pt x="2058366" y="83674"/>
                  </a:lnTo>
                  <a:lnTo>
                    <a:pt x="2086102" y="66520"/>
                  </a:lnTo>
                  <a:lnTo>
                    <a:pt x="2095382" y="66520"/>
                  </a:lnTo>
                  <a:lnTo>
                    <a:pt x="2095245" y="63599"/>
                  </a:lnTo>
                  <a:close/>
                </a:path>
                <a:path w="2134235" h="2159000">
                  <a:moveTo>
                    <a:pt x="1982138" y="0"/>
                  </a:moveTo>
                  <a:lnTo>
                    <a:pt x="1974865" y="670"/>
                  </a:lnTo>
                  <a:lnTo>
                    <a:pt x="1968378" y="4008"/>
                  </a:lnTo>
                  <a:lnTo>
                    <a:pt x="1963546" y="9751"/>
                  </a:lnTo>
                  <a:lnTo>
                    <a:pt x="1961270" y="16996"/>
                  </a:lnTo>
                  <a:lnTo>
                    <a:pt x="1961911" y="24276"/>
                  </a:lnTo>
                  <a:lnTo>
                    <a:pt x="1965243" y="30771"/>
                  </a:lnTo>
                  <a:lnTo>
                    <a:pt x="1971040" y="35659"/>
                  </a:lnTo>
                  <a:lnTo>
                    <a:pt x="2031357" y="68823"/>
                  </a:lnTo>
                  <a:lnTo>
                    <a:pt x="2056892" y="66266"/>
                  </a:lnTo>
                  <a:lnTo>
                    <a:pt x="2082419" y="64234"/>
                  </a:lnTo>
                  <a:lnTo>
                    <a:pt x="2095245" y="63599"/>
                  </a:lnTo>
                  <a:lnTo>
                    <a:pt x="2100937" y="63599"/>
                  </a:lnTo>
                  <a:lnTo>
                    <a:pt x="1989328" y="2258"/>
                  </a:lnTo>
                  <a:lnTo>
                    <a:pt x="19821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333999" y="3886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333999" y="3886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468873" y="3958208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5329237" y="4643437"/>
            <a:ext cx="466725" cy="466725"/>
            <a:chOff x="5329237" y="4643437"/>
            <a:chExt cx="466725" cy="466725"/>
          </a:xfrm>
        </p:grpSpPr>
        <p:sp>
          <p:nvSpPr>
            <p:cNvPr id="21" name="object 21" descr=""/>
            <p:cNvSpPr/>
            <p:nvPr/>
          </p:nvSpPr>
          <p:spPr>
            <a:xfrm>
              <a:off x="5334000" y="4648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334000" y="4648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5481065" y="4720590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319837" y="4643437"/>
            <a:ext cx="466725" cy="466725"/>
            <a:chOff x="6319837" y="4643437"/>
            <a:chExt cx="466725" cy="466725"/>
          </a:xfrm>
        </p:grpSpPr>
        <p:sp>
          <p:nvSpPr>
            <p:cNvPr id="25" name="object 25" descr=""/>
            <p:cNvSpPr/>
            <p:nvPr/>
          </p:nvSpPr>
          <p:spPr>
            <a:xfrm>
              <a:off x="6324600" y="4648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324600" y="4648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6459473" y="472059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319837" y="5405437"/>
            <a:ext cx="466725" cy="466725"/>
            <a:chOff x="6319837" y="5405437"/>
            <a:chExt cx="466725" cy="466725"/>
          </a:xfrm>
        </p:grpSpPr>
        <p:sp>
          <p:nvSpPr>
            <p:cNvPr id="29" name="object 29" descr=""/>
            <p:cNvSpPr/>
            <p:nvPr/>
          </p:nvSpPr>
          <p:spPr>
            <a:xfrm>
              <a:off x="6324600" y="5410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324600" y="5410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3" y="317580"/>
                  </a:lnTo>
                  <a:lnTo>
                    <a:pt x="418154" y="356411"/>
                  </a:lnTo>
                  <a:lnTo>
                    <a:pt x="390239" y="390244"/>
                  </a:lnTo>
                  <a:lnTo>
                    <a:pt x="356406" y="418158"/>
                  </a:lnTo>
                  <a:lnTo>
                    <a:pt x="317575" y="439235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5"/>
                  </a:lnTo>
                  <a:lnTo>
                    <a:pt x="100793" y="418158"/>
                  </a:lnTo>
                  <a:lnTo>
                    <a:pt x="66960" y="390244"/>
                  </a:lnTo>
                  <a:lnTo>
                    <a:pt x="39045" y="356411"/>
                  </a:lnTo>
                  <a:lnTo>
                    <a:pt x="17966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6477761" y="5482234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045964" y="3944073"/>
            <a:ext cx="2244725" cy="2073910"/>
            <a:chOff x="5045964" y="3944073"/>
            <a:chExt cx="2244725" cy="2073910"/>
          </a:xfrm>
        </p:grpSpPr>
        <p:pic>
          <p:nvPicPr>
            <p:cNvPr id="33" name="object 3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2640" y="3944073"/>
              <a:ext cx="1407794" cy="2073782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5925312" y="3961638"/>
              <a:ext cx="1246505" cy="1830705"/>
            </a:xfrm>
            <a:custGeom>
              <a:avLst/>
              <a:gdLst/>
              <a:ahLst/>
              <a:cxnLst/>
              <a:rect l="l" t="t" r="r" b="b"/>
              <a:pathLst>
                <a:path w="1246504" h="1830704">
                  <a:moveTo>
                    <a:pt x="1090941" y="1660208"/>
                  </a:moveTo>
                  <a:lnTo>
                    <a:pt x="1074813" y="1681822"/>
                  </a:lnTo>
                  <a:lnTo>
                    <a:pt x="1077340" y="1688858"/>
                  </a:lnTo>
                  <a:lnTo>
                    <a:pt x="1162049" y="1830412"/>
                  </a:lnTo>
                  <a:lnTo>
                    <a:pt x="1183417" y="1792820"/>
                  </a:lnTo>
                  <a:lnTo>
                    <a:pt x="1142618" y="1792820"/>
                  </a:lnTo>
                  <a:lnTo>
                    <a:pt x="1142111" y="1756067"/>
                  </a:lnTo>
                  <a:lnTo>
                    <a:pt x="1141036" y="1721185"/>
                  </a:lnTo>
                  <a:lnTo>
                    <a:pt x="1109980" y="1669288"/>
                  </a:lnTo>
                  <a:lnTo>
                    <a:pt x="1104856" y="1663699"/>
                  </a:lnTo>
                  <a:lnTo>
                    <a:pt x="1098232" y="1660601"/>
                  </a:lnTo>
                  <a:lnTo>
                    <a:pt x="1090941" y="1660208"/>
                  </a:lnTo>
                  <a:close/>
                </a:path>
                <a:path w="1246504" h="1830704">
                  <a:moveTo>
                    <a:pt x="1141036" y="1721185"/>
                  </a:moveTo>
                  <a:lnTo>
                    <a:pt x="1142111" y="1756067"/>
                  </a:lnTo>
                  <a:lnTo>
                    <a:pt x="1142618" y="1792820"/>
                  </a:lnTo>
                  <a:lnTo>
                    <a:pt x="1180718" y="1792389"/>
                  </a:lnTo>
                  <a:lnTo>
                    <a:pt x="1180594" y="1783194"/>
                  </a:lnTo>
                  <a:lnTo>
                    <a:pt x="1145032" y="1783194"/>
                  </a:lnTo>
                  <a:lnTo>
                    <a:pt x="1161163" y="1754817"/>
                  </a:lnTo>
                  <a:lnTo>
                    <a:pt x="1141036" y="1721185"/>
                  </a:lnTo>
                  <a:close/>
                </a:path>
                <a:path w="1246504" h="1830704">
                  <a:moveTo>
                    <a:pt x="1229171" y="1658622"/>
                  </a:moveTo>
                  <a:lnTo>
                    <a:pt x="1221914" y="1659181"/>
                  </a:lnTo>
                  <a:lnTo>
                    <a:pt x="1215395" y="1662432"/>
                  </a:lnTo>
                  <a:lnTo>
                    <a:pt x="1210437" y="1668145"/>
                  </a:lnTo>
                  <a:lnTo>
                    <a:pt x="1179191" y="1723107"/>
                  </a:lnTo>
                  <a:lnTo>
                    <a:pt x="1180210" y="1754817"/>
                  </a:lnTo>
                  <a:lnTo>
                    <a:pt x="1180718" y="1792389"/>
                  </a:lnTo>
                  <a:lnTo>
                    <a:pt x="1142618" y="1792820"/>
                  </a:lnTo>
                  <a:lnTo>
                    <a:pt x="1183417" y="1792820"/>
                  </a:lnTo>
                  <a:lnTo>
                    <a:pt x="1243584" y="1686966"/>
                  </a:lnTo>
                  <a:lnTo>
                    <a:pt x="1245935" y="1679775"/>
                  </a:lnTo>
                  <a:lnTo>
                    <a:pt x="1245346" y="1672493"/>
                  </a:lnTo>
                  <a:lnTo>
                    <a:pt x="1242065" y="1665951"/>
                  </a:lnTo>
                  <a:lnTo>
                    <a:pt x="1236344" y="1660982"/>
                  </a:lnTo>
                  <a:lnTo>
                    <a:pt x="1229171" y="1658622"/>
                  </a:lnTo>
                  <a:close/>
                </a:path>
                <a:path w="1246504" h="1830704">
                  <a:moveTo>
                    <a:pt x="1161163" y="1754817"/>
                  </a:moveTo>
                  <a:lnTo>
                    <a:pt x="1145032" y="1783194"/>
                  </a:lnTo>
                  <a:lnTo>
                    <a:pt x="1177924" y="1782826"/>
                  </a:lnTo>
                  <a:lnTo>
                    <a:pt x="1161163" y="1754817"/>
                  </a:lnTo>
                  <a:close/>
                </a:path>
                <a:path w="1246504" h="1830704">
                  <a:moveTo>
                    <a:pt x="1179191" y="1723107"/>
                  </a:moveTo>
                  <a:lnTo>
                    <a:pt x="1161163" y="1754817"/>
                  </a:lnTo>
                  <a:lnTo>
                    <a:pt x="1177924" y="1782826"/>
                  </a:lnTo>
                  <a:lnTo>
                    <a:pt x="1145032" y="1783194"/>
                  </a:lnTo>
                  <a:lnTo>
                    <a:pt x="1180594" y="1783194"/>
                  </a:lnTo>
                  <a:lnTo>
                    <a:pt x="1180210" y="1754817"/>
                  </a:lnTo>
                  <a:lnTo>
                    <a:pt x="1179191" y="1723107"/>
                  </a:lnTo>
                  <a:close/>
                </a:path>
                <a:path w="1246504" h="1830704">
                  <a:moveTo>
                    <a:pt x="637890" y="260617"/>
                  </a:moveTo>
                  <a:lnTo>
                    <a:pt x="687451" y="285750"/>
                  </a:lnTo>
                  <a:lnTo>
                    <a:pt x="736599" y="326389"/>
                  </a:lnTo>
                  <a:lnTo>
                    <a:pt x="785621" y="382650"/>
                  </a:lnTo>
                  <a:lnTo>
                    <a:pt x="809879" y="416306"/>
                  </a:lnTo>
                  <a:lnTo>
                    <a:pt x="833755" y="453263"/>
                  </a:lnTo>
                  <a:lnTo>
                    <a:pt x="857122" y="493522"/>
                  </a:lnTo>
                  <a:lnTo>
                    <a:pt x="880110" y="537082"/>
                  </a:lnTo>
                  <a:lnTo>
                    <a:pt x="902462" y="583438"/>
                  </a:lnTo>
                  <a:lnTo>
                    <a:pt x="924179" y="632713"/>
                  </a:lnTo>
                  <a:lnTo>
                    <a:pt x="945388" y="684657"/>
                  </a:lnTo>
                  <a:lnTo>
                    <a:pt x="965581" y="739013"/>
                  </a:lnTo>
                  <a:lnTo>
                    <a:pt x="985012" y="795909"/>
                  </a:lnTo>
                  <a:lnTo>
                    <a:pt x="1003808" y="854963"/>
                  </a:lnTo>
                  <a:lnTo>
                    <a:pt x="1021461" y="915924"/>
                  </a:lnTo>
                  <a:lnTo>
                    <a:pt x="1038224" y="979043"/>
                  </a:lnTo>
                  <a:lnTo>
                    <a:pt x="1053845" y="1043813"/>
                  </a:lnTo>
                  <a:lnTo>
                    <a:pt x="1068451" y="1110234"/>
                  </a:lnTo>
                  <a:lnTo>
                    <a:pt x="1094232" y="1247520"/>
                  </a:lnTo>
                  <a:lnTo>
                    <a:pt x="1114933" y="1389253"/>
                  </a:lnTo>
                  <a:lnTo>
                    <a:pt x="1130299" y="1534541"/>
                  </a:lnTo>
                  <a:lnTo>
                    <a:pt x="1135761" y="1607820"/>
                  </a:lnTo>
                  <a:lnTo>
                    <a:pt x="1139824" y="1681822"/>
                  </a:lnTo>
                  <a:lnTo>
                    <a:pt x="1141036" y="1721185"/>
                  </a:lnTo>
                  <a:lnTo>
                    <a:pt x="1161163" y="1754817"/>
                  </a:lnTo>
                  <a:lnTo>
                    <a:pt x="1179191" y="1723107"/>
                  </a:lnTo>
                  <a:lnTo>
                    <a:pt x="1177797" y="1679740"/>
                  </a:lnTo>
                  <a:lnTo>
                    <a:pt x="1173734" y="1605026"/>
                  </a:lnTo>
                  <a:lnTo>
                    <a:pt x="1168145" y="1530477"/>
                  </a:lnTo>
                  <a:lnTo>
                    <a:pt x="1152652" y="1383665"/>
                  </a:lnTo>
                  <a:lnTo>
                    <a:pt x="1131569" y="1240409"/>
                  </a:lnTo>
                  <a:lnTo>
                    <a:pt x="1105662" y="1101979"/>
                  </a:lnTo>
                  <a:lnTo>
                    <a:pt x="1090803" y="1034923"/>
                  </a:lnTo>
                  <a:lnTo>
                    <a:pt x="1075055" y="969263"/>
                  </a:lnTo>
                  <a:lnTo>
                    <a:pt x="1058037" y="905382"/>
                  </a:lnTo>
                  <a:lnTo>
                    <a:pt x="1040130" y="843407"/>
                  </a:lnTo>
                  <a:lnTo>
                    <a:pt x="1021080" y="783589"/>
                  </a:lnTo>
                  <a:lnTo>
                    <a:pt x="1001267" y="725678"/>
                  </a:lnTo>
                  <a:lnTo>
                    <a:pt x="980566" y="670179"/>
                  </a:lnTo>
                  <a:lnTo>
                    <a:pt x="959104" y="617347"/>
                  </a:lnTo>
                  <a:lnTo>
                    <a:pt x="936752" y="566928"/>
                  </a:lnTo>
                  <a:lnTo>
                    <a:pt x="913764" y="519303"/>
                  </a:lnTo>
                  <a:lnTo>
                    <a:pt x="890142" y="474344"/>
                  </a:lnTo>
                  <a:lnTo>
                    <a:pt x="865759" y="432562"/>
                  </a:lnTo>
                  <a:lnTo>
                    <a:pt x="840739" y="393954"/>
                  </a:lnTo>
                  <a:lnTo>
                    <a:pt x="815086" y="358520"/>
                  </a:lnTo>
                  <a:lnTo>
                    <a:pt x="788923" y="326644"/>
                  </a:lnTo>
                  <a:lnTo>
                    <a:pt x="762254" y="298195"/>
                  </a:lnTo>
                  <a:lnTo>
                    <a:pt x="717775" y="260985"/>
                  </a:lnTo>
                  <a:lnTo>
                    <a:pt x="639317" y="260985"/>
                  </a:lnTo>
                  <a:lnTo>
                    <a:pt x="637890" y="260617"/>
                  </a:lnTo>
                  <a:close/>
                </a:path>
                <a:path w="1246504" h="1830704">
                  <a:moveTo>
                    <a:pt x="636651" y="260095"/>
                  </a:moveTo>
                  <a:lnTo>
                    <a:pt x="637890" y="260617"/>
                  </a:lnTo>
                  <a:lnTo>
                    <a:pt x="639317" y="260985"/>
                  </a:lnTo>
                  <a:lnTo>
                    <a:pt x="636651" y="260095"/>
                  </a:lnTo>
                  <a:close/>
                </a:path>
                <a:path w="1246504" h="1830704">
                  <a:moveTo>
                    <a:pt x="716569" y="260095"/>
                  </a:moveTo>
                  <a:lnTo>
                    <a:pt x="636651" y="260095"/>
                  </a:lnTo>
                  <a:lnTo>
                    <a:pt x="639317" y="260985"/>
                  </a:lnTo>
                  <a:lnTo>
                    <a:pt x="717775" y="260985"/>
                  </a:lnTo>
                  <a:lnTo>
                    <a:pt x="716569" y="260095"/>
                  </a:lnTo>
                  <a:close/>
                </a:path>
                <a:path w="1246504" h="1830704">
                  <a:moveTo>
                    <a:pt x="614046" y="254486"/>
                  </a:moveTo>
                  <a:lnTo>
                    <a:pt x="637890" y="260617"/>
                  </a:lnTo>
                  <a:lnTo>
                    <a:pt x="636651" y="260095"/>
                  </a:lnTo>
                  <a:lnTo>
                    <a:pt x="716569" y="260095"/>
                  </a:lnTo>
                  <a:lnTo>
                    <a:pt x="709165" y="254635"/>
                  </a:lnTo>
                  <a:lnTo>
                    <a:pt x="615695" y="254635"/>
                  </a:lnTo>
                  <a:lnTo>
                    <a:pt x="614046" y="254486"/>
                  </a:lnTo>
                  <a:close/>
                </a:path>
                <a:path w="1246504" h="1830704">
                  <a:moveTo>
                    <a:pt x="612647" y="254126"/>
                  </a:moveTo>
                  <a:lnTo>
                    <a:pt x="614046" y="254486"/>
                  </a:lnTo>
                  <a:lnTo>
                    <a:pt x="615695" y="254635"/>
                  </a:lnTo>
                  <a:lnTo>
                    <a:pt x="612647" y="254126"/>
                  </a:lnTo>
                  <a:close/>
                </a:path>
                <a:path w="1246504" h="1830704">
                  <a:moveTo>
                    <a:pt x="708476" y="254126"/>
                  </a:moveTo>
                  <a:lnTo>
                    <a:pt x="612647" y="254126"/>
                  </a:lnTo>
                  <a:lnTo>
                    <a:pt x="615695" y="254635"/>
                  </a:lnTo>
                  <a:lnTo>
                    <a:pt x="709165" y="254635"/>
                  </a:lnTo>
                  <a:lnTo>
                    <a:pt x="708476" y="254126"/>
                  </a:lnTo>
                  <a:close/>
                </a:path>
                <a:path w="1246504" h="1830704">
                  <a:moveTo>
                    <a:pt x="38100" y="0"/>
                  </a:moveTo>
                  <a:lnTo>
                    <a:pt x="0" y="3048"/>
                  </a:lnTo>
                  <a:lnTo>
                    <a:pt x="888" y="13843"/>
                  </a:lnTo>
                  <a:lnTo>
                    <a:pt x="3683" y="27305"/>
                  </a:lnTo>
                  <a:lnTo>
                    <a:pt x="22860" y="65786"/>
                  </a:lnTo>
                  <a:lnTo>
                    <a:pt x="55245" y="100711"/>
                  </a:lnTo>
                  <a:lnTo>
                    <a:pt x="98298" y="132334"/>
                  </a:lnTo>
                  <a:lnTo>
                    <a:pt x="132207" y="151764"/>
                  </a:lnTo>
                  <a:lnTo>
                    <a:pt x="170052" y="169925"/>
                  </a:lnTo>
                  <a:lnTo>
                    <a:pt x="211200" y="186562"/>
                  </a:lnTo>
                  <a:lnTo>
                    <a:pt x="255524" y="201803"/>
                  </a:lnTo>
                  <a:lnTo>
                    <a:pt x="302387" y="215392"/>
                  </a:lnTo>
                  <a:lnTo>
                    <a:pt x="376682" y="232029"/>
                  </a:lnTo>
                  <a:lnTo>
                    <a:pt x="428625" y="240664"/>
                  </a:lnTo>
                  <a:lnTo>
                    <a:pt x="481964" y="247014"/>
                  </a:lnTo>
                  <a:lnTo>
                    <a:pt x="535813" y="251079"/>
                  </a:lnTo>
                  <a:lnTo>
                    <a:pt x="590295" y="252349"/>
                  </a:lnTo>
                  <a:lnTo>
                    <a:pt x="614046" y="254486"/>
                  </a:lnTo>
                  <a:lnTo>
                    <a:pt x="612647" y="254126"/>
                  </a:lnTo>
                  <a:lnTo>
                    <a:pt x="708476" y="254126"/>
                  </a:lnTo>
                  <a:lnTo>
                    <a:pt x="706755" y="252856"/>
                  </a:lnTo>
                  <a:lnTo>
                    <a:pt x="650620" y="224536"/>
                  </a:lnTo>
                  <a:lnTo>
                    <a:pt x="590804" y="214375"/>
                  </a:lnTo>
                  <a:lnTo>
                    <a:pt x="564514" y="213994"/>
                  </a:lnTo>
                  <a:lnTo>
                    <a:pt x="538226" y="212979"/>
                  </a:lnTo>
                  <a:lnTo>
                    <a:pt x="486028" y="209169"/>
                  </a:lnTo>
                  <a:lnTo>
                    <a:pt x="434721" y="203073"/>
                  </a:lnTo>
                  <a:lnTo>
                    <a:pt x="384683" y="194818"/>
                  </a:lnTo>
                  <a:lnTo>
                    <a:pt x="335914" y="184404"/>
                  </a:lnTo>
                  <a:lnTo>
                    <a:pt x="289687" y="172338"/>
                  </a:lnTo>
                  <a:lnTo>
                    <a:pt x="245872" y="158495"/>
                  </a:lnTo>
                  <a:lnTo>
                    <a:pt x="205104" y="143382"/>
                  </a:lnTo>
                  <a:lnTo>
                    <a:pt x="167639" y="126873"/>
                  </a:lnTo>
                  <a:lnTo>
                    <a:pt x="119252" y="100456"/>
                  </a:lnTo>
                  <a:lnTo>
                    <a:pt x="81152" y="72643"/>
                  </a:lnTo>
                  <a:lnTo>
                    <a:pt x="48895" y="36068"/>
                  </a:lnTo>
                  <a:lnTo>
                    <a:pt x="41148" y="19176"/>
                  </a:lnTo>
                  <a:lnTo>
                    <a:pt x="40893" y="19176"/>
                  </a:lnTo>
                  <a:lnTo>
                    <a:pt x="40132" y="16510"/>
                  </a:lnTo>
                  <a:lnTo>
                    <a:pt x="38862" y="10922"/>
                  </a:lnTo>
                  <a:lnTo>
                    <a:pt x="38100" y="0"/>
                  </a:lnTo>
                  <a:close/>
                </a:path>
                <a:path w="1246504" h="1830704">
                  <a:moveTo>
                    <a:pt x="40132" y="16510"/>
                  </a:moveTo>
                  <a:lnTo>
                    <a:pt x="40893" y="19176"/>
                  </a:lnTo>
                  <a:lnTo>
                    <a:pt x="40430" y="17292"/>
                  </a:lnTo>
                  <a:lnTo>
                    <a:pt x="40132" y="16510"/>
                  </a:lnTo>
                  <a:close/>
                </a:path>
                <a:path w="1246504" h="1830704">
                  <a:moveTo>
                    <a:pt x="40430" y="17292"/>
                  </a:moveTo>
                  <a:lnTo>
                    <a:pt x="40893" y="19176"/>
                  </a:lnTo>
                  <a:lnTo>
                    <a:pt x="41148" y="19176"/>
                  </a:lnTo>
                  <a:lnTo>
                    <a:pt x="40430" y="17292"/>
                  </a:lnTo>
                  <a:close/>
                </a:path>
                <a:path w="1246504" h="1830704">
                  <a:moveTo>
                    <a:pt x="40237" y="16510"/>
                  </a:moveTo>
                  <a:lnTo>
                    <a:pt x="40430" y="17292"/>
                  </a:lnTo>
                  <a:lnTo>
                    <a:pt x="40237" y="16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5964" y="4096562"/>
              <a:ext cx="415531" cy="1159332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5163312" y="4115435"/>
              <a:ext cx="180340" cy="915035"/>
            </a:xfrm>
            <a:custGeom>
              <a:avLst/>
              <a:gdLst/>
              <a:ahLst/>
              <a:cxnLst/>
              <a:rect l="l" t="t" r="r" b="b"/>
              <a:pathLst>
                <a:path w="180339" h="915035">
                  <a:moveTo>
                    <a:pt x="25409" y="743912"/>
                  </a:moveTo>
                  <a:lnTo>
                    <a:pt x="18287" y="746378"/>
                  </a:lnTo>
                  <a:lnTo>
                    <a:pt x="12608" y="751431"/>
                  </a:lnTo>
                  <a:lnTo>
                    <a:pt x="9429" y="758031"/>
                  </a:lnTo>
                  <a:lnTo>
                    <a:pt x="8965" y="765345"/>
                  </a:lnTo>
                  <a:lnTo>
                    <a:pt x="11429" y="772540"/>
                  </a:lnTo>
                  <a:lnTo>
                    <a:pt x="95250" y="914653"/>
                  </a:lnTo>
                  <a:lnTo>
                    <a:pt x="117043" y="876934"/>
                  </a:lnTo>
                  <a:lnTo>
                    <a:pt x="76073" y="876934"/>
                  </a:lnTo>
                  <a:lnTo>
                    <a:pt x="75983" y="867156"/>
                  </a:lnTo>
                  <a:lnTo>
                    <a:pt x="75286" y="828801"/>
                  </a:lnTo>
                  <a:lnTo>
                    <a:pt x="44323" y="753109"/>
                  </a:lnTo>
                  <a:lnTo>
                    <a:pt x="32686" y="744362"/>
                  </a:lnTo>
                  <a:lnTo>
                    <a:pt x="25409" y="743912"/>
                  </a:lnTo>
                  <a:close/>
                </a:path>
                <a:path w="180339" h="915035">
                  <a:moveTo>
                    <a:pt x="74699" y="804675"/>
                  </a:moveTo>
                  <a:lnTo>
                    <a:pt x="75311" y="829817"/>
                  </a:lnTo>
                  <a:lnTo>
                    <a:pt x="75983" y="867156"/>
                  </a:lnTo>
                  <a:lnTo>
                    <a:pt x="76073" y="876934"/>
                  </a:lnTo>
                  <a:lnTo>
                    <a:pt x="114173" y="876681"/>
                  </a:lnTo>
                  <a:lnTo>
                    <a:pt x="114046" y="871473"/>
                  </a:lnTo>
                  <a:lnTo>
                    <a:pt x="113983" y="867282"/>
                  </a:lnTo>
                  <a:lnTo>
                    <a:pt x="78612" y="867282"/>
                  </a:lnTo>
                  <a:lnTo>
                    <a:pt x="94934" y="839025"/>
                  </a:lnTo>
                  <a:lnTo>
                    <a:pt x="74699" y="804675"/>
                  </a:lnTo>
                  <a:close/>
                </a:path>
                <a:path w="180339" h="915035">
                  <a:moveTo>
                    <a:pt x="163621" y="743299"/>
                  </a:moveTo>
                  <a:lnTo>
                    <a:pt x="156321" y="743807"/>
                  </a:lnTo>
                  <a:lnTo>
                    <a:pt x="149758" y="747029"/>
                  </a:lnTo>
                  <a:lnTo>
                    <a:pt x="144779" y="752728"/>
                  </a:lnTo>
                  <a:lnTo>
                    <a:pt x="112904" y="807914"/>
                  </a:lnTo>
                  <a:lnTo>
                    <a:pt x="113426" y="829817"/>
                  </a:lnTo>
                  <a:lnTo>
                    <a:pt x="114046" y="871473"/>
                  </a:lnTo>
                  <a:lnTo>
                    <a:pt x="114173" y="876681"/>
                  </a:lnTo>
                  <a:lnTo>
                    <a:pt x="76073" y="876934"/>
                  </a:lnTo>
                  <a:lnTo>
                    <a:pt x="117043" y="876934"/>
                  </a:lnTo>
                  <a:lnTo>
                    <a:pt x="177800" y="771778"/>
                  </a:lnTo>
                  <a:lnTo>
                    <a:pt x="180173" y="764585"/>
                  </a:lnTo>
                  <a:lnTo>
                    <a:pt x="179641" y="757285"/>
                  </a:lnTo>
                  <a:lnTo>
                    <a:pt x="176442" y="750722"/>
                  </a:lnTo>
                  <a:lnTo>
                    <a:pt x="170814" y="745744"/>
                  </a:lnTo>
                  <a:lnTo>
                    <a:pt x="163621" y="743299"/>
                  </a:lnTo>
                  <a:close/>
                </a:path>
                <a:path w="180339" h="915035">
                  <a:moveTo>
                    <a:pt x="94934" y="839025"/>
                  </a:moveTo>
                  <a:lnTo>
                    <a:pt x="78612" y="867282"/>
                  </a:lnTo>
                  <a:lnTo>
                    <a:pt x="111505" y="867156"/>
                  </a:lnTo>
                  <a:lnTo>
                    <a:pt x="94934" y="839025"/>
                  </a:lnTo>
                  <a:close/>
                </a:path>
                <a:path w="180339" h="915035">
                  <a:moveTo>
                    <a:pt x="112904" y="807914"/>
                  </a:moveTo>
                  <a:lnTo>
                    <a:pt x="94934" y="839025"/>
                  </a:lnTo>
                  <a:lnTo>
                    <a:pt x="111505" y="867156"/>
                  </a:lnTo>
                  <a:lnTo>
                    <a:pt x="78612" y="867282"/>
                  </a:lnTo>
                  <a:lnTo>
                    <a:pt x="113983" y="867282"/>
                  </a:lnTo>
                  <a:lnTo>
                    <a:pt x="113411" y="828801"/>
                  </a:lnTo>
                  <a:lnTo>
                    <a:pt x="112904" y="807914"/>
                  </a:lnTo>
                  <a:close/>
                </a:path>
                <a:path w="180339" h="915035">
                  <a:moveTo>
                    <a:pt x="46277" y="473665"/>
                  </a:moveTo>
                  <a:lnTo>
                    <a:pt x="57150" y="531621"/>
                  </a:lnTo>
                  <a:lnTo>
                    <a:pt x="60071" y="557276"/>
                  </a:lnTo>
                  <a:lnTo>
                    <a:pt x="61595" y="571500"/>
                  </a:lnTo>
                  <a:lnTo>
                    <a:pt x="65659" y="618108"/>
                  </a:lnTo>
                  <a:lnTo>
                    <a:pt x="69214" y="670687"/>
                  </a:lnTo>
                  <a:lnTo>
                    <a:pt x="73002" y="747029"/>
                  </a:lnTo>
                  <a:lnTo>
                    <a:pt x="74295" y="788034"/>
                  </a:lnTo>
                  <a:lnTo>
                    <a:pt x="74699" y="804675"/>
                  </a:lnTo>
                  <a:lnTo>
                    <a:pt x="94934" y="839025"/>
                  </a:lnTo>
                  <a:lnTo>
                    <a:pt x="112904" y="807914"/>
                  </a:lnTo>
                  <a:lnTo>
                    <a:pt x="112395" y="786891"/>
                  </a:lnTo>
                  <a:lnTo>
                    <a:pt x="111037" y="747029"/>
                  </a:lnTo>
                  <a:lnTo>
                    <a:pt x="109347" y="706119"/>
                  </a:lnTo>
                  <a:lnTo>
                    <a:pt x="106045" y="649985"/>
                  </a:lnTo>
                  <a:lnTo>
                    <a:pt x="102362" y="598551"/>
                  </a:lnTo>
                  <a:lnTo>
                    <a:pt x="98043" y="552957"/>
                  </a:lnTo>
                  <a:lnTo>
                    <a:pt x="96392" y="539495"/>
                  </a:lnTo>
                  <a:lnTo>
                    <a:pt x="94868" y="526414"/>
                  </a:lnTo>
                  <a:lnTo>
                    <a:pt x="88011" y="483615"/>
                  </a:lnTo>
                  <a:lnTo>
                    <a:pt x="86392" y="475869"/>
                  </a:lnTo>
                  <a:lnTo>
                    <a:pt x="52324" y="475869"/>
                  </a:lnTo>
                  <a:lnTo>
                    <a:pt x="48767" y="474598"/>
                  </a:lnTo>
                  <a:lnTo>
                    <a:pt x="46277" y="473665"/>
                  </a:lnTo>
                  <a:close/>
                </a:path>
                <a:path w="180339" h="915035">
                  <a:moveTo>
                    <a:pt x="45127" y="471182"/>
                  </a:moveTo>
                  <a:lnTo>
                    <a:pt x="45974" y="472694"/>
                  </a:lnTo>
                  <a:lnTo>
                    <a:pt x="46277" y="473665"/>
                  </a:lnTo>
                  <a:lnTo>
                    <a:pt x="48767" y="474598"/>
                  </a:lnTo>
                  <a:lnTo>
                    <a:pt x="52324" y="475869"/>
                  </a:lnTo>
                  <a:lnTo>
                    <a:pt x="47379" y="472439"/>
                  </a:lnTo>
                  <a:lnTo>
                    <a:pt x="46227" y="472439"/>
                  </a:lnTo>
                  <a:lnTo>
                    <a:pt x="45127" y="471182"/>
                  </a:lnTo>
                  <a:close/>
                </a:path>
                <a:path w="180339" h="915035">
                  <a:moveTo>
                    <a:pt x="84717" y="469519"/>
                  </a:moveTo>
                  <a:lnTo>
                    <a:pt x="44196" y="469519"/>
                  </a:lnTo>
                  <a:lnTo>
                    <a:pt x="45154" y="470896"/>
                  </a:lnTo>
                  <a:lnTo>
                    <a:pt x="52324" y="475869"/>
                  </a:lnTo>
                  <a:lnTo>
                    <a:pt x="86392" y="475869"/>
                  </a:lnTo>
                  <a:lnTo>
                    <a:pt x="86233" y="475106"/>
                  </a:lnTo>
                  <a:lnTo>
                    <a:pt x="84717" y="469519"/>
                  </a:lnTo>
                  <a:close/>
                </a:path>
                <a:path w="180339" h="915035">
                  <a:moveTo>
                    <a:pt x="38100" y="0"/>
                  </a:moveTo>
                  <a:lnTo>
                    <a:pt x="0" y="253"/>
                  </a:lnTo>
                  <a:lnTo>
                    <a:pt x="126" y="42925"/>
                  </a:lnTo>
                  <a:lnTo>
                    <a:pt x="888" y="85725"/>
                  </a:lnTo>
                  <a:lnTo>
                    <a:pt x="1904" y="127634"/>
                  </a:lnTo>
                  <a:lnTo>
                    <a:pt x="3301" y="168656"/>
                  </a:lnTo>
                  <a:lnTo>
                    <a:pt x="4952" y="208279"/>
                  </a:lnTo>
                  <a:lnTo>
                    <a:pt x="8254" y="264540"/>
                  </a:lnTo>
                  <a:lnTo>
                    <a:pt x="11937" y="315975"/>
                  </a:lnTo>
                  <a:lnTo>
                    <a:pt x="16255" y="361569"/>
                  </a:lnTo>
                  <a:lnTo>
                    <a:pt x="21082" y="399922"/>
                  </a:lnTo>
                  <a:lnTo>
                    <a:pt x="27939" y="438784"/>
                  </a:lnTo>
                  <a:lnTo>
                    <a:pt x="40893" y="469010"/>
                  </a:lnTo>
                  <a:lnTo>
                    <a:pt x="43052" y="471550"/>
                  </a:lnTo>
                  <a:lnTo>
                    <a:pt x="45720" y="473456"/>
                  </a:lnTo>
                  <a:lnTo>
                    <a:pt x="46277" y="473665"/>
                  </a:lnTo>
                  <a:lnTo>
                    <a:pt x="45974" y="472694"/>
                  </a:lnTo>
                  <a:lnTo>
                    <a:pt x="45127" y="471182"/>
                  </a:lnTo>
                  <a:lnTo>
                    <a:pt x="44450" y="470407"/>
                  </a:lnTo>
                  <a:lnTo>
                    <a:pt x="44693" y="470407"/>
                  </a:lnTo>
                  <a:lnTo>
                    <a:pt x="44196" y="469519"/>
                  </a:lnTo>
                  <a:lnTo>
                    <a:pt x="84717" y="469519"/>
                  </a:lnTo>
                  <a:lnTo>
                    <a:pt x="84200" y="467613"/>
                  </a:lnTo>
                  <a:lnTo>
                    <a:pt x="73405" y="445642"/>
                  </a:lnTo>
                  <a:lnTo>
                    <a:pt x="72974" y="445134"/>
                  </a:lnTo>
                  <a:lnTo>
                    <a:pt x="70103" y="445134"/>
                  </a:lnTo>
                  <a:lnTo>
                    <a:pt x="69468" y="444372"/>
                  </a:lnTo>
                  <a:lnTo>
                    <a:pt x="69294" y="443970"/>
                  </a:lnTo>
                  <a:lnTo>
                    <a:pt x="69145" y="443757"/>
                  </a:lnTo>
                  <a:lnTo>
                    <a:pt x="61975" y="438784"/>
                  </a:lnTo>
                  <a:lnTo>
                    <a:pt x="67426" y="438784"/>
                  </a:lnTo>
                  <a:lnTo>
                    <a:pt x="66801" y="436625"/>
                  </a:lnTo>
                  <a:lnTo>
                    <a:pt x="57150" y="383285"/>
                  </a:lnTo>
                  <a:lnTo>
                    <a:pt x="55752" y="370839"/>
                  </a:lnTo>
                  <a:lnTo>
                    <a:pt x="54228" y="357504"/>
                  </a:lnTo>
                  <a:lnTo>
                    <a:pt x="49911" y="312927"/>
                  </a:lnTo>
                  <a:lnTo>
                    <a:pt x="46227" y="262254"/>
                  </a:lnTo>
                  <a:lnTo>
                    <a:pt x="43052" y="206628"/>
                  </a:lnTo>
                  <a:lnTo>
                    <a:pt x="41275" y="167385"/>
                  </a:lnTo>
                  <a:lnTo>
                    <a:pt x="40004" y="126745"/>
                  </a:lnTo>
                  <a:lnTo>
                    <a:pt x="38988" y="85089"/>
                  </a:lnTo>
                  <a:lnTo>
                    <a:pt x="38226" y="42798"/>
                  </a:lnTo>
                  <a:lnTo>
                    <a:pt x="38100" y="0"/>
                  </a:lnTo>
                  <a:close/>
                </a:path>
                <a:path w="180339" h="915035">
                  <a:moveTo>
                    <a:pt x="44848" y="470684"/>
                  </a:moveTo>
                  <a:lnTo>
                    <a:pt x="45127" y="471182"/>
                  </a:lnTo>
                  <a:lnTo>
                    <a:pt x="46227" y="472439"/>
                  </a:lnTo>
                  <a:lnTo>
                    <a:pt x="45154" y="470896"/>
                  </a:lnTo>
                  <a:lnTo>
                    <a:pt x="44848" y="470684"/>
                  </a:lnTo>
                  <a:close/>
                </a:path>
                <a:path w="180339" h="915035">
                  <a:moveTo>
                    <a:pt x="45154" y="470896"/>
                  </a:moveTo>
                  <a:lnTo>
                    <a:pt x="46227" y="472439"/>
                  </a:lnTo>
                  <a:lnTo>
                    <a:pt x="47379" y="472439"/>
                  </a:lnTo>
                  <a:lnTo>
                    <a:pt x="45154" y="470896"/>
                  </a:lnTo>
                  <a:close/>
                </a:path>
                <a:path w="180339" h="915035">
                  <a:moveTo>
                    <a:pt x="44450" y="470407"/>
                  </a:moveTo>
                  <a:lnTo>
                    <a:pt x="45127" y="471182"/>
                  </a:lnTo>
                  <a:lnTo>
                    <a:pt x="44848" y="470684"/>
                  </a:lnTo>
                  <a:lnTo>
                    <a:pt x="44450" y="470407"/>
                  </a:lnTo>
                  <a:close/>
                </a:path>
                <a:path w="180339" h="915035">
                  <a:moveTo>
                    <a:pt x="44196" y="469519"/>
                  </a:moveTo>
                  <a:lnTo>
                    <a:pt x="44848" y="470684"/>
                  </a:lnTo>
                  <a:lnTo>
                    <a:pt x="45154" y="470896"/>
                  </a:lnTo>
                  <a:lnTo>
                    <a:pt x="44196" y="469519"/>
                  </a:lnTo>
                  <a:close/>
                </a:path>
                <a:path w="180339" h="915035">
                  <a:moveTo>
                    <a:pt x="44693" y="470407"/>
                  </a:moveTo>
                  <a:lnTo>
                    <a:pt x="44450" y="470407"/>
                  </a:lnTo>
                  <a:lnTo>
                    <a:pt x="44848" y="470684"/>
                  </a:lnTo>
                  <a:lnTo>
                    <a:pt x="44693" y="470407"/>
                  </a:lnTo>
                  <a:close/>
                </a:path>
                <a:path w="180339" h="915035">
                  <a:moveTo>
                    <a:pt x="69225" y="443812"/>
                  </a:moveTo>
                  <a:lnTo>
                    <a:pt x="69294" y="443970"/>
                  </a:lnTo>
                  <a:lnTo>
                    <a:pt x="70103" y="445134"/>
                  </a:lnTo>
                  <a:lnTo>
                    <a:pt x="72974" y="445134"/>
                  </a:lnTo>
                  <a:lnTo>
                    <a:pt x="72218" y="444245"/>
                  </a:lnTo>
                  <a:lnTo>
                    <a:pt x="69850" y="444245"/>
                  </a:lnTo>
                  <a:lnTo>
                    <a:pt x="69225" y="443812"/>
                  </a:lnTo>
                  <a:close/>
                </a:path>
                <a:path w="180339" h="915035">
                  <a:moveTo>
                    <a:pt x="68982" y="443255"/>
                  </a:moveTo>
                  <a:lnTo>
                    <a:pt x="69225" y="443812"/>
                  </a:lnTo>
                  <a:lnTo>
                    <a:pt x="69850" y="444245"/>
                  </a:lnTo>
                  <a:lnTo>
                    <a:pt x="68982" y="443255"/>
                  </a:lnTo>
                  <a:close/>
                </a:path>
                <a:path w="180339" h="915035">
                  <a:moveTo>
                    <a:pt x="68070" y="441006"/>
                  </a:moveTo>
                  <a:lnTo>
                    <a:pt x="68199" y="441451"/>
                  </a:lnTo>
                  <a:lnTo>
                    <a:pt x="68982" y="443255"/>
                  </a:lnTo>
                  <a:lnTo>
                    <a:pt x="69850" y="444245"/>
                  </a:lnTo>
                  <a:lnTo>
                    <a:pt x="72218" y="444245"/>
                  </a:lnTo>
                  <a:lnTo>
                    <a:pt x="71247" y="443102"/>
                  </a:lnTo>
                  <a:lnTo>
                    <a:pt x="68579" y="441197"/>
                  </a:lnTo>
                  <a:lnTo>
                    <a:pt x="68070" y="441006"/>
                  </a:lnTo>
                  <a:close/>
                </a:path>
                <a:path w="180339" h="915035">
                  <a:moveTo>
                    <a:pt x="69145" y="443757"/>
                  </a:moveTo>
                  <a:lnTo>
                    <a:pt x="69294" y="443970"/>
                  </a:lnTo>
                  <a:lnTo>
                    <a:pt x="69225" y="443812"/>
                  </a:lnTo>
                  <a:close/>
                </a:path>
                <a:path w="180339" h="915035">
                  <a:moveTo>
                    <a:pt x="68072" y="442213"/>
                  </a:moveTo>
                  <a:lnTo>
                    <a:pt x="69145" y="443757"/>
                  </a:lnTo>
                  <a:lnTo>
                    <a:pt x="68982" y="443255"/>
                  </a:lnTo>
                  <a:lnTo>
                    <a:pt x="68072" y="442213"/>
                  </a:lnTo>
                  <a:close/>
                </a:path>
                <a:path w="180339" h="915035">
                  <a:moveTo>
                    <a:pt x="61975" y="438784"/>
                  </a:moveTo>
                  <a:lnTo>
                    <a:pt x="69145" y="443757"/>
                  </a:lnTo>
                  <a:lnTo>
                    <a:pt x="68072" y="442213"/>
                  </a:lnTo>
                  <a:lnTo>
                    <a:pt x="68530" y="442213"/>
                  </a:lnTo>
                  <a:lnTo>
                    <a:pt x="68199" y="441451"/>
                  </a:lnTo>
                  <a:lnTo>
                    <a:pt x="68070" y="441006"/>
                  </a:lnTo>
                  <a:lnTo>
                    <a:pt x="65532" y="440054"/>
                  </a:lnTo>
                  <a:lnTo>
                    <a:pt x="61975" y="438784"/>
                  </a:lnTo>
                  <a:close/>
                </a:path>
                <a:path w="180339" h="915035">
                  <a:moveTo>
                    <a:pt x="68530" y="442213"/>
                  </a:moveTo>
                  <a:lnTo>
                    <a:pt x="68072" y="442213"/>
                  </a:lnTo>
                  <a:lnTo>
                    <a:pt x="68982" y="443255"/>
                  </a:lnTo>
                  <a:lnTo>
                    <a:pt x="68530" y="442213"/>
                  </a:lnTo>
                  <a:close/>
                </a:path>
                <a:path w="180339" h="915035">
                  <a:moveTo>
                    <a:pt x="67426" y="438784"/>
                  </a:moveTo>
                  <a:lnTo>
                    <a:pt x="61975" y="438784"/>
                  </a:lnTo>
                  <a:lnTo>
                    <a:pt x="65532" y="440054"/>
                  </a:lnTo>
                  <a:lnTo>
                    <a:pt x="68070" y="441006"/>
                  </a:lnTo>
                  <a:lnTo>
                    <a:pt x="67426" y="438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459740" y="6427723"/>
            <a:ext cx="1510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Ancestors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Q?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480809" y="3379089"/>
            <a:ext cx="1751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Descendants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K?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6017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Examples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80"/>
              <a:t>Binary</a:t>
            </a:r>
            <a:r>
              <a:rPr dirty="0" spc="-30"/>
              <a:t> </a:t>
            </a:r>
            <a:r>
              <a:rPr dirty="0" spc="-280"/>
              <a:t>Trees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432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877439" y="228155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8862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020692" y="304380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6002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740535" y="3043809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066800" y="3733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207109" y="380580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057400" y="3733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191639" y="3805808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505200" y="3733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651884" y="3805808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4495800" y="3733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4630292" y="3805808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4495800" y="4495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4648580" y="45681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676400" y="4495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792351" y="4568190"/>
            <a:ext cx="229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57200" y="4495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0" y="17966"/>
                </a:lnTo>
                <a:lnTo>
                  <a:pt x="356411" y="39045"/>
                </a:lnTo>
                <a:lnTo>
                  <a:pt x="390244" y="66960"/>
                </a:lnTo>
                <a:lnTo>
                  <a:pt x="418158" y="100793"/>
                </a:lnTo>
                <a:lnTo>
                  <a:pt x="439235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5" y="317575"/>
                </a:lnTo>
                <a:lnTo>
                  <a:pt x="418158" y="356406"/>
                </a:lnTo>
                <a:lnTo>
                  <a:pt x="390244" y="390239"/>
                </a:lnTo>
                <a:lnTo>
                  <a:pt x="356411" y="418154"/>
                </a:lnTo>
                <a:lnTo>
                  <a:pt x="317580" y="439233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591108" y="456819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838200" y="2585338"/>
            <a:ext cx="3924300" cy="1986914"/>
          </a:xfrm>
          <a:custGeom>
            <a:avLst/>
            <a:gdLst/>
            <a:ahLst/>
            <a:cxnLst/>
            <a:rect l="l" t="t" r="r" b="b"/>
            <a:pathLst>
              <a:path w="3924300" h="1986914">
                <a:moveTo>
                  <a:pt x="310083" y="1533017"/>
                </a:moveTo>
                <a:lnTo>
                  <a:pt x="299516" y="1525905"/>
                </a:lnTo>
                <a:lnTo>
                  <a:pt x="36982" y="1919706"/>
                </a:lnTo>
                <a:lnTo>
                  <a:pt x="10566" y="1902079"/>
                </a:lnTo>
                <a:lnTo>
                  <a:pt x="0" y="1986661"/>
                </a:lnTo>
                <a:lnTo>
                  <a:pt x="73964" y="1944370"/>
                </a:lnTo>
                <a:lnTo>
                  <a:pt x="63487" y="1937385"/>
                </a:lnTo>
                <a:lnTo>
                  <a:pt x="47574" y="1926780"/>
                </a:lnTo>
                <a:lnTo>
                  <a:pt x="310083" y="1533017"/>
                </a:lnTo>
                <a:close/>
              </a:path>
              <a:path w="3924300" h="1986914">
                <a:moveTo>
                  <a:pt x="843534" y="771017"/>
                </a:moveTo>
                <a:lnTo>
                  <a:pt x="832866" y="763905"/>
                </a:lnTo>
                <a:lnTo>
                  <a:pt x="570395" y="1157744"/>
                </a:lnTo>
                <a:lnTo>
                  <a:pt x="543941" y="1140079"/>
                </a:lnTo>
                <a:lnTo>
                  <a:pt x="533400" y="1224661"/>
                </a:lnTo>
                <a:lnTo>
                  <a:pt x="607314" y="1182370"/>
                </a:lnTo>
                <a:lnTo>
                  <a:pt x="596836" y="1175385"/>
                </a:lnTo>
                <a:lnTo>
                  <a:pt x="580974" y="1164805"/>
                </a:lnTo>
                <a:lnTo>
                  <a:pt x="843534" y="771017"/>
                </a:lnTo>
                <a:close/>
              </a:path>
              <a:path w="3924300" h="1986914">
                <a:moveTo>
                  <a:pt x="914400" y="1986661"/>
                </a:moveTo>
                <a:lnTo>
                  <a:pt x="908253" y="1937385"/>
                </a:lnTo>
                <a:lnTo>
                  <a:pt x="903859" y="1902079"/>
                </a:lnTo>
                <a:lnTo>
                  <a:pt x="877392" y="1919744"/>
                </a:lnTo>
                <a:lnTo>
                  <a:pt x="614934" y="1525905"/>
                </a:lnTo>
                <a:lnTo>
                  <a:pt x="604266" y="1533017"/>
                </a:lnTo>
                <a:lnTo>
                  <a:pt x="866813" y="1926805"/>
                </a:lnTo>
                <a:lnTo>
                  <a:pt x="840486" y="1944370"/>
                </a:lnTo>
                <a:lnTo>
                  <a:pt x="914400" y="1986661"/>
                </a:lnTo>
                <a:close/>
              </a:path>
              <a:path w="3924300" h="1986914">
                <a:moveTo>
                  <a:pt x="1371600" y="1148461"/>
                </a:moveTo>
                <a:lnTo>
                  <a:pt x="1367688" y="1097280"/>
                </a:lnTo>
                <a:lnTo>
                  <a:pt x="1365123" y="1063498"/>
                </a:lnTo>
                <a:lnTo>
                  <a:pt x="1337843" y="1079868"/>
                </a:lnTo>
                <a:lnTo>
                  <a:pt x="1148461" y="764159"/>
                </a:lnTo>
                <a:lnTo>
                  <a:pt x="1137539" y="770763"/>
                </a:lnTo>
                <a:lnTo>
                  <a:pt x="1326959" y="1086396"/>
                </a:lnTo>
                <a:lnTo>
                  <a:pt x="1299718" y="1102741"/>
                </a:lnTo>
                <a:lnTo>
                  <a:pt x="1371600" y="1148461"/>
                </a:lnTo>
                <a:close/>
              </a:path>
              <a:path w="3924300" h="1986914">
                <a:moveTo>
                  <a:pt x="1908302" y="10922"/>
                </a:moveTo>
                <a:lnTo>
                  <a:pt x="1901698" y="0"/>
                </a:lnTo>
                <a:lnTo>
                  <a:pt x="1205064" y="418033"/>
                </a:lnTo>
                <a:lnTo>
                  <a:pt x="1188720" y="390779"/>
                </a:lnTo>
                <a:lnTo>
                  <a:pt x="1143000" y="462661"/>
                </a:lnTo>
                <a:lnTo>
                  <a:pt x="1227963" y="456184"/>
                </a:lnTo>
                <a:lnTo>
                  <a:pt x="1215542" y="435483"/>
                </a:lnTo>
                <a:lnTo>
                  <a:pt x="1211592" y="428917"/>
                </a:lnTo>
                <a:lnTo>
                  <a:pt x="1908302" y="10922"/>
                </a:lnTo>
                <a:close/>
              </a:path>
              <a:path w="3924300" h="1986914">
                <a:moveTo>
                  <a:pt x="3124200" y="462661"/>
                </a:moveTo>
                <a:lnTo>
                  <a:pt x="3106902" y="435483"/>
                </a:lnTo>
                <a:lnTo>
                  <a:pt x="3078480" y="390779"/>
                </a:lnTo>
                <a:lnTo>
                  <a:pt x="3062122" y="418033"/>
                </a:lnTo>
                <a:lnTo>
                  <a:pt x="2365502" y="0"/>
                </a:lnTo>
                <a:lnTo>
                  <a:pt x="2358898" y="10922"/>
                </a:lnTo>
                <a:lnTo>
                  <a:pt x="3055594" y="428917"/>
                </a:lnTo>
                <a:lnTo>
                  <a:pt x="3039237" y="456184"/>
                </a:lnTo>
                <a:lnTo>
                  <a:pt x="3124200" y="462661"/>
                </a:lnTo>
                <a:close/>
              </a:path>
              <a:path w="3924300" h="1986914">
                <a:moveTo>
                  <a:pt x="3205480" y="847471"/>
                </a:moveTo>
                <a:lnTo>
                  <a:pt x="3195320" y="839851"/>
                </a:lnTo>
                <a:lnTo>
                  <a:pt x="3012440" y="1083691"/>
                </a:lnTo>
                <a:lnTo>
                  <a:pt x="2987040" y="1064641"/>
                </a:lnTo>
                <a:lnTo>
                  <a:pt x="2971800" y="1148461"/>
                </a:lnTo>
                <a:lnTo>
                  <a:pt x="3048000" y="1110361"/>
                </a:lnTo>
                <a:lnTo>
                  <a:pt x="3036138" y="1101471"/>
                </a:lnTo>
                <a:lnTo>
                  <a:pt x="3022600" y="1091311"/>
                </a:lnTo>
                <a:lnTo>
                  <a:pt x="3205480" y="847471"/>
                </a:lnTo>
                <a:close/>
              </a:path>
              <a:path w="3924300" h="1986914">
                <a:moveTo>
                  <a:pt x="3810000" y="1148461"/>
                </a:moveTo>
                <a:lnTo>
                  <a:pt x="3796538" y="1108075"/>
                </a:lnTo>
                <a:lnTo>
                  <a:pt x="3783076" y="1067689"/>
                </a:lnTo>
                <a:lnTo>
                  <a:pt x="3760647" y="1090117"/>
                </a:lnTo>
                <a:lnTo>
                  <a:pt x="3433445" y="763016"/>
                </a:lnTo>
                <a:lnTo>
                  <a:pt x="3424555" y="771906"/>
                </a:lnTo>
                <a:lnTo>
                  <a:pt x="3751643" y="1099121"/>
                </a:lnTo>
                <a:lnTo>
                  <a:pt x="3729228" y="1121537"/>
                </a:lnTo>
                <a:lnTo>
                  <a:pt x="3810000" y="1148461"/>
                </a:lnTo>
                <a:close/>
              </a:path>
              <a:path w="3924300" h="1986914">
                <a:moveTo>
                  <a:pt x="3924300" y="1834261"/>
                </a:moveTo>
                <a:lnTo>
                  <a:pt x="3892550" y="1834261"/>
                </a:lnTo>
                <a:lnTo>
                  <a:pt x="3892550" y="1605661"/>
                </a:lnTo>
                <a:lnTo>
                  <a:pt x="3879850" y="1605661"/>
                </a:lnTo>
                <a:lnTo>
                  <a:pt x="3879850" y="1834261"/>
                </a:lnTo>
                <a:lnTo>
                  <a:pt x="3848100" y="1834261"/>
                </a:lnTo>
                <a:lnTo>
                  <a:pt x="3886200" y="1910461"/>
                </a:lnTo>
                <a:lnTo>
                  <a:pt x="3917950" y="1846961"/>
                </a:lnTo>
                <a:lnTo>
                  <a:pt x="3924300" y="1834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8001000" y="2133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8136128" y="220535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73914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532623" y="3043809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6858000" y="3733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6999223" y="380580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6248400" y="4495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6383273" y="456819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634037" y="2586735"/>
            <a:ext cx="2524760" cy="3209290"/>
            <a:chOff x="5634037" y="2586735"/>
            <a:chExt cx="2524760" cy="3209290"/>
          </a:xfrm>
        </p:grpSpPr>
        <p:sp>
          <p:nvSpPr>
            <p:cNvPr id="33" name="object 33" descr=""/>
            <p:cNvSpPr/>
            <p:nvPr/>
          </p:nvSpPr>
          <p:spPr>
            <a:xfrm>
              <a:off x="6629400" y="2586735"/>
              <a:ext cx="1529080" cy="1985645"/>
            </a:xfrm>
            <a:custGeom>
              <a:avLst/>
              <a:gdLst/>
              <a:ahLst/>
              <a:cxnLst/>
              <a:rect l="l" t="t" r="r" b="b"/>
              <a:pathLst>
                <a:path w="1529079" h="1985645">
                  <a:moveTo>
                    <a:pt x="310134" y="1531620"/>
                  </a:moveTo>
                  <a:lnTo>
                    <a:pt x="299466" y="1524508"/>
                  </a:lnTo>
                  <a:lnTo>
                    <a:pt x="36995" y="1918347"/>
                  </a:lnTo>
                  <a:lnTo>
                    <a:pt x="10541" y="1900682"/>
                  </a:lnTo>
                  <a:lnTo>
                    <a:pt x="0" y="1985264"/>
                  </a:lnTo>
                  <a:lnTo>
                    <a:pt x="73914" y="1942973"/>
                  </a:lnTo>
                  <a:lnTo>
                    <a:pt x="63436" y="1935988"/>
                  </a:lnTo>
                  <a:lnTo>
                    <a:pt x="47574" y="1925408"/>
                  </a:lnTo>
                  <a:lnTo>
                    <a:pt x="310134" y="1531620"/>
                  </a:lnTo>
                  <a:close/>
                </a:path>
                <a:path w="1529079" h="1985645">
                  <a:moveTo>
                    <a:pt x="919226" y="770128"/>
                  </a:moveTo>
                  <a:lnTo>
                    <a:pt x="909574" y="762000"/>
                  </a:lnTo>
                  <a:lnTo>
                    <a:pt x="577354" y="1160665"/>
                  </a:lnTo>
                  <a:lnTo>
                    <a:pt x="552958" y="1140333"/>
                  </a:lnTo>
                  <a:lnTo>
                    <a:pt x="533400" y="1223264"/>
                  </a:lnTo>
                  <a:lnTo>
                    <a:pt x="611505" y="1189101"/>
                  </a:lnTo>
                  <a:lnTo>
                    <a:pt x="598843" y="1178560"/>
                  </a:lnTo>
                  <a:lnTo>
                    <a:pt x="587044" y="1168742"/>
                  </a:lnTo>
                  <a:lnTo>
                    <a:pt x="919226" y="770128"/>
                  </a:lnTo>
                  <a:close/>
                </a:path>
                <a:path w="1529079" h="1985645">
                  <a:moveTo>
                    <a:pt x="1528826" y="8128"/>
                  </a:moveTo>
                  <a:lnTo>
                    <a:pt x="1519174" y="0"/>
                  </a:lnTo>
                  <a:lnTo>
                    <a:pt x="1186954" y="398665"/>
                  </a:lnTo>
                  <a:lnTo>
                    <a:pt x="1162558" y="378333"/>
                  </a:lnTo>
                  <a:lnTo>
                    <a:pt x="1143000" y="461264"/>
                  </a:lnTo>
                  <a:lnTo>
                    <a:pt x="1221105" y="427101"/>
                  </a:lnTo>
                  <a:lnTo>
                    <a:pt x="1208443" y="416560"/>
                  </a:lnTo>
                  <a:lnTo>
                    <a:pt x="1196644" y="406742"/>
                  </a:lnTo>
                  <a:lnTo>
                    <a:pt x="1528826" y="8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638800" y="5334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3" y="317580"/>
                  </a:lnTo>
                  <a:lnTo>
                    <a:pt x="418154" y="356411"/>
                  </a:lnTo>
                  <a:lnTo>
                    <a:pt x="390239" y="390244"/>
                  </a:lnTo>
                  <a:lnTo>
                    <a:pt x="356406" y="418158"/>
                  </a:lnTo>
                  <a:lnTo>
                    <a:pt x="317575" y="439235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5"/>
                  </a:lnTo>
                  <a:lnTo>
                    <a:pt x="100793" y="418158"/>
                  </a:lnTo>
                  <a:lnTo>
                    <a:pt x="66960" y="390244"/>
                  </a:lnTo>
                  <a:lnTo>
                    <a:pt x="39045" y="356411"/>
                  </a:lnTo>
                  <a:lnTo>
                    <a:pt x="17966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5755385" y="5406034"/>
            <a:ext cx="2292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6019800" y="4949444"/>
            <a:ext cx="310515" cy="461009"/>
          </a:xfrm>
          <a:custGeom>
            <a:avLst/>
            <a:gdLst/>
            <a:ahLst/>
            <a:cxnLst/>
            <a:rect l="l" t="t" r="r" b="b"/>
            <a:pathLst>
              <a:path w="310514" h="461010">
                <a:moveTo>
                  <a:pt x="10540" y="376173"/>
                </a:moveTo>
                <a:lnTo>
                  <a:pt x="0" y="460755"/>
                </a:lnTo>
                <a:lnTo>
                  <a:pt x="73913" y="418464"/>
                </a:lnTo>
                <a:lnTo>
                  <a:pt x="63446" y="411479"/>
                </a:lnTo>
                <a:lnTo>
                  <a:pt x="40512" y="411479"/>
                </a:lnTo>
                <a:lnTo>
                  <a:pt x="29972" y="404367"/>
                </a:lnTo>
                <a:lnTo>
                  <a:pt x="36996" y="393828"/>
                </a:lnTo>
                <a:lnTo>
                  <a:pt x="10540" y="376173"/>
                </a:lnTo>
                <a:close/>
              </a:path>
              <a:path w="310514" h="461010">
                <a:moveTo>
                  <a:pt x="36996" y="393828"/>
                </a:moveTo>
                <a:lnTo>
                  <a:pt x="29972" y="404367"/>
                </a:lnTo>
                <a:lnTo>
                  <a:pt x="40512" y="411479"/>
                </a:lnTo>
                <a:lnTo>
                  <a:pt x="47575" y="400888"/>
                </a:lnTo>
                <a:lnTo>
                  <a:pt x="36996" y="393828"/>
                </a:lnTo>
                <a:close/>
              </a:path>
              <a:path w="310514" h="461010">
                <a:moveTo>
                  <a:pt x="47575" y="400888"/>
                </a:moveTo>
                <a:lnTo>
                  <a:pt x="40512" y="411479"/>
                </a:lnTo>
                <a:lnTo>
                  <a:pt x="63446" y="411479"/>
                </a:lnTo>
                <a:lnTo>
                  <a:pt x="47575" y="400888"/>
                </a:lnTo>
                <a:close/>
              </a:path>
              <a:path w="310514" h="461010">
                <a:moveTo>
                  <a:pt x="299465" y="0"/>
                </a:moveTo>
                <a:lnTo>
                  <a:pt x="36996" y="393828"/>
                </a:lnTo>
                <a:lnTo>
                  <a:pt x="47575" y="400888"/>
                </a:lnTo>
                <a:lnTo>
                  <a:pt x="310134" y="7111"/>
                </a:lnTo>
                <a:lnTo>
                  <a:pt x="2994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5476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Properties</a:t>
            </a:r>
            <a:r>
              <a:rPr dirty="0" spc="-125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 spc="-75"/>
              <a:t>Binary</a:t>
            </a:r>
            <a:r>
              <a:rPr dirty="0" spc="-80"/>
              <a:t> </a:t>
            </a:r>
            <a:r>
              <a:rPr dirty="0" spc="-275"/>
              <a:t>Trees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34162" y="1799082"/>
            <a:ext cx="8458200" cy="1274445"/>
          </a:xfrm>
          <a:custGeom>
            <a:avLst/>
            <a:gdLst/>
            <a:ahLst/>
            <a:cxnLst/>
            <a:rect l="l" t="t" r="r" b="b"/>
            <a:pathLst>
              <a:path w="8458200" h="1274445">
                <a:moveTo>
                  <a:pt x="8245856" y="0"/>
                </a:moveTo>
                <a:lnTo>
                  <a:pt x="212344" y="0"/>
                </a:lnTo>
                <a:lnTo>
                  <a:pt x="163656" y="5610"/>
                </a:lnTo>
                <a:lnTo>
                  <a:pt x="118961" y="21592"/>
                </a:lnTo>
                <a:lnTo>
                  <a:pt x="79534" y="46666"/>
                </a:lnTo>
                <a:lnTo>
                  <a:pt x="46650" y="79556"/>
                </a:lnTo>
                <a:lnTo>
                  <a:pt x="21583" y="118983"/>
                </a:lnTo>
                <a:lnTo>
                  <a:pt x="5608" y="163672"/>
                </a:lnTo>
                <a:lnTo>
                  <a:pt x="0" y="212343"/>
                </a:lnTo>
                <a:lnTo>
                  <a:pt x="0" y="1061719"/>
                </a:lnTo>
                <a:lnTo>
                  <a:pt x="5608" y="1110391"/>
                </a:lnTo>
                <a:lnTo>
                  <a:pt x="21583" y="1155080"/>
                </a:lnTo>
                <a:lnTo>
                  <a:pt x="46650" y="1194507"/>
                </a:lnTo>
                <a:lnTo>
                  <a:pt x="79534" y="1227397"/>
                </a:lnTo>
                <a:lnTo>
                  <a:pt x="118961" y="1252471"/>
                </a:lnTo>
                <a:lnTo>
                  <a:pt x="163656" y="1268453"/>
                </a:lnTo>
                <a:lnTo>
                  <a:pt x="212344" y="1274064"/>
                </a:lnTo>
                <a:lnTo>
                  <a:pt x="8245856" y="1274064"/>
                </a:lnTo>
                <a:lnTo>
                  <a:pt x="8294527" y="1268453"/>
                </a:lnTo>
                <a:lnTo>
                  <a:pt x="8339216" y="1252471"/>
                </a:lnTo>
                <a:lnTo>
                  <a:pt x="8378643" y="1227397"/>
                </a:lnTo>
                <a:lnTo>
                  <a:pt x="8411533" y="1194507"/>
                </a:lnTo>
                <a:lnTo>
                  <a:pt x="8436607" y="1155080"/>
                </a:lnTo>
                <a:lnTo>
                  <a:pt x="8452589" y="1110391"/>
                </a:lnTo>
                <a:lnTo>
                  <a:pt x="8458200" y="1061719"/>
                </a:lnTo>
                <a:lnTo>
                  <a:pt x="8458200" y="212343"/>
                </a:lnTo>
                <a:lnTo>
                  <a:pt x="8452589" y="163672"/>
                </a:lnTo>
                <a:lnTo>
                  <a:pt x="8436607" y="118983"/>
                </a:lnTo>
                <a:lnTo>
                  <a:pt x="8411533" y="79556"/>
                </a:lnTo>
                <a:lnTo>
                  <a:pt x="8378643" y="46666"/>
                </a:lnTo>
                <a:lnTo>
                  <a:pt x="8339216" y="21592"/>
                </a:lnTo>
                <a:lnTo>
                  <a:pt x="8294527" y="5610"/>
                </a:lnTo>
                <a:lnTo>
                  <a:pt x="824585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34162" y="3620261"/>
            <a:ext cx="8458200" cy="1274445"/>
          </a:xfrm>
          <a:custGeom>
            <a:avLst/>
            <a:gdLst/>
            <a:ahLst/>
            <a:cxnLst/>
            <a:rect l="l" t="t" r="r" b="b"/>
            <a:pathLst>
              <a:path w="8458200" h="1274445">
                <a:moveTo>
                  <a:pt x="8245856" y="0"/>
                </a:moveTo>
                <a:lnTo>
                  <a:pt x="212344" y="0"/>
                </a:lnTo>
                <a:lnTo>
                  <a:pt x="163656" y="5610"/>
                </a:lnTo>
                <a:lnTo>
                  <a:pt x="118961" y="21592"/>
                </a:lnTo>
                <a:lnTo>
                  <a:pt x="79534" y="46666"/>
                </a:lnTo>
                <a:lnTo>
                  <a:pt x="46650" y="79556"/>
                </a:lnTo>
                <a:lnTo>
                  <a:pt x="21583" y="118983"/>
                </a:lnTo>
                <a:lnTo>
                  <a:pt x="5608" y="163672"/>
                </a:lnTo>
                <a:lnTo>
                  <a:pt x="0" y="212344"/>
                </a:lnTo>
                <a:lnTo>
                  <a:pt x="0" y="1061720"/>
                </a:lnTo>
                <a:lnTo>
                  <a:pt x="5608" y="1110391"/>
                </a:lnTo>
                <a:lnTo>
                  <a:pt x="21583" y="1155080"/>
                </a:lnTo>
                <a:lnTo>
                  <a:pt x="46650" y="1194507"/>
                </a:lnTo>
                <a:lnTo>
                  <a:pt x="79534" y="1227397"/>
                </a:lnTo>
                <a:lnTo>
                  <a:pt x="118961" y="1252471"/>
                </a:lnTo>
                <a:lnTo>
                  <a:pt x="163656" y="1268453"/>
                </a:lnTo>
                <a:lnTo>
                  <a:pt x="212344" y="1274064"/>
                </a:lnTo>
                <a:lnTo>
                  <a:pt x="8245856" y="1274064"/>
                </a:lnTo>
                <a:lnTo>
                  <a:pt x="8294527" y="1268453"/>
                </a:lnTo>
                <a:lnTo>
                  <a:pt x="8339216" y="1252471"/>
                </a:lnTo>
                <a:lnTo>
                  <a:pt x="8378643" y="1227397"/>
                </a:lnTo>
                <a:lnTo>
                  <a:pt x="8411533" y="1194507"/>
                </a:lnTo>
                <a:lnTo>
                  <a:pt x="8436607" y="1155080"/>
                </a:lnTo>
                <a:lnTo>
                  <a:pt x="8452589" y="1110391"/>
                </a:lnTo>
                <a:lnTo>
                  <a:pt x="8458200" y="1061720"/>
                </a:lnTo>
                <a:lnTo>
                  <a:pt x="8458200" y="212344"/>
                </a:lnTo>
                <a:lnTo>
                  <a:pt x="8452589" y="163672"/>
                </a:lnTo>
                <a:lnTo>
                  <a:pt x="8436607" y="118983"/>
                </a:lnTo>
                <a:lnTo>
                  <a:pt x="8411533" y="79556"/>
                </a:lnTo>
                <a:lnTo>
                  <a:pt x="8378643" y="46666"/>
                </a:lnTo>
                <a:lnTo>
                  <a:pt x="8339216" y="21592"/>
                </a:lnTo>
                <a:lnTo>
                  <a:pt x="8294527" y="5610"/>
                </a:lnTo>
                <a:lnTo>
                  <a:pt x="824585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70661" y="1913890"/>
            <a:ext cx="8110220" cy="337185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50800" marR="262890">
              <a:lnSpc>
                <a:spcPts val="3420"/>
              </a:lnSpc>
              <a:spcBef>
                <a:spcPts val="660"/>
              </a:spcBef>
            </a:pPr>
            <a:r>
              <a:rPr dirty="0" sz="33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3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FFFFFF"/>
                </a:solidFill>
                <a:latin typeface="Times New Roman"/>
                <a:cs typeface="Times New Roman"/>
              </a:rPr>
              <a:t>maximum number</a:t>
            </a:r>
            <a:r>
              <a:rPr dirty="0" sz="33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FFFFFF"/>
                </a:solidFill>
                <a:latin typeface="Times New Roman"/>
                <a:cs typeface="Times New Roman"/>
              </a:rPr>
              <a:t>nodes</a:t>
            </a:r>
            <a:r>
              <a:rPr dirty="0" sz="33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3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dirty="0" sz="33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300" spc="-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 spc="-5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3300">
                <a:solidFill>
                  <a:srgbClr val="FFFFFF"/>
                </a:solidFill>
                <a:latin typeface="Times New Roman"/>
                <a:cs typeface="Times New Roman"/>
              </a:rPr>
              <a:t>binary</a:t>
            </a:r>
            <a:r>
              <a:rPr dirty="0" sz="33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FFFFFF"/>
                </a:solidFill>
                <a:latin typeface="Times New Roman"/>
                <a:cs typeface="Times New Roman"/>
              </a:rPr>
              <a:t>tree</a:t>
            </a:r>
            <a:r>
              <a:rPr dirty="0" sz="33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33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 spc="-25" i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25252" sz="3300" spc="-37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baseline="25252" sz="3300">
              <a:latin typeface="Times New Roman"/>
              <a:cs typeface="Times New Roman"/>
            </a:endParaRPr>
          </a:p>
          <a:p>
            <a:pPr marL="360045" indent="-229235">
              <a:lnSpc>
                <a:spcPct val="100000"/>
              </a:lnSpc>
              <a:spcBef>
                <a:spcPts val="1485"/>
              </a:spcBef>
              <a:buChar char="•"/>
              <a:tabLst>
                <a:tab pos="360680" algn="l"/>
              </a:tabLst>
            </a:pPr>
            <a:r>
              <a:rPr dirty="0" sz="2600">
                <a:latin typeface="Times New Roman"/>
                <a:cs typeface="Times New Roman"/>
              </a:rPr>
              <a:t>WHY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?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50800" marR="43180">
              <a:lnSpc>
                <a:spcPts val="3420"/>
              </a:lnSpc>
            </a:pPr>
            <a:r>
              <a:rPr dirty="0" sz="3300">
                <a:solidFill>
                  <a:srgbClr val="FFFFFF"/>
                </a:solidFill>
                <a:latin typeface="Times New Roman"/>
                <a:cs typeface="Times New Roman"/>
              </a:rPr>
              <a:t>The maximum</a:t>
            </a:r>
            <a:r>
              <a:rPr dirty="0" sz="33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dirty="0" sz="33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FFFFFF"/>
                </a:solidFill>
                <a:latin typeface="Times New Roman"/>
                <a:cs typeface="Times New Roman"/>
              </a:rPr>
              <a:t>of nodes</a:t>
            </a:r>
            <a:r>
              <a:rPr dirty="0" sz="33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FFFFFF"/>
                </a:solidFill>
                <a:latin typeface="Times New Roman"/>
                <a:cs typeface="Times New Roman"/>
              </a:rPr>
              <a:t>in a binary</a:t>
            </a:r>
            <a:r>
              <a:rPr dirty="0" sz="3300" spc="-20">
                <a:solidFill>
                  <a:srgbClr val="FFFFFF"/>
                </a:solidFill>
                <a:latin typeface="Times New Roman"/>
                <a:cs typeface="Times New Roman"/>
              </a:rPr>
              <a:t> tree </a:t>
            </a:r>
            <a:r>
              <a:rPr dirty="0" sz="33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3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FFFFFF"/>
                </a:solidFill>
                <a:latin typeface="Times New Roman"/>
                <a:cs typeface="Times New Roman"/>
              </a:rPr>
              <a:t>height</a:t>
            </a:r>
            <a:r>
              <a:rPr dirty="0" sz="33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3300" spc="-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33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 i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25252" sz="3300" i="1">
                <a:solidFill>
                  <a:srgbClr val="FFFFFF"/>
                </a:solidFill>
                <a:latin typeface="Times New Roman"/>
                <a:cs typeface="Times New Roman"/>
              </a:rPr>
              <a:t>k+1</a:t>
            </a:r>
            <a:r>
              <a:rPr dirty="0" baseline="25252" sz="3300" spc="38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 i="1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z="3300" spc="-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300" spc="-50" i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300">
              <a:latin typeface="Times New Roman"/>
              <a:cs typeface="Times New Roman"/>
            </a:endParaRPr>
          </a:p>
          <a:p>
            <a:pPr marL="360045" indent="-229235">
              <a:lnSpc>
                <a:spcPct val="100000"/>
              </a:lnSpc>
              <a:spcBef>
                <a:spcPts val="1485"/>
              </a:spcBef>
              <a:buChar char="•"/>
              <a:tabLst>
                <a:tab pos="360680" algn="l"/>
              </a:tabLst>
            </a:pPr>
            <a:r>
              <a:rPr dirty="0" sz="2600">
                <a:latin typeface="Times New Roman"/>
                <a:cs typeface="Times New Roman"/>
              </a:rPr>
              <a:t>WHY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?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5665" y="1900237"/>
            <a:ext cx="4886325" cy="2752725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743265" y="5253037"/>
            <a:ext cx="466725" cy="466725"/>
            <a:chOff x="1743265" y="5253037"/>
            <a:chExt cx="466725" cy="466725"/>
          </a:xfrm>
        </p:grpSpPr>
        <p:sp>
          <p:nvSpPr>
            <p:cNvPr id="4" name="object 4" descr=""/>
            <p:cNvSpPr/>
            <p:nvPr/>
          </p:nvSpPr>
          <p:spPr>
            <a:xfrm>
              <a:off x="1748027" y="5257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48027" y="5257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3" y="317580"/>
                  </a:lnTo>
                  <a:lnTo>
                    <a:pt x="418154" y="356411"/>
                  </a:lnTo>
                  <a:lnTo>
                    <a:pt x="390239" y="390244"/>
                  </a:lnTo>
                  <a:lnTo>
                    <a:pt x="356406" y="418158"/>
                  </a:lnTo>
                  <a:lnTo>
                    <a:pt x="317575" y="439235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5"/>
                  </a:lnTo>
                  <a:lnTo>
                    <a:pt x="100793" y="418158"/>
                  </a:lnTo>
                  <a:lnTo>
                    <a:pt x="66960" y="390244"/>
                  </a:lnTo>
                  <a:lnTo>
                    <a:pt x="39045" y="356411"/>
                  </a:lnTo>
                  <a:lnTo>
                    <a:pt x="17966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360422" y="5284470"/>
            <a:ext cx="716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40321" y="5284470"/>
            <a:ext cx="607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baseline="25462" sz="1800">
                <a:latin typeface="Times New Roman"/>
                <a:cs typeface="Times New Roman"/>
              </a:rPr>
              <a:t>0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63921" y="273875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83763" y="2738754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743265" y="5786437"/>
            <a:ext cx="466725" cy="466725"/>
            <a:chOff x="1743265" y="5786437"/>
            <a:chExt cx="466725" cy="466725"/>
          </a:xfrm>
        </p:grpSpPr>
        <p:sp>
          <p:nvSpPr>
            <p:cNvPr id="11" name="object 11" descr=""/>
            <p:cNvSpPr/>
            <p:nvPr/>
          </p:nvSpPr>
          <p:spPr>
            <a:xfrm>
              <a:off x="1748027" y="5791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4"/>
                  </a:lnTo>
                  <a:lnTo>
                    <a:pt x="100793" y="39041"/>
                  </a:lnTo>
                  <a:lnTo>
                    <a:pt x="66960" y="66955"/>
                  </a:lnTo>
                  <a:lnTo>
                    <a:pt x="39045" y="100788"/>
                  </a:lnTo>
                  <a:lnTo>
                    <a:pt x="17966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3" y="139619"/>
                  </a:lnTo>
                  <a:lnTo>
                    <a:pt x="418154" y="100788"/>
                  </a:lnTo>
                  <a:lnTo>
                    <a:pt x="390239" y="66955"/>
                  </a:lnTo>
                  <a:lnTo>
                    <a:pt x="356406" y="39041"/>
                  </a:lnTo>
                  <a:lnTo>
                    <a:pt x="317575" y="17964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48027" y="5791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29"/>
                  </a:lnTo>
                  <a:lnTo>
                    <a:pt x="17966" y="139619"/>
                  </a:lnTo>
                  <a:lnTo>
                    <a:pt x="39045" y="100788"/>
                  </a:lnTo>
                  <a:lnTo>
                    <a:pt x="66960" y="66955"/>
                  </a:lnTo>
                  <a:lnTo>
                    <a:pt x="100793" y="39041"/>
                  </a:lnTo>
                  <a:lnTo>
                    <a:pt x="139624" y="17964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4"/>
                  </a:lnTo>
                  <a:lnTo>
                    <a:pt x="356406" y="39041"/>
                  </a:lnTo>
                  <a:lnTo>
                    <a:pt x="390239" y="66955"/>
                  </a:lnTo>
                  <a:lnTo>
                    <a:pt x="418154" y="100788"/>
                  </a:lnTo>
                  <a:lnTo>
                    <a:pt x="439233" y="139619"/>
                  </a:lnTo>
                  <a:lnTo>
                    <a:pt x="452555" y="182529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3" y="317580"/>
                  </a:lnTo>
                  <a:lnTo>
                    <a:pt x="418154" y="356411"/>
                  </a:lnTo>
                  <a:lnTo>
                    <a:pt x="390239" y="390244"/>
                  </a:lnTo>
                  <a:lnTo>
                    <a:pt x="356406" y="418158"/>
                  </a:lnTo>
                  <a:lnTo>
                    <a:pt x="317575" y="439235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5"/>
                  </a:lnTo>
                  <a:lnTo>
                    <a:pt x="100793" y="418158"/>
                  </a:lnTo>
                  <a:lnTo>
                    <a:pt x="66960" y="390244"/>
                  </a:lnTo>
                  <a:lnTo>
                    <a:pt x="39045" y="356411"/>
                  </a:lnTo>
                  <a:lnTo>
                    <a:pt x="17966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360422" y="5818123"/>
            <a:ext cx="716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40321" y="5818123"/>
            <a:ext cx="607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baseline="25462" sz="1800">
                <a:latin typeface="Times New Roman"/>
                <a:cs typeface="Times New Roman"/>
              </a:rPr>
              <a:t>1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50363" y="350100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634866" y="3501008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476113" y="3501008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454902" y="3501008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286565" y="5253037"/>
            <a:ext cx="466725" cy="466725"/>
            <a:chOff x="5286565" y="5253037"/>
            <a:chExt cx="466725" cy="466725"/>
          </a:xfrm>
        </p:grpSpPr>
        <p:sp>
          <p:nvSpPr>
            <p:cNvPr id="20" name="object 20" descr=""/>
            <p:cNvSpPr/>
            <p:nvPr/>
          </p:nvSpPr>
          <p:spPr>
            <a:xfrm>
              <a:off x="5291328" y="5257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291328" y="5257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3" y="317580"/>
                  </a:lnTo>
                  <a:lnTo>
                    <a:pt x="418154" y="356411"/>
                  </a:lnTo>
                  <a:lnTo>
                    <a:pt x="390239" y="390244"/>
                  </a:lnTo>
                  <a:lnTo>
                    <a:pt x="356406" y="418158"/>
                  </a:lnTo>
                  <a:lnTo>
                    <a:pt x="317575" y="439235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5"/>
                  </a:lnTo>
                  <a:lnTo>
                    <a:pt x="100793" y="418158"/>
                  </a:lnTo>
                  <a:lnTo>
                    <a:pt x="66960" y="390244"/>
                  </a:lnTo>
                  <a:lnTo>
                    <a:pt x="39045" y="356411"/>
                  </a:lnTo>
                  <a:lnTo>
                    <a:pt x="17966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5904357" y="5284470"/>
            <a:ext cx="716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021956" y="5284470"/>
            <a:ext cx="605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baseline="25462" sz="1800">
                <a:latin typeface="Times New Roman"/>
                <a:cs typeface="Times New Roman"/>
              </a:rPr>
              <a:t>2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-5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473190" y="42633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235579" y="4263390"/>
            <a:ext cx="229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034285" y="426339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5286565" y="5786437"/>
            <a:ext cx="466725" cy="466725"/>
            <a:chOff x="5286565" y="5786437"/>
            <a:chExt cx="466725" cy="466725"/>
          </a:xfrm>
        </p:grpSpPr>
        <p:sp>
          <p:nvSpPr>
            <p:cNvPr id="28" name="object 28" descr=""/>
            <p:cNvSpPr/>
            <p:nvPr/>
          </p:nvSpPr>
          <p:spPr>
            <a:xfrm>
              <a:off x="5291328" y="5791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4"/>
                  </a:lnTo>
                  <a:lnTo>
                    <a:pt x="100793" y="39041"/>
                  </a:lnTo>
                  <a:lnTo>
                    <a:pt x="66960" y="66955"/>
                  </a:lnTo>
                  <a:lnTo>
                    <a:pt x="39045" y="100788"/>
                  </a:lnTo>
                  <a:lnTo>
                    <a:pt x="17966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3" y="139619"/>
                  </a:lnTo>
                  <a:lnTo>
                    <a:pt x="418154" y="100788"/>
                  </a:lnTo>
                  <a:lnTo>
                    <a:pt x="390239" y="66955"/>
                  </a:lnTo>
                  <a:lnTo>
                    <a:pt x="356406" y="39041"/>
                  </a:lnTo>
                  <a:lnTo>
                    <a:pt x="317575" y="17964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291328" y="5791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29"/>
                  </a:lnTo>
                  <a:lnTo>
                    <a:pt x="17966" y="139619"/>
                  </a:lnTo>
                  <a:lnTo>
                    <a:pt x="39045" y="100788"/>
                  </a:lnTo>
                  <a:lnTo>
                    <a:pt x="66960" y="66955"/>
                  </a:lnTo>
                  <a:lnTo>
                    <a:pt x="100793" y="39041"/>
                  </a:lnTo>
                  <a:lnTo>
                    <a:pt x="139624" y="17964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4"/>
                  </a:lnTo>
                  <a:lnTo>
                    <a:pt x="356406" y="39041"/>
                  </a:lnTo>
                  <a:lnTo>
                    <a:pt x="390239" y="66955"/>
                  </a:lnTo>
                  <a:lnTo>
                    <a:pt x="418154" y="100788"/>
                  </a:lnTo>
                  <a:lnTo>
                    <a:pt x="439233" y="139619"/>
                  </a:lnTo>
                  <a:lnTo>
                    <a:pt x="452555" y="182529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3" y="317580"/>
                  </a:lnTo>
                  <a:lnTo>
                    <a:pt x="418154" y="356411"/>
                  </a:lnTo>
                  <a:lnTo>
                    <a:pt x="390239" y="390244"/>
                  </a:lnTo>
                  <a:lnTo>
                    <a:pt x="356406" y="418158"/>
                  </a:lnTo>
                  <a:lnTo>
                    <a:pt x="317575" y="439235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5"/>
                  </a:lnTo>
                  <a:lnTo>
                    <a:pt x="100793" y="418158"/>
                  </a:lnTo>
                  <a:lnTo>
                    <a:pt x="66960" y="390244"/>
                  </a:lnTo>
                  <a:lnTo>
                    <a:pt x="39045" y="356411"/>
                  </a:lnTo>
                  <a:lnTo>
                    <a:pt x="17966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5904357" y="5818123"/>
            <a:ext cx="716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021956" y="5818123"/>
            <a:ext cx="605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baseline="25462" sz="1800">
                <a:latin typeface="Times New Roman"/>
                <a:cs typeface="Times New Roman"/>
              </a:rPr>
              <a:t>3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-5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067800" cy="828040"/>
          </a:xfrm>
          <a:prstGeom prst="rect"/>
          <a:solidFill>
            <a:srgbClr val="006FC0"/>
          </a:solidFill>
          <a:ln w="9525">
            <a:solidFill>
              <a:srgbClr val="000000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452755">
              <a:lnSpc>
                <a:spcPct val="100000"/>
              </a:lnSpc>
              <a:spcBef>
                <a:spcPts val="610"/>
              </a:spcBef>
            </a:pPr>
            <a:r>
              <a:rPr dirty="0" sz="4000" spc="-135"/>
              <a:t>Maximum</a:t>
            </a:r>
            <a:r>
              <a:rPr dirty="0" sz="4000" spc="-35"/>
              <a:t> </a:t>
            </a:r>
            <a:r>
              <a:rPr dirty="0" sz="4000" spc="-60"/>
              <a:t>number</a:t>
            </a:r>
            <a:r>
              <a:rPr dirty="0" sz="4000" spc="-15"/>
              <a:t> </a:t>
            </a:r>
            <a:r>
              <a:rPr dirty="0" sz="4000"/>
              <a:t>of</a:t>
            </a:r>
            <a:r>
              <a:rPr dirty="0" sz="4000" spc="-5"/>
              <a:t> </a:t>
            </a:r>
            <a:r>
              <a:rPr dirty="0" sz="4000" spc="-75"/>
              <a:t>nodes</a:t>
            </a:r>
            <a:r>
              <a:rPr dirty="0" sz="4000" spc="-55"/>
              <a:t> </a:t>
            </a:r>
            <a:r>
              <a:rPr dirty="0" sz="4000"/>
              <a:t>on</a:t>
            </a:r>
            <a:r>
              <a:rPr dirty="0" sz="4000" spc="-15"/>
              <a:t> </a:t>
            </a:r>
            <a:r>
              <a:rPr dirty="0" sz="4000" spc="-270"/>
              <a:t>a</a:t>
            </a:r>
            <a:r>
              <a:rPr dirty="0" sz="4000" spc="5"/>
              <a:t> </a:t>
            </a:r>
            <a:r>
              <a:rPr dirty="0" sz="4000" spc="-10"/>
              <a:t>level</a:t>
            </a:r>
            <a:endParaRPr sz="4000"/>
          </a:p>
        </p:txBody>
      </p:sp>
      <p:pic>
        <p:nvPicPr>
          <p:cNvPr id="33" name="object 3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071" y="960094"/>
            <a:ext cx="8831453" cy="845718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378053" y="1142491"/>
            <a:ext cx="8354059" cy="1134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maximum number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 nodes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level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i</a:t>
            </a:r>
            <a:r>
              <a:rPr dirty="0" sz="2600" spc="5" i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binary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tree is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25" i="1">
                <a:latin typeface="Times New Roman"/>
                <a:cs typeface="Times New Roman"/>
              </a:rPr>
              <a:t>2</a:t>
            </a:r>
            <a:r>
              <a:rPr dirty="0" baseline="26143" sz="2550" spc="-37" i="1">
                <a:latin typeface="Times New Roman"/>
                <a:cs typeface="Times New Roman"/>
              </a:rPr>
              <a:t>i</a:t>
            </a:r>
            <a:endParaRPr baseline="26143"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algn="ctr" marR="26987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94297"/>
            <a:ext cx="9153525" cy="847725"/>
            <a:chOff x="-4762" y="94297"/>
            <a:chExt cx="9153525" cy="847725"/>
          </a:xfrm>
        </p:grpSpPr>
        <p:sp>
          <p:nvSpPr>
            <p:cNvPr id="3" name="object 3" descr=""/>
            <p:cNvSpPr/>
            <p:nvPr/>
          </p:nvSpPr>
          <p:spPr>
            <a:xfrm>
              <a:off x="0" y="9906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9906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8077" rIns="0" bIns="0" rtlCol="0" vert="horz">
            <a:spAutoFit/>
          </a:bodyPr>
          <a:lstStyle/>
          <a:p>
            <a:pPr marL="220979">
              <a:lnSpc>
                <a:spcPct val="100000"/>
              </a:lnSpc>
              <a:spcBef>
                <a:spcPts val="95"/>
              </a:spcBef>
            </a:pPr>
            <a:r>
              <a:rPr dirty="0" sz="4000" spc="-135"/>
              <a:t>Maximum</a:t>
            </a:r>
            <a:r>
              <a:rPr dirty="0" sz="4000" spc="-10"/>
              <a:t> </a:t>
            </a:r>
            <a:r>
              <a:rPr dirty="0" sz="4000"/>
              <a:t>no of</a:t>
            </a:r>
            <a:r>
              <a:rPr dirty="0" sz="4000" spc="-20"/>
              <a:t> </a:t>
            </a:r>
            <a:r>
              <a:rPr dirty="0" sz="4000" spc="-65"/>
              <a:t>nodes</a:t>
            </a:r>
            <a:r>
              <a:rPr dirty="0" sz="4000" spc="-30"/>
              <a:t> </a:t>
            </a:r>
            <a:r>
              <a:rPr dirty="0" sz="4000"/>
              <a:t>in</a:t>
            </a:r>
            <a:r>
              <a:rPr dirty="0" sz="4000" spc="-15"/>
              <a:t> </a:t>
            </a:r>
            <a:r>
              <a:rPr dirty="0" sz="4000" spc="-270"/>
              <a:t>a</a:t>
            </a:r>
            <a:r>
              <a:rPr dirty="0" sz="4000" spc="5"/>
              <a:t> </a:t>
            </a:r>
            <a:r>
              <a:rPr dirty="0" sz="4000" spc="-10"/>
              <a:t>binary</a:t>
            </a:r>
            <a:r>
              <a:rPr dirty="0" sz="4000" spc="-5"/>
              <a:t> </a:t>
            </a:r>
            <a:r>
              <a:rPr dirty="0" sz="4000" spc="-20"/>
              <a:t>tree</a:t>
            </a:r>
            <a:endParaRPr sz="4000"/>
          </a:p>
        </p:txBody>
      </p:sp>
      <p:sp>
        <p:nvSpPr>
          <p:cNvPr id="6" name="object 6" descr=""/>
          <p:cNvSpPr/>
          <p:nvPr/>
        </p:nvSpPr>
        <p:spPr>
          <a:xfrm>
            <a:off x="22860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444623" y="296760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1242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283077" y="37296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524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682623" y="37296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062037" y="3271392"/>
            <a:ext cx="2214880" cy="1686560"/>
            <a:chOff x="1062037" y="3271392"/>
            <a:chExt cx="2214880" cy="1686560"/>
          </a:xfrm>
        </p:grpSpPr>
        <p:sp>
          <p:nvSpPr>
            <p:cNvPr id="13" name="object 13" descr=""/>
            <p:cNvSpPr/>
            <p:nvPr/>
          </p:nvSpPr>
          <p:spPr>
            <a:xfrm>
              <a:off x="1905000" y="3271392"/>
              <a:ext cx="1371600" cy="462915"/>
            </a:xfrm>
            <a:custGeom>
              <a:avLst/>
              <a:gdLst/>
              <a:ahLst/>
              <a:cxnLst/>
              <a:rect l="l" t="t" r="r" b="b"/>
              <a:pathLst>
                <a:path w="1371600" h="462914">
                  <a:moveTo>
                    <a:pt x="385826" y="9271"/>
                  </a:moveTo>
                  <a:lnTo>
                    <a:pt x="376174" y="1143"/>
                  </a:lnTo>
                  <a:lnTo>
                    <a:pt x="43954" y="399808"/>
                  </a:lnTo>
                  <a:lnTo>
                    <a:pt x="19558" y="379476"/>
                  </a:lnTo>
                  <a:lnTo>
                    <a:pt x="0" y="462407"/>
                  </a:lnTo>
                  <a:lnTo>
                    <a:pt x="78105" y="428244"/>
                  </a:lnTo>
                  <a:lnTo>
                    <a:pt x="65443" y="417703"/>
                  </a:lnTo>
                  <a:lnTo>
                    <a:pt x="53721" y="407949"/>
                  </a:lnTo>
                  <a:lnTo>
                    <a:pt x="385826" y="9271"/>
                  </a:lnTo>
                  <a:close/>
                </a:path>
                <a:path w="1371600" h="462914">
                  <a:moveTo>
                    <a:pt x="1371600" y="386207"/>
                  </a:moveTo>
                  <a:lnTo>
                    <a:pt x="1354785" y="354457"/>
                  </a:lnTo>
                  <a:lnTo>
                    <a:pt x="1331722" y="310896"/>
                  </a:lnTo>
                  <a:lnTo>
                    <a:pt x="1313218" y="336765"/>
                  </a:lnTo>
                  <a:lnTo>
                    <a:pt x="841883" y="0"/>
                  </a:lnTo>
                  <a:lnTo>
                    <a:pt x="834517" y="10414"/>
                  </a:lnTo>
                  <a:lnTo>
                    <a:pt x="1305852" y="347065"/>
                  </a:lnTo>
                  <a:lnTo>
                    <a:pt x="1287399" y="372872"/>
                  </a:lnTo>
                  <a:lnTo>
                    <a:pt x="1371600" y="386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66800" y="4495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25397" y="456819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905000" y="4495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063623" y="456819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371600" y="4111497"/>
            <a:ext cx="1757680" cy="846455"/>
            <a:chOff x="1371600" y="4111497"/>
            <a:chExt cx="1757680" cy="846455"/>
          </a:xfrm>
        </p:grpSpPr>
        <p:sp>
          <p:nvSpPr>
            <p:cNvPr id="19" name="object 19" descr=""/>
            <p:cNvSpPr/>
            <p:nvPr/>
          </p:nvSpPr>
          <p:spPr>
            <a:xfrm>
              <a:off x="1371600" y="4111497"/>
              <a:ext cx="762000" cy="384810"/>
            </a:xfrm>
            <a:custGeom>
              <a:avLst/>
              <a:gdLst/>
              <a:ahLst/>
              <a:cxnLst/>
              <a:rect l="l" t="t" r="r" b="b"/>
              <a:pathLst>
                <a:path w="762000" h="384810">
                  <a:moveTo>
                    <a:pt x="234061" y="6604"/>
                  </a:moveTo>
                  <a:lnTo>
                    <a:pt x="223139" y="0"/>
                  </a:lnTo>
                  <a:lnTo>
                    <a:pt x="33743" y="315709"/>
                  </a:lnTo>
                  <a:lnTo>
                    <a:pt x="6477" y="299339"/>
                  </a:lnTo>
                  <a:lnTo>
                    <a:pt x="0" y="384302"/>
                  </a:lnTo>
                  <a:lnTo>
                    <a:pt x="71882" y="338582"/>
                  </a:lnTo>
                  <a:lnTo>
                    <a:pt x="62776" y="333121"/>
                  </a:lnTo>
                  <a:lnTo>
                    <a:pt x="44627" y="322237"/>
                  </a:lnTo>
                  <a:lnTo>
                    <a:pt x="234061" y="6604"/>
                  </a:lnTo>
                  <a:close/>
                </a:path>
                <a:path w="762000" h="384810">
                  <a:moveTo>
                    <a:pt x="762000" y="384302"/>
                  </a:moveTo>
                  <a:lnTo>
                    <a:pt x="758088" y="333121"/>
                  </a:lnTo>
                  <a:lnTo>
                    <a:pt x="755523" y="299339"/>
                  </a:lnTo>
                  <a:lnTo>
                    <a:pt x="728243" y="315709"/>
                  </a:lnTo>
                  <a:lnTo>
                    <a:pt x="538861" y="0"/>
                  </a:lnTo>
                  <a:lnTo>
                    <a:pt x="527939" y="6604"/>
                  </a:lnTo>
                  <a:lnTo>
                    <a:pt x="717359" y="322237"/>
                  </a:lnTo>
                  <a:lnTo>
                    <a:pt x="690118" y="338582"/>
                  </a:lnTo>
                  <a:lnTo>
                    <a:pt x="762000" y="3843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67000" y="4495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825623" y="456819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581400" y="4495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3740277" y="456819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2971800" y="4111497"/>
            <a:ext cx="838200" cy="384810"/>
          </a:xfrm>
          <a:custGeom>
            <a:avLst/>
            <a:gdLst/>
            <a:ahLst/>
            <a:cxnLst/>
            <a:rect l="l" t="t" r="r" b="b"/>
            <a:pathLst>
              <a:path w="838200" h="384810">
                <a:moveTo>
                  <a:pt x="234061" y="6604"/>
                </a:moveTo>
                <a:lnTo>
                  <a:pt x="223139" y="0"/>
                </a:lnTo>
                <a:lnTo>
                  <a:pt x="33743" y="315709"/>
                </a:lnTo>
                <a:lnTo>
                  <a:pt x="6477" y="299339"/>
                </a:lnTo>
                <a:lnTo>
                  <a:pt x="0" y="384302"/>
                </a:lnTo>
                <a:lnTo>
                  <a:pt x="71882" y="338582"/>
                </a:lnTo>
                <a:lnTo>
                  <a:pt x="62776" y="333121"/>
                </a:lnTo>
                <a:lnTo>
                  <a:pt x="44627" y="322237"/>
                </a:lnTo>
                <a:lnTo>
                  <a:pt x="234061" y="6604"/>
                </a:lnTo>
                <a:close/>
              </a:path>
              <a:path w="838200" h="384810">
                <a:moveTo>
                  <a:pt x="838200" y="384302"/>
                </a:moveTo>
                <a:lnTo>
                  <a:pt x="834288" y="333121"/>
                </a:lnTo>
                <a:lnTo>
                  <a:pt x="831723" y="299339"/>
                </a:lnTo>
                <a:lnTo>
                  <a:pt x="804443" y="315709"/>
                </a:lnTo>
                <a:lnTo>
                  <a:pt x="615061" y="0"/>
                </a:lnTo>
                <a:lnTo>
                  <a:pt x="604139" y="6604"/>
                </a:lnTo>
                <a:lnTo>
                  <a:pt x="793559" y="322237"/>
                </a:lnTo>
                <a:lnTo>
                  <a:pt x="766318" y="338582"/>
                </a:lnTo>
                <a:lnTo>
                  <a:pt x="838200" y="384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510" y="1129283"/>
            <a:ext cx="8749276" cy="1418370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542239" y="1275410"/>
            <a:ext cx="7794625" cy="1020444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8100" marR="30480">
              <a:lnSpc>
                <a:spcPts val="3629"/>
              </a:lnSpc>
              <a:spcBef>
                <a:spcPts val="700"/>
              </a:spcBef>
            </a:pPr>
            <a:r>
              <a:rPr dirty="0" sz="3500">
                <a:latin typeface="Times New Roman"/>
                <a:cs typeface="Times New Roman"/>
              </a:rPr>
              <a:t>The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maximum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number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of nodes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in a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 spc="-10">
                <a:latin typeface="Times New Roman"/>
                <a:cs typeface="Times New Roman"/>
              </a:rPr>
              <a:t>binary </a:t>
            </a:r>
            <a:r>
              <a:rPr dirty="0" sz="3500">
                <a:latin typeface="Times New Roman"/>
                <a:cs typeface="Times New Roman"/>
              </a:rPr>
              <a:t>tree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of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height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 i="1">
                <a:latin typeface="Times New Roman"/>
                <a:cs typeface="Times New Roman"/>
              </a:rPr>
              <a:t>k</a:t>
            </a:r>
            <a:r>
              <a:rPr dirty="0" sz="3500" spc="-5" i="1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is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 i="1">
                <a:latin typeface="Times New Roman"/>
                <a:cs typeface="Times New Roman"/>
              </a:rPr>
              <a:t>2</a:t>
            </a:r>
            <a:r>
              <a:rPr dirty="0" baseline="25362" sz="3450" i="1">
                <a:latin typeface="Times New Roman"/>
                <a:cs typeface="Times New Roman"/>
              </a:rPr>
              <a:t>k+1</a:t>
            </a:r>
            <a:r>
              <a:rPr dirty="0" baseline="25362" sz="3450" spc="450" i="1">
                <a:latin typeface="Times New Roman"/>
                <a:cs typeface="Times New Roman"/>
              </a:rPr>
              <a:t> </a:t>
            </a:r>
            <a:r>
              <a:rPr dirty="0" sz="3500" i="1">
                <a:latin typeface="Times New Roman"/>
                <a:cs typeface="Times New Roman"/>
              </a:rPr>
              <a:t>–</a:t>
            </a:r>
            <a:r>
              <a:rPr dirty="0" sz="3500" spc="5" i="1">
                <a:latin typeface="Times New Roman"/>
                <a:cs typeface="Times New Roman"/>
              </a:rPr>
              <a:t> </a:t>
            </a:r>
            <a:r>
              <a:rPr dirty="0" sz="3500" spc="-50" i="1">
                <a:latin typeface="Times New Roman"/>
                <a:cs typeface="Times New Roman"/>
              </a:rPr>
              <a:t>1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61722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6331458" y="296760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70104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7169911" y="37296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54102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5569458" y="37296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4948237" y="3271392"/>
            <a:ext cx="2214880" cy="1686560"/>
            <a:chOff x="4948237" y="3271392"/>
            <a:chExt cx="2214880" cy="1686560"/>
          </a:xfrm>
        </p:grpSpPr>
        <p:sp>
          <p:nvSpPr>
            <p:cNvPr id="34" name="object 34" descr=""/>
            <p:cNvSpPr/>
            <p:nvPr/>
          </p:nvSpPr>
          <p:spPr>
            <a:xfrm>
              <a:off x="5791200" y="3271392"/>
              <a:ext cx="1371600" cy="462915"/>
            </a:xfrm>
            <a:custGeom>
              <a:avLst/>
              <a:gdLst/>
              <a:ahLst/>
              <a:cxnLst/>
              <a:rect l="l" t="t" r="r" b="b"/>
              <a:pathLst>
                <a:path w="1371600" h="462914">
                  <a:moveTo>
                    <a:pt x="385826" y="9271"/>
                  </a:moveTo>
                  <a:lnTo>
                    <a:pt x="376174" y="1143"/>
                  </a:lnTo>
                  <a:lnTo>
                    <a:pt x="43954" y="399808"/>
                  </a:lnTo>
                  <a:lnTo>
                    <a:pt x="19558" y="379476"/>
                  </a:lnTo>
                  <a:lnTo>
                    <a:pt x="0" y="462407"/>
                  </a:lnTo>
                  <a:lnTo>
                    <a:pt x="78105" y="428244"/>
                  </a:lnTo>
                  <a:lnTo>
                    <a:pt x="65443" y="417703"/>
                  </a:lnTo>
                  <a:lnTo>
                    <a:pt x="53721" y="407949"/>
                  </a:lnTo>
                  <a:lnTo>
                    <a:pt x="385826" y="9271"/>
                  </a:lnTo>
                  <a:close/>
                </a:path>
                <a:path w="1371600" h="462914">
                  <a:moveTo>
                    <a:pt x="1371600" y="386207"/>
                  </a:moveTo>
                  <a:lnTo>
                    <a:pt x="1354785" y="354457"/>
                  </a:lnTo>
                  <a:lnTo>
                    <a:pt x="1331722" y="310896"/>
                  </a:lnTo>
                  <a:lnTo>
                    <a:pt x="1313218" y="336765"/>
                  </a:lnTo>
                  <a:lnTo>
                    <a:pt x="841870" y="0"/>
                  </a:lnTo>
                  <a:lnTo>
                    <a:pt x="834517" y="10414"/>
                  </a:lnTo>
                  <a:lnTo>
                    <a:pt x="1305852" y="347065"/>
                  </a:lnTo>
                  <a:lnTo>
                    <a:pt x="1287399" y="372872"/>
                  </a:lnTo>
                  <a:lnTo>
                    <a:pt x="1371600" y="386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953000" y="4495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5112258" y="456819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5791200" y="4495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5950458" y="456819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5257800" y="4111497"/>
            <a:ext cx="2672080" cy="846455"/>
            <a:chOff x="5257800" y="4111497"/>
            <a:chExt cx="2672080" cy="846455"/>
          </a:xfrm>
        </p:grpSpPr>
        <p:sp>
          <p:nvSpPr>
            <p:cNvPr id="40" name="object 40" descr=""/>
            <p:cNvSpPr/>
            <p:nvPr/>
          </p:nvSpPr>
          <p:spPr>
            <a:xfrm>
              <a:off x="5257800" y="4111497"/>
              <a:ext cx="762000" cy="384810"/>
            </a:xfrm>
            <a:custGeom>
              <a:avLst/>
              <a:gdLst/>
              <a:ahLst/>
              <a:cxnLst/>
              <a:rect l="l" t="t" r="r" b="b"/>
              <a:pathLst>
                <a:path w="762000" h="384810">
                  <a:moveTo>
                    <a:pt x="234061" y="6604"/>
                  </a:moveTo>
                  <a:lnTo>
                    <a:pt x="223139" y="0"/>
                  </a:lnTo>
                  <a:lnTo>
                    <a:pt x="33743" y="315709"/>
                  </a:lnTo>
                  <a:lnTo>
                    <a:pt x="6477" y="299339"/>
                  </a:lnTo>
                  <a:lnTo>
                    <a:pt x="0" y="384302"/>
                  </a:lnTo>
                  <a:lnTo>
                    <a:pt x="71882" y="338582"/>
                  </a:lnTo>
                  <a:lnTo>
                    <a:pt x="62776" y="333121"/>
                  </a:lnTo>
                  <a:lnTo>
                    <a:pt x="44627" y="322237"/>
                  </a:lnTo>
                  <a:lnTo>
                    <a:pt x="234061" y="6604"/>
                  </a:lnTo>
                  <a:close/>
                </a:path>
                <a:path w="762000" h="384810">
                  <a:moveTo>
                    <a:pt x="762000" y="384302"/>
                  </a:moveTo>
                  <a:lnTo>
                    <a:pt x="758088" y="333121"/>
                  </a:lnTo>
                  <a:lnTo>
                    <a:pt x="755523" y="299339"/>
                  </a:lnTo>
                  <a:lnTo>
                    <a:pt x="728243" y="315709"/>
                  </a:lnTo>
                  <a:lnTo>
                    <a:pt x="538861" y="0"/>
                  </a:lnTo>
                  <a:lnTo>
                    <a:pt x="527939" y="6604"/>
                  </a:lnTo>
                  <a:lnTo>
                    <a:pt x="717359" y="322237"/>
                  </a:lnTo>
                  <a:lnTo>
                    <a:pt x="690118" y="338582"/>
                  </a:lnTo>
                  <a:lnTo>
                    <a:pt x="762000" y="3843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467600" y="4495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7627111" y="456819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7462139" y="4111497"/>
            <a:ext cx="234315" cy="384810"/>
          </a:xfrm>
          <a:custGeom>
            <a:avLst/>
            <a:gdLst/>
            <a:ahLst/>
            <a:cxnLst/>
            <a:rect l="l" t="t" r="r" b="b"/>
            <a:pathLst>
              <a:path w="234315" h="384810">
                <a:moveTo>
                  <a:pt x="189426" y="322233"/>
                </a:moveTo>
                <a:lnTo>
                  <a:pt x="162178" y="338581"/>
                </a:lnTo>
                <a:lnTo>
                  <a:pt x="234060" y="384301"/>
                </a:lnTo>
                <a:lnTo>
                  <a:pt x="230159" y="333120"/>
                </a:lnTo>
                <a:lnTo>
                  <a:pt x="195960" y="333120"/>
                </a:lnTo>
                <a:lnTo>
                  <a:pt x="189426" y="322233"/>
                </a:lnTo>
                <a:close/>
              </a:path>
              <a:path w="234315" h="384810">
                <a:moveTo>
                  <a:pt x="200316" y="315699"/>
                </a:moveTo>
                <a:lnTo>
                  <a:pt x="189426" y="322233"/>
                </a:lnTo>
                <a:lnTo>
                  <a:pt x="195960" y="333120"/>
                </a:lnTo>
                <a:lnTo>
                  <a:pt x="206882" y="326644"/>
                </a:lnTo>
                <a:lnTo>
                  <a:pt x="200316" y="315699"/>
                </a:lnTo>
                <a:close/>
              </a:path>
              <a:path w="234315" h="384810">
                <a:moveTo>
                  <a:pt x="227583" y="299338"/>
                </a:moveTo>
                <a:lnTo>
                  <a:pt x="200316" y="315699"/>
                </a:lnTo>
                <a:lnTo>
                  <a:pt x="206882" y="326644"/>
                </a:lnTo>
                <a:lnTo>
                  <a:pt x="195960" y="333120"/>
                </a:lnTo>
                <a:lnTo>
                  <a:pt x="230159" y="333120"/>
                </a:lnTo>
                <a:lnTo>
                  <a:pt x="227583" y="299338"/>
                </a:lnTo>
                <a:close/>
              </a:path>
              <a:path w="234315" h="384810">
                <a:moveTo>
                  <a:pt x="10921" y="0"/>
                </a:moveTo>
                <a:lnTo>
                  <a:pt x="0" y="6603"/>
                </a:lnTo>
                <a:lnTo>
                  <a:pt x="189426" y="322233"/>
                </a:lnTo>
                <a:lnTo>
                  <a:pt x="200316" y="315699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4800" y="1554480"/>
            <a:ext cx="8686800" cy="1722120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285"/>
              </a:spcBef>
              <a:buFont typeface="Arial Narrow"/>
              <a:buChar char="•"/>
              <a:tabLst>
                <a:tab pos="433705" algn="l"/>
                <a:tab pos="434340" algn="l"/>
              </a:tabLst>
            </a:pPr>
            <a:r>
              <a:rPr dirty="0" sz="2800" spc="100" b="1">
                <a:solidFill>
                  <a:srgbClr val="006FC0"/>
                </a:solidFill>
                <a:latin typeface="Arial Narrow"/>
                <a:cs typeface="Arial Narrow"/>
              </a:rPr>
              <a:t>Max</a:t>
            </a:r>
            <a:r>
              <a:rPr dirty="0" sz="2800" spc="11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b="1">
                <a:solidFill>
                  <a:srgbClr val="006FC0"/>
                </a:solidFill>
                <a:latin typeface="Arial Narrow"/>
                <a:cs typeface="Arial Narrow"/>
              </a:rPr>
              <a:t>number</a:t>
            </a:r>
            <a:r>
              <a:rPr dirty="0" sz="2800" spc="16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b="1">
                <a:solidFill>
                  <a:srgbClr val="006FC0"/>
                </a:solidFill>
                <a:latin typeface="Arial Narrow"/>
                <a:cs typeface="Arial Narrow"/>
              </a:rPr>
              <a:t>of</a:t>
            </a:r>
            <a:r>
              <a:rPr dirty="0" sz="2800" spc="125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b="1">
                <a:solidFill>
                  <a:srgbClr val="006FC0"/>
                </a:solidFill>
                <a:latin typeface="Arial Narrow"/>
                <a:cs typeface="Arial Narrow"/>
              </a:rPr>
              <a:t>nodes</a:t>
            </a:r>
            <a:r>
              <a:rPr dirty="0" sz="2800" spc="13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50">
                <a:latin typeface="Arial Narrow"/>
                <a:cs typeface="Arial Narrow"/>
              </a:rPr>
              <a:t>=</a:t>
            </a:r>
            <a:r>
              <a:rPr dirty="0" sz="2800" spc="204">
                <a:latin typeface="Arial Narrow"/>
                <a:cs typeface="Arial Narrow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 Narrow"/>
                <a:cs typeface="Arial Narrow"/>
              </a:rPr>
              <a:t>Sum</a:t>
            </a:r>
            <a:r>
              <a:rPr dirty="0" sz="2800" spc="135" b="1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 Narrow"/>
                <a:cs typeface="Arial Narrow"/>
              </a:rPr>
              <a:t>of</a:t>
            </a:r>
            <a:r>
              <a:rPr dirty="0" sz="2800" spc="110" b="1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 Narrow"/>
                <a:cs typeface="Arial Narrow"/>
              </a:rPr>
              <a:t>nodes</a:t>
            </a:r>
            <a:r>
              <a:rPr dirty="0" sz="2800" spc="130" b="1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dirty="0" sz="2800" spc="65" b="1">
                <a:solidFill>
                  <a:srgbClr val="FF0000"/>
                </a:solidFill>
                <a:latin typeface="Arial Narrow"/>
                <a:cs typeface="Arial Narrow"/>
              </a:rPr>
              <a:t>at</a:t>
            </a:r>
            <a:r>
              <a:rPr dirty="0" sz="2800" spc="114" b="1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dirty="0" sz="2800" spc="50" b="1">
                <a:solidFill>
                  <a:srgbClr val="FF0000"/>
                </a:solidFill>
                <a:latin typeface="Arial Narrow"/>
                <a:cs typeface="Arial Narrow"/>
              </a:rPr>
              <a:t>each</a:t>
            </a:r>
            <a:r>
              <a:rPr dirty="0" sz="2800" spc="135" b="1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dirty="0" sz="2800" spc="55" b="1">
                <a:solidFill>
                  <a:srgbClr val="FF0000"/>
                </a:solidFill>
                <a:latin typeface="Arial Narrow"/>
                <a:cs typeface="Arial Narrow"/>
              </a:rPr>
              <a:t>level</a:t>
            </a:r>
            <a:endParaRPr sz="2800">
              <a:latin typeface="Arial Narrow"/>
              <a:cs typeface="Arial Narrow"/>
            </a:endParaRPr>
          </a:p>
          <a:p>
            <a:pPr marL="43434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433705" algn="l"/>
                <a:tab pos="434340" algn="l"/>
                <a:tab pos="3944620" algn="l"/>
              </a:tabLst>
            </a:pPr>
            <a:r>
              <a:rPr dirty="0" sz="2800" spc="85">
                <a:latin typeface="Arial Narrow"/>
                <a:cs typeface="Arial Narrow"/>
              </a:rPr>
              <a:t>2</a:t>
            </a:r>
            <a:r>
              <a:rPr dirty="0" baseline="25525" sz="2775" spc="127">
                <a:latin typeface="Arial Narrow"/>
                <a:cs typeface="Arial Narrow"/>
              </a:rPr>
              <a:t>0</a:t>
            </a:r>
            <a:r>
              <a:rPr dirty="0" sz="2800" spc="85">
                <a:latin typeface="Arial Narrow"/>
                <a:cs typeface="Arial Narrow"/>
              </a:rPr>
              <a:t>+</a:t>
            </a:r>
            <a:r>
              <a:rPr dirty="0" sz="2800" spc="135">
                <a:latin typeface="Arial Narrow"/>
                <a:cs typeface="Arial Narrow"/>
              </a:rPr>
              <a:t> </a:t>
            </a:r>
            <a:r>
              <a:rPr dirty="0" sz="2800" spc="85">
                <a:latin typeface="Arial Narrow"/>
                <a:cs typeface="Arial Narrow"/>
              </a:rPr>
              <a:t>2</a:t>
            </a:r>
            <a:r>
              <a:rPr dirty="0" baseline="25525" sz="2775" spc="127">
                <a:latin typeface="Arial Narrow"/>
                <a:cs typeface="Arial Narrow"/>
              </a:rPr>
              <a:t>1</a:t>
            </a:r>
            <a:r>
              <a:rPr dirty="0" sz="2800" spc="85">
                <a:latin typeface="Arial Narrow"/>
                <a:cs typeface="Arial Narrow"/>
              </a:rPr>
              <a:t>+</a:t>
            </a:r>
            <a:r>
              <a:rPr dirty="0" sz="2800" spc="140">
                <a:latin typeface="Arial Narrow"/>
                <a:cs typeface="Arial Narrow"/>
              </a:rPr>
              <a:t> 2</a:t>
            </a:r>
            <a:r>
              <a:rPr dirty="0" baseline="25525" sz="2775" spc="209">
                <a:latin typeface="Arial Narrow"/>
                <a:cs typeface="Arial Narrow"/>
              </a:rPr>
              <a:t>2</a:t>
            </a:r>
            <a:r>
              <a:rPr dirty="0" sz="2800" spc="140">
                <a:latin typeface="Arial Narrow"/>
                <a:cs typeface="Arial Narrow"/>
              </a:rPr>
              <a:t>+….. </a:t>
            </a:r>
            <a:r>
              <a:rPr dirty="0" sz="2800" spc="95">
                <a:latin typeface="Arial Narrow"/>
                <a:cs typeface="Arial Narrow"/>
              </a:rPr>
              <a:t>2</a:t>
            </a:r>
            <a:r>
              <a:rPr dirty="0" baseline="25525" sz="2775" spc="142">
                <a:latin typeface="Arial Narrow"/>
                <a:cs typeface="Arial Narrow"/>
              </a:rPr>
              <a:t>k</a:t>
            </a:r>
            <a:r>
              <a:rPr dirty="0" baseline="25525" sz="2775" spc="509">
                <a:latin typeface="Arial Narrow"/>
                <a:cs typeface="Arial Narrow"/>
              </a:rPr>
              <a:t> </a:t>
            </a:r>
            <a:r>
              <a:rPr dirty="0" sz="2800" spc="5">
                <a:latin typeface="Arial Narrow"/>
                <a:cs typeface="Arial Narrow"/>
              </a:rPr>
              <a:t>,</a:t>
            </a:r>
            <a:r>
              <a:rPr dirty="0" sz="2800">
                <a:latin typeface="Arial Narrow"/>
                <a:cs typeface="Arial Narrow"/>
              </a:rPr>
              <a:t>	</a:t>
            </a:r>
            <a:r>
              <a:rPr dirty="0" sz="2400" spc="85">
                <a:latin typeface="Arial Narrow"/>
                <a:cs typeface="Arial Narrow"/>
              </a:rPr>
              <a:t>where</a:t>
            </a:r>
            <a:r>
              <a:rPr dirty="0" sz="2400" spc="120">
                <a:latin typeface="Arial Narrow"/>
                <a:cs typeface="Arial Narrow"/>
              </a:rPr>
              <a:t> </a:t>
            </a:r>
            <a:r>
              <a:rPr dirty="0" sz="2400" spc="75">
                <a:latin typeface="Arial Narrow"/>
                <a:cs typeface="Arial Narrow"/>
              </a:rPr>
              <a:t>k</a:t>
            </a:r>
            <a:r>
              <a:rPr dirty="0" sz="2400" spc="120">
                <a:latin typeface="Arial Narrow"/>
                <a:cs typeface="Arial Narrow"/>
              </a:rPr>
              <a:t> </a:t>
            </a:r>
            <a:r>
              <a:rPr dirty="0" sz="2400" spc="75">
                <a:latin typeface="Arial Narrow"/>
                <a:cs typeface="Arial Narrow"/>
              </a:rPr>
              <a:t>is</a:t>
            </a:r>
            <a:r>
              <a:rPr dirty="0" sz="2400" spc="110">
                <a:latin typeface="Arial Narrow"/>
                <a:cs typeface="Arial Narrow"/>
              </a:rPr>
              <a:t> </a:t>
            </a:r>
            <a:r>
              <a:rPr dirty="0" sz="2400" spc="80">
                <a:latin typeface="Arial Narrow"/>
                <a:cs typeface="Arial Narrow"/>
              </a:rPr>
              <a:t>max</a:t>
            </a:r>
            <a:r>
              <a:rPr dirty="0" sz="2400" spc="130">
                <a:latin typeface="Arial Narrow"/>
                <a:cs typeface="Arial Narrow"/>
              </a:rPr>
              <a:t> </a:t>
            </a:r>
            <a:r>
              <a:rPr dirty="0" sz="2400" spc="-10">
                <a:latin typeface="Arial Narrow"/>
                <a:cs typeface="Arial Narrow"/>
              </a:rPr>
              <a:t>level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0540" y="4267424"/>
            <a:ext cx="5177790" cy="119570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dirty="0" sz="3200" spc="-25">
                <a:solidFill>
                  <a:srgbClr val="373545"/>
                </a:solidFill>
                <a:latin typeface="Times New Roman"/>
                <a:cs typeface="Times New Roman"/>
              </a:rPr>
              <a:t>So,</a:t>
            </a:r>
            <a:endParaRPr sz="32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765"/>
              </a:spcBef>
            </a:pP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max</a:t>
            </a:r>
            <a:r>
              <a:rPr dirty="0" sz="3200" spc="-1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number</a:t>
            </a:r>
            <a:r>
              <a:rPr dirty="0" sz="3200" spc="-2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of</a:t>
            </a:r>
            <a:r>
              <a:rPr dirty="0" sz="3200" spc="1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nodes</a:t>
            </a:r>
            <a:r>
              <a:rPr dirty="0" sz="3200" spc="-2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=</a:t>
            </a:r>
            <a:r>
              <a:rPr dirty="0" sz="3200" spc="1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2</a:t>
            </a:r>
            <a:r>
              <a:rPr dirty="0" baseline="25132" sz="3150">
                <a:solidFill>
                  <a:srgbClr val="373545"/>
                </a:solidFill>
                <a:latin typeface="Times New Roman"/>
                <a:cs typeface="Times New Roman"/>
              </a:rPr>
              <a:t>k+1</a:t>
            </a:r>
            <a:r>
              <a:rPr dirty="0" baseline="25132" sz="3150" spc="-1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-</a:t>
            </a:r>
            <a:r>
              <a:rPr dirty="0" sz="3200" spc="-50">
                <a:solidFill>
                  <a:srgbClr val="373545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-4762" y="71437"/>
            <a:ext cx="9153525" cy="870585"/>
            <a:chOff x="-4762" y="71437"/>
            <a:chExt cx="9153525" cy="870585"/>
          </a:xfrm>
        </p:grpSpPr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99059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99059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545" y="146049"/>
            <a:ext cx="889571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155"/>
              <a:t>Maximum</a:t>
            </a:r>
            <a:r>
              <a:rPr dirty="0" sz="4300" spc="-35"/>
              <a:t> </a:t>
            </a:r>
            <a:r>
              <a:rPr dirty="0" sz="4300"/>
              <a:t>no</a:t>
            </a:r>
            <a:r>
              <a:rPr dirty="0" sz="4300" spc="-35"/>
              <a:t> </a:t>
            </a:r>
            <a:r>
              <a:rPr dirty="0" sz="4300"/>
              <a:t>of</a:t>
            </a:r>
            <a:r>
              <a:rPr dirty="0" sz="4300" spc="-20"/>
              <a:t> </a:t>
            </a:r>
            <a:r>
              <a:rPr dirty="0" sz="4300" spc="-60"/>
              <a:t>nodes</a:t>
            </a:r>
            <a:r>
              <a:rPr dirty="0" sz="4300"/>
              <a:t> in</a:t>
            </a:r>
            <a:r>
              <a:rPr dirty="0" sz="4300" spc="-20"/>
              <a:t> </a:t>
            </a:r>
            <a:r>
              <a:rPr dirty="0" sz="4300" spc="-290"/>
              <a:t>a</a:t>
            </a:r>
            <a:r>
              <a:rPr dirty="0" sz="4300" spc="5"/>
              <a:t> </a:t>
            </a:r>
            <a:r>
              <a:rPr dirty="0" sz="4300" spc="-20"/>
              <a:t>binary</a:t>
            </a:r>
            <a:r>
              <a:rPr dirty="0" sz="4300" spc="-15"/>
              <a:t> </a:t>
            </a:r>
            <a:r>
              <a:rPr dirty="0" sz="4300" spc="-20"/>
              <a:t>tree</a:t>
            </a:r>
            <a:endParaRPr sz="4300"/>
          </a:p>
        </p:txBody>
      </p:sp>
      <p:sp>
        <p:nvSpPr>
          <p:cNvPr id="10" name="object 10" descr=""/>
          <p:cNvSpPr/>
          <p:nvPr/>
        </p:nvSpPr>
        <p:spPr>
          <a:xfrm>
            <a:off x="4606292" y="3788941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 h="0">
                <a:moveTo>
                  <a:pt x="0" y="0"/>
                </a:moveTo>
                <a:lnTo>
                  <a:pt x="882536" y="0"/>
                </a:lnTo>
              </a:path>
            </a:pathLst>
          </a:custGeom>
          <a:ln w="12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782015" y="3454310"/>
            <a:ext cx="1551305" cy="7226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53110">
              <a:lnSpc>
                <a:spcPts val="3145"/>
              </a:lnSpc>
              <a:spcBef>
                <a:spcPts val="135"/>
              </a:spcBef>
            </a:pPr>
            <a:r>
              <a:rPr dirty="0" sz="3100">
                <a:latin typeface="Symbol"/>
                <a:cs typeface="Symbol"/>
              </a:rPr>
              <a:t></a:t>
            </a: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sz="2400" spc="-140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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 spc="-120">
                <a:latin typeface="Times New Roman"/>
                <a:cs typeface="Times New Roman"/>
              </a:rPr>
              <a:t>1</a:t>
            </a:r>
            <a:r>
              <a:rPr dirty="0" sz="3100" spc="-120">
                <a:latin typeface="Symbol"/>
                <a:cs typeface="Symbol"/>
              </a:rPr>
              <a:t></a:t>
            </a:r>
            <a:endParaRPr sz="3100">
              <a:latin typeface="Symbol"/>
              <a:cs typeface="Symbol"/>
            </a:endParaRPr>
          </a:p>
          <a:p>
            <a:pPr marL="12700">
              <a:lnSpc>
                <a:spcPts val="2305"/>
              </a:lnSpc>
            </a:pP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sz="2400" spc="-95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</a:t>
            </a:r>
            <a:r>
              <a:rPr dirty="0" sz="2400" spc="-37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604661" y="3219427"/>
            <a:ext cx="9328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5462" sz="3600" i="1">
                <a:latin typeface="Times New Roman"/>
                <a:cs typeface="Times New Roman"/>
              </a:rPr>
              <a:t>x</a:t>
            </a:r>
            <a:r>
              <a:rPr dirty="0" sz="1400" i="1">
                <a:latin typeface="Times New Roman"/>
                <a:cs typeface="Times New Roman"/>
              </a:rPr>
              <a:t>n</a:t>
            </a:r>
            <a:r>
              <a:rPr dirty="0" sz="1400">
                <a:latin typeface="Symbol"/>
                <a:cs typeface="Symbol"/>
              </a:rPr>
              <a:t></a:t>
            </a:r>
            <a:r>
              <a:rPr dirty="0" sz="1400">
                <a:latin typeface="Times New Roman"/>
                <a:cs typeface="Times New Roman"/>
              </a:rPr>
              <a:t>1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baseline="-25462" sz="3600">
                <a:latin typeface="Symbol"/>
                <a:cs typeface="Symbol"/>
              </a:rPr>
              <a:t></a:t>
            </a:r>
            <a:r>
              <a:rPr dirty="0" baseline="-25462" sz="3600" spc="-480">
                <a:latin typeface="Times New Roman"/>
                <a:cs typeface="Times New Roman"/>
              </a:rPr>
              <a:t> </a:t>
            </a:r>
            <a:r>
              <a:rPr dirty="0" baseline="-25462" sz="3600" spc="-89">
                <a:latin typeface="Times New Roman"/>
                <a:cs typeface="Times New Roman"/>
              </a:rPr>
              <a:t>1</a:t>
            </a:r>
            <a:endParaRPr baseline="-25462" sz="36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965932" y="3509336"/>
            <a:ext cx="120014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15" i="1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13578" y="3324547"/>
            <a:ext cx="120014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15" i="1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349517" y="3509336"/>
            <a:ext cx="1626235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18285" algn="l"/>
              </a:tabLst>
            </a:pPr>
            <a:r>
              <a:rPr dirty="0" sz="1450" spc="-50" i="1">
                <a:latin typeface="Times New Roman"/>
                <a:cs typeface="Times New Roman"/>
              </a:rPr>
              <a:t>k</a:t>
            </a:r>
            <a:r>
              <a:rPr dirty="0" sz="1450" i="1">
                <a:latin typeface="Times New Roman"/>
                <a:cs typeface="Times New Roman"/>
              </a:rPr>
              <a:t>	</a:t>
            </a:r>
            <a:r>
              <a:rPr dirty="0" sz="1450" spc="-5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58503" y="3293803"/>
            <a:ext cx="3638550" cy="91503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40"/>
              </a:spcBef>
              <a:tabLst>
                <a:tab pos="805815" algn="l"/>
                <a:tab pos="2290445" algn="l"/>
                <a:tab pos="3422015" algn="l"/>
              </a:tabLst>
            </a:pPr>
            <a:r>
              <a:rPr dirty="0" baseline="-8888" sz="5625">
                <a:latin typeface="Symbol"/>
                <a:cs typeface="Symbol"/>
              </a:rPr>
              <a:t></a:t>
            </a:r>
            <a:r>
              <a:rPr dirty="0" baseline="-8888" sz="5625" spc="-817">
                <a:latin typeface="Times New Roman"/>
                <a:cs typeface="Times New Roman"/>
              </a:rPr>
              <a:t> </a:t>
            </a:r>
            <a:r>
              <a:rPr dirty="0" sz="2500" spc="-50" i="1">
                <a:latin typeface="Times New Roman"/>
                <a:cs typeface="Times New Roman"/>
              </a:rPr>
              <a:t>x</a:t>
            </a:r>
            <a:r>
              <a:rPr dirty="0" sz="2500" i="1">
                <a:latin typeface="Times New Roman"/>
                <a:cs typeface="Times New Roman"/>
              </a:rPr>
              <a:t>	</a:t>
            </a:r>
            <a:r>
              <a:rPr dirty="0" sz="2500">
                <a:latin typeface="Symbol"/>
                <a:cs typeface="Symbol"/>
              </a:rPr>
              <a:t></a:t>
            </a:r>
            <a:r>
              <a:rPr dirty="0" sz="2500" spc="-26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1</a:t>
            </a:r>
            <a:r>
              <a:rPr dirty="0" sz="2500" spc="-360">
                <a:latin typeface="Times New Roman"/>
                <a:cs typeface="Times New Roman"/>
              </a:rPr>
              <a:t> </a:t>
            </a:r>
            <a:r>
              <a:rPr dirty="0" sz="2500">
                <a:latin typeface="Symbol"/>
                <a:cs typeface="Symbol"/>
              </a:rPr>
              <a:t>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x</a:t>
            </a:r>
            <a:r>
              <a:rPr dirty="0" sz="2500" spc="-85" i="1">
                <a:latin typeface="Times New Roman"/>
                <a:cs typeface="Times New Roman"/>
              </a:rPr>
              <a:t> </a:t>
            </a:r>
            <a:r>
              <a:rPr dirty="0" sz="2500">
                <a:latin typeface="Symbol"/>
                <a:cs typeface="Symbol"/>
              </a:rPr>
              <a:t>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-50" i="1">
                <a:latin typeface="Times New Roman"/>
                <a:cs typeface="Times New Roman"/>
              </a:rPr>
              <a:t>x</a:t>
            </a:r>
            <a:r>
              <a:rPr dirty="0" sz="2500" i="1">
                <a:latin typeface="Times New Roman"/>
                <a:cs typeface="Times New Roman"/>
              </a:rPr>
              <a:t>	</a:t>
            </a:r>
            <a:r>
              <a:rPr dirty="0" sz="2500">
                <a:latin typeface="Symbol"/>
                <a:cs typeface="Symbol"/>
              </a:rPr>
              <a:t></a:t>
            </a:r>
            <a:r>
              <a:rPr dirty="0" sz="2500" spc="-27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...</a:t>
            </a:r>
            <a:r>
              <a:rPr dirty="0" sz="2500" spc="-245">
                <a:latin typeface="Times New Roman"/>
                <a:cs typeface="Times New Roman"/>
              </a:rPr>
              <a:t> </a:t>
            </a:r>
            <a:r>
              <a:rPr dirty="0" sz="2500">
                <a:latin typeface="Symbol"/>
                <a:cs typeface="Symbol"/>
              </a:rPr>
              <a:t>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50" i="1">
                <a:latin typeface="Times New Roman"/>
                <a:cs typeface="Times New Roman"/>
              </a:rPr>
              <a:t>x</a:t>
            </a:r>
            <a:r>
              <a:rPr dirty="0" sz="2500" i="1">
                <a:latin typeface="Times New Roman"/>
                <a:cs typeface="Times New Roman"/>
              </a:rPr>
              <a:t>	</a:t>
            </a:r>
            <a:r>
              <a:rPr dirty="0" sz="2500" spc="-6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  <a:p>
            <a:pPr marL="65405">
              <a:lnSpc>
                <a:spcPct val="100000"/>
              </a:lnSpc>
              <a:spcBef>
                <a:spcPts val="220"/>
              </a:spcBef>
            </a:pPr>
            <a:r>
              <a:rPr dirty="0" sz="1450" i="1">
                <a:latin typeface="Times New Roman"/>
                <a:cs typeface="Times New Roman"/>
              </a:rPr>
              <a:t>k</a:t>
            </a:r>
            <a:r>
              <a:rPr dirty="0" sz="1450" spc="-185" i="1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Symbol"/>
                <a:cs typeface="Symbol"/>
              </a:rPr>
              <a:t></a:t>
            </a:r>
            <a:r>
              <a:rPr dirty="0" sz="1450" spc="-2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83485">
              <a:lnSpc>
                <a:spcPct val="100000"/>
              </a:lnSpc>
              <a:spcBef>
                <a:spcPts val="100"/>
              </a:spcBef>
            </a:pPr>
            <a:r>
              <a:rPr dirty="0"/>
              <a:t>Full</a:t>
            </a:r>
            <a:r>
              <a:rPr dirty="0" spc="-204"/>
              <a:t> </a:t>
            </a:r>
            <a:r>
              <a:rPr dirty="0" spc="-75"/>
              <a:t>Binary</a:t>
            </a:r>
            <a:r>
              <a:rPr dirty="0" spc="-204"/>
              <a:t> </a:t>
            </a:r>
            <a:r>
              <a:rPr dirty="0" spc="-275"/>
              <a:t>Tree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45089" y="1070151"/>
            <a:ext cx="8219440" cy="2463165"/>
            <a:chOff x="345089" y="1070151"/>
            <a:chExt cx="8219440" cy="24631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627" y="1070151"/>
              <a:ext cx="8209756" cy="122822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089" y="2313666"/>
              <a:ext cx="8215713" cy="121919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539292" y="1188465"/>
            <a:ext cx="7823834" cy="21209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 marR="638810">
              <a:lnSpc>
                <a:spcPts val="3100"/>
              </a:lnSpc>
              <a:spcBef>
                <a:spcPts val="620"/>
              </a:spcBef>
            </a:pPr>
            <a:r>
              <a:rPr dirty="0" sz="3000" b="1">
                <a:latin typeface="Times New Roman"/>
                <a:cs typeface="Times New Roman"/>
              </a:rPr>
              <a:t>Full</a:t>
            </a:r>
            <a:r>
              <a:rPr dirty="0" sz="3000" spc="-9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Binary</a:t>
            </a:r>
            <a:r>
              <a:rPr dirty="0" sz="3000" spc="-90" b="1">
                <a:latin typeface="Times New Roman"/>
                <a:cs typeface="Times New Roman"/>
              </a:rPr>
              <a:t> Tree</a:t>
            </a:r>
            <a:r>
              <a:rPr dirty="0" sz="3000" spc="-175" b="1">
                <a:latin typeface="Times New Roman"/>
                <a:cs typeface="Times New Roman"/>
              </a:rPr>
              <a:t> </a:t>
            </a:r>
            <a:r>
              <a:rPr dirty="0" sz="3000" spc="-30">
                <a:latin typeface="Times New Roman"/>
                <a:cs typeface="Times New Roman"/>
              </a:rPr>
              <a:t>A</a:t>
            </a:r>
            <a:r>
              <a:rPr dirty="0" sz="3000" spc="-1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Binary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Tree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full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if</a:t>
            </a:r>
            <a:r>
              <a:rPr dirty="0" sz="3000" spc="-35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every </a:t>
            </a:r>
            <a:r>
              <a:rPr dirty="0" sz="3000">
                <a:latin typeface="Times New Roman"/>
                <a:cs typeface="Times New Roman"/>
              </a:rPr>
              <a:t>node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has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0 or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children.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5080">
              <a:lnSpc>
                <a:spcPts val="3100"/>
              </a:lnSpc>
            </a:pPr>
            <a:r>
              <a:rPr dirty="0" sz="3000" spc="-60">
                <a:latin typeface="Times New Roman"/>
                <a:cs typeface="Times New Roman"/>
              </a:rPr>
              <a:t>We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also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say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full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binary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tree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binary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tree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Times New Roman"/>
                <a:cs typeface="Times New Roman"/>
              </a:rPr>
              <a:t>in </a:t>
            </a:r>
            <a:r>
              <a:rPr dirty="0" sz="3000">
                <a:latin typeface="Times New Roman"/>
                <a:cs typeface="Times New Roman"/>
              </a:rPr>
              <a:t>which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all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nodes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except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leaves</a:t>
            </a:r>
            <a:r>
              <a:rPr dirty="0" sz="3000" spc="-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have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two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children.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20" y="3696086"/>
            <a:ext cx="1737435" cy="264016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64540" y="6582562"/>
            <a:ext cx="4229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https:/</a:t>
            </a:r>
            <a:r>
              <a:rPr dirty="0" sz="1200" spc="-10">
                <a:latin typeface="Times New Roman"/>
                <a:cs typeface="Times New Roman"/>
                <a:hlinkClick r:id="rId5"/>
              </a:rPr>
              <a:t>/www.cs.c</a:t>
            </a:r>
            <a:r>
              <a:rPr dirty="0" sz="1200" spc="-10">
                <a:latin typeface="Times New Roman"/>
                <a:cs typeface="Times New Roman"/>
              </a:rPr>
              <a:t>m</a:t>
            </a:r>
            <a:r>
              <a:rPr dirty="0" sz="1200" spc="-10">
                <a:latin typeface="Times New Roman"/>
                <a:cs typeface="Times New Roman"/>
                <a:hlinkClick r:id="rId5"/>
              </a:rPr>
              <a:t>u.edu/~adamchik/15-121/lectures/Trees/trees.html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285232" y="3810000"/>
            <a:ext cx="326390" cy="307975"/>
          </a:xfrm>
          <a:custGeom>
            <a:avLst/>
            <a:gdLst/>
            <a:ahLst/>
            <a:cxnLst/>
            <a:rect l="l" t="t" r="r" b="b"/>
            <a:pathLst>
              <a:path w="326389" h="307975">
                <a:moveTo>
                  <a:pt x="0" y="153924"/>
                </a:moveTo>
                <a:lnTo>
                  <a:pt x="8314" y="105290"/>
                </a:lnTo>
                <a:lnTo>
                  <a:pt x="31467" y="63038"/>
                </a:lnTo>
                <a:lnTo>
                  <a:pt x="66769" y="29711"/>
                </a:lnTo>
                <a:lnTo>
                  <a:pt x="111532" y="7851"/>
                </a:lnTo>
                <a:lnTo>
                  <a:pt x="163067" y="0"/>
                </a:lnTo>
                <a:lnTo>
                  <a:pt x="214603" y="7851"/>
                </a:lnTo>
                <a:lnTo>
                  <a:pt x="259366" y="29711"/>
                </a:lnTo>
                <a:lnTo>
                  <a:pt x="294668" y="63038"/>
                </a:lnTo>
                <a:lnTo>
                  <a:pt x="317821" y="105290"/>
                </a:lnTo>
                <a:lnTo>
                  <a:pt x="326135" y="153924"/>
                </a:lnTo>
                <a:lnTo>
                  <a:pt x="317821" y="202557"/>
                </a:lnTo>
                <a:lnTo>
                  <a:pt x="294668" y="244809"/>
                </a:lnTo>
                <a:lnTo>
                  <a:pt x="259366" y="278136"/>
                </a:lnTo>
                <a:lnTo>
                  <a:pt x="214603" y="299996"/>
                </a:lnTo>
                <a:lnTo>
                  <a:pt x="163067" y="307848"/>
                </a:lnTo>
                <a:lnTo>
                  <a:pt x="111532" y="299996"/>
                </a:lnTo>
                <a:lnTo>
                  <a:pt x="66769" y="278136"/>
                </a:lnTo>
                <a:lnTo>
                  <a:pt x="31467" y="244809"/>
                </a:lnTo>
                <a:lnTo>
                  <a:pt x="8314" y="202557"/>
                </a:lnTo>
                <a:lnTo>
                  <a:pt x="0" y="1539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379211" y="38066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649211" y="4322064"/>
            <a:ext cx="326390" cy="309880"/>
          </a:xfrm>
          <a:custGeom>
            <a:avLst/>
            <a:gdLst/>
            <a:ahLst/>
            <a:cxnLst/>
            <a:rect l="l" t="t" r="r" b="b"/>
            <a:pathLst>
              <a:path w="326390" h="309879">
                <a:moveTo>
                  <a:pt x="0" y="154686"/>
                </a:moveTo>
                <a:lnTo>
                  <a:pt x="8314" y="105777"/>
                </a:lnTo>
                <a:lnTo>
                  <a:pt x="31467" y="63313"/>
                </a:lnTo>
                <a:lnTo>
                  <a:pt x="66769" y="29833"/>
                </a:lnTo>
                <a:lnTo>
                  <a:pt x="111532" y="7882"/>
                </a:lnTo>
                <a:lnTo>
                  <a:pt x="163068" y="0"/>
                </a:lnTo>
                <a:lnTo>
                  <a:pt x="214603" y="7882"/>
                </a:lnTo>
                <a:lnTo>
                  <a:pt x="259366" y="29833"/>
                </a:lnTo>
                <a:lnTo>
                  <a:pt x="294668" y="63313"/>
                </a:lnTo>
                <a:lnTo>
                  <a:pt x="317821" y="105777"/>
                </a:lnTo>
                <a:lnTo>
                  <a:pt x="326136" y="154686"/>
                </a:lnTo>
                <a:lnTo>
                  <a:pt x="317821" y="203594"/>
                </a:lnTo>
                <a:lnTo>
                  <a:pt x="294668" y="246058"/>
                </a:lnTo>
                <a:lnTo>
                  <a:pt x="259366" y="279538"/>
                </a:lnTo>
                <a:lnTo>
                  <a:pt x="214603" y="301489"/>
                </a:lnTo>
                <a:lnTo>
                  <a:pt x="163068" y="309372"/>
                </a:lnTo>
                <a:lnTo>
                  <a:pt x="111532" y="301489"/>
                </a:lnTo>
                <a:lnTo>
                  <a:pt x="66769" y="279538"/>
                </a:lnTo>
                <a:lnTo>
                  <a:pt x="31467" y="246058"/>
                </a:lnTo>
                <a:lnTo>
                  <a:pt x="8314" y="203594"/>
                </a:lnTo>
                <a:lnTo>
                  <a:pt x="0" y="15468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743192" y="432028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921252" y="4322064"/>
            <a:ext cx="327660" cy="309880"/>
          </a:xfrm>
          <a:custGeom>
            <a:avLst/>
            <a:gdLst/>
            <a:ahLst/>
            <a:cxnLst/>
            <a:rect l="l" t="t" r="r" b="b"/>
            <a:pathLst>
              <a:path w="327660" h="309879">
                <a:moveTo>
                  <a:pt x="0" y="154686"/>
                </a:moveTo>
                <a:lnTo>
                  <a:pt x="8357" y="105777"/>
                </a:lnTo>
                <a:lnTo>
                  <a:pt x="31626" y="63313"/>
                </a:lnTo>
                <a:lnTo>
                  <a:pt x="67098" y="29833"/>
                </a:lnTo>
                <a:lnTo>
                  <a:pt x="112068" y="7882"/>
                </a:lnTo>
                <a:lnTo>
                  <a:pt x="163830" y="0"/>
                </a:lnTo>
                <a:lnTo>
                  <a:pt x="215591" y="7882"/>
                </a:lnTo>
                <a:lnTo>
                  <a:pt x="260561" y="29833"/>
                </a:lnTo>
                <a:lnTo>
                  <a:pt x="296033" y="63313"/>
                </a:lnTo>
                <a:lnTo>
                  <a:pt x="319302" y="105777"/>
                </a:lnTo>
                <a:lnTo>
                  <a:pt x="327660" y="154686"/>
                </a:lnTo>
                <a:lnTo>
                  <a:pt x="319302" y="203594"/>
                </a:lnTo>
                <a:lnTo>
                  <a:pt x="296033" y="246058"/>
                </a:lnTo>
                <a:lnTo>
                  <a:pt x="260561" y="279538"/>
                </a:lnTo>
                <a:lnTo>
                  <a:pt x="215591" y="301489"/>
                </a:lnTo>
                <a:lnTo>
                  <a:pt x="163830" y="309372"/>
                </a:lnTo>
                <a:lnTo>
                  <a:pt x="112068" y="301489"/>
                </a:lnTo>
                <a:lnTo>
                  <a:pt x="67098" y="279538"/>
                </a:lnTo>
                <a:lnTo>
                  <a:pt x="31626" y="246058"/>
                </a:lnTo>
                <a:lnTo>
                  <a:pt x="8357" y="203594"/>
                </a:lnTo>
                <a:lnTo>
                  <a:pt x="0" y="15468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015232" y="432028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194047" y="4059935"/>
            <a:ext cx="2455545" cy="1088390"/>
            <a:chOff x="4194047" y="4059935"/>
            <a:chExt cx="2455545" cy="1088390"/>
          </a:xfrm>
        </p:grpSpPr>
        <p:sp>
          <p:nvSpPr>
            <p:cNvPr id="16" name="object 16" descr=""/>
            <p:cNvSpPr/>
            <p:nvPr/>
          </p:nvSpPr>
          <p:spPr>
            <a:xfrm>
              <a:off x="4194048" y="4059935"/>
              <a:ext cx="2455545" cy="377190"/>
            </a:xfrm>
            <a:custGeom>
              <a:avLst/>
              <a:gdLst/>
              <a:ahLst/>
              <a:cxnLst/>
              <a:rect l="l" t="t" r="r" b="b"/>
              <a:pathLst>
                <a:path w="2455545" h="377189">
                  <a:moveTo>
                    <a:pt x="1092962" y="12192"/>
                  </a:moveTo>
                  <a:lnTo>
                    <a:pt x="1089406" y="0"/>
                  </a:lnTo>
                  <a:lnTo>
                    <a:pt x="71615" y="287147"/>
                  </a:lnTo>
                  <a:lnTo>
                    <a:pt x="62992" y="256540"/>
                  </a:lnTo>
                  <a:lnTo>
                    <a:pt x="0" y="313944"/>
                  </a:lnTo>
                  <a:lnTo>
                    <a:pt x="83693" y="329946"/>
                  </a:lnTo>
                  <a:lnTo>
                    <a:pt x="76022" y="302768"/>
                  </a:lnTo>
                  <a:lnTo>
                    <a:pt x="75057" y="299339"/>
                  </a:lnTo>
                  <a:lnTo>
                    <a:pt x="1092962" y="12192"/>
                  </a:lnTo>
                  <a:close/>
                </a:path>
                <a:path w="2455545" h="377189">
                  <a:moveTo>
                    <a:pt x="2455151" y="365760"/>
                  </a:moveTo>
                  <a:lnTo>
                    <a:pt x="2440762" y="351028"/>
                  </a:lnTo>
                  <a:lnTo>
                    <a:pt x="2395601" y="304800"/>
                  </a:lnTo>
                  <a:lnTo>
                    <a:pt x="2385225" y="334810"/>
                  </a:lnTo>
                  <a:lnTo>
                    <a:pt x="1419352" y="127"/>
                  </a:lnTo>
                  <a:lnTo>
                    <a:pt x="1415288" y="12065"/>
                  </a:lnTo>
                  <a:lnTo>
                    <a:pt x="2381046" y="346875"/>
                  </a:lnTo>
                  <a:lnTo>
                    <a:pt x="2370696" y="376809"/>
                  </a:lnTo>
                  <a:lnTo>
                    <a:pt x="2455151" y="365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520183" y="4835651"/>
              <a:ext cx="327660" cy="307975"/>
            </a:xfrm>
            <a:custGeom>
              <a:avLst/>
              <a:gdLst/>
              <a:ahLst/>
              <a:cxnLst/>
              <a:rect l="l" t="t" r="r" b="b"/>
              <a:pathLst>
                <a:path w="327660" h="307975">
                  <a:moveTo>
                    <a:pt x="0" y="153924"/>
                  </a:moveTo>
                  <a:lnTo>
                    <a:pt x="8357" y="105290"/>
                  </a:lnTo>
                  <a:lnTo>
                    <a:pt x="31626" y="63038"/>
                  </a:lnTo>
                  <a:lnTo>
                    <a:pt x="67098" y="29711"/>
                  </a:lnTo>
                  <a:lnTo>
                    <a:pt x="112068" y="7851"/>
                  </a:lnTo>
                  <a:lnTo>
                    <a:pt x="163829" y="0"/>
                  </a:lnTo>
                  <a:lnTo>
                    <a:pt x="215591" y="7851"/>
                  </a:lnTo>
                  <a:lnTo>
                    <a:pt x="260561" y="29711"/>
                  </a:lnTo>
                  <a:lnTo>
                    <a:pt x="296033" y="63038"/>
                  </a:lnTo>
                  <a:lnTo>
                    <a:pt x="319302" y="105290"/>
                  </a:lnTo>
                  <a:lnTo>
                    <a:pt x="327660" y="153924"/>
                  </a:lnTo>
                  <a:lnTo>
                    <a:pt x="319302" y="202557"/>
                  </a:lnTo>
                  <a:lnTo>
                    <a:pt x="296033" y="244809"/>
                  </a:lnTo>
                  <a:lnTo>
                    <a:pt x="260561" y="278136"/>
                  </a:lnTo>
                  <a:lnTo>
                    <a:pt x="215591" y="299996"/>
                  </a:lnTo>
                  <a:lnTo>
                    <a:pt x="163829" y="307848"/>
                  </a:lnTo>
                  <a:lnTo>
                    <a:pt x="112068" y="299996"/>
                  </a:lnTo>
                  <a:lnTo>
                    <a:pt x="67098" y="278136"/>
                  </a:lnTo>
                  <a:lnTo>
                    <a:pt x="31626" y="244809"/>
                  </a:lnTo>
                  <a:lnTo>
                    <a:pt x="8357" y="202557"/>
                  </a:lnTo>
                  <a:lnTo>
                    <a:pt x="0" y="1539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615434" y="483387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375659" y="4835652"/>
            <a:ext cx="327660" cy="307975"/>
          </a:xfrm>
          <a:custGeom>
            <a:avLst/>
            <a:gdLst/>
            <a:ahLst/>
            <a:cxnLst/>
            <a:rect l="l" t="t" r="r" b="b"/>
            <a:pathLst>
              <a:path w="327660" h="307975">
                <a:moveTo>
                  <a:pt x="0" y="153924"/>
                </a:moveTo>
                <a:lnTo>
                  <a:pt x="8357" y="105290"/>
                </a:lnTo>
                <a:lnTo>
                  <a:pt x="31626" y="63038"/>
                </a:lnTo>
                <a:lnTo>
                  <a:pt x="67098" y="29711"/>
                </a:lnTo>
                <a:lnTo>
                  <a:pt x="112068" y="7851"/>
                </a:lnTo>
                <a:lnTo>
                  <a:pt x="163829" y="0"/>
                </a:lnTo>
                <a:lnTo>
                  <a:pt x="215591" y="7851"/>
                </a:lnTo>
                <a:lnTo>
                  <a:pt x="260561" y="29711"/>
                </a:lnTo>
                <a:lnTo>
                  <a:pt x="296033" y="63038"/>
                </a:lnTo>
                <a:lnTo>
                  <a:pt x="319302" y="105290"/>
                </a:lnTo>
                <a:lnTo>
                  <a:pt x="327660" y="153924"/>
                </a:lnTo>
                <a:lnTo>
                  <a:pt x="319302" y="202557"/>
                </a:lnTo>
                <a:lnTo>
                  <a:pt x="296033" y="244809"/>
                </a:lnTo>
                <a:lnTo>
                  <a:pt x="260561" y="278136"/>
                </a:lnTo>
                <a:lnTo>
                  <a:pt x="215591" y="299996"/>
                </a:lnTo>
                <a:lnTo>
                  <a:pt x="163829" y="307848"/>
                </a:lnTo>
                <a:lnTo>
                  <a:pt x="112068" y="299996"/>
                </a:lnTo>
                <a:lnTo>
                  <a:pt x="67098" y="278136"/>
                </a:lnTo>
                <a:lnTo>
                  <a:pt x="31626" y="244809"/>
                </a:lnTo>
                <a:lnTo>
                  <a:pt x="8357" y="202557"/>
                </a:lnTo>
                <a:lnTo>
                  <a:pt x="0" y="1539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3469640" y="483387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648455" y="4574285"/>
            <a:ext cx="3932554" cy="574040"/>
            <a:chOff x="3648455" y="4574285"/>
            <a:chExt cx="3932554" cy="574040"/>
          </a:xfrm>
        </p:grpSpPr>
        <p:sp>
          <p:nvSpPr>
            <p:cNvPr id="22" name="object 22" descr=""/>
            <p:cNvSpPr/>
            <p:nvPr/>
          </p:nvSpPr>
          <p:spPr>
            <a:xfrm>
              <a:off x="3648456" y="4574285"/>
              <a:ext cx="981710" cy="313690"/>
            </a:xfrm>
            <a:custGeom>
              <a:avLst/>
              <a:gdLst/>
              <a:ahLst/>
              <a:cxnLst/>
              <a:rect l="l" t="t" r="r" b="b"/>
              <a:pathLst>
                <a:path w="981710" h="313689">
                  <a:moveTo>
                    <a:pt x="277495" y="9525"/>
                  </a:moveTo>
                  <a:lnTo>
                    <a:pt x="268097" y="1143"/>
                  </a:lnTo>
                  <a:lnTo>
                    <a:pt x="45758" y="251993"/>
                  </a:lnTo>
                  <a:lnTo>
                    <a:pt x="21971" y="230886"/>
                  </a:lnTo>
                  <a:lnTo>
                    <a:pt x="0" y="313182"/>
                  </a:lnTo>
                  <a:lnTo>
                    <a:pt x="78994" y="281432"/>
                  </a:lnTo>
                  <a:lnTo>
                    <a:pt x="65951" y="269875"/>
                  </a:lnTo>
                  <a:lnTo>
                    <a:pt x="55257" y="260400"/>
                  </a:lnTo>
                  <a:lnTo>
                    <a:pt x="277495" y="9525"/>
                  </a:lnTo>
                  <a:close/>
                </a:path>
                <a:path w="981710" h="313689">
                  <a:moveTo>
                    <a:pt x="981456" y="261366"/>
                  </a:moveTo>
                  <a:lnTo>
                    <a:pt x="964387" y="231267"/>
                  </a:lnTo>
                  <a:lnTo>
                    <a:pt x="939419" y="187198"/>
                  </a:lnTo>
                  <a:lnTo>
                    <a:pt x="921702" y="213614"/>
                  </a:lnTo>
                  <a:lnTo>
                    <a:pt x="604012" y="0"/>
                  </a:lnTo>
                  <a:lnTo>
                    <a:pt x="596900" y="10541"/>
                  </a:lnTo>
                  <a:lnTo>
                    <a:pt x="914615" y="224167"/>
                  </a:lnTo>
                  <a:lnTo>
                    <a:pt x="897001" y="250444"/>
                  </a:lnTo>
                  <a:lnTo>
                    <a:pt x="981456" y="2613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248144" y="4835651"/>
              <a:ext cx="327660" cy="307975"/>
            </a:xfrm>
            <a:custGeom>
              <a:avLst/>
              <a:gdLst/>
              <a:ahLst/>
              <a:cxnLst/>
              <a:rect l="l" t="t" r="r" b="b"/>
              <a:pathLst>
                <a:path w="327659" h="307975">
                  <a:moveTo>
                    <a:pt x="0" y="153924"/>
                  </a:moveTo>
                  <a:lnTo>
                    <a:pt x="8357" y="105290"/>
                  </a:lnTo>
                  <a:lnTo>
                    <a:pt x="31626" y="63038"/>
                  </a:lnTo>
                  <a:lnTo>
                    <a:pt x="67098" y="29711"/>
                  </a:lnTo>
                  <a:lnTo>
                    <a:pt x="112068" y="7851"/>
                  </a:lnTo>
                  <a:lnTo>
                    <a:pt x="163829" y="0"/>
                  </a:lnTo>
                  <a:lnTo>
                    <a:pt x="215591" y="7851"/>
                  </a:lnTo>
                  <a:lnTo>
                    <a:pt x="260561" y="29711"/>
                  </a:lnTo>
                  <a:lnTo>
                    <a:pt x="296033" y="63038"/>
                  </a:lnTo>
                  <a:lnTo>
                    <a:pt x="319302" y="105290"/>
                  </a:lnTo>
                  <a:lnTo>
                    <a:pt x="327659" y="153924"/>
                  </a:lnTo>
                  <a:lnTo>
                    <a:pt x="319302" y="202557"/>
                  </a:lnTo>
                  <a:lnTo>
                    <a:pt x="296033" y="244809"/>
                  </a:lnTo>
                  <a:lnTo>
                    <a:pt x="260561" y="278136"/>
                  </a:lnTo>
                  <a:lnTo>
                    <a:pt x="215591" y="299996"/>
                  </a:lnTo>
                  <a:lnTo>
                    <a:pt x="163829" y="307848"/>
                  </a:lnTo>
                  <a:lnTo>
                    <a:pt x="112068" y="299996"/>
                  </a:lnTo>
                  <a:lnTo>
                    <a:pt x="67098" y="278136"/>
                  </a:lnTo>
                  <a:lnTo>
                    <a:pt x="31626" y="244809"/>
                  </a:lnTo>
                  <a:lnTo>
                    <a:pt x="8357" y="202557"/>
                  </a:lnTo>
                  <a:lnTo>
                    <a:pt x="0" y="1539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7343393" y="483387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6103620" y="4835652"/>
            <a:ext cx="326390" cy="307975"/>
          </a:xfrm>
          <a:custGeom>
            <a:avLst/>
            <a:gdLst/>
            <a:ahLst/>
            <a:cxnLst/>
            <a:rect l="l" t="t" r="r" b="b"/>
            <a:pathLst>
              <a:path w="326389" h="307975">
                <a:moveTo>
                  <a:pt x="0" y="153924"/>
                </a:moveTo>
                <a:lnTo>
                  <a:pt x="8314" y="105290"/>
                </a:lnTo>
                <a:lnTo>
                  <a:pt x="31467" y="63038"/>
                </a:lnTo>
                <a:lnTo>
                  <a:pt x="66769" y="29711"/>
                </a:lnTo>
                <a:lnTo>
                  <a:pt x="111532" y="7851"/>
                </a:lnTo>
                <a:lnTo>
                  <a:pt x="163067" y="0"/>
                </a:lnTo>
                <a:lnTo>
                  <a:pt x="214603" y="7851"/>
                </a:lnTo>
                <a:lnTo>
                  <a:pt x="259366" y="29711"/>
                </a:lnTo>
                <a:lnTo>
                  <a:pt x="294668" y="63038"/>
                </a:lnTo>
                <a:lnTo>
                  <a:pt x="317821" y="105290"/>
                </a:lnTo>
                <a:lnTo>
                  <a:pt x="326135" y="153924"/>
                </a:lnTo>
                <a:lnTo>
                  <a:pt x="317821" y="202557"/>
                </a:lnTo>
                <a:lnTo>
                  <a:pt x="294668" y="244809"/>
                </a:lnTo>
                <a:lnTo>
                  <a:pt x="259366" y="278136"/>
                </a:lnTo>
                <a:lnTo>
                  <a:pt x="214603" y="299996"/>
                </a:lnTo>
                <a:lnTo>
                  <a:pt x="163067" y="307848"/>
                </a:lnTo>
                <a:lnTo>
                  <a:pt x="111532" y="299996"/>
                </a:lnTo>
                <a:lnTo>
                  <a:pt x="66769" y="278136"/>
                </a:lnTo>
                <a:lnTo>
                  <a:pt x="31467" y="244809"/>
                </a:lnTo>
                <a:lnTo>
                  <a:pt x="8314" y="202557"/>
                </a:lnTo>
                <a:lnTo>
                  <a:pt x="0" y="1539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6197600" y="483387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043237" y="4574285"/>
            <a:ext cx="4314825" cy="1139825"/>
            <a:chOff x="3043237" y="4574285"/>
            <a:chExt cx="4314825" cy="1139825"/>
          </a:xfrm>
        </p:grpSpPr>
        <p:sp>
          <p:nvSpPr>
            <p:cNvPr id="28" name="object 28" descr=""/>
            <p:cNvSpPr/>
            <p:nvPr/>
          </p:nvSpPr>
          <p:spPr>
            <a:xfrm>
              <a:off x="6376416" y="4574285"/>
              <a:ext cx="981710" cy="313690"/>
            </a:xfrm>
            <a:custGeom>
              <a:avLst/>
              <a:gdLst/>
              <a:ahLst/>
              <a:cxnLst/>
              <a:rect l="l" t="t" r="r" b="b"/>
              <a:pathLst>
                <a:path w="981709" h="313689">
                  <a:moveTo>
                    <a:pt x="277482" y="9525"/>
                  </a:moveTo>
                  <a:lnTo>
                    <a:pt x="268097" y="1143"/>
                  </a:lnTo>
                  <a:lnTo>
                    <a:pt x="45758" y="251993"/>
                  </a:lnTo>
                  <a:lnTo>
                    <a:pt x="21971" y="230886"/>
                  </a:lnTo>
                  <a:lnTo>
                    <a:pt x="0" y="313182"/>
                  </a:lnTo>
                  <a:lnTo>
                    <a:pt x="78994" y="281432"/>
                  </a:lnTo>
                  <a:lnTo>
                    <a:pt x="65951" y="269875"/>
                  </a:lnTo>
                  <a:lnTo>
                    <a:pt x="55257" y="260400"/>
                  </a:lnTo>
                  <a:lnTo>
                    <a:pt x="277482" y="9525"/>
                  </a:lnTo>
                  <a:close/>
                </a:path>
                <a:path w="981709" h="313689">
                  <a:moveTo>
                    <a:pt x="981456" y="261366"/>
                  </a:moveTo>
                  <a:lnTo>
                    <a:pt x="964311" y="231267"/>
                  </a:lnTo>
                  <a:lnTo>
                    <a:pt x="939292" y="187325"/>
                  </a:lnTo>
                  <a:lnTo>
                    <a:pt x="921651" y="213690"/>
                  </a:lnTo>
                  <a:lnTo>
                    <a:pt x="602488" y="0"/>
                  </a:lnTo>
                  <a:lnTo>
                    <a:pt x="595376" y="10668"/>
                  </a:lnTo>
                  <a:lnTo>
                    <a:pt x="914615" y="224193"/>
                  </a:lnTo>
                  <a:lnTo>
                    <a:pt x="896874" y="250698"/>
                  </a:lnTo>
                  <a:lnTo>
                    <a:pt x="981456" y="2613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048000" y="5401055"/>
              <a:ext cx="327660" cy="307975"/>
            </a:xfrm>
            <a:custGeom>
              <a:avLst/>
              <a:gdLst/>
              <a:ahLst/>
              <a:cxnLst/>
              <a:rect l="l" t="t" r="r" b="b"/>
              <a:pathLst>
                <a:path w="327660" h="307975">
                  <a:moveTo>
                    <a:pt x="0" y="153924"/>
                  </a:moveTo>
                  <a:lnTo>
                    <a:pt x="8357" y="105290"/>
                  </a:lnTo>
                  <a:lnTo>
                    <a:pt x="31626" y="63038"/>
                  </a:lnTo>
                  <a:lnTo>
                    <a:pt x="67098" y="29711"/>
                  </a:lnTo>
                  <a:lnTo>
                    <a:pt x="112068" y="7851"/>
                  </a:lnTo>
                  <a:lnTo>
                    <a:pt x="163830" y="0"/>
                  </a:lnTo>
                  <a:lnTo>
                    <a:pt x="215591" y="7851"/>
                  </a:lnTo>
                  <a:lnTo>
                    <a:pt x="260561" y="29711"/>
                  </a:lnTo>
                  <a:lnTo>
                    <a:pt x="296033" y="63038"/>
                  </a:lnTo>
                  <a:lnTo>
                    <a:pt x="319302" y="105290"/>
                  </a:lnTo>
                  <a:lnTo>
                    <a:pt x="327660" y="153924"/>
                  </a:lnTo>
                  <a:lnTo>
                    <a:pt x="319302" y="202577"/>
                  </a:lnTo>
                  <a:lnTo>
                    <a:pt x="296033" y="244831"/>
                  </a:lnTo>
                  <a:lnTo>
                    <a:pt x="260561" y="278150"/>
                  </a:lnTo>
                  <a:lnTo>
                    <a:pt x="215591" y="300001"/>
                  </a:lnTo>
                  <a:lnTo>
                    <a:pt x="163830" y="307848"/>
                  </a:lnTo>
                  <a:lnTo>
                    <a:pt x="112068" y="300001"/>
                  </a:lnTo>
                  <a:lnTo>
                    <a:pt x="67098" y="278150"/>
                  </a:lnTo>
                  <a:lnTo>
                    <a:pt x="31626" y="244831"/>
                  </a:lnTo>
                  <a:lnTo>
                    <a:pt x="8357" y="202577"/>
                  </a:lnTo>
                  <a:lnTo>
                    <a:pt x="0" y="1539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3142233" y="539871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3265932" y="5140071"/>
            <a:ext cx="1859914" cy="574040"/>
            <a:chOff x="3265932" y="5140071"/>
            <a:chExt cx="1859914" cy="574040"/>
          </a:xfrm>
        </p:grpSpPr>
        <p:sp>
          <p:nvSpPr>
            <p:cNvPr id="32" name="object 32" descr=""/>
            <p:cNvSpPr/>
            <p:nvPr/>
          </p:nvSpPr>
          <p:spPr>
            <a:xfrm>
              <a:off x="3265932" y="5140071"/>
              <a:ext cx="170180" cy="260985"/>
            </a:xfrm>
            <a:custGeom>
              <a:avLst/>
              <a:gdLst/>
              <a:ahLst/>
              <a:cxnLst/>
              <a:rect l="l" t="t" r="r" b="b"/>
              <a:pathLst>
                <a:path w="170179" h="260985">
                  <a:moveTo>
                    <a:pt x="8889" y="176275"/>
                  </a:moveTo>
                  <a:lnTo>
                    <a:pt x="0" y="260984"/>
                  </a:lnTo>
                  <a:lnTo>
                    <a:pt x="73151" y="217296"/>
                  </a:lnTo>
                  <a:lnTo>
                    <a:pt x="63204" y="210946"/>
                  </a:lnTo>
                  <a:lnTo>
                    <a:pt x="39496" y="210946"/>
                  </a:lnTo>
                  <a:lnTo>
                    <a:pt x="28828" y="204088"/>
                  </a:lnTo>
                  <a:lnTo>
                    <a:pt x="35676" y="193374"/>
                  </a:lnTo>
                  <a:lnTo>
                    <a:pt x="8889" y="176275"/>
                  </a:lnTo>
                  <a:close/>
                </a:path>
                <a:path w="170179" h="260985">
                  <a:moveTo>
                    <a:pt x="35676" y="193374"/>
                  </a:moveTo>
                  <a:lnTo>
                    <a:pt x="28828" y="204088"/>
                  </a:lnTo>
                  <a:lnTo>
                    <a:pt x="39496" y="210946"/>
                  </a:lnTo>
                  <a:lnTo>
                    <a:pt x="46366" y="200198"/>
                  </a:lnTo>
                  <a:lnTo>
                    <a:pt x="35676" y="193374"/>
                  </a:lnTo>
                  <a:close/>
                </a:path>
                <a:path w="170179" h="260985">
                  <a:moveTo>
                    <a:pt x="46366" y="200198"/>
                  </a:moveTo>
                  <a:lnTo>
                    <a:pt x="39496" y="210946"/>
                  </a:lnTo>
                  <a:lnTo>
                    <a:pt x="63204" y="210946"/>
                  </a:lnTo>
                  <a:lnTo>
                    <a:pt x="46366" y="200198"/>
                  </a:lnTo>
                  <a:close/>
                </a:path>
                <a:path w="170179" h="260985">
                  <a:moveTo>
                    <a:pt x="159257" y="0"/>
                  </a:moveTo>
                  <a:lnTo>
                    <a:pt x="35676" y="193374"/>
                  </a:lnTo>
                  <a:lnTo>
                    <a:pt x="46366" y="200198"/>
                  </a:lnTo>
                  <a:lnTo>
                    <a:pt x="169925" y="6857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648456" y="5401056"/>
              <a:ext cx="327660" cy="307975"/>
            </a:xfrm>
            <a:custGeom>
              <a:avLst/>
              <a:gdLst/>
              <a:ahLst/>
              <a:cxnLst/>
              <a:rect l="l" t="t" r="r" b="b"/>
              <a:pathLst>
                <a:path w="327660" h="307975">
                  <a:moveTo>
                    <a:pt x="0" y="153924"/>
                  </a:moveTo>
                  <a:lnTo>
                    <a:pt x="8357" y="105290"/>
                  </a:lnTo>
                  <a:lnTo>
                    <a:pt x="31626" y="63038"/>
                  </a:lnTo>
                  <a:lnTo>
                    <a:pt x="67098" y="29711"/>
                  </a:lnTo>
                  <a:lnTo>
                    <a:pt x="112068" y="7851"/>
                  </a:lnTo>
                  <a:lnTo>
                    <a:pt x="163830" y="0"/>
                  </a:lnTo>
                  <a:lnTo>
                    <a:pt x="215591" y="7851"/>
                  </a:lnTo>
                  <a:lnTo>
                    <a:pt x="260561" y="29711"/>
                  </a:lnTo>
                  <a:lnTo>
                    <a:pt x="296033" y="63038"/>
                  </a:lnTo>
                  <a:lnTo>
                    <a:pt x="319302" y="105290"/>
                  </a:lnTo>
                  <a:lnTo>
                    <a:pt x="327660" y="153924"/>
                  </a:lnTo>
                  <a:lnTo>
                    <a:pt x="319302" y="202577"/>
                  </a:lnTo>
                  <a:lnTo>
                    <a:pt x="296033" y="244831"/>
                  </a:lnTo>
                  <a:lnTo>
                    <a:pt x="260561" y="278150"/>
                  </a:lnTo>
                  <a:lnTo>
                    <a:pt x="215591" y="300001"/>
                  </a:lnTo>
                  <a:lnTo>
                    <a:pt x="163830" y="307848"/>
                  </a:lnTo>
                  <a:lnTo>
                    <a:pt x="112068" y="300001"/>
                  </a:lnTo>
                  <a:lnTo>
                    <a:pt x="67098" y="278150"/>
                  </a:lnTo>
                  <a:lnTo>
                    <a:pt x="31626" y="244831"/>
                  </a:lnTo>
                  <a:lnTo>
                    <a:pt x="8357" y="202577"/>
                  </a:lnTo>
                  <a:lnTo>
                    <a:pt x="0" y="1539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643122" y="5140071"/>
              <a:ext cx="168910" cy="260985"/>
            </a:xfrm>
            <a:custGeom>
              <a:avLst/>
              <a:gdLst/>
              <a:ahLst/>
              <a:cxnLst/>
              <a:rect l="l" t="t" r="r" b="b"/>
              <a:pathLst>
                <a:path w="168910" h="260985">
                  <a:moveTo>
                    <a:pt x="122293" y="200048"/>
                  </a:moveTo>
                  <a:lnTo>
                    <a:pt x="95503" y="217042"/>
                  </a:lnTo>
                  <a:lnTo>
                    <a:pt x="168401" y="260984"/>
                  </a:lnTo>
                  <a:lnTo>
                    <a:pt x="163274" y="210692"/>
                  </a:lnTo>
                  <a:lnTo>
                    <a:pt x="129031" y="210692"/>
                  </a:lnTo>
                  <a:lnTo>
                    <a:pt x="122293" y="200048"/>
                  </a:lnTo>
                  <a:close/>
                </a:path>
                <a:path w="168910" h="260985">
                  <a:moveTo>
                    <a:pt x="133033" y="193234"/>
                  </a:moveTo>
                  <a:lnTo>
                    <a:pt x="122293" y="200048"/>
                  </a:lnTo>
                  <a:lnTo>
                    <a:pt x="129031" y="210692"/>
                  </a:lnTo>
                  <a:lnTo>
                    <a:pt x="139826" y="203961"/>
                  </a:lnTo>
                  <a:lnTo>
                    <a:pt x="133033" y="193234"/>
                  </a:lnTo>
                  <a:close/>
                </a:path>
                <a:path w="168910" h="260985">
                  <a:moveTo>
                    <a:pt x="159765" y="176275"/>
                  </a:moveTo>
                  <a:lnTo>
                    <a:pt x="133033" y="193234"/>
                  </a:lnTo>
                  <a:lnTo>
                    <a:pt x="139826" y="203961"/>
                  </a:lnTo>
                  <a:lnTo>
                    <a:pt x="129031" y="210692"/>
                  </a:lnTo>
                  <a:lnTo>
                    <a:pt x="163274" y="210692"/>
                  </a:lnTo>
                  <a:lnTo>
                    <a:pt x="159765" y="176275"/>
                  </a:lnTo>
                  <a:close/>
                </a:path>
                <a:path w="168910" h="260985">
                  <a:moveTo>
                    <a:pt x="10667" y="0"/>
                  </a:moveTo>
                  <a:lnTo>
                    <a:pt x="0" y="6857"/>
                  </a:lnTo>
                  <a:lnTo>
                    <a:pt x="122293" y="200048"/>
                  </a:lnTo>
                  <a:lnTo>
                    <a:pt x="133033" y="193234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194048" y="5401056"/>
              <a:ext cx="927100" cy="307975"/>
            </a:xfrm>
            <a:custGeom>
              <a:avLst/>
              <a:gdLst/>
              <a:ahLst/>
              <a:cxnLst/>
              <a:rect l="l" t="t" r="r" b="b"/>
              <a:pathLst>
                <a:path w="927100" h="307975">
                  <a:moveTo>
                    <a:pt x="0" y="153924"/>
                  </a:moveTo>
                  <a:lnTo>
                    <a:pt x="8314" y="105290"/>
                  </a:lnTo>
                  <a:lnTo>
                    <a:pt x="31467" y="63038"/>
                  </a:lnTo>
                  <a:lnTo>
                    <a:pt x="66769" y="29711"/>
                  </a:lnTo>
                  <a:lnTo>
                    <a:pt x="111532" y="7851"/>
                  </a:lnTo>
                  <a:lnTo>
                    <a:pt x="163067" y="0"/>
                  </a:lnTo>
                  <a:lnTo>
                    <a:pt x="214603" y="7851"/>
                  </a:lnTo>
                  <a:lnTo>
                    <a:pt x="259366" y="29711"/>
                  </a:lnTo>
                  <a:lnTo>
                    <a:pt x="294668" y="63038"/>
                  </a:lnTo>
                  <a:lnTo>
                    <a:pt x="317821" y="105290"/>
                  </a:lnTo>
                  <a:lnTo>
                    <a:pt x="326136" y="153924"/>
                  </a:lnTo>
                  <a:lnTo>
                    <a:pt x="317821" y="202577"/>
                  </a:lnTo>
                  <a:lnTo>
                    <a:pt x="294668" y="244831"/>
                  </a:lnTo>
                  <a:lnTo>
                    <a:pt x="259366" y="278150"/>
                  </a:lnTo>
                  <a:lnTo>
                    <a:pt x="214603" y="300001"/>
                  </a:lnTo>
                  <a:lnTo>
                    <a:pt x="163067" y="307848"/>
                  </a:lnTo>
                  <a:lnTo>
                    <a:pt x="111532" y="300001"/>
                  </a:lnTo>
                  <a:lnTo>
                    <a:pt x="66769" y="278150"/>
                  </a:lnTo>
                  <a:lnTo>
                    <a:pt x="31467" y="244831"/>
                  </a:lnTo>
                  <a:lnTo>
                    <a:pt x="8314" y="202577"/>
                  </a:lnTo>
                  <a:lnTo>
                    <a:pt x="0" y="153924"/>
                  </a:lnTo>
                  <a:close/>
                </a:path>
                <a:path w="927100" h="307975">
                  <a:moveTo>
                    <a:pt x="598931" y="153924"/>
                  </a:moveTo>
                  <a:lnTo>
                    <a:pt x="607289" y="105290"/>
                  </a:lnTo>
                  <a:lnTo>
                    <a:pt x="630558" y="63038"/>
                  </a:lnTo>
                  <a:lnTo>
                    <a:pt x="666030" y="29711"/>
                  </a:lnTo>
                  <a:lnTo>
                    <a:pt x="711000" y="7851"/>
                  </a:lnTo>
                  <a:lnTo>
                    <a:pt x="762762" y="0"/>
                  </a:lnTo>
                  <a:lnTo>
                    <a:pt x="814523" y="7851"/>
                  </a:lnTo>
                  <a:lnTo>
                    <a:pt x="859493" y="29711"/>
                  </a:lnTo>
                  <a:lnTo>
                    <a:pt x="894965" y="63038"/>
                  </a:lnTo>
                  <a:lnTo>
                    <a:pt x="918234" y="105290"/>
                  </a:lnTo>
                  <a:lnTo>
                    <a:pt x="926591" y="153924"/>
                  </a:lnTo>
                  <a:lnTo>
                    <a:pt x="918234" y="202577"/>
                  </a:lnTo>
                  <a:lnTo>
                    <a:pt x="894965" y="244831"/>
                  </a:lnTo>
                  <a:lnTo>
                    <a:pt x="859493" y="278150"/>
                  </a:lnTo>
                  <a:lnTo>
                    <a:pt x="814523" y="300001"/>
                  </a:lnTo>
                  <a:lnTo>
                    <a:pt x="762762" y="307848"/>
                  </a:lnTo>
                  <a:lnTo>
                    <a:pt x="711000" y="300001"/>
                  </a:lnTo>
                  <a:lnTo>
                    <a:pt x="666030" y="278150"/>
                  </a:lnTo>
                  <a:lnTo>
                    <a:pt x="630558" y="244831"/>
                  </a:lnTo>
                  <a:lnTo>
                    <a:pt x="607289" y="202577"/>
                  </a:lnTo>
                  <a:lnTo>
                    <a:pt x="598931" y="1539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3742435" y="5398719"/>
            <a:ext cx="1329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650" algn="l"/>
                <a:tab pos="1106170" algn="l"/>
              </a:tabLst>
            </a:pPr>
            <a:r>
              <a:rPr dirty="0" sz="1800" spc="-50">
                <a:latin typeface="Times New Roman"/>
                <a:cs typeface="Times New Roman"/>
              </a:rPr>
              <a:t>9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10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45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4411979" y="5140071"/>
            <a:ext cx="3441700" cy="574040"/>
            <a:chOff x="4411979" y="5140071"/>
            <a:chExt cx="3441700" cy="574040"/>
          </a:xfrm>
        </p:grpSpPr>
        <p:sp>
          <p:nvSpPr>
            <p:cNvPr id="38" name="object 38" descr=""/>
            <p:cNvSpPr/>
            <p:nvPr/>
          </p:nvSpPr>
          <p:spPr>
            <a:xfrm>
              <a:off x="4411980" y="5140071"/>
              <a:ext cx="546100" cy="260985"/>
            </a:xfrm>
            <a:custGeom>
              <a:avLst/>
              <a:gdLst/>
              <a:ahLst/>
              <a:cxnLst/>
              <a:rect l="l" t="t" r="r" b="b"/>
              <a:pathLst>
                <a:path w="546100" h="260985">
                  <a:moveTo>
                    <a:pt x="168402" y="6858"/>
                  </a:moveTo>
                  <a:lnTo>
                    <a:pt x="157734" y="0"/>
                  </a:lnTo>
                  <a:lnTo>
                    <a:pt x="35344" y="193268"/>
                  </a:lnTo>
                  <a:lnTo>
                    <a:pt x="8509" y="176276"/>
                  </a:lnTo>
                  <a:lnTo>
                    <a:pt x="0" y="260985"/>
                  </a:lnTo>
                  <a:lnTo>
                    <a:pt x="72898" y="217043"/>
                  </a:lnTo>
                  <a:lnTo>
                    <a:pt x="62865" y="210693"/>
                  </a:lnTo>
                  <a:lnTo>
                    <a:pt x="46088" y="200075"/>
                  </a:lnTo>
                  <a:lnTo>
                    <a:pt x="168402" y="6858"/>
                  </a:lnTo>
                  <a:close/>
                </a:path>
                <a:path w="546100" h="260985">
                  <a:moveTo>
                    <a:pt x="545592" y="260985"/>
                  </a:moveTo>
                  <a:lnTo>
                    <a:pt x="540334" y="210947"/>
                  </a:lnTo>
                  <a:lnTo>
                    <a:pt x="536702" y="176276"/>
                  </a:lnTo>
                  <a:lnTo>
                    <a:pt x="509905" y="193382"/>
                  </a:lnTo>
                  <a:lnTo>
                    <a:pt x="386334" y="0"/>
                  </a:lnTo>
                  <a:lnTo>
                    <a:pt x="375666" y="6858"/>
                  </a:lnTo>
                  <a:lnTo>
                    <a:pt x="499224" y="200202"/>
                  </a:lnTo>
                  <a:lnTo>
                    <a:pt x="472440" y="217297"/>
                  </a:lnTo>
                  <a:lnTo>
                    <a:pt x="545592" y="260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775959" y="5401056"/>
              <a:ext cx="927100" cy="307975"/>
            </a:xfrm>
            <a:custGeom>
              <a:avLst/>
              <a:gdLst/>
              <a:ahLst/>
              <a:cxnLst/>
              <a:rect l="l" t="t" r="r" b="b"/>
              <a:pathLst>
                <a:path w="927100" h="307975">
                  <a:moveTo>
                    <a:pt x="0" y="153924"/>
                  </a:moveTo>
                  <a:lnTo>
                    <a:pt x="8357" y="105290"/>
                  </a:lnTo>
                  <a:lnTo>
                    <a:pt x="31626" y="63038"/>
                  </a:lnTo>
                  <a:lnTo>
                    <a:pt x="67098" y="29711"/>
                  </a:lnTo>
                  <a:lnTo>
                    <a:pt x="112068" y="7851"/>
                  </a:lnTo>
                  <a:lnTo>
                    <a:pt x="163829" y="0"/>
                  </a:lnTo>
                  <a:lnTo>
                    <a:pt x="215591" y="7851"/>
                  </a:lnTo>
                  <a:lnTo>
                    <a:pt x="260561" y="29711"/>
                  </a:lnTo>
                  <a:lnTo>
                    <a:pt x="296033" y="63038"/>
                  </a:lnTo>
                  <a:lnTo>
                    <a:pt x="319302" y="105290"/>
                  </a:lnTo>
                  <a:lnTo>
                    <a:pt x="327660" y="153924"/>
                  </a:lnTo>
                  <a:lnTo>
                    <a:pt x="319302" y="202577"/>
                  </a:lnTo>
                  <a:lnTo>
                    <a:pt x="296033" y="244831"/>
                  </a:lnTo>
                  <a:lnTo>
                    <a:pt x="260561" y="278150"/>
                  </a:lnTo>
                  <a:lnTo>
                    <a:pt x="215591" y="300001"/>
                  </a:lnTo>
                  <a:lnTo>
                    <a:pt x="163829" y="307848"/>
                  </a:lnTo>
                  <a:lnTo>
                    <a:pt x="112068" y="300001"/>
                  </a:lnTo>
                  <a:lnTo>
                    <a:pt x="67098" y="278150"/>
                  </a:lnTo>
                  <a:lnTo>
                    <a:pt x="31626" y="244831"/>
                  </a:lnTo>
                  <a:lnTo>
                    <a:pt x="8357" y="202577"/>
                  </a:lnTo>
                  <a:lnTo>
                    <a:pt x="0" y="153924"/>
                  </a:lnTo>
                  <a:close/>
                </a:path>
                <a:path w="927100" h="307975">
                  <a:moveTo>
                    <a:pt x="600455" y="153924"/>
                  </a:moveTo>
                  <a:lnTo>
                    <a:pt x="608770" y="105290"/>
                  </a:lnTo>
                  <a:lnTo>
                    <a:pt x="631923" y="63038"/>
                  </a:lnTo>
                  <a:lnTo>
                    <a:pt x="667225" y="29711"/>
                  </a:lnTo>
                  <a:lnTo>
                    <a:pt x="711988" y="7851"/>
                  </a:lnTo>
                  <a:lnTo>
                    <a:pt x="763523" y="0"/>
                  </a:lnTo>
                  <a:lnTo>
                    <a:pt x="815059" y="7851"/>
                  </a:lnTo>
                  <a:lnTo>
                    <a:pt x="859822" y="29711"/>
                  </a:lnTo>
                  <a:lnTo>
                    <a:pt x="895124" y="63038"/>
                  </a:lnTo>
                  <a:lnTo>
                    <a:pt x="918277" y="105290"/>
                  </a:lnTo>
                  <a:lnTo>
                    <a:pt x="926591" y="153924"/>
                  </a:lnTo>
                  <a:lnTo>
                    <a:pt x="918277" y="202577"/>
                  </a:lnTo>
                  <a:lnTo>
                    <a:pt x="895124" y="244831"/>
                  </a:lnTo>
                  <a:lnTo>
                    <a:pt x="859822" y="278150"/>
                  </a:lnTo>
                  <a:lnTo>
                    <a:pt x="815059" y="300001"/>
                  </a:lnTo>
                  <a:lnTo>
                    <a:pt x="763523" y="307848"/>
                  </a:lnTo>
                  <a:lnTo>
                    <a:pt x="711988" y="300001"/>
                  </a:lnTo>
                  <a:lnTo>
                    <a:pt x="667225" y="278150"/>
                  </a:lnTo>
                  <a:lnTo>
                    <a:pt x="631923" y="244831"/>
                  </a:lnTo>
                  <a:lnTo>
                    <a:pt x="608770" y="202577"/>
                  </a:lnTo>
                  <a:lnTo>
                    <a:pt x="600455" y="1539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993892" y="5140071"/>
              <a:ext cx="546100" cy="260985"/>
            </a:xfrm>
            <a:custGeom>
              <a:avLst/>
              <a:gdLst/>
              <a:ahLst/>
              <a:cxnLst/>
              <a:rect l="l" t="t" r="r" b="b"/>
              <a:pathLst>
                <a:path w="546100" h="260985">
                  <a:moveTo>
                    <a:pt x="168402" y="6858"/>
                  </a:moveTo>
                  <a:lnTo>
                    <a:pt x="157734" y="0"/>
                  </a:lnTo>
                  <a:lnTo>
                    <a:pt x="35344" y="193268"/>
                  </a:lnTo>
                  <a:lnTo>
                    <a:pt x="8509" y="176276"/>
                  </a:lnTo>
                  <a:lnTo>
                    <a:pt x="0" y="260985"/>
                  </a:lnTo>
                  <a:lnTo>
                    <a:pt x="72898" y="217043"/>
                  </a:lnTo>
                  <a:lnTo>
                    <a:pt x="62865" y="210693"/>
                  </a:lnTo>
                  <a:lnTo>
                    <a:pt x="46088" y="200075"/>
                  </a:lnTo>
                  <a:lnTo>
                    <a:pt x="168402" y="6858"/>
                  </a:lnTo>
                  <a:close/>
                </a:path>
                <a:path w="546100" h="260985">
                  <a:moveTo>
                    <a:pt x="545579" y="260985"/>
                  </a:moveTo>
                  <a:lnTo>
                    <a:pt x="540461" y="210693"/>
                  </a:lnTo>
                  <a:lnTo>
                    <a:pt x="536956" y="176276"/>
                  </a:lnTo>
                  <a:lnTo>
                    <a:pt x="510222" y="193243"/>
                  </a:lnTo>
                  <a:lnTo>
                    <a:pt x="387858" y="0"/>
                  </a:lnTo>
                  <a:lnTo>
                    <a:pt x="377190" y="6858"/>
                  </a:lnTo>
                  <a:lnTo>
                    <a:pt x="499478" y="200050"/>
                  </a:lnTo>
                  <a:lnTo>
                    <a:pt x="472694" y="217043"/>
                  </a:lnTo>
                  <a:lnTo>
                    <a:pt x="545579" y="260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920483" y="5401056"/>
              <a:ext cx="928369" cy="307975"/>
            </a:xfrm>
            <a:custGeom>
              <a:avLst/>
              <a:gdLst/>
              <a:ahLst/>
              <a:cxnLst/>
              <a:rect l="l" t="t" r="r" b="b"/>
              <a:pathLst>
                <a:path w="928370" h="307975">
                  <a:moveTo>
                    <a:pt x="0" y="153924"/>
                  </a:moveTo>
                  <a:lnTo>
                    <a:pt x="8357" y="105290"/>
                  </a:lnTo>
                  <a:lnTo>
                    <a:pt x="31626" y="63038"/>
                  </a:lnTo>
                  <a:lnTo>
                    <a:pt x="67098" y="29711"/>
                  </a:lnTo>
                  <a:lnTo>
                    <a:pt x="112068" y="7851"/>
                  </a:lnTo>
                  <a:lnTo>
                    <a:pt x="163830" y="0"/>
                  </a:lnTo>
                  <a:lnTo>
                    <a:pt x="215591" y="7851"/>
                  </a:lnTo>
                  <a:lnTo>
                    <a:pt x="260561" y="29711"/>
                  </a:lnTo>
                  <a:lnTo>
                    <a:pt x="296033" y="63038"/>
                  </a:lnTo>
                  <a:lnTo>
                    <a:pt x="319302" y="105290"/>
                  </a:lnTo>
                  <a:lnTo>
                    <a:pt x="327660" y="153924"/>
                  </a:lnTo>
                  <a:lnTo>
                    <a:pt x="319302" y="202577"/>
                  </a:lnTo>
                  <a:lnTo>
                    <a:pt x="296033" y="244831"/>
                  </a:lnTo>
                  <a:lnTo>
                    <a:pt x="260561" y="278150"/>
                  </a:lnTo>
                  <a:lnTo>
                    <a:pt x="215591" y="300001"/>
                  </a:lnTo>
                  <a:lnTo>
                    <a:pt x="163830" y="307848"/>
                  </a:lnTo>
                  <a:lnTo>
                    <a:pt x="112068" y="300001"/>
                  </a:lnTo>
                  <a:lnTo>
                    <a:pt x="67098" y="278150"/>
                  </a:lnTo>
                  <a:lnTo>
                    <a:pt x="31626" y="244831"/>
                  </a:lnTo>
                  <a:lnTo>
                    <a:pt x="8357" y="202577"/>
                  </a:lnTo>
                  <a:lnTo>
                    <a:pt x="0" y="153924"/>
                  </a:lnTo>
                  <a:close/>
                </a:path>
                <a:path w="928370" h="307975">
                  <a:moveTo>
                    <a:pt x="600456" y="153924"/>
                  </a:moveTo>
                  <a:lnTo>
                    <a:pt x="608813" y="105290"/>
                  </a:lnTo>
                  <a:lnTo>
                    <a:pt x="632082" y="63038"/>
                  </a:lnTo>
                  <a:lnTo>
                    <a:pt x="667554" y="29711"/>
                  </a:lnTo>
                  <a:lnTo>
                    <a:pt x="712524" y="7851"/>
                  </a:lnTo>
                  <a:lnTo>
                    <a:pt x="764286" y="0"/>
                  </a:lnTo>
                  <a:lnTo>
                    <a:pt x="816047" y="7851"/>
                  </a:lnTo>
                  <a:lnTo>
                    <a:pt x="861017" y="29711"/>
                  </a:lnTo>
                  <a:lnTo>
                    <a:pt x="896489" y="63038"/>
                  </a:lnTo>
                  <a:lnTo>
                    <a:pt x="919758" y="105290"/>
                  </a:lnTo>
                  <a:lnTo>
                    <a:pt x="928116" y="153924"/>
                  </a:lnTo>
                  <a:lnTo>
                    <a:pt x="919758" y="202577"/>
                  </a:lnTo>
                  <a:lnTo>
                    <a:pt x="896489" y="244831"/>
                  </a:lnTo>
                  <a:lnTo>
                    <a:pt x="861017" y="278150"/>
                  </a:lnTo>
                  <a:lnTo>
                    <a:pt x="816047" y="300001"/>
                  </a:lnTo>
                  <a:lnTo>
                    <a:pt x="764286" y="307848"/>
                  </a:lnTo>
                  <a:lnTo>
                    <a:pt x="712524" y="300001"/>
                  </a:lnTo>
                  <a:lnTo>
                    <a:pt x="667554" y="278150"/>
                  </a:lnTo>
                  <a:lnTo>
                    <a:pt x="632082" y="244831"/>
                  </a:lnTo>
                  <a:lnTo>
                    <a:pt x="608813" y="202577"/>
                  </a:lnTo>
                  <a:lnTo>
                    <a:pt x="600456" y="1539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5813805" y="5398719"/>
            <a:ext cx="2000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2775" algn="l"/>
                <a:tab pos="1158240" algn="l"/>
                <a:tab pos="1758314" algn="l"/>
              </a:tabLst>
            </a:pPr>
            <a:r>
              <a:rPr dirty="0" sz="1800" spc="-25">
                <a:latin typeface="Times New Roman"/>
                <a:cs typeface="Times New Roman"/>
              </a:rPr>
              <a:t>12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13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14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7139940" y="5140070"/>
            <a:ext cx="546100" cy="260985"/>
          </a:xfrm>
          <a:custGeom>
            <a:avLst/>
            <a:gdLst/>
            <a:ahLst/>
            <a:cxnLst/>
            <a:rect l="l" t="t" r="r" b="b"/>
            <a:pathLst>
              <a:path w="546100" h="260985">
                <a:moveTo>
                  <a:pt x="168402" y="6858"/>
                </a:moveTo>
                <a:lnTo>
                  <a:pt x="157734" y="0"/>
                </a:lnTo>
                <a:lnTo>
                  <a:pt x="35344" y="193268"/>
                </a:lnTo>
                <a:lnTo>
                  <a:pt x="8509" y="176276"/>
                </a:lnTo>
                <a:lnTo>
                  <a:pt x="0" y="260985"/>
                </a:lnTo>
                <a:lnTo>
                  <a:pt x="72898" y="217043"/>
                </a:lnTo>
                <a:lnTo>
                  <a:pt x="62865" y="210693"/>
                </a:lnTo>
                <a:lnTo>
                  <a:pt x="46088" y="200075"/>
                </a:lnTo>
                <a:lnTo>
                  <a:pt x="168402" y="6858"/>
                </a:lnTo>
                <a:close/>
              </a:path>
              <a:path w="546100" h="260985">
                <a:moveTo>
                  <a:pt x="545592" y="260985"/>
                </a:moveTo>
                <a:lnTo>
                  <a:pt x="540334" y="210947"/>
                </a:lnTo>
                <a:lnTo>
                  <a:pt x="536702" y="176276"/>
                </a:lnTo>
                <a:lnTo>
                  <a:pt x="509905" y="193382"/>
                </a:lnTo>
                <a:lnTo>
                  <a:pt x="386334" y="0"/>
                </a:lnTo>
                <a:lnTo>
                  <a:pt x="375666" y="6858"/>
                </a:lnTo>
                <a:lnTo>
                  <a:pt x="499224" y="200202"/>
                </a:lnTo>
                <a:lnTo>
                  <a:pt x="472440" y="217297"/>
                </a:lnTo>
                <a:lnTo>
                  <a:pt x="545592" y="260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889" y="92710"/>
            <a:ext cx="48234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Times New Roman"/>
                <a:cs typeface="Times New Roman"/>
              </a:rPr>
              <a:t>Complete</a:t>
            </a:r>
            <a:r>
              <a:rPr dirty="0" sz="4000" spc="-125" b="1">
                <a:latin typeface="Times New Roman"/>
                <a:cs typeface="Times New Roman"/>
              </a:rPr>
              <a:t> </a:t>
            </a:r>
            <a:r>
              <a:rPr dirty="0" sz="4000" b="1">
                <a:latin typeface="Times New Roman"/>
                <a:cs typeface="Times New Roman"/>
              </a:rPr>
              <a:t>Binary</a:t>
            </a:r>
            <a:r>
              <a:rPr dirty="0" sz="4000" spc="-195" b="1">
                <a:latin typeface="Times New Roman"/>
                <a:cs typeface="Times New Roman"/>
              </a:rPr>
              <a:t> </a:t>
            </a:r>
            <a:r>
              <a:rPr dirty="0" sz="4000" spc="-25" b="1">
                <a:latin typeface="Times New Roman"/>
                <a:cs typeface="Times New Roman"/>
              </a:rPr>
              <a:t>Tree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19683" y="947927"/>
            <a:ext cx="8619490" cy="1651635"/>
            <a:chOff x="519683" y="947927"/>
            <a:chExt cx="8619490" cy="165163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267" y="1048511"/>
              <a:ext cx="8332851" cy="155105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683" y="947927"/>
              <a:ext cx="8619363" cy="15906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511" y="1075943"/>
              <a:ext cx="8247888" cy="1466088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667512" y="1075944"/>
            <a:ext cx="8248015" cy="14662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 marL="108585" marR="106045" indent="5715">
              <a:lnSpc>
                <a:spcPts val="3020"/>
              </a:lnSpc>
              <a:spcBef>
                <a:spcPts val="305"/>
              </a:spcBef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Complete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binary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tree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binary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tree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filled,</a:t>
            </a:r>
            <a:r>
              <a:rPr dirty="0" sz="2800" spc="7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possible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exception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bottom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level,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is </a:t>
            </a:r>
            <a:r>
              <a:rPr dirty="0" sz="2800">
                <a:latin typeface="Times New Roman"/>
                <a:cs typeface="Times New Roman"/>
              </a:rPr>
              <a:t>filled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left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right.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3037" y="3084385"/>
            <a:ext cx="5851017" cy="303466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469638" y="3145663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229603" y="3963415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709798" y="3963415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83990" y="4781169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05710" y="4781169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03795" y="4781169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25515" y="4781169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583182" y="5680659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357754" y="5680659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997454" y="5680659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776598" y="5680659"/>
            <a:ext cx="2635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5">
                <a:latin typeface="Times New Roman"/>
                <a:cs typeface="Times New Roman"/>
              </a:rPr>
              <a:t>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039105" y="5680659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12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1173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Issues</a:t>
            </a:r>
            <a:r>
              <a:rPr dirty="0" spc="15"/>
              <a:t> </a:t>
            </a:r>
            <a:r>
              <a:rPr dirty="0"/>
              <a:t>with</a:t>
            </a:r>
            <a:r>
              <a:rPr dirty="0" spc="40"/>
              <a:t> </a:t>
            </a:r>
            <a:r>
              <a:rPr dirty="0" spc="-65"/>
              <a:t>Lists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928395"/>
            <a:ext cx="8265795" cy="250190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85">
                <a:latin typeface="Arial Narrow"/>
                <a:cs typeface="Arial Narrow"/>
              </a:rPr>
              <a:t>Linked</a:t>
            </a:r>
            <a:r>
              <a:rPr dirty="0" sz="2800" spc="155">
                <a:latin typeface="Arial Narrow"/>
                <a:cs typeface="Arial Narrow"/>
              </a:rPr>
              <a:t> </a:t>
            </a:r>
            <a:r>
              <a:rPr dirty="0" sz="2800" spc="85">
                <a:latin typeface="Arial Narrow"/>
                <a:cs typeface="Arial Narrow"/>
              </a:rPr>
              <a:t>lists</a:t>
            </a:r>
            <a:r>
              <a:rPr dirty="0" sz="2800" spc="165">
                <a:latin typeface="Arial Narrow"/>
                <a:cs typeface="Arial Narrow"/>
              </a:rPr>
              <a:t> </a:t>
            </a:r>
            <a:r>
              <a:rPr dirty="0" sz="2800" spc="100">
                <a:latin typeface="Arial Narrow"/>
                <a:cs typeface="Arial Narrow"/>
              </a:rPr>
              <a:t>provide</a:t>
            </a:r>
            <a:r>
              <a:rPr dirty="0" sz="2800" spc="155">
                <a:latin typeface="Arial Narrow"/>
                <a:cs typeface="Arial Narrow"/>
              </a:rPr>
              <a:t> </a:t>
            </a:r>
            <a:r>
              <a:rPr dirty="0" sz="2800" spc="80">
                <a:latin typeface="Arial Narrow"/>
                <a:cs typeface="Arial Narrow"/>
              </a:rPr>
              <a:t>greater</a:t>
            </a:r>
            <a:r>
              <a:rPr dirty="0" sz="2800" spc="185">
                <a:latin typeface="Arial Narrow"/>
                <a:cs typeface="Arial Narrow"/>
              </a:rPr>
              <a:t> </a:t>
            </a:r>
            <a:r>
              <a:rPr dirty="0" sz="2800" spc="80">
                <a:latin typeface="Arial Narrow"/>
                <a:cs typeface="Arial Narrow"/>
              </a:rPr>
              <a:t>flexibility</a:t>
            </a:r>
            <a:r>
              <a:rPr dirty="0" sz="2800" spc="150">
                <a:latin typeface="Arial Narrow"/>
                <a:cs typeface="Arial Narrow"/>
              </a:rPr>
              <a:t> </a:t>
            </a:r>
            <a:r>
              <a:rPr dirty="0" sz="2800" spc="75">
                <a:latin typeface="Arial Narrow"/>
                <a:cs typeface="Arial Narrow"/>
              </a:rPr>
              <a:t>than</a:t>
            </a:r>
            <a:r>
              <a:rPr dirty="0" sz="2800" spc="145">
                <a:latin typeface="Arial Narrow"/>
                <a:cs typeface="Arial Narrow"/>
              </a:rPr>
              <a:t> </a:t>
            </a:r>
            <a:r>
              <a:rPr dirty="0" sz="2800" spc="70">
                <a:latin typeface="Arial Narrow"/>
                <a:cs typeface="Arial Narrow"/>
              </a:rPr>
              <a:t>Arrays</a:t>
            </a:r>
            <a:endParaRPr sz="28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Narrow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solidFill>
                  <a:srgbClr val="FF0000"/>
                </a:solidFill>
                <a:latin typeface="Arial Narrow"/>
                <a:cs typeface="Arial Narrow"/>
              </a:rPr>
              <a:t>BUT</a:t>
            </a:r>
            <a:r>
              <a:rPr dirty="0" sz="2800" spc="145" b="1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dirty="0" sz="2800" spc="55">
                <a:latin typeface="Arial Narrow"/>
                <a:cs typeface="Arial Narrow"/>
              </a:rPr>
              <a:t>are</a:t>
            </a:r>
            <a:r>
              <a:rPr dirty="0" sz="2800" spc="145">
                <a:latin typeface="Arial Narrow"/>
                <a:cs typeface="Arial Narrow"/>
              </a:rPr>
              <a:t> </a:t>
            </a:r>
            <a:r>
              <a:rPr dirty="0" sz="2800" spc="65">
                <a:latin typeface="Arial Narrow"/>
                <a:cs typeface="Arial Narrow"/>
              </a:rPr>
              <a:t>linear</a:t>
            </a:r>
            <a:r>
              <a:rPr dirty="0" sz="2800" spc="140">
                <a:latin typeface="Arial Narrow"/>
                <a:cs typeface="Arial Narrow"/>
              </a:rPr>
              <a:t> </a:t>
            </a:r>
            <a:r>
              <a:rPr dirty="0" sz="2800" spc="105">
                <a:latin typeface="Arial Narrow"/>
                <a:cs typeface="Arial Narrow"/>
              </a:rPr>
              <a:t>so</a:t>
            </a:r>
            <a:r>
              <a:rPr dirty="0" sz="2800" spc="145">
                <a:latin typeface="Arial Narrow"/>
                <a:cs typeface="Arial Narrow"/>
              </a:rPr>
              <a:t> </a:t>
            </a:r>
            <a:r>
              <a:rPr dirty="0" sz="2800" spc="95">
                <a:latin typeface="Arial Narrow"/>
                <a:cs typeface="Arial Narrow"/>
              </a:rPr>
              <a:t>it</a:t>
            </a:r>
            <a:r>
              <a:rPr dirty="0" sz="2800" spc="145">
                <a:latin typeface="Arial Narrow"/>
                <a:cs typeface="Arial Narrow"/>
              </a:rPr>
              <a:t> </a:t>
            </a:r>
            <a:r>
              <a:rPr dirty="0" sz="2800" spc="80">
                <a:latin typeface="Arial Narrow"/>
                <a:cs typeface="Arial Narrow"/>
              </a:rPr>
              <a:t>is</a:t>
            </a:r>
            <a:r>
              <a:rPr dirty="0" sz="2800" spc="130">
                <a:latin typeface="Arial Narrow"/>
                <a:cs typeface="Arial Narrow"/>
              </a:rPr>
              <a:t> </a:t>
            </a:r>
            <a:r>
              <a:rPr dirty="0" sz="2800" spc="100">
                <a:latin typeface="Arial Narrow"/>
                <a:cs typeface="Arial Narrow"/>
              </a:rPr>
              <a:t>difficult</a:t>
            </a:r>
            <a:r>
              <a:rPr dirty="0" sz="2800" spc="120">
                <a:latin typeface="Arial Narrow"/>
                <a:cs typeface="Arial Narrow"/>
              </a:rPr>
              <a:t> to</a:t>
            </a:r>
            <a:r>
              <a:rPr dirty="0" sz="2800" spc="145">
                <a:latin typeface="Arial Narrow"/>
                <a:cs typeface="Arial Narrow"/>
              </a:rPr>
              <a:t> </a:t>
            </a:r>
            <a:r>
              <a:rPr dirty="0" sz="2800" spc="85">
                <a:latin typeface="Arial Narrow"/>
                <a:cs typeface="Arial Narrow"/>
              </a:rPr>
              <a:t>use</a:t>
            </a:r>
            <a:r>
              <a:rPr dirty="0" sz="2800" spc="140">
                <a:latin typeface="Arial Narrow"/>
                <a:cs typeface="Arial Narrow"/>
              </a:rPr>
              <a:t> </a:t>
            </a:r>
            <a:r>
              <a:rPr dirty="0" sz="2800" spc="130">
                <a:latin typeface="Arial Narrow"/>
                <a:cs typeface="Arial Narrow"/>
              </a:rPr>
              <a:t>them</a:t>
            </a:r>
            <a:r>
              <a:rPr dirty="0" sz="2800" spc="150">
                <a:latin typeface="Arial Narrow"/>
                <a:cs typeface="Arial Narrow"/>
              </a:rPr>
              <a:t> </a:t>
            </a:r>
            <a:r>
              <a:rPr dirty="0" sz="2800" spc="120">
                <a:latin typeface="Arial Narrow"/>
                <a:cs typeface="Arial Narrow"/>
              </a:rPr>
              <a:t>to</a:t>
            </a:r>
            <a:r>
              <a:rPr dirty="0" sz="2800" spc="170">
                <a:latin typeface="Arial Narrow"/>
                <a:cs typeface="Arial Narrow"/>
              </a:rPr>
              <a:t> </a:t>
            </a:r>
            <a:r>
              <a:rPr dirty="0" sz="2800" spc="60">
                <a:latin typeface="Arial Narrow"/>
                <a:cs typeface="Arial Narrow"/>
              </a:rPr>
              <a:t>organize</a:t>
            </a:r>
            <a:r>
              <a:rPr dirty="0" sz="2800" spc="145">
                <a:latin typeface="Arial Narrow"/>
                <a:cs typeface="Arial Narrow"/>
              </a:rPr>
              <a:t> </a:t>
            </a:r>
            <a:r>
              <a:rPr dirty="0" sz="2800" spc="-50">
                <a:latin typeface="Arial Narrow"/>
                <a:cs typeface="Arial Narrow"/>
              </a:rPr>
              <a:t>a</a:t>
            </a:r>
            <a:endParaRPr sz="2800">
              <a:latin typeface="Arial Narrow"/>
              <a:cs typeface="Arial Narrow"/>
            </a:endParaRPr>
          </a:p>
          <a:p>
            <a:pPr marL="355600">
              <a:lnSpc>
                <a:spcPct val="100000"/>
              </a:lnSpc>
            </a:pPr>
            <a:r>
              <a:rPr dirty="0" sz="2800" b="1" i="1">
                <a:solidFill>
                  <a:srgbClr val="FF0000"/>
                </a:solidFill>
                <a:latin typeface="Arial Narrow"/>
                <a:cs typeface="Arial Narrow"/>
              </a:rPr>
              <a:t>hierarchical</a:t>
            </a:r>
            <a:r>
              <a:rPr dirty="0" sz="2800" spc="254" b="1" i="1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dirty="0" sz="2800" spc="50" b="1" i="1">
                <a:solidFill>
                  <a:srgbClr val="FF0000"/>
                </a:solidFill>
                <a:latin typeface="Arial Narrow"/>
                <a:cs typeface="Arial Narrow"/>
              </a:rPr>
              <a:t>representation</a:t>
            </a:r>
            <a:r>
              <a:rPr dirty="0" sz="2800" spc="265" b="1" i="1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dirty="0" sz="2800" spc="130">
                <a:latin typeface="Arial Narrow"/>
                <a:cs typeface="Arial Narrow"/>
              </a:rPr>
              <a:t>of</a:t>
            </a:r>
            <a:r>
              <a:rPr dirty="0" sz="2800" spc="330">
                <a:latin typeface="Arial Narrow"/>
                <a:cs typeface="Arial Narrow"/>
              </a:rPr>
              <a:t> </a:t>
            </a:r>
            <a:r>
              <a:rPr dirty="0" sz="2800" spc="80">
                <a:latin typeface="Arial Narrow"/>
                <a:cs typeface="Arial Narrow"/>
              </a:rPr>
              <a:t>objects.</a:t>
            </a:r>
            <a:endParaRPr sz="2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41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 spc="114">
                <a:latin typeface="Arial Narrow"/>
                <a:cs typeface="Arial Narrow"/>
              </a:rPr>
              <a:t>How</a:t>
            </a:r>
            <a:r>
              <a:rPr dirty="0" sz="2800" spc="150">
                <a:latin typeface="Arial Narrow"/>
                <a:cs typeface="Arial Narrow"/>
              </a:rPr>
              <a:t> </a:t>
            </a:r>
            <a:r>
              <a:rPr dirty="0" sz="2800" spc="120">
                <a:latin typeface="Arial Narrow"/>
                <a:cs typeface="Arial Narrow"/>
              </a:rPr>
              <a:t>we</a:t>
            </a:r>
            <a:r>
              <a:rPr dirty="0" sz="2800" spc="155">
                <a:latin typeface="Arial Narrow"/>
                <a:cs typeface="Arial Narrow"/>
              </a:rPr>
              <a:t> </a:t>
            </a:r>
            <a:r>
              <a:rPr dirty="0" sz="2800" spc="95">
                <a:latin typeface="Arial Narrow"/>
                <a:cs typeface="Arial Narrow"/>
              </a:rPr>
              <a:t>represent</a:t>
            </a:r>
            <a:r>
              <a:rPr dirty="0" sz="2800" spc="180">
                <a:latin typeface="Arial Narrow"/>
                <a:cs typeface="Arial Narrow"/>
              </a:rPr>
              <a:t> </a:t>
            </a:r>
            <a:r>
              <a:rPr dirty="0" sz="2800" spc="90">
                <a:latin typeface="Arial Narrow"/>
                <a:cs typeface="Arial Narrow"/>
              </a:rPr>
              <a:t>hierarchy</a:t>
            </a:r>
            <a:r>
              <a:rPr dirty="0" sz="2800" spc="145">
                <a:latin typeface="Arial Narrow"/>
                <a:cs typeface="Arial Narrow"/>
              </a:rPr>
              <a:t> </a:t>
            </a:r>
            <a:r>
              <a:rPr dirty="0" sz="2800" spc="90">
                <a:latin typeface="Arial Narrow"/>
                <a:cs typeface="Arial Narrow"/>
              </a:rPr>
              <a:t>in</a:t>
            </a:r>
            <a:r>
              <a:rPr dirty="0" sz="2800" spc="140">
                <a:latin typeface="Arial Narrow"/>
                <a:cs typeface="Arial Narrow"/>
              </a:rPr>
              <a:t> </a:t>
            </a:r>
            <a:r>
              <a:rPr dirty="0" sz="2800" spc="55">
                <a:latin typeface="Arial Narrow"/>
                <a:cs typeface="Arial Narrow"/>
              </a:rPr>
              <a:t>real</a:t>
            </a:r>
            <a:r>
              <a:rPr dirty="0" sz="2800" spc="145">
                <a:latin typeface="Arial Narrow"/>
                <a:cs typeface="Arial Narrow"/>
              </a:rPr>
              <a:t> </a:t>
            </a:r>
            <a:r>
              <a:rPr dirty="0" sz="2800" spc="70">
                <a:latin typeface="Arial Narrow"/>
                <a:cs typeface="Arial Narrow"/>
              </a:rPr>
              <a:t>life</a:t>
            </a:r>
            <a:r>
              <a:rPr dirty="0" sz="2800" spc="150">
                <a:latin typeface="Arial Narrow"/>
                <a:cs typeface="Arial Narrow"/>
              </a:rPr>
              <a:t> </a:t>
            </a:r>
            <a:r>
              <a:rPr dirty="0" sz="2800" spc="-50">
                <a:latin typeface="Arial Narrow"/>
                <a:cs typeface="Arial Narrow"/>
              </a:rPr>
              <a:t>?</a:t>
            </a:r>
            <a:endParaRPr sz="28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530" y="3733800"/>
            <a:ext cx="3403531" cy="27967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4652" y="4370832"/>
            <a:ext cx="4622292" cy="19080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84985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Complete</a:t>
            </a:r>
            <a:r>
              <a:rPr dirty="0" spc="-185"/>
              <a:t> </a:t>
            </a:r>
            <a:r>
              <a:rPr dirty="0" spc="-75"/>
              <a:t>Binary</a:t>
            </a:r>
            <a:r>
              <a:rPr dirty="0" spc="-160"/>
              <a:t> </a:t>
            </a:r>
            <a:r>
              <a:rPr dirty="0" spc="-275"/>
              <a:t>Tree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0240" y="1328673"/>
            <a:ext cx="42729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it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complete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binary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tree?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310246" y="4034663"/>
            <a:ext cx="543560" cy="847090"/>
            <a:chOff x="7310246" y="4034663"/>
            <a:chExt cx="543560" cy="847090"/>
          </a:xfrm>
        </p:grpSpPr>
        <p:sp>
          <p:nvSpPr>
            <p:cNvPr id="5" name="object 5" descr=""/>
            <p:cNvSpPr/>
            <p:nvPr/>
          </p:nvSpPr>
          <p:spPr>
            <a:xfrm>
              <a:off x="7310246" y="4034663"/>
              <a:ext cx="309880" cy="385445"/>
            </a:xfrm>
            <a:custGeom>
              <a:avLst/>
              <a:gdLst/>
              <a:ahLst/>
              <a:cxnLst/>
              <a:rect l="l" t="t" r="r" b="b"/>
              <a:pathLst>
                <a:path w="309879" h="385445">
                  <a:moveTo>
                    <a:pt x="257205" y="329381"/>
                  </a:moveTo>
                  <a:lnTo>
                    <a:pt x="232409" y="349250"/>
                  </a:lnTo>
                  <a:lnTo>
                    <a:pt x="309752" y="384937"/>
                  </a:lnTo>
                  <a:lnTo>
                    <a:pt x="299953" y="339344"/>
                  </a:lnTo>
                  <a:lnTo>
                    <a:pt x="265175" y="339344"/>
                  </a:lnTo>
                  <a:lnTo>
                    <a:pt x="257205" y="329381"/>
                  </a:lnTo>
                  <a:close/>
                </a:path>
                <a:path w="309879" h="385445">
                  <a:moveTo>
                    <a:pt x="267141" y="321420"/>
                  </a:moveTo>
                  <a:lnTo>
                    <a:pt x="257205" y="329381"/>
                  </a:lnTo>
                  <a:lnTo>
                    <a:pt x="265175" y="339344"/>
                  </a:lnTo>
                  <a:lnTo>
                    <a:pt x="275081" y="331343"/>
                  </a:lnTo>
                  <a:lnTo>
                    <a:pt x="267141" y="321420"/>
                  </a:lnTo>
                  <a:close/>
                </a:path>
                <a:path w="309879" h="385445">
                  <a:moveTo>
                    <a:pt x="291846" y="301625"/>
                  </a:moveTo>
                  <a:lnTo>
                    <a:pt x="267141" y="321420"/>
                  </a:lnTo>
                  <a:lnTo>
                    <a:pt x="275081" y="331343"/>
                  </a:lnTo>
                  <a:lnTo>
                    <a:pt x="265175" y="339344"/>
                  </a:lnTo>
                  <a:lnTo>
                    <a:pt x="299953" y="339344"/>
                  </a:lnTo>
                  <a:lnTo>
                    <a:pt x="291846" y="301625"/>
                  </a:lnTo>
                  <a:close/>
                </a:path>
                <a:path w="309879" h="385445">
                  <a:moveTo>
                    <a:pt x="9905" y="0"/>
                  </a:moveTo>
                  <a:lnTo>
                    <a:pt x="0" y="7874"/>
                  </a:lnTo>
                  <a:lnTo>
                    <a:pt x="257205" y="329381"/>
                  </a:lnTo>
                  <a:lnTo>
                    <a:pt x="267141" y="321420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391399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494523" y="449199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191000" y="2057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349877" y="212915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096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255258" y="2890850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286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444623" y="2890850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667000" y="2432304"/>
            <a:ext cx="3429000" cy="1611630"/>
            <a:chOff x="2667000" y="2432304"/>
            <a:chExt cx="3429000" cy="1611630"/>
          </a:xfrm>
        </p:grpSpPr>
        <p:sp>
          <p:nvSpPr>
            <p:cNvPr id="15" name="object 15" descr=""/>
            <p:cNvSpPr/>
            <p:nvPr/>
          </p:nvSpPr>
          <p:spPr>
            <a:xfrm>
              <a:off x="2667000" y="2432303"/>
              <a:ext cx="3429000" cy="549275"/>
            </a:xfrm>
            <a:custGeom>
              <a:avLst/>
              <a:gdLst/>
              <a:ahLst/>
              <a:cxnLst/>
              <a:rect l="l" t="t" r="r" b="b"/>
              <a:pathLst>
                <a:path w="3429000" h="549275">
                  <a:moveTo>
                    <a:pt x="1525778" y="12192"/>
                  </a:moveTo>
                  <a:lnTo>
                    <a:pt x="1522222" y="0"/>
                  </a:lnTo>
                  <a:lnTo>
                    <a:pt x="71120" y="435292"/>
                  </a:lnTo>
                  <a:lnTo>
                    <a:pt x="61976" y="404876"/>
                  </a:lnTo>
                  <a:lnTo>
                    <a:pt x="0" y="463296"/>
                  </a:lnTo>
                  <a:lnTo>
                    <a:pt x="83947" y="477901"/>
                  </a:lnTo>
                  <a:lnTo>
                    <a:pt x="75882" y="451104"/>
                  </a:lnTo>
                  <a:lnTo>
                    <a:pt x="74777" y="447459"/>
                  </a:lnTo>
                  <a:lnTo>
                    <a:pt x="1525778" y="12192"/>
                  </a:lnTo>
                  <a:close/>
                </a:path>
                <a:path w="3429000" h="549275">
                  <a:moveTo>
                    <a:pt x="3429000" y="539496"/>
                  </a:moveTo>
                  <a:lnTo>
                    <a:pt x="3413976" y="523494"/>
                  </a:lnTo>
                  <a:lnTo>
                    <a:pt x="3370707" y="477393"/>
                  </a:lnTo>
                  <a:lnTo>
                    <a:pt x="3359696" y="507187"/>
                  </a:lnTo>
                  <a:lnTo>
                    <a:pt x="1983359" y="127"/>
                  </a:lnTo>
                  <a:lnTo>
                    <a:pt x="1979041" y="12065"/>
                  </a:lnTo>
                  <a:lnTo>
                    <a:pt x="3355302" y="519087"/>
                  </a:lnTo>
                  <a:lnTo>
                    <a:pt x="3344291" y="548894"/>
                  </a:lnTo>
                  <a:lnTo>
                    <a:pt x="3429000" y="539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124200" y="3581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283077" y="36534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524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682623" y="36534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905000" y="3195192"/>
            <a:ext cx="5491480" cy="848360"/>
            <a:chOff x="1905000" y="3195192"/>
            <a:chExt cx="5491480" cy="848360"/>
          </a:xfrm>
        </p:grpSpPr>
        <p:sp>
          <p:nvSpPr>
            <p:cNvPr id="21" name="object 21" descr=""/>
            <p:cNvSpPr/>
            <p:nvPr/>
          </p:nvSpPr>
          <p:spPr>
            <a:xfrm>
              <a:off x="6934200" y="3581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905000" y="3195192"/>
              <a:ext cx="1371600" cy="462915"/>
            </a:xfrm>
            <a:custGeom>
              <a:avLst/>
              <a:gdLst/>
              <a:ahLst/>
              <a:cxnLst/>
              <a:rect l="l" t="t" r="r" b="b"/>
              <a:pathLst>
                <a:path w="1371600" h="462914">
                  <a:moveTo>
                    <a:pt x="385826" y="9271"/>
                  </a:moveTo>
                  <a:lnTo>
                    <a:pt x="376174" y="1143"/>
                  </a:lnTo>
                  <a:lnTo>
                    <a:pt x="43954" y="399808"/>
                  </a:lnTo>
                  <a:lnTo>
                    <a:pt x="19558" y="379488"/>
                  </a:lnTo>
                  <a:lnTo>
                    <a:pt x="0" y="462407"/>
                  </a:lnTo>
                  <a:lnTo>
                    <a:pt x="78105" y="428244"/>
                  </a:lnTo>
                  <a:lnTo>
                    <a:pt x="65443" y="417703"/>
                  </a:lnTo>
                  <a:lnTo>
                    <a:pt x="53721" y="407949"/>
                  </a:lnTo>
                  <a:lnTo>
                    <a:pt x="385826" y="9271"/>
                  </a:lnTo>
                  <a:close/>
                </a:path>
                <a:path w="1371600" h="462914">
                  <a:moveTo>
                    <a:pt x="1371600" y="386207"/>
                  </a:moveTo>
                  <a:lnTo>
                    <a:pt x="1354785" y="354457"/>
                  </a:lnTo>
                  <a:lnTo>
                    <a:pt x="1331722" y="310896"/>
                  </a:lnTo>
                  <a:lnTo>
                    <a:pt x="1313218" y="336765"/>
                  </a:lnTo>
                  <a:lnTo>
                    <a:pt x="841883" y="0"/>
                  </a:lnTo>
                  <a:lnTo>
                    <a:pt x="834517" y="10414"/>
                  </a:lnTo>
                  <a:lnTo>
                    <a:pt x="1305852" y="347065"/>
                  </a:lnTo>
                  <a:lnTo>
                    <a:pt x="1287399" y="372872"/>
                  </a:lnTo>
                  <a:lnTo>
                    <a:pt x="1371600" y="386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7093711" y="36534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5334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5493258" y="36534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062037" y="3195192"/>
            <a:ext cx="6024880" cy="1686560"/>
            <a:chOff x="1062037" y="3195192"/>
            <a:chExt cx="6024880" cy="1686560"/>
          </a:xfrm>
        </p:grpSpPr>
        <p:sp>
          <p:nvSpPr>
            <p:cNvPr id="27" name="object 27" descr=""/>
            <p:cNvSpPr/>
            <p:nvPr/>
          </p:nvSpPr>
          <p:spPr>
            <a:xfrm>
              <a:off x="5715000" y="3195192"/>
              <a:ext cx="1371600" cy="462915"/>
            </a:xfrm>
            <a:custGeom>
              <a:avLst/>
              <a:gdLst/>
              <a:ahLst/>
              <a:cxnLst/>
              <a:rect l="l" t="t" r="r" b="b"/>
              <a:pathLst>
                <a:path w="1371600" h="462914">
                  <a:moveTo>
                    <a:pt x="385826" y="9271"/>
                  </a:moveTo>
                  <a:lnTo>
                    <a:pt x="376174" y="1143"/>
                  </a:lnTo>
                  <a:lnTo>
                    <a:pt x="43954" y="399808"/>
                  </a:lnTo>
                  <a:lnTo>
                    <a:pt x="19558" y="379488"/>
                  </a:lnTo>
                  <a:lnTo>
                    <a:pt x="0" y="462407"/>
                  </a:lnTo>
                  <a:lnTo>
                    <a:pt x="78105" y="428244"/>
                  </a:lnTo>
                  <a:lnTo>
                    <a:pt x="65443" y="417703"/>
                  </a:lnTo>
                  <a:lnTo>
                    <a:pt x="53721" y="407949"/>
                  </a:lnTo>
                  <a:lnTo>
                    <a:pt x="385826" y="9271"/>
                  </a:lnTo>
                  <a:close/>
                </a:path>
                <a:path w="1371600" h="462914">
                  <a:moveTo>
                    <a:pt x="1371600" y="386207"/>
                  </a:moveTo>
                  <a:lnTo>
                    <a:pt x="1354785" y="354457"/>
                  </a:lnTo>
                  <a:lnTo>
                    <a:pt x="1331722" y="310896"/>
                  </a:lnTo>
                  <a:lnTo>
                    <a:pt x="1313218" y="336765"/>
                  </a:lnTo>
                  <a:lnTo>
                    <a:pt x="841870" y="0"/>
                  </a:lnTo>
                  <a:lnTo>
                    <a:pt x="834517" y="10414"/>
                  </a:lnTo>
                  <a:lnTo>
                    <a:pt x="1305852" y="347065"/>
                  </a:lnTo>
                  <a:lnTo>
                    <a:pt x="1287399" y="372872"/>
                  </a:lnTo>
                  <a:lnTo>
                    <a:pt x="1371600" y="386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668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225397" y="449199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1905000" y="4419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2063623" y="449199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1371600" y="4035297"/>
            <a:ext cx="1757680" cy="846455"/>
            <a:chOff x="1371600" y="4035297"/>
            <a:chExt cx="1757680" cy="846455"/>
          </a:xfrm>
        </p:grpSpPr>
        <p:sp>
          <p:nvSpPr>
            <p:cNvPr id="33" name="object 33" descr=""/>
            <p:cNvSpPr/>
            <p:nvPr/>
          </p:nvSpPr>
          <p:spPr>
            <a:xfrm>
              <a:off x="1371600" y="4035297"/>
              <a:ext cx="762000" cy="384810"/>
            </a:xfrm>
            <a:custGeom>
              <a:avLst/>
              <a:gdLst/>
              <a:ahLst/>
              <a:cxnLst/>
              <a:rect l="l" t="t" r="r" b="b"/>
              <a:pathLst>
                <a:path w="762000" h="384810">
                  <a:moveTo>
                    <a:pt x="234061" y="6604"/>
                  </a:moveTo>
                  <a:lnTo>
                    <a:pt x="223139" y="0"/>
                  </a:lnTo>
                  <a:lnTo>
                    <a:pt x="33743" y="315709"/>
                  </a:lnTo>
                  <a:lnTo>
                    <a:pt x="6477" y="299339"/>
                  </a:lnTo>
                  <a:lnTo>
                    <a:pt x="0" y="384302"/>
                  </a:lnTo>
                  <a:lnTo>
                    <a:pt x="71882" y="338582"/>
                  </a:lnTo>
                  <a:lnTo>
                    <a:pt x="62776" y="333121"/>
                  </a:lnTo>
                  <a:lnTo>
                    <a:pt x="44627" y="322237"/>
                  </a:lnTo>
                  <a:lnTo>
                    <a:pt x="234061" y="6604"/>
                  </a:lnTo>
                  <a:close/>
                </a:path>
                <a:path w="762000" h="384810">
                  <a:moveTo>
                    <a:pt x="762000" y="384302"/>
                  </a:moveTo>
                  <a:lnTo>
                    <a:pt x="758088" y="333121"/>
                  </a:lnTo>
                  <a:lnTo>
                    <a:pt x="755523" y="299339"/>
                  </a:lnTo>
                  <a:lnTo>
                    <a:pt x="728243" y="315709"/>
                  </a:lnTo>
                  <a:lnTo>
                    <a:pt x="538861" y="0"/>
                  </a:lnTo>
                  <a:lnTo>
                    <a:pt x="527939" y="6604"/>
                  </a:lnTo>
                  <a:lnTo>
                    <a:pt x="717359" y="322237"/>
                  </a:lnTo>
                  <a:lnTo>
                    <a:pt x="690118" y="338582"/>
                  </a:lnTo>
                  <a:lnTo>
                    <a:pt x="762000" y="3843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6670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2769235" y="449199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3505200" y="4419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3612260" y="4491990"/>
            <a:ext cx="236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2971800" y="4035297"/>
            <a:ext cx="2367280" cy="846455"/>
            <a:chOff x="2971800" y="4035297"/>
            <a:chExt cx="2367280" cy="846455"/>
          </a:xfrm>
        </p:grpSpPr>
        <p:sp>
          <p:nvSpPr>
            <p:cNvPr id="39" name="object 39" descr=""/>
            <p:cNvSpPr/>
            <p:nvPr/>
          </p:nvSpPr>
          <p:spPr>
            <a:xfrm>
              <a:off x="2971800" y="4035297"/>
              <a:ext cx="762000" cy="384810"/>
            </a:xfrm>
            <a:custGeom>
              <a:avLst/>
              <a:gdLst/>
              <a:ahLst/>
              <a:cxnLst/>
              <a:rect l="l" t="t" r="r" b="b"/>
              <a:pathLst>
                <a:path w="762000" h="384810">
                  <a:moveTo>
                    <a:pt x="234061" y="6604"/>
                  </a:moveTo>
                  <a:lnTo>
                    <a:pt x="223139" y="0"/>
                  </a:lnTo>
                  <a:lnTo>
                    <a:pt x="33743" y="315709"/>
                  </a:lnTo>
                  <a:lnTo>
                    <a:pt x="6477" y="299339"/>
                  </a:lnTo>
                  <a:lnTo>
                    <a:pt x="0" y="384302"/>
                  </a:lnTo>
                  <a:lnTo>
                    <a:pt x="71882" y="338582"/>
                  </a:lnTo>
                  <a:lnTo>
                    <a:pt x="62776" y="333121"/>
                  </a:lnTo>
                  <a:lnTo>
                    <a:pt x="44627" y="322237"/>
                  </a:lnTo>
                  <a:lnTo>
                    <a:pt x="234061" y="6604"/>
                  </a:lnTo>
                  <a:close/>
                </a:path>
                <a:path w="762000" h="384810">
                  <a:moveTo>
                    <a:pt x="762000" y="384302"/>
                  </a:moveTo>
                  <a:lnTo>
                    <a:pt x="758088" y="333121"/>
                  </a:lnTo>
                  <a:lnTo>
                    <a:pt x="755523" y="299339"/>
                  </a:lnTo>
                  <a:lnTo>
                    <a:pt x="728243" y="315709"/>
                  </a:lnTo>
                  <a:lnTo>
                    <a:pt x="538861" y="0"/>
                  </a:lnTo>
                  <a:lnTo>
                    <a:pt x="527939" y="6604"/>
                  </a:lnTo>
                  <a:lnTo>
                    <a:pt x="717359" y="322237"/>
                  </a:lnTo>
                  <a:lnTo>
                    <a:pt x="690118" y="338582"/>
                  </a:lnTo>
                  <a:lnTo>
                    <a:pt x="762000" y="3843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8768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4979670" y="449199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5181600" y="4035297"/>
            <a:ext cx="919480" cy="846455"/>
            <a:chOff x="5181600" y="4035297"/>
            <a:chExt cx="919480" cy="846455"/>
          </a:xfrm>
        </p:grpSpPr>
        <p:sp>
          <p:nvSpPr>
            <p:cNvPr id="43" name="object 43" descr=""/>
            <p:cNvSpPr/>
            <p:nvPr/>
          </p:nvSpPr>
          <p:spPr>
            <a:xfrm>
              <a:off x="5181600" y="4035297"/>
              <a:ext cx="685800" cy="384810"/>
            </a:xfrm>
            <a:custGeom>
              <a:avLst/>
              <a:gdLst/>
              <a:ahLst/>
              <a:cxnLst/>
              <a:rect l="l" t="t" r="r" b="b"/>
              <a:pathLst>
                <a:path w="685800" h="384810">
                  <a:moveTo>
                    <a:pt x="234061" y="6604"/>
                  </a:moveTo>
                  <a:lnTo>
                    <a:pt x="223139" y="0"/>
                  </a:lnTo>
                  <a:lnTo>
                    <a:pt x="33743" y="315709"/>
                  </a:lnTo>
                  <a:lnTo>
                    <a:pt x="6477" y="299339"/>
                  </a:lnTo>
                  <a:lnTo>
                    <a:pt x="0" y="384302"/>
                  </a:lnTo>
                  <a:lnTo>
                    <a:pt x="71882" y="338582"/>
                  </a:lnTo>
                  <a:lnTo>
                    <a:pt x="62776" y="333121"/>
                  </a:lnTo>
                  <a:lnTo>
                    <a:pt x="44627" y="322237"/>
                  </a:lnTo>
                  <a:lnTo>
                    <a:pt x="234061" y="6604"/>
                  </a:lnTo>
                  <a:close/>
                </a:path>
                <a:path w="685800" h="384810">
                  <a:moveTo>
                    <a:pt x="685800" y="384302"/>
                  </a:moveTo>
                  <a:lnTo>
                    <a:pt x="681888" y="333121"/>
                  </a:lnTo>
                  <a:lnTo>
                    <a:pt x="679323" y="299339"/>
                  </a:lnTo>
                  <a:lnTo>
                    <a:pt x="652043" y="315709"/>
                  </a:lnTo>
                  <a:lnTo>
                    <a:pt x="462661" y="0"/>
                  </a:lnTo>
                  <a:lnTo>
                    <a:pt x="451739" y="6604"/>
                  </a:lnTo>
                  <a:lnTo>
                    <a:pt x="641159" y="322237"/>
                  </a:lnTo>
                  <a:lnTo>
                    <a:pt x="613918" y="338582"/>
                  </a:lnTo>
                  <a:lnTo>
                    <a:pt x="685800" y="3843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6388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5741670" y="449199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6629400" y="4419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6732523" y="449199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604837" y="4035297"/>
            <a:ext cx="6487795" cy="1684655"/>
            <a:chOff x="604837" y="4035297"/>
            <a:chExt cx="6487795" cy="1684655"/>
          </a:xfrm>
        </p:grpSpPr>
        <p:sp>
          <p:nvSpPr>
            <p:cNvPr id="49" name="object 49" descr=""/>
            <p:cNvSpPr/>
            <p:nvPr/>
          </p:nvSpPr>
          <p:spPr>
            <a:xfrm>
              <a:off x="6858000" y="4035297"/>
              <a:ext cx="234315" cy="384810"/>
            </a:xfrm>
            <a:custGeom>
              <a:avLst/>
              <a:gdLst/>
              <a:ahLst/>
              <a:cxnLst/>
              <a:rect l="l" t="t" r="r" b="b"/>
              <a:pathLst>
                <a:path w="234315" h="384810">
                  <a:moveTo>
                    <a:pt x="6476" y="299338"/>
                  </a:moveTo>
                  <a:lnTo>
                    <a:pt x="0" y="384301"/>
                  </a:lnTo>
                  <a:lnTo>
                    <a:pt x="71881" y="338581"/>
                  </a:lnTo>
                  <a:lnTo>
                    <a:pt x="62780" y="333120"/>
                  </a:lnTo>
                  <a:lnTo>
                    <a:pt x="38100" y="333120"/>
                  </a:lnTo>
                  <a:lnTo>
                    <a:pt x="27177" y="326644"/>
                  </a:lnTo>
                  <a:lnTo>
                    <a:pt x="33744" y="315699"/>
                  </a:lnTo>
                  <a:lnTo>
                    <a:pt x="6476" y="299338"/>
                  </a:lnTo>
                  <a:close/>
                </a:path>
                <a:path w="234315" h="384810">
                  <a:moveTo>
                    <a:pt x="33744" y="315699"/>
                  </a:moveTo>
                  <a:lnTo>
                    <a:pt x="27177" y="326644"/>
                  </a:lnTo>
                  <a:lnTo>
                    <a:pt x="38100" y="333120"/>
                  </a:lnTo>
                  <a:lnTo>
                    <a:pt x="44634" y="322233"/>
                  </a:lnTo>
                  <a:lnTo>
                    <a:pt x="33744" y="315699"/>
                  </a:lnTo>
                  <a:close/>
                </a:path>
                <a:path w="234315" h="384810">
                  <a:moveTo>
                    <a:pt x="44634" y="322233"/>
                  </a:moveTo>
                  <a:lnTo>
                    <a:pt x="38100" y="333120"/>
                  </a:lnTo>
                  <a:lnTo>
                    <a:pt x="62780" y="333120"/>
                  </a:lnTo>
                  <a:lnTo>
                    <a:pt x="44634" y="322233"/>
                  </a:lnTo>
                  <a:close/>
                </a:path>
                <a:path w="234315" h="384810">
                  <a:moveTo>
                    <a:pt x="223139" y="0"/>
                  </a:moveTo>
                  <a:lnTo>
                    <a:pt x="33744" y="315699"/>
                  </a:lnTo>
                  <a:lnTo>
                    <a:pt x="44634" y="322233"/>
                  </a:lnTo>
                  <a:lnTo>
                    <a:pt x="234060" y="6603"/>
                  </a:lnTo>
                  <a:lnTo>
                    <a:pt x="223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09600" y="5257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6"/>
                  </a:lnTo>
                  <a:lnTo>
                    <a:pt x="356411" y="39045"/>
                  </a:lnTo>
                  <a:lnTo>
                    <a:pt x="390244" y="66960"/>
                  </a:lnTo>
                  <a:lnTo>
                    <a:pt x="418158" y="100793"/>
                  </a:lnTo>
                  <a:lnTo>
                    <a:pt x="439235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1" y="418158"/>
                  </a:lnTo>
                  <a:lnTo>
                    <a:pt x="317580" y="439235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5"/>
                  </a:lnTo>
                  <a:lnTo>
                    <a:pt x="100788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711504" y="5329885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14478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3" y="317580"/>
                </a:lnTo>
                <a:lnTo>
                  <a:pt x="418154" y="356411"/>
                </a:lnTo>
                <a:lnTo>
                  <a:pt x="390239" y="390244"/>
                </a:lnTo>
                <a:lnTo>
                  <a:pt x="356406" y="418158"/>
                </a:lnTo>
                <a:lnTo>
                  <a:pt x="317575" y="439235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5"/>
                </a:lnTo>
                <a:lnTo>
                  <a:pt x="100793" y="418158"/>
                </a:lnTo>
                <a:lnTo>
                  <a:pt x="66960" y="390244"/>
                </a:lnTo>
                <a:lnTo>
                  <a:pt x="39045" y="356411"/>
                </a:lnTo>
                <a:lnTo>
                  <a:pt x="17966" y="317580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1554607" y="5329885"/>
            <a:ext cx="2362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914400" y="4873497"/>
            <a:ext cx="762000" cy="384810"/>
          </a:xfrm>
          <a:custGeom>
            <a:avLst/>
            <a:gdLst/>
            <a:ahLst/>
            <a:cxnLst/>
            <a:rect l="l" t="t" r="r" b="b"/>
            <a:pathLst>
              <a:path w="762000" h="384810">
                <a:moveTo>
                  <a:pt x="234048" y="6604"/>
                </a:moveTo>
                <a:lnTo>
                  <a:pt x="223151" y="0"/>
                </a:lnTo>
                <a:lnTo>
                  <a:pt x="33782" y="315722"/>
                </a:lnTo>
                <a:lnTo>
                  <a:pt x="6527" y="299339"/>
                </a:lnTo>
                <a:lnTo>
                  <a:pt x="0" y="384302"/>
                </a:lnTo>
                <a:lnTo>
                  <a:pt x="71869" y="338582"/>
                </a:lnTo>
                <a:lnTo>
                  <a:pt x="62776" y="333121"/>
                </a:lnTo>
                <a:lnTo>
                  <a:pt x="44640" y="322237"/>
                </a:lnTo>
                <a:lnTo>
                  <a:pt x="234048" y="6604"/>
                </a:lnTo>
                <a:close/>
              </a:path>
              <a:path w="762000" h="384810">
                <a:moveTo>
                  <a:pt x="762000" y="384302"/>
                </a:moveTo>
                <a:lnTo>
                  <a:pt x="758088" y="333121"/>
                </a:lnTo>
                <a:lnTo>
                  <a:pt x="755523" y="299339"/>
                </a:lnTo>
                <a:lnTo>
                  <a:pt x="728243" y="315709"/>
                </a:lnTo>
                <a:lnTo>
                  <a:pt x="538861" y="0"/>
                </a:lnTo>
                <a:lnTo>
                  <a:pt x="527939" y="6604"/>
                </a:lnTo>
                <a:lnTo>
                  <a:pt x="717359" y="322237"/>
                </a:lnTo>
                <a:lnTo>
                  <a:pt x="690118" y="338582"/>
                </a:lnTo>
                <a:lnTo>
                  <a:pt x="762000" y="384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249" y="953833"/>
            <a:ext cx="4429125" cy="275272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332101" y="1029970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81578" y="1791970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61389" y="1791970"/>
            <a:ext cx="156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1225" y="2554351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26489" y="255435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49904" y="2554351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065270" y="255435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586478" y="3316604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211704" y="331660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98321" y="3316604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65982" y="3316604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8600" y="149352"/>
            <a:ext cx="8686800" cy="612775"/>
          </a:xfrm>
          <a:prstGeom prst="rect"/>
          <a:solidFill>
            <a:srgbClr val="006FC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3625"/>
              </a:lnSpc>
            </a:pPr>
            <a:r>
              <a:rPr dirty="0" sz="3200" spc="-375" b="1">
                <a:latin typeface="Arial"/>
                <a:cs typeface="Arial"/>
              </a:rPr>
              <a:t>EXAMPLE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spc="-280" b="1">
                <a:latin typeface="Arial"/>
                <a:cs typeface="Arial"/>
              </a:rPr>
              <a:t>OF</a:t>
            </a:r>
            <a:r>
              <a:rPr dirty="0" sz="3200" spc="10" b="1">
                <a:latin typeface="Arial"/>
                <a:cs typeface="Arial"/>
              </a:rPr>
              <a:t> </a:t>
            </a:r>
            <a:r>
              <a:rPr dirty="0" sz="3200" spc="-345" b="1">
                <a:latin typeface="Arial"/>
                <a:cs typeface="Arial"/>
              </a:rPr>
              <a:t>BINARY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455" b="1">
                <a:latin typeface="Arial"/>
                <a:cs typeface="Arial"/>
              </a:rPr>
              <a:t>TREE</a:t>
            </a:r>
            <a:r>
              <a:rPr dirty="0" sz="3200" b="1">
                <a:latin typeface="Arial"/>
                <a:cs typeface="Arial"/>
              </a:rPr>
              <a:t> </a:t>
            </a:r>
            <a:r>
              <a:rPr dirty="0" sz="3200" spc="-15" b="1">
                <a:latin typeface="Arial"/>
                <a:cs typeface="Arial"/>
              </a:rPr>
              <a:t>-</a:t>
            </a:r>
            <a:r>
              <a:rPr dirty="0" sz="3200" spc="-395" b="1">
                <a:latin typeface="Arial"/>
                <a:cs typeface="Arial"/>
              </a:rPr>
              <a:t>EXPRESSION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spc="-475" b="1">
                <a:latin typeface="Arial"/>
                <a:cs typeface="Arial"/>
              </a:rPr>
              <a:t>TREE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77012" y="4180332"/>
            <a:ext cx="8221980" cy="1938655"/>
          </a:xfrm>
          <a:prstGeom prst="rect">
            <a:avLst/>
          </a:prstGeom>
          <a:solidFill>
            <a:srgbClr val="E3E8E8"/>
          </a:solidFill>
          <a:ln w="9525">
            <a:solidFill>
              <a:srgbClr val="5FB1D2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91440" marR="138430">
              <a:lnSpc>
                <a:spcPct val="100000"/>
              </a:lnSpc>
              <a:spcBef>
                <a:spcPts val="375"/>
              </a:spcBef>
            </a:pP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binary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tree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used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representing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arithmetic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expressions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is </a:t>
            </a:r>
            <a:r>
              <a:rPr dirty="0" sz="2400">
                <a:latin typeface="Arial"/>
                <a:cs typeface="Arial"/>
              </a:rPr>
              <a:t>called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Expression</a:t>
            </a:r>
            <a:r>
              <a:rPr dirty="0" sz="2400" spc="-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tree.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91440" marR="101981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internal nodes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operators,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leaves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are </a:t>
            </a:r>
            <a:r>
              <a:rPr dirty="0" sz="2400">
                <a:latin typeface="Arial"/>
                <a:cs typeface="Arial"/>
              </a:rPr>
              <a:t>operands.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0">
                <a:latin typeface="Arial"/>
                <a:cs typeface="Arial"/>
              </a:rPr>
              <a:t> sub-</a:t>
            </a:r>
            <a:r>
              <a:rPr dirty="0" sz="2400">
                <a:latin typeface="Arial"/>
                <a:cs typeface="Arial"/>
              </a:rPr>
              <a:t>tress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subexpression.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4833365" y="1140713"/>
            <a:ext cx="3866515" cy="608330"/>
          </a:xfrm>
          <a:custGeom>
            <a:avLst/>
            <a:gdLst/>
            <a:ahLst/>
            <a:cxnLst/>
            <a:rect l="l" t="t" r="r" b="b"/>
            <a:pathLst>
              <a:path w="3866515" h="608330">
                <a:moveTo>
                  <a:pt x="3765041" y="0"/>
                </a:moveTo>
                <a:lnTo>
                  <a:pt x="101346" y="0"/>
                </a:lnTo>
                <a:lnTo>
                  <a:pt x="61882" y="7959"/>
                </a:lnTo>
                <a:lnTo>
                  <a:pt x="29670" y="29670"/>
                </a:lnTo>
                <a:lnTo>
                  <a:pt x="7959" y="61882"/>
                </a:lnTo>
                <a:lnTo>
                  <a:pt x="0" y="101346"/>
                </a:lnTo>
                <a:lnTo>
                  <a:pt x="0" y="506730"/>
                </a:lnTo>
                <a:lnTo>
                  <a:pt x="7959" y="546193"/>
                </a:lnTo>
                <a:lnTo>
                  <a:pt x="29670" y="578405"/>
                </a:lnTo>
                <a:lnTo>
                  <a:pt x="61882" y="600116"/>
                </a:lnTo>
                <a:lnTo>
                  <a:pt x="101346" y="608076"/>
                </a:lnTo>
                <a:lnTo>
                  <a:pt x="3765041" y="608076"/>
                </a:lnTo>
                <a:lnTo>
                  <a:pt x="3804505" y="600116"/>
                </a:lnTo>
                <a:lnTo>
                  <a:pt x="3836717" y="578405"/>
                </a:lnTo>
                <a:lnTo>
                  <a:pt x="3858428" y="546193"/>
                </a:lnTo>
                <a:lnTo>
                  <a:pt x="3866388" y="506730"/>
                </a:lnTo>
                <a:lnTo>
                  <a:pt x="3866388" y="101346"/>
                </a:lnTo>
                <a:lnTo>
                  <a:pt x="3858428" y="61882"/>
                </a:lnTo>
                <a:lnTo>
                  <a:pt x="3836717" y="29670"/>
                </a:lnTo>
                <a:lnTo>
                  <a:pt x="3804505" y="7959"/>
                </a:lnTo>
                <a:lnTo>
                  <a:pt x="376504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950078" y="1200150"/>
            <a:ext cx="272669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 b="1">
                <a:solidFill>
                  <a:srgbClr val="FFFFFF"/>
                </a:solidFill>
                <a:latin typeface="Times New Roman"/>
                <a:cs typeface="Times New Roman"/>
              </a:rPr>
              <a:t>IN-ORDER(LNR):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4833365" y="1823466"/>
            <a:ext cx="3866515" cy="609600"/>
          </a:xfrm>
          <a:custGeom>
            <a:avLst/>
            <a:gdLst/>
            <a:ahLst/>
            <a:cxnLst/>
            <a:rect l="l" t="t" r="r" b="b"/>
            <a:pathLst>
              <a:path w="3866515" h="609600">
                <a:moveTo>
                  <a:pt x="3764788" y="0"/>
                </a:moveTo>
                <a:lnTo>
                  <a:pt x="101600" y="0"/>
                </a:lnTo>
                <a:lnTo>
                  <a:pt x="62043" y="7981"/>
                </a:lnTo>
                <a:lnTo>
                  <a:pt x="29749" y="29749"/>
                </a:lnTo>
                <a:lnTo>
                  <a:pt x="7981" y="62043"/>
                </a:lnTo>
                <a:lnTo>
                  <a:pt x="0" y="101600"/>
                </a:lnTo>
                <a:lnTo>
                  <a:pt x="0" y="508000"/>
                </a:lnTo>
                <a:lnTo>
                  <a:pt x="7981" y="547556"/>
                </a:lnTo>
                <a:lnTo>
                  <a:pt x="29749" y="579850"/>
                </a:lnTo>
                <a:lnTo>
                  <a:pt x="62043" y="601618"/>
                </a:lnTo>
                <a:lnTo>
                  <a:pt x="101600" y="609600"/>
                </a:lnTo>
                <a:lnTo>
                  <a:pt x="3764788" y="609600"/>
                </a:lnTo>
                <a:lnTo>
                  <a:pt x="3804344" y="601618"/>
                </a:lnTo>
                <a:lnTo>
                  <a:pt x="3836638" y="579850"/>
                </a:lnTo>
                <a:lnTo>
                  <a:pt x="3858406" y="547556"/>
                </a:lnTo>
                <a:lnTo>
                  <a:pt x="3866388" y="508000"/>
                </a:lnTo>
                <a:lnTo>
                  <a:pt x="3866388" y="101600"/>
                </a:lnTo>
                <a:lnTo>
                  <a:pt x="3858406" y="62043"/>
                </a:lnTo>
                <a:lnTo>
                  <a:pt x="3836638" y="29749"/>
                </a:lnTo>
                <a:lnTo>
                  <a:pt x="3804344" y="7981"/>
                </a:lnTo>
                <a:lnTo>
                  <a:pt x="3764788" y="0"/>
                </a:lnTo>
                <a:close/>
              </a:path>
            </a:pathLst>
          </a:custGeom>
          <a:solidFill>
            <a:srgbClr val="798B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4950078" y="1883410"/>
            <a:ext cx="210883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solidFill>
                  <a:srgbClr val="FFFFFF"/>
                </a:solidFill>
                <a:latin typeface="Times New Roman"/>
                <a:cs typeface="Times New Roman"/>
              </a:rPr>
              <a:t>A+B*C-</a:t>
            </a:r>
            <a:r>
              <a:rPr dirty="0" sz="2600" spc="-10" b="1">
                <a:solidFill>
                  <a:srgbClr val="FFFFFF"/>
                </a:solidFill>
                <a:latin typeface="Times New Roman"/>
                <a:cs typeface="Times New Roman"/>
              </a:rPr>
              <a:t>D/E*F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21462" y="4179061"/>
            <a:ext cx="8026400" cy="1549400"/>
            <a:chOff x="521462" y="4179061"/>
            <a:chExt cx="8026400" cy="1549400"/>
          </a:xfrm>
        </p:grpSpPr>
        <p:sp>
          <p:nvSpPr>
            <p:cNvPr id="3" name="object 3" descr=""/>
            <p:cNvSpPr/>
            <p:nvPr/>
          </p:nvSpPr>
          <p:spPr>
            <a:xfrm>
              <a:off x="534162" y="4191761"/>
              <a:ext cx="7812405" cy="1447800"/>
            </a:xfrm>
            <a:custGeom>
              <a:avLst/>
              <a:gdLst/>
              <a:ahLst/>
              <a:cxnLst/>
              <a:rect l="l" t="t" r="r" b="b"/>
              <a:pathLst>
                <a:path w="7812405" h="1447800">
                  <a:moveTo>
                    <a:pt x="781202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0" y="1447800"/>
                  </a:lnTo>
                  <a:lnTo>
                    <a:pt x="7812024" y="1447800"/>
                  </a:lnTo>
                  <a:lnTo>
                    <a:pt x="7812024" y="76200"/>
                  </a:lnTo>
                  <a:lnTo>
                    <a:pt x="7812024" y="0"/>
                  </a:lnTo>
                  <a:close/>
                </a:path>
              </a:pathLst>
            </a:custGeom>
            <a:solidFill>
              <a:srgbClr val="0053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34162" y="4191761"/>
              <a:ext cx="7812405" cy="1447800"/>
            </a:xfrm>
            <a:custGeom>
              <a:avLst/>
              <a:gdLst/>
              <a:ahLst/>
              <a:cxnLst/>
              <a:rect l="l" t="t" r="r" b="b"/>
              <a:pathLst>
                <a:path w="7812405" h="1447800">
                  <a:moveTo>
                    <a:pt x="0" y="1447800"/>
                  </a:moveTo>
                  <a:lnTo>
                    <a:pt x="7812024" y="1447800"/>
                  </a:lnTo>
                  <a:lnTo>
                    <a:pt x="7812024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25400">
              <a:solidFill>
                <a:srgbClr val="185F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10362" y="4267961"/>
              <a:ext cx="7812405" cy="1447800"/>
            </a:xfrm>
            <a:custGeom>
              <a:avLst/>
              <a:gdLst/>
              <a:ahLst/>
              <a:cxnLst/>
              <a:rect l="l" t="t" r="r" b="b"/>
              <a:pathLst>
                <a:path w="7812405" h="1447800">
                  <a:moveTo>
                    <a:pt x="7812024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7812024" y="1447800"/>
                  </a:lnTo>
                  <a:lnTo>
                    <a:pt x="7812024" y="0"/>
                  </a:lnTo>
                  <a:close/>
                </a:path>
              </a:pathLst>
            </a:custGeom>
            <a:solidFill>
              <a:srgbClr val="A7D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10362" y="4267961"/>
              <a:ext cx="7812405" cy="1447800"/>
            </a:xfrm>
            <a:custGeom>
              <a:avLst/>
              <a:gdLst/>
              <a:ahLst/>
              <a:cxnLst/>
              <a:rect l="l" t="t" r="r" b="b"/>
              <a:pathLst>
                <a:path w="7812405" h="1447800">
                  <a:moveTo>
                    <a:pt x="0" y="1447800"/>
                  </a:moveTo>
                  <a:lnTo>
                    <a:pt x="7812024" y="1447800"/>
                  </a:lnTo>
                  <a:lnTo>
                    <a:pt x="7812024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25400">
              <a:solidFill>
                <a:srgbClr val="185F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62762" y="4392929"/>
              <a:ext cx="7772400" cy="1263650"/>
            </a:xfrm>
            <a:custGeom>
              <a:avLst/>
              <a:gdLst/>
              <a:ahLst/>
              <a:cxnLst/>
              <a:rect l="l" t="t" r="r" b="b"/>
              <a:pathLst>
                <a:path w="7772400" h="1263650">
                  <a:moveTo>
                    <a:pt x="7561834" y="0"/>
                  </a:moveTo>
                  <a:lnTo>
                    <a:pt x="210565" y="0"/>
                  </a:lnTo>
                  <a:lnTo>
                    <a:pt x="162284" y="5559"/>
                  </a:lnTo>
                  <a:lnTo>
                    <a:pt x="117963" y="21395"/>
                  </a:lnTo>
                  <a:lnTo>
                    <a:pt x="78867" y="46246"/>
                  </a:lnTo>
                  <a:lnTo>
                    <a:pt x="46258" y="78851"/>
                  </a:lnTo>
                  <a:lnTo>
                    <a:pt x="21401" y="117947"/>
                  </a:lnTo>
                  <a:lnTo>
                    <a:pt x="5561" y="162272"/>
                  </a:lnTo>
                  <a:lnTo>
                    <a:pt x="0" y="210566"/>
                  </a:lnTo>
                  <a:lnTo>
                    <a:pt x="0" y="1052830"/>
                  </a:lnTo>
                  <a:lnTo>
                    <a:pt x="5561" y="1101123"/>
                  </a:lnTo>
                  <a:lnTo>
                    <a:pt x="21401" y="1145448"/>
                  </a:lnTo>
                  <a:lnTo>
                    <a:pt x="46258" y="1184544"/>
                  </a:lnTo>
                  <a:lnTo>
                    <a:pt x="78867" y="1217149"/>
                  </a:lnTo>
                  <a:lnTo>
                    <a:pt x="117963" y="1242000"/>
                  </a:lnTo>
                  <a:lnTo>
                    <a:pt x="162284" y="1257836"/>
                  </a:lnTo>
                  <a:lnTo>
                    <a:pt x="210565" y="1263396"/>
                  </a:lnTo>
                  <a:lnTo>
                    <a:pt x="7561834" y="1263396"/>
                  </a:lnTo>
                  <a:lnTo>
                    <a:pt x="7610127" y="1257836"/>
                  </a:lnTo>
                  <a:lnTo>
                    <a:pt x="7654452" y="1242000"/>
                  </a:lnTo>
                  <a:lnTo>
                    <a:pt x="7693548" y="1217149"/>
                  </a:lnTo>
                  <a:lnTo>
                    <a:pt x="7726153" y="1184544"/>
                  </a:lnTo>
                  <a:lnTo>
                    <a:pt x="7751004" y="1145448"/>
                  </a:lnTo>
                  <a:lnTo>
                    <a:pt x="7766840" y="1101123"/>
                  </a:lnTo>
                  <a:lnTo>
                    <a:pt x="7772400" y="1052830"/>
                  </a:lnTo>
                  <a:lnTo>
                    <a:pt x="7772400" y="210566"/>
                  </a:lnTo>
                  <a:lnTo>
                    <a:pt x="7766840" y="162272"/>
                  </a:lnTo>
                  <a:lnTo>
                    <a:pt x="7751004" y="117947"/>
                  </a:lnTo>
                  <a:lnTo>
                    <a:pt x="7726153" y="78851"/>
                  </a:lnTo>
                  <a:lnTo>
                    <a:pt x="7693548" y="46246"/>
                  </a:lnTo>
                  <a:lnTo>
                    <a:pt x="7654452" y="21395"/>
                  </a:lnTo>
                  <a:lnTo>
                    <a:pt x="7610127" y="5559"/>
                  </a:lnTo>
                  <a:lnTo>
                    <a:pt x="756183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62762" y="4392929"/>
              <a:ext cx="7772400" cy="1263650"/>
            </a:xfrm>
            <a:custGeom>
              <a:avLst/>
              <a:gdLst/>
              <a:ahLst/>
              <a:cxnLst/>
              <a:rect l="l" t="t" r="r" b="b"/>
              <a:pathLst>
                <a:path w="7772400" h="1263650">
                  <a:moveTo>
                    <a:pt x="0" y="210566"/>
                  </a:moveTo>
                  <a:lnTo>
                    <a:pt x="5561" y="162272"/>
                  </a:lnTo>
                  <a:lnTo>
                    <a:pt x="21401" y="117947"/>
                  </a:lnTo>
                  <a:lnTo>
                    <a:pt x="46258" y="78851"/>
                  </a:lnTo>
                  <a:lnTo>
                    <a:pt x="78867" y="46246"/>
                  </a:lnTo>
                  <a:lnTo>
                    <a:pt x="117963" y="21395"/>
                  </a:lnTo>
                  <a:lnTo>
                    <a:pt x="162284" y="5559"/>
                  </a:lnTo>
                  <a:lnTo>
                    <a:pt x="210565" y="0"/>
                  </a:lnTo>
                  <a:lnTo>
                    <a:pt x="7561834" y="0"/>
                  </a:lnTo>
                  <a:lnTo>
                    <a:pt x="7610127" y="5559"/>
                  </a:lnTo>
                  <a:lnTo>
                    <a:pt x="7654452" y="21395"/>
                  </a:lnTo>
                  <a:lnTo>
                    <a:pt x="7693548" y="46246"/>
                  </a:lnTo>
                  <a:lnTo>
                    <a:pt x="7726153" y="78851"/>
                  </a:lnTo>
                  <a:lnTo>
                    <a:pt x="7751004" y="117947"/>
                  </a:lnTo>
                  <a:lnTo>
                    <a:pt x="7766840" y="162272"/>
                  </a:lnTo>
                  <a:lnTo>
                    <a:pt x="7772400" y="210566"/>
                  </a:lnTo>
                  <a:lnTo>
                    <a:pt x="7772400" y="1052830"/>
                  </a:lnTo>
                  <a:lnTo>
                    <a:pt x="7766840" y="1101123"/>
                  </a:lnTo>
                  <a:lnTo>
                    <a:pt x="7751004" y="1145448"/>
                  </a:lnTo>
                  <a:lnTo>
                    <a:pt x="7726153" y="1184544"/>
                  </a:lnTo>
                  <a:lnTo>
                    <a:pt x="7693548" y="1217149"/>
                  </a:lnTo>
                  <a:lnTo>
                    <a:pt x="7654452" y="1242000"/>
                  </a:lnTo>
                  <a:lnTo>
                    <a:pt x="7610127" y="1257836"/>
                  </a:lnTo>
                  <a:lnTo>
                    <a:pt x="7561834" y="1263396"/>
                  </a:lnTo>
                  <a:lnTo>
                    <a:pt x="210565" y="1263396"/>
                  </a:lnTo>
                  <a:lnTo>
                    <a:pt x="162284" y="1257836"/>
                  </a:lnTo>
                  <a:lnTo>
                    <a:pt x="117963" y="1242000"/>
                  </a:lnTo>
                  <a:lnTo>
                    <a:pt x="78867" y="1217149"/>
                  </a:lnTo>
                  <a:lnTo>
                    <a:pt x="46258" y="1184544"/>
                  </a:lnTo>
                  <a:lnTo>
                    <a:pt x="21401" y="1145448"/>
                  </a:lnTo>
                  <a:lnTo>
                    <a:pt x="5561" y="1101123"/>
                  </a:lnTo>
                  <a:lnTo>
                    <a:pt x="0" y="1052830"/>
                  </a:lnTo>
                  <a:lnTo>
                    <a:pt x="0" y="2105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10362" y="4267961"/>
            <a:ext cx="7736205" cy="1371600"/>
          </a:xfrm>
          <a:prstGeom prst="rect">
            <a:avLst/>
          </a:prstGeom>
          <a:ln w="25400">
            <a:solidFill>
              <a:srgbClr val="185F91"/>
            </a:solidFill>
          </a:ln>
        </p:spPr>
        <p:txBody>
          <a:bodyPr wrap="square" lIns="0" tIns="277495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2185"/>
              </a:spcBef>
            </a:pPr>
            <a:r>
              <a:rPr dirty="0" sz="5400" spc="-60" b="1">
                <a:solidFill>
                  <a:srgbClr val="FFFFFF"/>
                </a:solidFill>
                <a:latin typeface="Times New Roman"/>
                <a:cs typeface="Times New Roman"/>
              </a:rPr>
              <a:t>BST-</a:t>
            </a:r>
            <a:r>
              <a:rPr dirty="0" sz="5400" spc="-1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400" b="1">
                <a:solidFill>
                  <a:srgbClr val="FFFFFF"/>
                </a:solidFill>
                <a:latin typeface="Times New Roman"/>
                <a:cs typeface="Times New Roman"/>
              </a:rPr>
              <a:t>Binary</a:t>
            </a:r>
            <a:r>
              <a:rPr dirty="0" sz="5400" spc="-1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400" b="1">
                <a:solidFill>
                  <a:srgbClr val="FFFFFF"/>
                </a:solidFill>
                <a:latin typeface="Times New Roman"/>
                <a:cs typeface="Times New Roman"/>
              </a:rPr>
              <a:t>Search</a:t>
            </a:r>
            <a:r>
              <a:rPr dirty="0" sz="5400" spc="-1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400" spc="-20" b="1">
                <a:solidFill>
                  <a:srgbClr val="FFFFFF"/>
                </a:solidFill>
                <a:latin typeface="Times New Roman"/>
                <a:cs typeface="Times New Roman"/>
              </a:rPr>
              <a:t>tree</a:t>
            </a:r>
            <a:endParaRPr sz="54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837" y="681037"/>
            <a:ext cx="4429125" cy="27527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769235" y="757173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912489" y="1518869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626235" y="1518869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48892" y="228155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083435" y="22815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531489" y="22815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522089" y="22815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055870" y="304380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693035" y="304380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479930" y="3043809"/>
            <a:ext cx="229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141089" y="304380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968240" y="522731"/>
            <a:ext cx="3904615" cy="1368425"/>
            <a:chOff x="4968240" y="522731"/>
            <a:chExt cx="3904615" cy="1368425"/>
          </a:xfrm>
        </p:grpSpPr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7008" y="522731"/>
              <a:ext cx="3855339" cy="135153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8240" y="576071"/>
              <a:ext cx="3817239" cy="1314958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9680" y="542543"/>
              <a:ext cx="3779520" cy="127558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232653" y="672211"/>
            <a:ext cx="3201035" cy="934719"/>
          </a:xfrm>
          <a:prstGeom prst="rect"/>
        </p:spPr>
        <p:txBody>
          <a:bodyPr wrap="square" lIns="0" tIns="83185" rIns="0" bIns="0" rtlCol="0" vert="horz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655"/>
              </a:spcBef>
            </a:pP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1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tree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that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supports </a:t>
            </a:r>
            <a:r>
              <a:rPr dirty="0" sz="3200">
                <a:latin typeface="Times New Roman"/>
                <a:cs typeface="Times New Roman"/>
              </a:rPr>
              <a:t>efficient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search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ahoma"/>
                <a:cs typeface="Tahoma"/>
              </a:rPr>
              <a:t>Binary</a:t>
            </a:r>
            <a:r>
              <a:rPr dirty="0" spc="-2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Search</a:t>
            </a:r>
            <a:r>
              <a:rPr dirty="0" spc="-2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Tree</a:t>
            </a:r>
            <a:r>
              <a:rPr dirty="0" spc="-5" b="1">
                <a:latin typeface="Tahoma"/>
                <a:cs typeface="Tahoma"/>
              </a:rPr>
              <a:t> </a:t>
            </a:r>
            <a:r>
              <a:rPr dirty="0" spc="-10" b="1">
                <a:latin typeface="Tahoma"/>
                <a:cs typeface="Tahoma"/>
              </a:rPr>
              <a:t>(BST)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1589" y="886887"/>
            <a:ext cx="8872855" cy="2841625"/>
            <a:chOff x="61589" y="886887"/>
            <a:chExt cx="8872855" cy="28416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89" y="1731691"/>
              <a:ext cx="8872542" cy="199674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7647" y="898178"/>
              <a:ext cx="8849995" cy="800735"/>
            </a:xfrm>
            <a:custGeom>
              <a:avLst/>
              <a:gdLst/>
              <a:ahLst/>
              <a:cxnLst/>
              <a:rect l="l" t="t" r="r" b="b"/>
              <a:pathLst>
                <a:path w="8849995" h="800735">
                  <a:moveTo>
                    <a:pt x="5181173" y="0"/>
                  </a:moveTo>
                  <a:lnTo>
                    <a:pt x="5134276" y="1315"/>
                  </a:lnTo>
                  <a:lnTo>
                    <a:pt x="5076869" y="4322"/>
                  </a:lnTo>
                  <a:lnTo>
                    <a:pt x="5005755" y="9222"/>
                  </a:lnTo>
                  <a:lnTo>
                    <a:pt x="4917737" y="16221"/>
                  </a:lnTo>
                  <a:lnTo>
                    <a:pt x="4853391" y="20705"/>
                  </a:lnTo>
                  <a:lnTo>
                    <a:pt x="4790513" y="23497"/>
                  </a:lnTo>
                  <a:lnTo>
                    <a:pt x="4729198" y="24841"/>
                  </a:lnTo>
                  <a:lnTo>
                    <a:pt x="4669539" y="24978"/>
                  </a:lnTo>
                  <a:lnTo>
                    <a:pt x="4611629" y="24151"/>
                  </a:lnTo>
                  <a:lnTo>
                    <a:pt x="4555563" y="22603"/>
                  </a:lnTo>
                  <a:lnTo>
                    <a:pt x="4501435" y="20577"/>
                  </a:lnTo>
                  <a:lnTo>
                    <a:pt x="4351608" y="14048"/>
                  </a:lnTo>
                  <a:lnTo>
                    <a:pt x="4306165" y="12530"/>
                  </a:lnTo>
                  <a:lnTo>
                    <a:pt x="4263128" y="11746"/>
                  </a:lnTo>
                  <a:lnTo>
                    <a:pt x="4222590" y="11939"/>
                  </a:lnTo>
                  <a:lnTo>
                    <a:pt x="4184645" y="13349"/>
                  </a:lnTo>
                  <a:lnTo>
                    <a:pt x="4115011" y="19261"/>
                  </a:lnTo>
                  <a:lnTo>
                    <a:pt x="4088687" y="20177"/>
                  </a:lnTo>
                  <a:lnTo>
                    <a:pt x="4068332" y="19410"/>
                  </a:lnTo>
                  <a:lnTo>
                    <a:pt x="4051861" y="17401"/>
                  </a:lnTo>
                  <a:lnTo>
                    <a:pt x="4037192" y="14591"/>
                  </a:lnTo>
                  <a:lnTo>
                    <a:pt x="4022239" y="11421"/>
                  </a:lnTo>
                  <a:lnTo>
                    <a:pt x="4004919" y="8333"/>
                  </a:lnTo>
                  <a:lnTo>
                    <a:pt x="3983148" y="5767"/>
                  </a:lnTo>
                  <a:lnTo>
                    <a:pt x="3954844" y="4166"/>
                  </a:lnTo>
                  <a:lnTo>
                    <a:pt x="3917921" y="3969"/>
                  </a:lnTo>
                  <a:lnTo>
                    <a:pt x="3870296" y="5619"/>
                  </a:lnTo>
                  <a:lnTo>
                    <a:pt x="3809885" y="9555"/>
                  </a:lnTo>
                  <a:lnTo>
                    <a:pt x="3663771" y="22266"/>
                  </a:lnTo>
                  <a:lnTo>
                    <a:pt x="3595831" y="26391"/>
                  </a:lnTo>
                  <a:lnTo>
                    <a:pt x="3530765" y="28840"/>
                  </a:lnTo>
                  <a:lnTo>
                    <a:pt x="3468550" y="29856"/>
                  </a:lnTo>
                  <a:lnTo>
                    <a:pt x="3409165" y="29683"/>
                  </a:lnTo>
                  <a:lnTo>
                    <a:pt x="3352589" y="28565"/>
                  </a:lnTo>
                  <a:lnTo>
                    <a:pt x="3298800" y="26747"/>
                  </a:lnTo>
                  <a:lnTo>
                    <a:pt x="3247777" y="24471"/>
                  </a:lnTo>
                  <a:lnTo>
                    <a:pt x="3111087" y="17339"/>
                  </a:lnTo>
                  <a:lnTo>
                    <a:pt x="3070913" y="15672"/>
                  </a:lnTo>
                  <a:lnTo>
                    <a:pt x="3033397" y="14768"/>
                  </a:lnTo>
                  <a:lnTo>
                    <a:pt x="2998518" y="14870"/>
                  </a:lnTo>
                  <a:lnTo>
                    <a:pt x="2919251" y="18299"/>
                  </a:lnTo>
                  <a:lnTo>
                    <a:pt x="2871143" y="18672"/>
                  </a:lnTo>
                  <a:lnTo>
                    <a:pt x="2822069" y="17805"/>
                  </a:lnTo>
                  <a:lnTo>
                    <a:pt x="2772166" y="16166"/>
                  </a:lnTo>
                  <a:lnTo>
                    <a:pt x="2670428" y="12435"/>
                  </a:lnTo>
                  <a:lnTo>
                    <a:pt x="2618868" y="11276"/>
                  </a:lnTo>
                  <a:lnTo>
                    <a:pt x="2567032" y="11210"/>
                  </a:lnTo>
                  <a:lnTo>
                    <a:pt x="2515057" y="12703"/>
                  </a:lnTo>
                  <a:lnTo>
                    <a:pt x="2463081" y="16221"/>
                  </a:lnTo>
                  <a:lnTo>
                    <a:pt x="2410445" y="19457"/>
                  </a:lnTo>
                  <a:lnTo>
                    <a:pt x="2365987" y="19448"/>
                  </a:lnTo>
                  <a:lnTo>
                    <a:pt x="2326904" y="17237"/>
                  </a:lnTo>
                  <a:lnTo>
                    <a:pt x="2253661" y="10388"/>
                  </a:lnTo>
                  <a:lnTo>
                    <a:pt x="2213897" y="7839"/>
                  </a:lnTo>
                  <a:lnTo>
                    <a:pt x="2168305" y="7265"/>
                  </a:lnTo>
                  <a:lnTo>
                    <a:pt x="2114081" y="9711"/>
                  </a:lnTo>
                  <a:lnTo>
                    <a:pt x="2048426" y="16221"/>
                  </a:lnTo>
                  <a:lnTo>
                    <a:pt x="2007355" y="20525"/>
                  </a:lnTo>
                  <a:lnTo>
                    <a:pt x="1961260" y="24057"/>
                  </a:lnTo>
                  <a:lnTo>
                    <a:pt x="1910913" y="26862"/>
                  </a:lnTo>
                  <a:lnTo>
                    <a:pt x="1857086" y="28988"/>
                  </a:lnTo>
                  <a:lnTo>
                    <a:pt x="1800549" y="30482"/>
                  </a:lnTo>
                  <a:lnTo>
                    <a:pt x="1742075" y="31391"/>
                  </a:lnTo>
                  <a:lnTo>
                    <a:pt x="1682434" y="31763"/>
                  </a:lnTo>
                  <a:lnTo>
                    <a:pt x="1622399" y="31643"/>
                  </a:lnTo>
                  <a:lnTo>
                    <a:pt x="1562742" y="31079"/>
                  </a:lnTo>
                  <a:lnTo>
                    <a:pt x="1504233" y="30118"/>
                  </a:lnTo>
                  <a:lnTo>
                    <a:pt x="1447644" y="28807"/>
                  </a:lnTo>
                  <a:lnTo>
                    <a:pt x="1393747" y="27193"/>
                  </a:lnTo>
                  <a:lnTo>
                    <a:pt x="1343314" y="25322"/>
                  </a:lnTo>
                  <a:lnTo>
                    <a:pt x="1297115" y="23243"/>
                  </a:lnTo>
                  <a:lnTo>
                    <a:pt x="1255924" y="21002"/>
                  </a:lnTo>
                  <a:lnTo>
                    <a:pt x="1191646" y="16221"/>
                  </a:lnTo>
                  <a:lnTo>
                    <a:pt x="1150916" y="13488"/>
                  </a:lnTo>
                  <a:lnTo>
                    <a:pt x="1113515" y="13149"/>
                  </a:lnTo>
                  <a:lnTo>
                    <a:pt x="1077395" y="14533"/>
                  </a:lnTo>
                  <a:lnTo>
                    <a:pt x="1000811" y="19793"/>
                  </a:lnTo>
                  <a:lnTo>
                    <a:pt x="956253" y="22329"/>
                  </a:lnTo>
                  <a:lnTo>
                    <a:pt x="904788" y="23910"/>
                  </a:lnTo>
                  <a:lnTo>
                    <a:pt x="844370" y="23865"/>
                  </a:lnTo>
                  <a:lnTo>
                    <a:pt x="772951" y="21526"/>
                  </a:lnTo>
                  <a:lnTo>
                    <a:pt x="624781" y="12311"/>
                  </a:lnTo>
                  <a:lnTo>
                    <a:pt x="564452" y="10369"/>
                  </a:lnTo>
                  <a:lnTo>
                    <a:pt x="507235" y="10054"/>
                  </a:lnTo>
                  <a:lnTo>
                    <a:pt x="452870" y="11022"/>
                  </a:lnTo>
                  <a:lnTo>
                    <a:pt x="401095" y="12934"/>
                  </a:lnTo>
                  <a:lnTo>
                    <a:pt x="351649" y="15448"/>
                  </a:lnTo>
                  <a:lnTo>
                    <a:pt x="258697" y="20913"/>
                  </a:lnTo>
                  <a:lnTo>
                    <a:pt x="214669" y="23181"/>
                  </a:lnTo>
                  <a:lnTo>
                    <a:pt x="171924" y="24685"/>
                  </a:lnTo>
                  <a:lnTo>
                    <a:pt x="130201" y="25083"/>
                  </a:lnTo>
                  <a:lnTo>
                    <a:pt x="89239" y="24032"/>
                  </a:lnTo>
                  <a:lnTo>
                    <a:pt x="48776" y="21192"/>
                  </a:lnTo>
                  <a:lnTo>
                    <a:pt x="8552" y="16221"/>
                  </a:lnTo>
                  <a:lnTo>
                    <a:pt x="3586" y="68777"/>
                  </a:lnTo>
                  <a:lnTo>
                    <a:pt x="874" y="117865"/>
                  </a:lnTo>
                  <a:lnTo>
                    <a:pt x="0" y="164923"/>
                  </a:lnTo>
                  <a:lnTo>
                    <a:pt x="544" y="211388"/>
                  </a:lnTo>
                  <a:lnTo>
                    <a:pt x="2089" y="258699"/>
                  </a:lnTo>
                  <a:lnTo>
                    <a:pt x="6511" y="361608"/>
                  </a:lnTo>
                  <a:lnTo>
                    <a:pt x="8552" y="420081"/>
                  </a:lnTo>
                  <a:lnTo>
                    <a:pt x="9671" y="483267"/>
                  </a:lnTo>
                  <a:lnTo>
                    <a:pt x="9384" y="535114"/>
                  </a:lnTo>
                  <a:lnTo>
                    <a:pt x="7070" y="622386"/>
                  </a:lnTo>
                  <a:lnTo>
                    <a:pt x="6283" y="666609"/>
                  </a:lnTo>
                  <a:lnTo>
                    <a:pt x="6571" y="717088"/>
                  </a:lnTo>
                  <a:lnTo>
                    <a:pt x="8552" y="778221"/>
                  </a:lnTo>
                  <a:lnTo>
                    <a:pt x="69318" y="774504"/>
                  </a:lnTo>
                  <a:lnTo>
                    <a:pt x="181621" y="768010"/>
                  </a:lnTo>
                  <a:lnTo>
                    <a:pt x="283944" y="762862"/>
                  </a:lnTo>
                  <a:lnTo>
                    <a:pt x="332234" y="760827"/>
                  </a:lnTo>
                  <a:lnTo>
                    <a:pt x="379077" y="759169"/>
                  </a:lnTo>
                  <a:lnTo>
                    <a:pt x="424819" y="757903"/>
                  </a:lnTo>
                  <a:lnTo>
                    <a:pt x="469809" y="757042"/>
                  </a:lnTo>
                  <a:lnTo>
                    <a:pt x="514398" y="756599"/>
                  </a:lnTo>
                  <a:lnTo>
                    <a:pt x="558932" y="756589"/>
                  </a:lnTo>
                  <a:lnTo>
                    <a:pt x="603761" y="757025"/>
                  </a:lnTo>
                  <a:lnTo>
                    <a:pt x="649234" y="757921"/>
                  </a:lnTo>
                  <a:lnTo>
                    <a:pt x="695700" y="759291"/>
                  </a:lnTo>
                  <a:lnTo>
                    <a:pt x="743506" y="761147"/>
                  </a:lnTo>
                  <a:lnTo>
                    <a:pt x="793003" y="763505"/>
                  </a:lnTo>
                  <a:lnTo>
                    <a:pt x="844538" y="766378"/>
                  </a:lnTo>
                  <a:lnTo>
                    <a:pt x="898460" y="769779"/>
                  </a:lnTo>
                  <a:lnTo>
                    <a:pt x="955118" y="773722"/>
                  </a:lnTo>
                  <a:lnTo>
                    <a:pt x="1014862" y="778221"/>
                  </a:lnTo>
                  <a:lnTo>
                    <a:pt x="1086586" y="783286"/>
                  </a:lnTo>
                  <a:lnTo>
                    <a:pt x="1157088" y="787287"/>
                  </a:lnTo>
                  <a:lnTo>
                    <a:pt x="1226079" y="790311"/>
                  </a:lnTo>
                  <a:lnTo>
                    <a:pt x="1293269" y="792444"/>
                  </a:lnTo>
                  <a:lnTo>
                    <a:pt x="1358371" y="793771"/>
                  </a:lnTo>
                  <a:lnTo>
                    <a:pt x="1421096" y="794379"/>
                  </a:lnTo>
                  <a:lnTo>
                    <a:pt x="1481155" y="794354"/>
                  </a:lnTo>
                  <a:lnTo>
                    <a:pt x="1538260" y="793782"/>
                  </a:lnTo>
                  <a:lnTo>
                    <a:pt x="1592122" y="792749"/>
                  </a:lnTo>
                  <a:lnTo>
                    <a:pt x="1642453" y="791342"/>
                  </a:lnTo>
                  <a:lnTo>
                    <a:pt x="1688963" y="789645"/>
                  </a:lnTo>
                  <a:lnTo>
                    <a:pt x="1731365" y="787746"/>
                  </a:lnTo>
                  <a:lnTo>
                    <a:pt x="1802687" y="783683"/>
                  </a:lnTo>
                  <a:lnTo>
                    <a:pt x="1871642" y="778221"/>
                  </a:lnTo>
                  <a:lnTo>
                    <a:pt x="1946183" y="769523"/>
                  </a:lnTo>
                  <a:lnTo>
                    <a:pt x="1991969" y="764860"/>
                  </a:lnTo>
                  <a:lnTo>
                    <a:pt x="2042774" y="761314"/>
                  </a:lnTo>
                  <a:lnTo>
                    <a:pt x="2098104" y="759882"/>
                  </a:lnTo>
                  <a:lnTo>
                    <a:pt x="2157463" y="761558"/>
                  </a:lnTo>
                  <a:lnTo>
                    <a:pt x="2220359" y="767339"/>
                  </a:lnTo>
                  <a:lnTo>
                    <a:pt x="2324058" y="784623"/>
                  </a:lnTo>
                  <a:lnTo>
                    <a:pt x="2365320" y="789278"/>
                  </a:lnTo>
                  <a:lnTo>
                    <a:pt x="2409718" y="792376"/>
                  </a:lnTo>
                  <a:lnTo>
                    <a:pt x="2456889" y="794111"/>
                  </a:lnTo>
                  <a:lnTo>
                    <a:pt x="2506468" y="794675"/>
                  </a:lnTo>
                  <a:lnTo>
                    <a:pt x="2558091" y="794260"/>
                  </a:lnTo>
                  <a:lnTo>
                    <a:pt x="2611395" y="793058"/>
                  </a:lnTo>
                  <a:lnTo>
                    <a:pt x="2666015" y="791263"/>
                  </a:lnTo>
                  <a:lnTo>
                    <a:pt x="2890382" y="781988"/>
                  </a:lnTo>
                  <a:lnTo>
                    <a:pt x="2946125" y="780108"/>
                  </a:lnTo>
                  <a:lnTo>
                    <a:pt x="3001002" y="778788"/>
                  </a:lnTo>
                  <a:lnTo>
                    <a:pt x="3155720" y="777404"/>
                  </a:lnTo>
                  <a:lnTo>
                    <a:pt x="3507682" y="771805"/>
                  </a:lnTo>
                  <a:lnTo>
                    <a:pt x="3623032" y="770540"/>
                  </a:lnTo>
                  <a:lnTo>
                    <a:pt x="3677263" y="770298"/>
                  </a:lnTo>
                  <a:lnTo>
                    <a:pt x="3728287" y="770399"/>
                  </a:lnTo>
                  <a:lnTo>
                    <a:pt x="3775420" y="770906"/>
                  </a:lnTo>
                  <a:lnTo>
                    <a:pt x="3817981" y="771879"/>
                  </a:lnTo>
                  <a:lnTo>
                    <a:pt x="3886648" y="775475"/>
                  </a:lnTo>
                  <a:lnTo>
                    <a:pt x="3942637" y="781454"/>
                  </a:lnTo>
                  <a:lnTo>
                    <a:pt x="3976455" y="782675"/>
                  </a:lnTo>
                  <a:lnTo>
                    <a:pt x="4013054" y="782311"/>
                  </a:lnTo>
                  <a:lnTo>
                    <a:pt x="4052650" y="780789"/>
                  </a:lnTo>
                  <a:lnTo>
                    <a:pt x="4141687" y="775983"/>
                  </a:lnTo>
                  <a:lnTo>
                    <a:pt x="4191556" y="773552"/>
                  </a:lnTo>
                  <a:lnTo>
                    <a:pt x="4245277" y="771673"/>
                  </a:lnTo>
                  <a:lnTo>
                    <a:pt x="4303063" y="770774"/>
                  </a:lnTo>
                  <a:lnTo>
                    <a:pt x="4365129" y="771280"/>
                  </a:lnTo>
                  <a:lnTo>
                    <a:pt x="4431688" y="773620"/>
                  </a:lnTo>
                  <a:lnTo>
                    <a:pt x="4502955" y="778221"/>
                  </a:lnTo>
                  <a:lnTo>
                    <a:pt x="4554845" y="782232"/>
                  </a:lnTo>
                  <a:lnTo>
                    <a:pt x="4606489" y="785947"/>
                  </a:lnTo>
                  <a:lnTo>
                    <a:pt x="4657899" y="789324"/>
                  </a:lnTo>
                  <a:lnTo>
                    <a:pt x="4709086" y="792323"/>
                  </a:lnTo>
                  <a:lnTo>
                    <a:pt x="4760062" y="794902"/>
                  </a:lnTo>
                  <a:lnTo>
                    <a:pt x="4810840" y="797020"/>
                  </a:lnTo>
                  <a:lnTo>
                    <a:pt x="4861431" y="798637"/>
                  </a:lnTo>
                  <a:lnTo>
                    <a:pt x="4911847" y="799712"/>
                  </a:lnTo>
                  <a:lnTo>
                    <a:pt x="4962100" y="800203"/>
                  </a:lnTo>
                  <a:lnTo>
                    <a:pt x="5012203" y="800070"/>
                  </a:lnTo>
                  <a:lnTo>
                    <a:pt x="5062166" y="799272"/>
                  </a:lnTo>
                  <a:lnTo>
                    <a:pt x="5112002" y="797768"/>
                  </a:lnTo>
                  <a:lnTo>
                    <a:pt x="5161724" y="795517"/>
                  </a:lnTo>
                  <a:lnTo>
                    <a:pt x="5211342" y="792477"/>
                  </a:lnTo>
                  <a:lnTo>
                    <a:pt x="5260869" y="788609"/>
                  </a:lnTo>
                  <a:lnTo>
                    <a:pt x="5310316" y="783870"/>
                  </a:lnTo>
                  <a:lnTo>
                    <a:pt x="5413800" y="772097"/>
                  </a:lnTo>
                  <a:lnTo>
                    <a:pt x="5464725" y="767493"/>
                  </a:lnTo>
                  <a:lnTo>
                    <a:pt x="5513111" y="764261"/>
                  </a:lnTo>
                  <a:lnTo>
                    <a:pt x="5559595" y="762252"/>
                  </a:lnTo>
                  <a:lnTo>
                    <a:pt x="5604816" y="761316"/>
                  </a:lnTo>
                  <a:lnTo>
                    <a:pt x="5649413" y="761305"/>
                  </a:lnTo>
                  <a:lnTo>
                    <a:pt x="5694025" y="762069"/>
                  </a:lnTo>
                  <a:lnTo>
                    <a:pt x="5739289" y="763460"/>
                  </a:lnTo>
                  <a:lnTo>
                    <a:pt x="5785844" y="765328"/>
                  </a:lnTo>
                  <a:lnTo>
                    <a:pt x="5939642" y="772308"/>
                  </a:lnTo>
                  <a:lnTo>
                    <a:pt x="5997747" y="774596"/>
                  </a:lnTo>
                  <a:lnTo>
                    <a:pt x="6060336" y="776617"/>
                  </a:lnTo>
                  <a:lnTo>
                    <a:pt x="6128047" y="778221"/>
                  </a:lnTo>
                  <a:lnTo>
                    <a:pt x="6195750" y="779253"/>
                  </a:lnTo>
                  <a:lnTo>
                    <a:pt x="6258361" y="779721"/>
                  </a:lnTo>
                  <a:lnTo>
                    <a:pt x="6316512" y="779721"/>
                  </a:lnTo>
                  <a:lnTo>
                    <a:pt x="6370833" y="779348"/>
                  </a:lnTo>
                  <a:lnTo>
                    <a:pt x="6421958" y="778701"/>
                  </a:lnTo>
                  <a:lnTo>
                    <a:pt x="6562461" y="776065"/>
                  </a:lnTo>
                  <a:lnTo>
                    <a:pt x="6651720" y="774693"/>
                  </a:lnTo>
                  <a:lnTo>
                    <a:pt x="6696921" y="774411"/>
                  </a:lnTo>
                  <a:lnTo>
                    <a:pt x="6743345" y="774527"/>
                  </a:lnTo>
                  <a:lnTo>
                    <a:pt x="6791623" y="775136"/>
                  </a:lnTo>
                  <a:lnTo>
                    <a:pt x="6842388" y="776335"/>
                  </a:lnTo>
                  <a:lnTo>
                    <a:pt x="6950922" y="780315"/>
                  </a:lnTo>
                  <a:lnTo>
                    <a:pt x="7003776" y="782081"/>
                  </a:lnTo>
                  <a:lnTo>
                    <a:pt x="7055134" y="783524"/>
                  </a:lnTo>
                  <a:lnTo>
                    <a:pt x="7105297" y="784653"/>
                  </a:lnTo>
                  <a:lnTo>
                    <a:pt x="7154569" y="785474"/>
                  </a:lnTo>
                  <a:lnTo>
                    <a:pt x="7203250" y="785993"/>
                  </a:lnTo>
                  <a:lnTo>
                    <a:pt x="7251643" y="786218"/>
                  </a:lnTo>
                  <a:lnTo>
                    <a:pt x="7300049" y="786155"/>
                  </a:lnTo>
                  <a:lnTo>
                    <a:pt x="7348770" y="785810"/>
                  </a:lnTo>
                  <a:lnTo>
                    <a:pt x="7448365" y="784306"/>
                  </a:lnTo>
                  <a:lnTo>
                    <a:pt x="7552843" y="781758"/>
                  </a:lnTo>
                  <a:lnTo>
                    <a:pt x="7723847" y="776429"/>
                  </a:lnTo>
                  <a:lnTo>
                    <a:pt x="7784849" y="775042"/>
                  </a:lnTo>
                  <a:lnTo>
                    <a:pt x="7846953" y="774027"/>
                  </a:lnTo>
                  <a:lnTo>
                    <a:pt x="7909485" y="773348"/>
                  </a:lnTo>
                  <a:lnTo>
                    <a:pt x="7971772" y="772972"/>
                  </a:lnTo>
                  <a:lnTo>
                    <a:pt x="8092914" y="772987"/>
                  </a:lnTo>
                  <a:lnTo>
                    <a:pt x="8204994" y="773795"/>
                  </a:lnTo>
                  <a:lnTo>
                    <a:pt x="8302621" y="775121"/>
                  </a:lnTo>
                  <a:lnTo>
                    <a:pt x="8380409" y="776689"/>
                  </a:lnTo>
                  <a:lnTo>
                    <a:pt x="8471691" y="779325"/>
                  </a:lnTo>
                  <a:lnTo>
                    <a:pt x="8515782" y="780007"/>
                  </a:lnTo>
                  <a:lnTo>
                    <a:pt x="8564433" y="780319"/>
                  </a:lnTo>
                  <a:lnTo>
                    <a:pt x="8616834" y="780316"/>
                  </a:lnTo>
                  <a:lnTo>
                    <a:pt x="8672176" y="780052"/>
                  </a:lnTo>
                  <a:lnTo>
                    <a:pt x="8847752" y="778221"/>
                  </a:lnTo>
                  <a:lnTo>
                    <a:pt x="8849044" y="733107"/>
                  </a:lnTo>
                  <a:lnTo>
                    <a:pt x="8849609" y="689793"/>
                  </a:lnTo>
                  <a:lnTo>
                    <a:pt x="8849627" y="647022"/>
                  </a:lnTo>
                  <a:lnTo>
                    <a:pt x="8847793" y="456170"/>
                  </a:lnTo>
                  <a:lnTo>
                    <a:pt x="8847752" y="397221"/>
                  </a:lnTo>
                  <a:lnTo>
                    <a:pt x="8848444" y="243909"/>
                  </a:lnTo>
                  <a:lnTo>
                    <a:pt x="8848573" y="116704"/>
                  </a:lnTo>
                  <a:lnTo>
                    <a:pt x="8847752" y="16221"/>
                  </a:lnTo>
                  <a:lnTo>
                    <a:pt x="8781183" y="22834"/>
                  </a:lnTo>
                  <a:lnTo>
                    <a:pt x="8717190" y="28021"/>
                  </a:lnTo>
                  <a:lnTo>
                    <a:pt x="8655621" y="31903"/>
                  </a:lnTo>
                  <a:lnTo>
                    <a:pt x="8596322" y="34601"/>
                  </a:lnTo>
                  <a:lnTo>
                    <a:pt x="8539141" y="36235"/>
                  </a:lnTo>
                  <a:lnTo>
                    <a:pt x="8483922" y="36926"/>
                  </a:lnTo>
                  <a:lnTo>
                    <a:pt x="8430514" y="36795"/>
                  </a:lnTo>
                  <a:lnTo>
                    <a:pt x="8378764" y="35962"/>
                  </a:lnTo>
                  <a:lnTo>
                    <a:pt x="8328517" y="34549"/>
                  </a:lnTo>
                  <a:lnTo>
                    <a:pt x="8279620" y="32675"/>
                  </a:lnTo>
                  <a:lnTo>
                    <a:pt x="8231921" y="30462"/>
                  </a:lnTo>
                  <a:lnTo>
                    <a:pt x="8094472" y="22994"/>
                  </a:lnTo>
                  <a:lnTo>
                    <a:pt x="8006016" y="18531"/>
                  </a:lnTo>
                  <a:lnTo>
                    <a:pt x="7962281" y="16817"/>
                  </a:lnTo>
                  <a:lnTo>
                    <a:pt x="7918669" y="15608"/>
                  </a:lnTo>
                  <a:lnTo>
                    <a:pt x="7875029" y="15025"/>
                  </a:lnTo>
                  <a:lnTo>
                    <a:pt x="7831206" y="15189"/>
                  </a:lnTo>
                  <a:lnTo>
                    <a:pt x="7787048" y="16221"/>
                  </a:lnTo>
                  <a:lnTo>
                    <a:pt x="7716508" y="18489"/>
                  </a:lnTo>
                  <a:lnTo>
                    <a:pt x="7648377" y="20421"/>
                  </a:lnTo>
                  <a:lnTo>
                    <a:pt x="7582826" y="22006"/>
                  </a:lnTo>
                  <a:lnTo>
                    <a:pt x="7520028" y="23232"/>
                  </a:lnTo>
                  <a:lnTo>
                    <a:pt x="7460154" y="24087"/>
                  </a:lnTo>
                  <a:lnTo>
                    <a:pt x="7403376" y="24561"/>
                  </a:lnTo>
                  <a:lnTo>
                    <a:pt x="7349868" y="24641"/>
                  </a:lnTo>
                  <a:lnTo>
                    <a:pt x="7299800" y="24316"/>
                  </a:lnTo>
                  <a:lnTo>
                    <a:pt x="7253344" y="23575"/>
                  </a:lnTo>
                  <a:lnTo>
                    <a:pt x="7210674" y="22407"/>
                  </a:lnTo>
                  <a:lnTo>
                    <a:pt x="7171960" y="20799"/>
                  </a:lnTo>
                  <a:lnTo>
                    <a:pt x="7073193" y="13606"/>
                  </a:lnTo>
                  <a:lnTo>
                    <a:pt x="7032975" y="11688"/>
                  </a:lnTo>
                  <a:lnTo>
                    <a:pt x="6987493" y="10399"/>
                  </a:lnTo>
                  <a:lnTo>
                    <a:pt x="6937804" y="9673"/>
                  </a:lnTo>
                  <a:lnTo>
                    <a:pt x="6884961" y="9445"/>
                  </a:lnTo>
                  <a:lnTo>
                    <a:pt x="6830023" y="9649"/>
                  </a:lnTo>
                  <a:lnTo>
                    <a:pt x="6774046" y="10217"/>
                  </a:lnTo>
                  <a:lnTo>
                    <a:pt x="6718084" y="11085"/>
                  </a:lnTo>
                  <a:lnTo>
                    <a:pt x="6610435" y="13452"/>
                  </a:lnTo>
                  <a:lnTo>
                    <a:pt x="6466332" y="17558"/>
                  </a:lnTo>
                  <a:lnTo>
                    <a:pt x="6420619" y="18294"/>
                  </a:lnTo>
                  <a:lnTo>
                    <a:pt x="6376986" y="18541"/>
                  </a:lnTo>
                  <a:lnTo>
                    <a:pt x="6334036" y="18416"/>
                  </a:lnTo>
                  <a:lnTo>
                    <a:pt x="6195293" y="16941"/>
                  </a:lnTo>
                  <a:lnTo>
                    <a:pt x="6080572" y="16187"/>
                  </a:lnTo>
                  <a:lnTo>
                    <a:pt x="6012350" y="16221"/>
                  </a:lnTo>
                  <a:lnTo>
                    <a:pt x="5953530" y="16682"/>
                  </a:lnTo>
                  <a:lnTo>
                    <a:pt x="5897666" y="17579"/>
                  </a:lnTo>
                  <a:lnTo>
                    <a:pt x="5696437" y="22412"/>
                  </a:lnTo>
                  <a:lnTo>
                    <a:pt x="5649852" y="23151"/>
                  </a:lnTo>
                  <a:lnTo>
                    <a:pt x="5604021" y="23389"/>
                  </a:lnTo>
                  <a:lnTo>
                    <a:pt x="5558579" y="22972"/>
                  </a:lnTo>
                  <a:lnTo>
                    <a:pt x="5513157" y="21742"/>
                  </a:lnTo>
                  <a:lnTo>
                    <a:pt x="5467390" y="19544"/>
                  </a:lnTo>
                  <a:lnTo>
                    <a:pt x="5420911" y="16221"/>
                  </a:lnTo>
                  <a:lnTo>
                    <a:pt x="5369926" y="11664"/>
                  </a:lnTo>
                  <a:lnTo>
                    <a:pt x="5290783" y="4163"/>
                  </a:lnTo>
                  <a:lnTo>
                    <a:pt x="5256229" y="1627"/>
                  </a:lnTo>
                  <a:lnTo>
                    <a:pt x="5220759" y="171"/>
                  </a:lnTo>
                  <a:lnTo>
                    <a:pt x="5181173" y="0"/>
                  </a:lnTo>
                  <a:close/>
                </a:path>
              </a:pathLst>
            </a:custGeom>
            <a:solidFill>
              <a:srgbClr val="BEDF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1545" y="891649"/>
              <a:ext cx="8852535" cy="806450"/>
            </a:xfrm>
            <a:custGeom>
              <a:avLst/>
              <a:gdLst/>
              <a:ahLst/>
              <a:cxnLst/>
              <a:rect l="l" t="t" r="r" b="b"/>
              <a:pathLst>
                <a:path w="8852535" h="806450">
                  <a:moveTo>
                    <a:pt x="4654" y="22750"/>
                  </a:moveTo>
                  <a:lnTo>
                    <a:pt x="62349" y="21770"/>
                  </a:lnTo>
                  <a:lnTo>
                    <a:pt x="116879" y="21170"/>
                  </a:lnTo>
                  <a:lnTo>
                    <a:pt x="168695" y="20900"/>
                  </a:lnTo>
                  <a:lnTo>
                    <a:pt x="218248" y="20907"/>
                  </a:lnTo>
                  <a:lnTo>
                    <a:pt x="265987" y="21140"/>
                  </a:lnTo>
                  <a:lnTo>
                    <a:pt x="312363" y="21547"/>
                  </a:lnTo>
                  <a:lnTo>
                    <a:pt x="357827" y="22077"/>
                  </a:lnTo>
                  <a:lnTo>
                    <a:pt x="402829" y="22677"/>
                  </a:lnTo>
                  <a:lnTo>
                    <a:pt x="447819" y="23297"/>
                  </a:lnTo>
                  <a:lnTo>
                    <a:pt x="493248" y="23884"/>
                  </a:lnTo>
                  <a:lnTo>
                    <a:pt x="539566" y="24388"/>
                  </a:lnTo>
                  <a:lnTo>
                    <a:pt x="587224" y="24755"/>
                  </a:lnTo>
                  <a:lnTo>
                    <a:pt x="636672" y="24935"/>
                  </a:lnTo>
                  <a:lnTo>
                    <a:pt x="688360" y="24877"/>
                  </a:lnTo>
                  <a:lnTo>
                    <a:pt x="742739" y="24527"/>
                  </a:lnTo>
                  <a:lnTo>
                    <a:pt x="800259" y="23835"/>
                  </a:lnTo>
                  <a:lnTo>
                    <a:pt x="861371" y="22750"/>
                  </a:lnTo>
                  <a:lnTo>
                    <a:pt x="945774" y="21219"/>
                  </a:lnTo>
                  <a:lnTo>
                    <a:pt x="1020868" y="20254"/>
                  </a:lnTo>
                  <a:lnTo>
                    <a:pt x="1087531" y="19767"/>
                  </a:lnTo>
                  <a:lnTo>
                    <a:pt x="1146640" y="19674"/>
                  </a:lnTo>
                  <a:lnTo>
                    <a:pt x="1199074" y="19887"/>
                  </a:lnTo>
                  <a:lnTo>
                    <a:pt x="1245711" y="20321"/>
                  </a:lnTo>
                  <a:lnTo>
                    <a:pt x="1287429" y="20890"/>
                  </a:lnTo>
                  <a:lnTo>
                    <a:pt x="1325105" y="21508"/>
                  </a:lnTo>
                  <a:lnTo>
                    <a:pt x="1359619" y="22089"/>
                  </a:lnTo>
                  <a:lnTo>
                    <a:pt x="1391848" y="22547"/>
                  </a:lnTo>
                  <a:lnTo>
                    <a:pt x="1422669" y="22796"/>
                  </a:lnTo>
                  <a:lnTo>
                    <a:pt x="1452962" y="22750"/>
                  </a:lnTo>
                  <a:lnTo>
                    <a:pt x="1485413" y="22431"/>
                  </a:lnTo>
                  <a:lnTo>
                    <a:pt x="1525974" y="21930"/>
                  </a:lnTo>
                  <a:lnTo>
                    <a:pt x="1573335" y="21309"/>
                  </a:lnTo>
                  <a:lnTo>
                    <a:pt x="1626187" y="20633"/>
                  </a:lnTo>
                  <a:lnTo>
                    <a:pt x="1683221" y="19968"/>
                  </a:lnTo>
                  <a:lnTo>
                    <a:pt x="1743127" y="19377"/>
                  </a:lnTo>
                  <a:lnTo>
                    <a:pt x="1804597" y="18926"/>
                  </a:lnTo>
                  <a:lnTo>
                    <a:pt x="1866320" y="18678"/>
                  </a:lnTo>
                  <a:lnTo>
                    <a:pt x="1926988" y="18698"/>
                  </a:lnTo>
                  <a:lnTo>
                    <a:pt x="1985292" y="19051"/>
                  </a:lnTo>
                  <a:lnTo>
                    <a:pt x="2039921" y="19801"/>
                  </a:lnTo>
                  <a:lnTo>
                    <a:pt x="2089567" y="21012"/>
                  </a:lnTo>
                  <a:lnTo>
                    <a:pt x="2132920" y="22750"/>
                  </a:lnTo>
                  <a:lnTo>
                    <a:pt x="2184303" y="24526"/>
                  </a:lnTo>
                  <a:lnTo>
                    <a:pt x="2235188" y="24859"/>
                  </a:lnTo>
                  <a:lnTo>
                    <a:pt x="2285672" y="24142"/>
                  </a:lnTo>
                  <a:lnTo>
                    <a:pt x="2335852" y="22768"/>
                  </a:lnTo>
                  <a:lnTo>
                    <a:pt x="2385825" y="21131"/>
                  </a:lnTo>
                  <a:lnTo>
                    <a:pt x="2435687" y="19623"/>
                  </a:lnTo>
                  <a:lnTo>
                    <a:pt x="2485536" y="18637"/>
                  </a:lnTo>
                  <a:lnTo>
                    <a:pt x="2535468" y="18568"/>
                  </a:lnTo>
                  <a:lnTo>
                    <a:pt x="2585579" y="19808"/>
                  </a:lnTo>
                  <a:lnTo>
                    <a:pt x="2635967" y="22750"/>
                  </a:lnTo>
                  <a:lnTo>
                    <a:pt x="2679554" y="25199"/>
                  </a:lnTo>
                  <a:lnTo>
                    <a:pt x="2725683" y="26207"/>
                  </a:lnTo>
                  <a:lnTo>
                    <a:pt x="2773905" y="26072"/>
                  </a:lnTo>
                  <a:lnTo>
                    <a:pt x="2823767" y="25092"/>
                  </a:lnTo>
                  <a:lnTo>
                    <a:pt x="2874818" y="23568"/>
                  </a:lnTo>
                  <a:lnTo>
                    <a:pt x="2926607" y="21797"/>
                  </a:lnTo>
                  <a:lnTo>
                    <a:pt x="2978681" y="20080"/>
                  </a:lnTo>
                  <a:lnTo>
                    <a:pt x="3030589" y="18714"/>
                  </a:lnTo>
                  <a:lnTo>
                    <a:pt x="3081880" y="17999"/>
                  </a:lnTo>
                  <a:lnTo>
                    <a:pt x="3132102" y="18234"/>
                  </a:lnTo>
                  <a:lnTo>
                    <a:pt x="3180804" y="19718"/>
                  </a:lnTo>
                  <a:lnTo>
                    <a:pt x="3227533" y="22750"/>
                  </a:lnTo>
                  <a:lnTo>
                    <a:pt x="3279986" y="26937"/>
                  </a:lnTo>
                  <a:lnTo>
                    <a:pt x="3328729" y="30138"/>
                  </a:lnTo>
                  <a:lnTo>
                    <a:pt x="3374976" y="32375"/>
                  </a:lnTo>
                  <a:lnTo>
                    <a:pt x="3419939" y="33668"/>
                  </a:lnTo>
                  <a:lnTo>
                    <a:pt x="3464833" y="34037"/>
                  </a:lnTo>
                  <a:lnTo>
                    <a:pt x="3510869" y="33503"/>
                  </a:lnTo>
                  <a:lnTo>
                    <a:pt x="3559262" y="32087"/>
                  </a:lnTo>
                  <a:lnTo>
                    <a:pt x="3611224" y="29809"/>
                  </a:lnTo>
                  <a:lnTo>
                    <a:pt x="3667968" y="26690"/>
                  </a:lnTo>
                  <a:lnTo>
                    <a:pt x="3730707" y="22750"/>
                  </a:lnTo>
                  <a:lnTo>
                    <a:pt x="3769712" y="20864"/>
                  </a:lnTo>
                  <a:lnTo>
                    <a:pt x="3809058" y="20186"/>
                  </a:lnTo>
                  <a:lnTo>
                    <a:pt x="3848961" y="20522"/>
                  </a:lnTo>
                  <a:lnTo>
                    <a:pt x="3889637" y="21677"/>
                  </a:lnTo>
                  <a:lnTo>
                    <a:pt x="3931305" y="23457"/>
                  </a:lnTo>
                  <a:lnTo>
                    <a:pt x="3974179" y="25667"/>
                  </a:lnTo>
                  <a:lnTo>
                    <a:pt x="4018478" y="28113"/>
                  </a:lnTo>
                  <a:lnTo>
                    <a:pt x="4064417" y="30600"/>
                  </a:lnTo>
                  <a:lnTo>
                    <a:pt x="4112213" y="32934"/>
                  </a:lnTo>
                  <a:lnTo>
                    <a:pt x="4162084" y="34920"/>
                  </a:lnTo>
                  <a:lnTo>
                    <a:pt x="4214245" y="36364"/>
                  </a:lnTo>
                  <a:lnTo>
                    <a:pt x="4268914" y="37072"/>
                  </a:lnTo>
                  <a:lnTo>
                    <a:pt x="4326306" y="36848"/>
                  </a:lnTo>
                  <a:lnTo>
                    <a:pt x="4386639" y="35498"/>
                  </a:lnTo>
                  <a:lnTo>
                    <a:pt x="4450130" y="32828"/>
                  </a:lnTo>
                  <a:lnTo>
                    <a:pt x="4516994" y="28644"/>
                  </a:lnTo>
                  <a:lnTo>
                    <a:pt x="4587449" y="22750"/>
                  </a:lnTo>
                  <a:lnTo>
                    <a:pt x="4666476" y="15761"/>
                  </a:lnTo>
                  <a:lnTo>
                    <a:pt x="4739924" y="10176"/>
                  </a:lnTo>
                  <a:lnTo>
                    <a:pt x="4808163" y="5900"/>
                  </a:lnTo>
                  <a:lnTo>
                    <a:pt x="4871565" y="2842"/>
                  </a:lnTo>
                  <a:lnTo>
                    <a:pt x="4930500" y="906"/>
                  </a:lnTo>
                  <a:lnTo>
                    <a:pt x="4985339" y="0"/>
                  </a:lnTo>
                  <a:lnTo>
                    <a:pt x="5036454" y="29"/>
                  </a:lnTo>
                  <a:lnTo>
                    <a:pt x="5084215" y="902"/>
                  </a:lnTo>
                  <a:lnTo>
                    <a:pt x="5128994" y="2523"/>
                  </a:lnTo>
                  <a:lnTo>
                    <a:pt x="5171160" y="4800"/>
                  </a:lnTo>
                  <a:lnTo>
                    <a:pt x="5211086" y="7640"/>
                  </a:lnTo>
                  <a:lnTo>
                    <a:pt x="5249142" y="10948"/>
                  </a:lnTo>
                  <a:lnTo>
                    <a:pt x="5321127" y="18596"/>
                  </a:lnTo>
                  <a:lnTo>
                    <a:pt x="5355799" y="22750"/>
                  </a:lnTo>
                  <a:lnTo>
                    <a:pt x="5405073" y="27612"/>
                  </a:lnTo>
                  <a:lnTo>
                    <a:pt x="5450631" y="29919"/>
                  </a:lnTo>
                  <a:lnTo>
                    <a:pt x="5493953" y="30223"/>
                  </a:lnTo>
                  <a:lnTo>
                    <a:pt x="5536519" y="29077"/>
                  </a:lnTo>
                  <a:lnTo>
                    <a:pt x="5579811" y="27036"/>
                  </a:lnTo>
                  <a:lnTo>
                    <a:pt x="5625310" y="24652"/>
                  </a:lnTo>
                  <a:lnTo>
                    <a:pt x="5674494" y="22478"/>
                  </a:lnTo>
                  <a:lnTo>
                    <a:pt x="5728846" y="21067"/>
                  </a:lnTo>
                  <a:lnTo>
                    <a:pt x="5789846" y="20974"/>
                  </a:lnTo>
                  <a:lnTo>
                    <a:pt x="5858973" y="22750"/>
                  </a:lnTo>
                  <a:lnTo>
                    <a:pt x="5917005" y="24455"/>
                  </a:lnTo>
                  <a:lnTo>
                    <a:pt x="5969203" y="24928"/>
                  </a:lnTo>
                  <a:lnTo>
                    <a:pt x="6016840" y="24446"/>
                  </a:lnTo>
                  <a:lnTo>
                    <a:pt x="6061190" y="23286"/>
                  </a:lnTo>
                  <a:lnTo>
                    <a:pt x="6103526" y="21723"/>
                  </a:lnTo>
                  <a:lnTo>
                    <a:pt x="6145120" y="20035"/>
                  </a:lnTo>
                  <a:lnTo>
                    <a:pt x="6187246" y="18498"/>
                  </a:lnTo>
                  <a:lnTo>
                    <a:pt x="6231177" y="17388"/>
                  </a:lnTo>
                  <a:lnTo>
                    <a:pt x="6278186" y="16981"/>
                  </a:lnTo>
                  <a:lnTo>
                    <a:pt x="6329547" y="17555"/>
                  </a:lnTo>
                  <a:lnTo>
                    <a:pt x="6386531" y="19386"/>
                  </a:lnTo>
                  <a:lnTo>
                    <a:pt x="6450412" y="22750"/>
                  </a:lnTo>
                  <a:lnTo>
                    <a:pt x="6498913" y="25430"/>
                  </a:lnTo>
                  <a:lnTo>
                    <a:pt x="6548591" y="27540"/>
                  </a:lnTo>
                  <a:lnTo>
                    <a:pt x="6599259" y="29127"/>
                  </a:lnTo>
                  <a:lnTo>
                    <a:pt x="6650728" y="30238"/>
                  </a:lnTo>
                  <a:lnTo>
                    <a:pt x="6702811" y="30920"/>
                  </a:lnTo>
                  <a:lnTo>
                    <a:pt x="6755319" y="31220"/>
                  </a:lnTo>
                  <a:lnTo>
                    <a:pt x="6808063" y="31186"/>
                  </a:lnTo>
                  <a:lnTo>
                    <a:pt x="6860857" y="30863"/>
                  </a:lnTo>
                  <a:lnTo>
                    <a:pt x="6913511" y="30299"/>
                  </a:lnTo>
                  <a:lnTo>
                    <a:pt x="6965838" y="29541"/>
                  </a:lnTo>
                  <a:lnTo>
                    <a:pt x="7017649" y="28636"/>
                  </a:lnTo>
                  <a:lnTo>
                    <a:pt x="7068757" y="27631"/>
                  </a:lnTo>
                  <a:lnTo>
                    <a:pt x="7118972" y="26573"/>
                  </a:lnTo>
                  <a:lnTo>
                    <a:pt x="7168108" y="25509"/>
                  </a:lnTo>
                  <a:lnTo>
                    <a:pt x="7215976" y="24485"/>
                  </a:lnTo>
                  <a:lnTo>
                    <a:pt x="7262387" y="23550"/>
                  </a:lnTo>
                  <a:lnTo>
                    <a:pt x="7307154" y="22750"/>
                  </a:lnTo>
                  <a:lnTo>
                    <a:pt x="7357367" y="22304"/>
                  </a:lnTo>
                  <a:lnTo>
                    <a:pt x="7408385" y="22503"/>
                  </a:lnTo>
                  <a:lnTo>
                    <a:pt x="7460056" y="23213"/>
                  </a:lnTo>
                  <a:lnTo>
                    <a:pt x="7512228" y="24300"/>
                  </a:lnTo>
                  <a:lnTo>
                    <a:pt x="7564748" y="25628"/>
                  </a:lnTo>
                  <a:lnTo>
                    <a:pt x="7617463" y="27066"/>
                  </a:lnTo>
                  <a:lnTo>
                    <a:pt x="7670221" y="28477"/>
                  </a:lnTo>
                  <a:lnTo>
                    <a:pt x="7722869" y="29729"/>
                  </a:lnTo>
                  <a:lnTo>
                    <a:pt x="7775254" y="30687"/>
                  </a:lnTo>
                  <a:lnTo>
                    <a:pt x="7827224" y="31216"/>
                  </a:lnTo>
                  <a:lnTo>
                    <a:pt x="7878626" y="31184"/>
                  </a:lnTo>
                  <a:lnTo>
                    <a:pt x="7929308" y="30455"/>
                  </a:lnTo>
                  <a:lnTo>
                    <a:pt x="7979117" y="28896"/>
                  </a:lnTo>
                  <a:lnTo>
                    <a:pt x="8027900" y="26372"/>
                  </a:lnTo>
                  <a:lnTo>
                    <a:pt x="8075504" y="22750"/>
                  </a:lnTo>
                  <a:lnTo>
                    <a:pt x="8121766" y="18984"/>
                  </a:lnTo>
                  <a:lnTo>
                    <a:pt x="8166902" y="16069"/>
                  </a:lnTo>
                  <a:lnTo>
                    <a:pt x="8211337" y="13935"/>
                  </a:lnTo>
                  <a:lnTo>
                    <a:pt x="8255494" y="12508"/>
                  </a:lnTo>
                  <a:lnTo>
                    <a:pt x="8299796" y="11715"/>
                  </a:lnTo>
                  <a:lnTo>
                    <a:pt x="8344665" y="11484"/>
                  </a:lnTo>
                  <a:lnTo>
                    <a:pt x="8390525" y="11744"/>
                  </a:lnTo>
                  <a:lnTo>
                    <a:pt x="8437800" y="12420"/>
                  </a:lnTo>
                  <a:lnTo>
                    <a:pt x="8486911" y="13441"/>
                  </a:lnTo>
                  <a:lnTo>
                    <a:pt x="8538283" y="14735"/>
                  </a:lnTo>
                  <a:lnTo>
                    <a:pt x="8592338" y="16228"/>
                  </a:lnTo>
                  <a:lnTo>
                    <a:pt x="8649500" y="17849"/>
                  </a:lnTo>
                  <a:lnTo>
                    <a:pt x="8710191" y="19524"/>
                  </a:lnTo>
                  <a:lnTo>
                    <a:pt x="8774835" y="21182"/>
                  </a:lnTo>
                  <a:lnTo>
                    <a:pt x="8843854" y="22750"/>
                  </a:lnTo>
                  <a:lnTo>
                    <a:pt x="8846162" y="87125"/>
                  </a:lnTo>
                  <a:lnTo>
                    <a:pt x="8845694" y="142991"/>
                  </a:lnTo>
                  <a:lnTo>
                    <a:pt x="8843508" y="192481"/>
                  </a:lnTo>
                  <a:lnTo>
                    <a:pt x="8840663" y="237729"/>
                  </a:lnTo>
                  <a:lnTo>
                    <a:pt x="8838217" y="280870"/>
                  </a:lnTo>
                  <a:lnTo>
                    <a:pt x="8837229" y="324037"/>
                  </a:lnTo>
                  <a:lnTo>
                    <a:pt x="8838755" y="369366"/>
                  </a:lnTo>
                  <a:lnTo>
                    <a:pt x="8843854" y="418990"/>
                  </a:lnTo>
                  <a:lnTo>
                    <a:pt x="8849893" y="474514"/>
                  </a:lnTo>
                  <a:lnTo>
                    <a:pt x="8852163" y="523359"/>
                  </a:lnTo>
                  <a:lnTo>
                    <a:pt x="8851719" y="568879"/>
                  </a:lnTo>
                  <a:lnTo>
                    <a:pt x="8849613" y="614426"/>
                  </a:lnTo>
                  <a:lnTo>
                    <a:pt x="8846898" y="663352"/>
                  </a:lnTo>
                  <a:lnTo>
                    <a:pt x="8844627" y="719009"/>
                  </a:lnTo>
                  <a:lnTo>
                    <a:pt x="8843854" y="784750"/>
                  </a:lnTo>
                  <a:lnTo>
                    <a:pt x="8806510" y="780797"/>
                  </a:lnTo>
                  <a:lnTo>
                    <a:pt x="8766201" y="778971"/>
                  </a:lnTo>
                  <a:lnTo>
                    <a:pt x="8723237" y="778894"/>
                  </a:lnTo>
                  <a:lnTo>
                    <a:pt x="8677928" y="780184"/>
                  </a:lnTo>
                  <a:lnTo>
                    <a:pt x="8630583" y="782463"/>
                  </a:lnTo>
                  <a:lnTo>
                    <a:pt x="8581511" y="785350"/>
                  </a:lnTo>
                  <a:lnTo>
                    <a:pt x="8531022" y="788465"/>
                  </a:lnTo>
                  <a:lnTo>
                    <a:pt x="8479424" y="791428"/>
                  </a:lnTo>
                  <a:lnTo>
                    <a:pt x="8427028" y="793860"/>
                  </a:lnTo>
                  <a:lnTo>
                    <a:pt x="8374143" y="795380"/>
                  </a:lnTo>
                  <a:lnTo>
                    <a:pt x="8321078" y="795609"/>
                  </a:lnTo>
                  <a:lnTo>
                    <a:pt x="8268142" y="794167"/>
                  </a:lnTo>
                  <a:lnTo>
                    <a:pt x="8215645" y="790674"/>
                  </a:lnTo>
                  <a:lnTo>
                    <a:pt x="8163896" y="784750"/>
                  </a:lnTo>
                  <a:lnTo>
                    <a:pt x="8091300" y="776413"/>
                  </a:lnTo>
                  <a:lnTo>
                    <a:pt x="8031314" y="773153"/>
                  </a:lnTo>
                  <a:lnTo>
                    <a:pt x="7981374" y="773687"/>
                  </a:lnTo>
                  <a:lnTo>
                    <a:pt x="7938916" y="776733"/>
                  </a:lnTo>
                  <a:lnTo>
                    <a:pt x="7901376" y="781008"/>
                  </a:lnTo>
                  <a:lnTo>
                    <a:pt x="7866190" y="785230"/>
                  </a:lnTo>
                  <a:lnTo>
                    <a:pt x="7830793" y="788116"/>
                  </a:lnTo>
                  <a:lnTo>
                    <a:pt x="7792623" y="788383"/>
                  </a:lnTo>
                  <a:lnTo>
                    <a:pt x="7749114" y="784750"/>
                  </a:lnTo>
                  <a:lnTo>
                    <a:pt x="7698866" y="780296"/>
                  </a:lnTo>
                  <a:lnTo>
                    <a:pt x="7652497" y="779624"/>
                  </a:lnTo>
                  <a:lnTo>
                    <a:pt x="7607840" y="781479"/>
                  </a:lnTo>
                  <a:lnTo>
                    <a:pt x="7562726" y="784607"/>
                  </a:lnTo>
                  <a:lnTo>
                    <a:pt x="7514987" y="787752"/>
                  </a:lnTo>
                  <a:lnTo>
                    <a:pt x="7462454" y="789661"/>
                  </a:lnTo>
                  <a:lnTo>
                    <a:pt x="7402958" y="789078"/>
                  </a:lnTo>
                  <a:lnTo>
                    <a:pt x="7334332" y="784750"/>
                  </a:lnTo>
                  <a:lnTo>
                    <a:pt x="7294956" y="781443"/>
                  </a:lnTo>
                  <a:lnTo>
                    <a:pt x="7255430" y="778589"/>
                  </a:lnTo>
                  <a:lnTo>
                    <a:pt x="7215398" y="776191"/>
                  </a:lnTo>
                  <a:lnTo>
                    <a:pt x="7174506" y="774254"/>
                  </a:lnTo>
                  <a:lnTo>
                    <a:pt x="7132398" y="772784"/>
                  </a:lnTo>
                  <a:lnTo>
                    <a:pt x="7088716" y="771784"/>
                  </a:lnTo>
                  <a:lnTo>
                    <a:pt x="7043107" y="771259"/>
                  </a:lnTo>
                  <a:lnTo>
                    <a:pt x="6995213" y="771215"/>
                  </a:lnTo>
                  <a:lnTo>
                    <a:pt x="6944679" y="771656"/>
                  </a:lnTo>
                  <a:lnTo>
                    <a:pt x="6891149" y="772586"/>
                  </a:lnTo>
                  <a:lnTo>
                    <a:pt x="6834268" y="774011"/>
                  </a:lnTo>
                  <a:lnTo>
                    <a:pt x="6773679" y="775935"/>
                  </a:lnTo>
                  <a:lnTo>
                    <a:pt x="6709027" y="778363"/>
                  </a:lnTo>
                  <a:lnTo>
                    <a:pt x="6639956" y="781300"/>
                  </a:lnTo>
                  <a:lnTo>
                    <a:pt x="6566109" y="784750"/>
                  </a:lnTo>
                  <a:lnTo>
                    <a:pt x="6500624" y="787302"/>
                  </a:lnTo>
                  <a:lnTo>
                    <a:pt x="6438724" y="788547"/>
                  </a:lnTo>
                  <a:lnTo>
                    <a:pt x="6380070" y="788681"/>
                  </a:lnTo>
                  <a:lnTo>
                    <a:pt x="6324322" y="787903"/>
                  </a:lnTo>
                  <a:lnTo>
                    <a:pt x="6271141" y="786411"/>
                  </a:lnTo>
                  <a:lnTo>
                    <a:pt x="6220185" y="784402"/>
                  </a:lnTo>
                  <a:lnTo>
                    <a:pt x="6171116" y="782074"/>
                  </a:lnTo>
                  <a:lnTo>
                    <a:pt x="6123593" y="779624"/>
                  </a:lnTo>
                  <a:lnTo>
                    <a:pt x="6077276" y="777251"/>
                  </a:lnTo>
                  <a:lnTo>
                    <a:pt x="6031826" y="775152"/>
                  </a:lnTo>
                  <a:lnTo>
                    <a:pt x="5986901" y="773525"/>
                  </a:lnTo>
                  <a:lnTo>
                    <a:pt x="5942163" y="772568"/>
                  </a:lnTo>
                  <a:lnTo>
                    <a:pt x="5897271" y="772479"/>
                  </a:lnTo>
                  <a:lnTo>
                    <a:pt x="5851886" y="773454"/>
                  </a:lnTo>
                  <a:lnTo>
                    <a:pt x="5805667" y="775693"/>
                  </a:lnTo>
                  <a:lnTo>
                    <a:pt x="5758274" y="779392"/>
                  </a:lnTo>
                  <a:lnTo>
                    <a:pt x="5709367" y="784750"/>
                  </a:lnTo>
                  <a:lnTo>
                    <a:pt x="5643887" y="792572"/>
                  </a:lnTo>
                  <a:lnTo>
                    <a:pt x="5587293" y="798429"/>
                  </a:lnTo>
                  <a:lnTo>
                    <a:pt x="5537800" y="802484"/>
                  </a:lnTo>
                  <a:lnTo>
                    <a:pt x="5493627" y="804900"/>
                  </a:lnTo>
                  <a:lnTo>
                    <a:pt x="5452991" y="805840"/>
                  </a:lnTo>
                  <a:lnTo>
                    <a:pt x="5414108" y="805467"/>
                  </a:lnTo>
                  <a:lnTo>
                    <a:pt x="5375196" y="803942"/>
                  </a:lnTo>
                  <a:lnTo>
                    <a:pt x="5334473" y="801429"/>
                  </a:lnTo>
                  <a:lnTo>
                    <a:pt x="5290154" y="798091"/>
                  </a:lnTo>
                  <a:lnTo>
                    <a:pt x="5240458" y="794090"/>
                  </a:lnTo>
                  <a:lnTo>
                    <a:pt x="5183601" y="789588"/>
                  </a:lnTo>
                  <a:lnTo>
                    <a:pt x="5117801" y="784750"/>
                  </a:lnTo>
                  <a:lnTo>
                    <a:pt x="5055413" y="780492"/>
                  </a:lnTo>
                  <a:lnTo>
                    <a:pt x="4998405" y="776875"/>
                  </a:lnTo>
                  <a:lnTo>
                    <a:pt x="4945768" y="773918"/>
                  </a:lnTo>
                  <a:lnTo>
                    <a:pt x="4896493" y="771639"/>
                  </a:lnTo>
                  <a:lnTo>
                    <a:pt x="4849571" y="770058"/>
                  </a:lnTo>
                  <a:lnTo>
                    <a:pt x="4803994" y="769192"/>
                  </a:lnTo>
                  <a:lnTo>
                    <a:pt x="4758752" y="769061"/>
                  </a:lnTo>
                  <a:lnTo>
                    <a:pt x="4712837" y="769683"/>
                  </a:lnTo>
                  <a:lnTo>
                    <a:pt x="4665239" y="771077"/>
                  </a:lnTo>
                  <a:lnTo>
                    <a:pt x="4614950" y="773263"/>
                  </a:lnTo>
                  <a:lnTo>
                    <a:pt x="4560960" y="776257"/>
                  </a:lnTo>
                  <a:lnTo>
                    <a:pt x="4502261" y="780080"/>
                  </a:lnTo>
                  <a:lnTo>
                    <a:pt x="4437843" y="784750"/>
                  </a:lnTo>
                  <a:lnTo>
                    <a:pt x="4378291" y="788522"/>
                  </a:lnTo>
                  <a:lnTo>
                    <a:pt x="4324520" y="790561"/>
                  </a:lnTo>
                  <a:lnTo>
                    <a:pt x="4275507" y="791155"/>
                  </a:lnTo>
                  <a:lnTo>
                    <a:pt x="4230229" y="790593"/>
                  </a:lnTo>
                  <a:lnTo>
                    <a:pt x="4187664" y="789161"/>
                  </a:lnTo>
                  <a:lnTo>
                    <a:pt x="4146788" y="787149"/>
                  </a:lnTo>
                  <a:lnTo>
                    <a:pt x="4106580" y="784845"/>
                  </a:lnTo>
                  <a:lnTo>
                    <a:pt x="4066016" y="782537"/>
                  </a:lnTo>
                  <a:lnTo>
                    <a:pt x="4024073" y="780514"/>
                  </a:lnTo>
                  <a:lnTo>
                    <a:pt x="3979729" y="779063"/>
                  </a:lnTo>
                  <a:lnTo>
                    <a:pt x="3931961" y="778472"/>
                  </a:lnTo>
                  <a:lnTo>
                    <a:pt x="3879746" y="779031"/>
                  </a:lnTo>
                  <a:lnTo>
                    <a:pt x="3822062" y="781028"/>
                  </a:lnTo>
                  <a:lnTo>
                    <a:pt x="3757885" y="784750"/>
                  </a:lnTo>
                  <a:lnTo>
                    <a:pt x="3701833" y="788416"/>
                  </a:lnTo>
                  <a:lnTo>
                    <a:pt x="3645389" y="791697"/>
                  </a:lnTo>
                  <a:lnTo>
                    <a:pt x="3588773" y="794576"/>
                  </a:lnTo>
                  <a:lnTo>
                    <a:pt x="3532204" y="797041"/>
                  </a:lnTo>
                  <a:lnTo>
                    <a:pt x="3475903" y="799076"/>
                  </a:lnTo>
                  <a:lnTo>
                    <a:pt x="3420089" y="800668"/>
                  </a:lnTo>
                  <a:lnTo>
                    <a:pt x="3364982" y="801801"/>
                  </a:lnTo>
                  <a:lnTo>
                    <a:pt x="3310802" y="802461"/>
                  </a:lnTo>
                  <a:lnTo>
                    <a:pt x="3257768" y="802634"/>
                  </a:lnTo>
                  <a:lnTo>
                    <a:pt x="3206100" y="802305"/>
                  </a:lnTo>
                  <a:lnTo>
                    <a:pt x="3156019" y="801461"/>
                  </a:lnTo>
                  <a:lnTo>
                    <a:pt x="3107743" y="800086"/>
                  </a:lnTo>
                  <a:lnTo>
                    <a:pt x="3061493" y="798166"/>
                  </a:lnTo>
                  <a:lnTo>
                    <a:pt x="3017488" y="795687"/>
                  </a:lnTo>
                  <a:lnTo>
                    <a:pt x="2975948" y="792634"/>
                  </a:lnTo>
                  <a:lnTo>
                    <a:pt x="2937093" y="788993"/>
                  </a:lnTo>
                  <a:lnTo>
                    <a:pt x="2901143" y="784750"/>
                  </a:lnTo>
                  <a:lnTo>
                    <a:pt x="2863864" y="780365"/>
                  </a:lnTo>
                  <a:lnTo>
                    <a:pt x="2821316" y="776335"/>
                  </a:lnTo>
                  <a:lnTo>
                    <a:pt x="2774224" y="772699"/>
                  </a:lnTo>
                  <a:lnTo>
                    <a:pt x="2723315" y="769495"/>
                  </a:lnTo>
                  <a:lnTo>
                    <a:pt x="2669314" y="766761"/>
                  </a:lnTo>
                  <a:lnTo>
                    <a:pt x="2612949" y="764538"/>
                  </a:lnTo>
                  <a:lnTo>
                    <a:pt x="2554945" y="762862"/>
                  </a:lnTo>
                  <a:lnTo>
                    <a:pt x="2496028" y="761773"/>
                  </a:lnTo>
                  <a:lnTo>
                    <a:pt x="2436925" y="761310"/>
                  </a:lnTo>
                  <a:lnTo>
                    <a:pt x="2378361" y="761511"/>
                  </a:lnTo>
                  <a:lnTo>
                    <a:pt x="2321064" y="762414"/>
                  </a:lnTo>
                  <a:lnTo>
                    <a:pt x="2265758" y="764058"/>
                  </a:lnTo>
                  <a:lnTo>
                    <a:pt x="2213171" y="766482"/>
                  </a:lnTo>
                  <a:lnTo>
                    <a:pt x="2164028" y="769725"/>
                  </a:lnTo>
                  <a:lnTo>
                    <a:pt x="2119056" y="773825"/>
                  </a:lnTo>
                  <a:lnTo>
                    <a:pt x="2078981" y="778820"/>
                  </a:lnTo>
                  <a:lnTo>
                    <a:pt x="2044528" y="784750"/>
                  </a:lnTo>
                  <a:lnTo>
                    <a:pt x="2000127" y="791820"/>
                  </a:lnTo>
                  <a:lnTo>
                    <a:pt x="1955765" y="795324"/>
                  </a:lnTo>
                  <a:lnTo>
                    <a:pt x="1911162" y="795948"/>
                  </a:lnTo>
                  <a:lnTo>
                    <a:pt x="1866042" y="794374"/>
                  </a:lnTo>
                  <a:lnTo>
                    <a:pt x="1820123" y="791286"/>
                  </a:lnTo>
                  <a:lnTo>
                    <a:pt x="1773129" y="787369"/>
                  </a:lnTo>
                  <a:lnTo>
                    <a:pt x="1724781" y="783307"/>
                  </a:lnTo>
                  <a:lnTo>
                    <a:pt x="1674798" y="779783"/>
                  </a:lnTo>
                  <a:lnTo>
                    <a:pt x="1622904" y="777481"/>
                  </a:lnTo>
                  <a:lnTo>
                    <a:pt x="1568819" y="777086"/>
                  </a:lnTo>
                  <a:lnTo>
                    <a:pt x="1512265" y="779281"/>
                  </a:lnTo>
                  <a:lnTo>
                    <a:pt x="1452962" y="784750"/>
                  </a:lnTo>
                  <a:lnTo>
                    <a:pt x="1408486" y="789105"/>
                  </a:lnTo>
                  <a:lnTo>
                    <a:pt x="1361136" y="791946"/>
                  </a:lnTo>
                  <a:lnTo>
                    <a:pt x="1311337" y="793466"/>
                  </a:lnTo>
                  <a:lnTo>
                    <a:pt x="1259517" y="793859"/>
                  </a:lnTo>
                  <a:lnTo>
                    <a:pt x="1206102" y="793321"/>
                  </a:lnTo>
                  <a:lnTo>
                    <a:pt x="1151521" y="792043"/>
                  </a:lnTo>
                  <a:lnTo>
                    <a:pt x="1096199" y="790222"/>
                  </a:lnTo>
                  <a:lnTo>
                    <a:pt x="1040564" y="788050"/>
                  </a:lnTo>
                  <a:lnTo>
                    <a:pt x="985043" y="785721"/>
                  </a:lnTo>
                  <a:lnTo>
                    <a:pt x="930062" y="783431"/>
                  </a:lnTo>
                  <a:lnTo>
                    <a:pt x="876049" y="781372"/>
                  </a:lnTo>
                  <a:lnTo>
                    <a:pt x="823430" y="779739"/>
                  </a:lnTo>
                  <a:lnTo>
                    <a:pt x="772633" y="778725"/>
                  </a:lnTo>
                  <a:lnTo>
                    <a:pt x="724083" y="778526"/>
                  </a:lnTo>
                  <a:lnTo>
                    <a:pt x="678209" y="779334"/>
                  </a:lnTo>
                  <a:lnTo>
                    <a:pt x="635438" y="781344"/>
                  </a:lnTo>
                  <a:lnTo>
                    <a:pt x="596195" y="784750"/>
                  </a:lnTo>
                  <a:lnTo>
                    <a:pt x="544054" y="789574"/>
                  </a:lnTo>
                  <a:lnTo>
                    <a:pt x="493246" y="792449"/>
                  </a:lnTo>
                  <a:lnTo>
                    <a:pt x="443527" y="793697"/>
                  </a:lnTo>
                  <a:lnTo>
                    <a:pt x="394652" y="793640"/>
                  </a:lnTo>
                  <a:lnTo>
                    <a:pt x="346375" y="792598"/>
                  </a:lnTo>
                  <a:lnTo>
                    <a:pt x="298453" y="790893"/>
                  </a:lnTo>
                  <a:lnTo>
                    <a:pt x="250640" y="788848"/>
                  </a:lnTo>
                  <a:lnTo>
                    <a:pt x="202693" y="786782"/>
                  </a:lnTo>
                  <a:lnTo>
                    <a:pt x="154365" y="785018"/>
                  </a:lnTo>
                  <a:lnTo>
                    <a:pt x="105412" y="783877"/>
                  </a:lnTo>
                  <a:lnTo>
                    <a:pt x="55590" y="783680"/>
                  </a:lnTo>
                  <a:lnTo>
                    <a:pt x="4654" y="784750"/>
                  </a:lnTo>
                  <a:lnTo>
                    <a:pt x="1057" y="743975"/>
                  </a:lnTo>
                  <a:lnTo>
                    <a:pt x="0" y="700930"/>
                  </a:lnTo>
                  <a:lnTo>
                    <a:pt x="677" y="654681"/>
                  </a:lnTo>
                  <a:lnTo>
                    <a:pt x="2285" y="604296"/>
                  </a:lnTo>
                  <a:lnTo>
                    <a:pt x="4020" y="548841"/>
                  </a:lnTo>
                  <a:lnTo>
                    <a:pt x="5078" y="487383"/>
                  </a:lnTo>
                  <a:lnTo>
                    <a:pt x="4654" y="418990"/>
                  </a:lnTo>
                  <a:lnTo>
                    <a:pt x="3855" y="357854"/>
                  </a:lnTo>
                  <a:lnTo>
                    <a:pt x="3793" y="300570"/>
                  </a:lnTo>
                  <a:lnTo>
                    <a:pt x="4214" y="246870"/>
                  </a:lnTo>
                  <a:lnTo>
                    <a:pt x="4863" y="196486"/>
                  </a:lnTo>
                  <a:lnTo>
                    <a:pt x="5487" y="149149"/>
                  </a:lnTo>
                  <a:lnTo>
                    <a:pt x="5830" y="104593"/>
                  </a:lnTo>
                  <a:lnTo>
                    <a:pt x="5637" y="62549"/>
                  </a:lnTo>
                  <a:lnTo>
                    <a:pt x="4654" y="227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54939" y="933957"/>
            <a:ext cx="8615045" cy="2631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1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BST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 a binary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tree with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 following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properties:</a:t>
            </a:r>
            <a:endParaRPr sz="3200">
              <a:latin typeface="Times New Roman"/>
              <a:cs typeface="Times New Roman"/>
            </a:endParaRPr>
          </a:p>
          <a:p>
            <a:pPr marL="1003300" marR="5080" indent="-534035">
              <a:lnSpc>
                <a:spcPct val="100000"/>
              </a:lnSpc>
              <a:spcBef>
                <a:spcPts val="2765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value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root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node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greater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all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data </a:t>
            </a:r>
            <a:r>
              <a:rPr dirty="0" sz="2800">
                <a:latin typeface="Times New Roman"/>
                <a:cs typeface="Times New Roman"/>
              </a:rPr>
              <a:t>values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stored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left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subtree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less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or </a:t>
            </a:r>
            <a:r>
              <a:rPr dirty="0" sz="2800">
                <a:latin typeface="Times New Roman"/>
                <a:cs typeface="Times New Roman"/>
              </a:rPr>
              <a:t>equal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all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values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stored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right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subtree.</a:t>
            </a:r>
            <a:endParaRPr sz="2800">
              <a:latin typeface="Times New Roman"/>
              <a:cs typeface="Times New Roman"/>
            </a:endParaRPr>
          </a:p>
          <a:p>
            <a:pPr marL="1003300" indent="-53403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dirty="0" sz="2400">
                <a:latin typeface="Tahoma"/>
                <a:cs typeface="Tahoma"/>
              </a:rPr>
              <a:t>Both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left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subtree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right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subtree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are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BSTs.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1237" y="3794569"/>
            <a:ext cx="4429125" cy="275272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064889" y="387172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08270" y="4633976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21635" y="4633976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44623" y="539597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379089" y="5395976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26889" y="5395976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817870" y="5395976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351270" y="615828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988689" y="615828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775330" y="6158280"/>
            <a:ext cx="229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436870" y="615828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4037" y="909637"/>
            <a:ext cx="6181725" cy="404812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324858" y="1044955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21502" y="216725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728341" y="216725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59685" y="3289172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66896" y="328917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89245" y="328917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772782" y="328917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35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517638" y="4411471"/>
            <a:ext cx="330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45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218178" y="4411471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91816" y="441147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240526" y="4411471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15" name="object 1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ahoma"/>
                <a:cs typeface="Tahoma"/>
              </a:rPr>
              <a:t>Binary</a:t>
            </a:r>
            <a:r>
              <a:rPr dirty="0" spc="-2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Search</a:t>
            </a:r>
            <a:r>
              <a:rPr dirty="0" spc="-2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Tree</a:t>
            </a:r>
            <a:r>
              <a:rPr dirty="0" spc="-5" b="1">
                <a:latin typeface="Tahoma"/>
                <a:cs typeface="Tahoma"/>
              </a:rPr>
              <a:t> </a:t>
            </a:r>
            <a:r>
              <a:rPr dirty="0" spc="-10" b="1">
                <a:latin typeface="Tahoma"/>
                <a:cs typeface="Tahoma"/>
              </a:rPr>
              <a:t>(BST)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4037" y="909637"/>
            <a:ext cx="6181725" cy="404812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324858" y="1044955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21502" y="216725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728341" y="216725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59685" y="3289172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66896" y="328917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89245" y="328917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772782" y="328917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35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517638" y="4411471"/>
            <a:ext cx="330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45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218178" y="4411471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91816" y="441147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240526" y="4411471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15" name="object 1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ahoma"/>
                <a:cs typeface="Tahoma"/>
              </a:rPr>
              <a:t>Binary</a:t>
            </a:r>
            <a:r>
              <a:rPr dirty="0" spc="-2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Search</a:t>
            </a:r>
            <a:r>
              <a:rPr dirty="0" spc="-2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Tree</a:t>
            </a:r>
            <a:r>
              <a:rPr dirty="0" spc="-5" b="1">
                <a:latin typeface="Tahoma"/>
                <a:cs typeface="Tahoma"/>
              </a:rPr>
              <a:t> </a:t>
            </a:r>
            <a:r>
              <a:rPr dirty="0" spc="-10" b="1">
                <a:latin typeface="Tahoma"/>
                <a:cs typeface="Tahoma"/>
              </a:rPr>
              <a:t>(BST)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3637" y="1596961"/>
            <a:ext cx="5800725" cy="381800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899786" y="175082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52361" y="2772536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47084" y="2772536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678938" y="379399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68241" y="379399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34836" y="379399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80529" y="379399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793481" y="4947666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28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267961" y="490499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25773" y="4902834"/>
            <a:ext cx="229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918197" y="490499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103365" y="4745863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385942" y="474395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17" name="object 17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ahoma"/>
                <a:cs typeface="Tahoma"/>
              </a:rPr>
              <a:t>Binary</a:t>
            </a:r>
            <a:r>
              <a:rPr dirty="0" spc="-2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Search</a:t>
            </a:r>
            <a:r>
              <a:rPr dirty="0" spc="-2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Tree</a:t>
            </a:r>
            <a:r>
              <a:rPr dirty="0" spc="-5" b="1">
                <a:latin typeface="Tahoma"/>
                <a:cs typeface="Tahoma"/>
              </a:rPr>
              <a:t> </a:t>
            </a:r>
            <a:r>
              <a:rPr dirty="0" spc="-10" b="1">
                <a:latin typeface="Tahoma"/>
                <a:cs typeface="Tahoma"/>
              </a:rPr>
              <a:t>(BST)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637" y="1671637"/>
            <a:ext cx="6562725" cy="389572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026534" y="1794509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16117" y="287439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36698" y="287439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41754" y="395401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32582" y="395401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019547" y="395401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310376" y="395401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05573" y="5033898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36011" y="5033898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23289" y="503389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14" name="object 1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ahoma"/>
                <a:cs typeface="Tahoma"/>
              </a:rPr>
              <a:t>Binary</a:t>
            </a:r>
            <a:r>
              <a:rPr dirty="0" spc="-2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Search</a:t>
            </a:r>
            <a:r>
              <a:rPr dirty="0" spc="-2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Tree</a:t>
            </a:r>
            <a:r>
              <a:rPr dirty="0" spc="-5" b="1">
                <a:latin typeface="Tahoma"/>
                <a:cs typeface="Tahoma"/>
              </a:rPr>
              <a:t> </a:t>
            </a:r>
            <a:r>
              <a:rPr dirty="0" spc="-10" b="1">
                <a:latin typeface="Tahoma"/>
                <a:cs typeface="Tahoma"/>
              </a:rPr>
              <a:t>(BST)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0261" y="1519237"/>
            <a:ext cx="5054599" cy="367582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490084" y="1595069"/>
            <a:ext cx="165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21273" y="235775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40989" y="2357754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01239" y="312000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92092" y="312000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58561" y="312000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275070" y="3120009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02628" y="3882008"/>
            <a:ext cx="114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417189" y="388200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13" name="object 1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ahoma"/>
                <a:cs typeface="Tahoma"/>
              </a:rPr>
              <a:t>Binary</a:t>
            </a:r>
            <a:r>
              <a:rPr dirty="0" spc="-2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Search</a:t>
            </a:r>
            <a:r>
              <a:rPr dirty="0" spc="-2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Tree</a:t>
            </a:r>
            <a:r>
              <a:rPr dirty="0" spc="-5" b="1">
                <a:latin typeface="Tahoma"/>
                <a:cs typeface="Tahoma"/>
              </a:rPr>
              <a:t> </a:t>
            </a:r>
            <a:r>
              <a:rPr dirty="0" spc="-10" b="1">
                <a:latin typeface="Tahoma"/>
                <a:cs typeface="Tahoma"/>
              </a:rPr>
              <a:t>(BST)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5037" y="1519237"/>
            <a:ext cx="5038725" cy="3081337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598289" y="1595069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41670" y="23577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55289" y="23577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21635" y="312000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12489" y="312000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60670" y="312000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351270" y="312000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84923" y="38820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31489" y="38820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68423" y="38820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43000" y="4648200"/>
            <a:ext cx="5029200" cy="528955"/>
          </a:xfrm>
          <a:prstGeom prst="rect">
            <a:avLst/>
          </a:prstGeom>
          <a:solidFill>
            <a:srgbClr val="292834"/>
          </a:solidFill>
          <a:ln w="9525">
            <a:solidFill>
              <a:srgbClr val="243847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Violating</a:t>
            </a:r>
            <a:r>
              <a:rPr dirty="0" sz="28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8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condition</a:t>
            </a:r>
            <a:r>
              <a:rPr dirty="0" sz="28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BST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15" name="object 1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ahoma"/>
                <a:cs typeface="Tahoma"/>
              </a:rPr>
              <a:t>Binary</a:t>
            </a:r>
            <a:r>
              <a:rPr dirty="0" spc="-2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Search</a:t>
            </a:r>
            <a:r>
              <a:rPr dirty="0" spc="-2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Tree</a:t>
            </a:r>
            <a:r>
              <a:rPr dirty="0" spc="-5" b="1">
                <a:latin typeface="Tahoma"/>
                <a:cs typeface="Tahoma"/>
              </a:rPr>
              <a:t> </a:t>
            </a:r>
            <a:r>
              <a:rPr dirty="0" spc="-10" b="1">
                <a:latin typeface="Tahoma"/>
                <a:cs typeface="Tahoma"/>
              </a:rPr>
              <a:t>(BST)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017269">
              <a:lnSpc>
                <a:spcPct val="100000"/>
              </a:lnSpc>
              <a:spcBef>
                <a:spcPts val="90"/>
              </a:spcBef>
            </a:pPr>
            <a:r>
              <a:rPr dirty="0" spc="-260"/>
              <a:t>Trees</a:t>
            </a:r>
            <a:r>
              <a:rPr dirty="0" spc="35"/>
              <a:t> </a:t>
            </a:r>
            <a:r>
              <a:rPr dirty="0" spc="80"/>
              <a:t>to</a:t>
            </a:r>
            <a:r>
              <a:rPr dirty="0" spc="65"/>
              <a:t> </a:t>
            </a:r>
            <a:r>
              <a:rPr dirty="0" spc="-65"/>
              <a:t>represent</a:t>
            </a:r>
            <a:r>
              <a:rPr dirty="0" spc="50"/>
              <a:t> </a:t>
            </a:r>
            <a:r>
              <a:rPr dirty="0" sz="4650" spc="-280" b="1" i="1">
                <a:latin typeface="Gill Sans MT"/>
                <a:cs typeface="Gill Sans MT"/>
              </a:rPr>
              <a:t>hierarchy</a:t>
            </a:r>
            <a:endParaRPr sz="4650">
              <a:latin typeface="Gill Sans MT"/>
              <a:cs typeface="Gill Sans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19100" y="914400"/>
            <a:ext cx="8297545" cy="5730240"/>
            <a:chOff x="419100" y="914400"/>
            <a:chExt cx="8297545" cy="5730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19" y="914400"/>
              <a:ext cx="6172200" cy="317144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3980793"/>
              <a:ext cx="8297301" cy="2663774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6448044" y="2116835"/>
            <a:ext cx="2466340" cy="585470"/>
          </a:xfrm>
          <a:prstGeom prst="rect">
            <a:avLst/>
          </a:prstGeom>
          <a:solidFill>
            <a:srgbClr val="BEE3FF"/>
          </a:solidFill>
          <a:ln w="9525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dirty="0" sz="3200" spc="-10" b="1">
                <a:latin typeface="Times New Roman"/>
                <a:cs typeface="Times New Roman"/>
              </a:rPr>
              <a:t>EXAMPLES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3538" y="74421"/>
            <a:ext cx="12979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Node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069336" y="2584716"/>
            <a:ext cx="841375" cy="722630"/>
          </a:xfrm>
          <a:custGeom>
            <a:avLst/>
            <a:gdLst/>
            <a:ahLst/>
            <a:cxnLst/>
            <a:rect l="l" t="t" r="r" b="b"/>
            <a:pathLst>
              <a:path w="841375" h="722629">
                <a:moveTo>
                  <a:pt x="841248" y="365747"/>
                </a:moveTo>
                <a:lnTo>
                  <a:pt x="0" y="365747"/>
                </a:lnTo>
                <a:lnTo>
                  <a:pt x="0" y="722363"/>
                </a:lnTo>
                <a:lnTo>
                  <a:pt x="841248" y="722363"/>
                </a:lnTo>
                <a:lnTo>
                  <a:pt x="841248" y="365747"/>
                </a:lnTo>
                <a:close/>
              </a:path>
              <a:path w="841375" h="722629">
                <a:moveTo>
                  <a:pt x="841248" y="0"/>
                </a:moveTo>
                <a:lnTo>
                  <a:pt x="0" y="0"/>
                </a:lnTo>
                <a:lnTo>
                  <a:pt x="0" y="356603"/>
                </a:lnTo>
                <a:lnTo>
                  <a:pt x="841248" y="356603"/>
                </a:lnTo>
                <a:lnTo>
                  <a:pt x="84124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740" y="1083309"/>
            <a:ext cx="305435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2400" spc="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240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spc="-25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2400" spc="-25">
                <a:latin typeface="Consolas"/>
                <a:cs typeface="Consolas"/>
              </a:rPr>
              <a:t>&gt; </a:t>
            </a: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240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2400" spc="1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400" spc="-5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24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2400" spc="-10">
                <a:latin typeface="Consolas"/>
                <a:cs typeface="Consolas"/>
              </a:rPr>
              <a:t>:</a:t>
            </a:r>
            <a:endParaRPr sz="24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T </a:t>
            </a:r>
            <a:r>
              <a:rPr dirty="0" sz="2400" spc="-20">
                <a:latin typeface="Consolas"/>
                <a:cs typeface="Consolas"/>
              </a:rPr>
              <a:t>data;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74394" y="2546730"/>
            <a:ext cx="2548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2400">
                <a:latin typeface="Consolas"/>
                <a:cs typeface="Consolas"/>
              </a:rPr>
              <a:t>&gt;</a:t>
            </a:r>
            <a:r>
              <a:rPr dirty="0" sz="2400" spc="2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*</a:t>
            </a:r>
            <a:r>
              <a:rPr dirty="0" sz="2400" spc="25">
                <a:latin typeface="Consolas"/>
                <a:cs typeface="Consolas"/>
              </a:rPr>
              <a:t> </a:t>
            </a:r>
            <a:r>
              <a:rPr dirty="0" sz="2400" spc="-20">
                <a:latin typeface="Consolas"/>
                <a:cs typeface="Consolas"/>
              </a:rPr>
              <a:t>left;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74394" y="2912745"/>
            <a:ext cx="2717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2400">
                <a:latin typeface="Consolas"/>
                <a:cs typeface="Consolas"/>
              </a:rPr>
              <a:t>&gt;</a:t>
            </a:r>
            <a:r>
              <a:rPr dirty="0" sz="2400" spc="2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*</a:t>
            </a:r>
            <a:r>
              <a:rPr dirty="0" sz="2400" spc="25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right;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74394" y="3278504"/>
            <a:ext cx="23806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nsolas"/>
                <a:cs typeface="Consolas"/>
              </a:rPr>
              <a:t>Node(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2400" spc="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r>
              <a:rPr dirty="0" sz="2400" spc="3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 spc="-25">
                <a:latin typeface="Consolas"/>
                <a:cs typeface="Consolas"/>
              </a:rPr>
              <a:t>0);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9740" y="3644265"/>
            <a:ext cx="4569460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2400" spc="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240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400" spc="-10"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469900" marR="5080" indent="-457834">
              <a:lnSpc>
                <a:spcPct val="100000"/>
              </a:lnSpc>
            </a:pP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2400" spc="4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400">
                <a:latin typeface="Consolas"/>
                <a:cs typeface="Consolas"/>
              </a:rPr>
              <a:t>&gt;::Node(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400" spc="4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r>
              <a:rPr dirty="0" sz="2400">
                <a:latin typeface="Consolas"/>
                <a:cs typeface="Consolas"/>
              </a:rPr>
              <a:t>)</a:t>
            </a:r>
            <a:r>
              <a:rPr dirty="0" sz="2400" spc="55">
                <a:latin typeface="Consolas"/>
                <a:cs typeface="Consolas"/>
              </a:rPr>
              <a:t> </a:t>
            </a:r>
            <a:r>
              <a:rPr dirty="0" sz="2400" spc="-50">
                <a:latin typeface="Consolas"/>
                <a:cs typeface="Consolas"/>
              </a:rPr>
              <a:t>{ </a:t>
            </a:r>
            <a:r>
              <a:rPr dirty="0" sz="2400">
                <a:latin typeface="Consolas"/>
                <a:cs typeface="Consolas"/>
              </a:rPr>
              <a:t>data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15">
                <a:latin typeface="Consolas"/>
                <a:cs typeface="Consolas"/>
              </a:rPr>
              <a:t> </a:t>
            </a:r>
            <a:r>
              <a:rPr dirty="0" sz="2400" spc="-25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r>
              <a:rPr dirty="0" sz="2400" spc="-25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469900" marR="1905635">
              <a:lnSpc>
                <a:spcPct val="100000"/>
              </a:lnSpc>
            </a:pPr>
            <a:r>
              <a:rPr dirty="0" sz="2400">
                <a:latin typeface="Consolas"/>
                <a:cs typeface="Consolas"/>
              </a:rPr>
              <a:t>left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15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NULL; </a:t>
            </a:r>
            <a:r>
              <a:rPr dirty="0" sz="2400">
                <a:latin typeface="Consolas"/>
                <a:cs typeface="Consolas"/>
              </a:rPr>
              <a:t>right</a:t>
            </a:r>
            <a:r>
              <a:rPr dirty="0" sz="2400" spc="1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15">
                <a:latin typeface="Consolas"/>
                <a:cs typeface="Consolas"/>
              </a:rPr>
              <a:t> </a:t>
            </a:r>
            <a:r>
              <a:rPr dirty="0" sz="2400" spc="-20">
                <a:latin typeface="Consolas"/>
                <a:cs typeface="Consolas"/>
              </a:rPr>
              <a:t>NULL;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2853" y="1061478"/>
            <a:ext cx="4429125" cy="275738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6327140" y="1138173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470140" y="19005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183885" y="19005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706873" y="266255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641085" y="26625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089140" y="26625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079993" y="26625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613393" y="34248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250940" y="34248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037582" y="3424808"/>
            <a:ext cx="229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698740" y="34248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2905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Tree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933958"/>
            <a:ext cx="7503159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84886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tree</a:t>
            </a:r>
            <a:r>
              <a:rPr dirty="0" sz="18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Node&lt;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root;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 spc="-10">
                <a:latin typeface="Consolas"/>
                <a:cs typeface="Consolas"/>
              </a:rPr>
              <a:t>tree();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insertR(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Node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*&amp;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node</a:t>
            </a:r>
            <a:r>
              <a:rPr dirty="0" sz="1800" spc="-1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insertI(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5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r>
              <a:rPr dirty="0" sz="1800" spc="-25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visit(Node&lt;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ptr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cout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&lt;&lt;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ptr→data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&lt;&lt;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""</a:t>
            </a:r>
            <a:r>
              <a:rPr dirty="0" sz="1800">
                <a:latin typeface="Consolas"/>
                <a:cs typeface="Consolas"/>
              </a:rPr>
              <a:t>;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}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searchR(Node&lt;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node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r>
              <a:rPr dirty="0" sz="1800" spc="-25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469900" marR="4391025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searchI(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10">
                <a:latin typeface="Consolas"/>
                <a:cs typeface="Consolas"/>
              </a:rPr>
              <a:t>);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deleteR(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4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r>
              <a:rPr dirty="0" sz="1800" spc="-25">
                <a:latin typeface="Consolas"/>
                <a:cs typeface="Consolas"/>
              </a:rPr>
              <a:t>)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deleteI(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4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r>
              <a:rPr dirty="0" sz="1800" spc="-25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469900" marR="38227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getPredecessor(Node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node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data</a:t>
            </a:r>
            <a:r>
              <a:rPr dirty="0" sz="1800" spc="-10">
                <a:latin typeface="Consolas"/>
                <a:cs typeface="Consolas"/>
              </a:rPr>
              <a:t>);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Destroy(Node&lt;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*&amp;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node</a:t>
            </a:r>
            <a:r>
              <a:rPr dirty="0" sz="1800" spc="-1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~tree()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Destroy(root);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9740" y="5324094"/>
            <a:ext cx="275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630310" y="5328440"/>
            <a:ext cx="3369310" cy="1231900"/>
          </a:xfrm>
          <a:custGeom>
            <a:avLst/>
            <a:gdLst/>
            <a:ahLst/>
            <a:cxnLst/>
            <a:rect l="l" t="t" r="r" b="b"/>
            <a:pathLst>
              <a:path w="3369309" h="1231900">
                <a:moveTo>
                  <a:pt x="9251" y="15465"/>
                </a:moveTo>
                <a:lnTo>
                  <a:pt x="76810" y="14050"/>
                </a:lnTo>
                <a:lnTo>
                  <a:pt x="137422" y="12657"/>
                </a:lnTo>
                <a:lnTo>
                  <a:pt x="192256" y="11345"/>
                </a:lnTo>
                <a:lnTo>
                  <a:pt x="242478" y="10171"/>
                </a:lnTo>
                <a:lnTo>
                  <a:pt x="289259" y="9194"/>
                </a:lnTo>
                <a:lnTo>
                  <a:pt x="333766" y="8473"/>
                </a:lnTo>
                <a:lnTo>
                  <a:pt x="377168" y="8065"/>
                </a:lnTo>
                <a:lnTo>
                  <a:pt x="420634" y="8029"/>
                </a:lnTo>
                <a:lnTo>
                  <a:pt x="465331" y="8423"/>
                </a:lnTo>
                <a:lnTo>
                  <a:pt x="512429" y="9305"/>
                </a:lnTo>
                <a:lnTo>
                  <a:pt x="563096" y="10734"/>
                </a:lnTo>
                <a:lnTo>
                  <a:pt x="618500" y="12768"/>
                </a:lnTo>
                <a:lnTo>
                  <a:pt x="679811" y="15465"/>
                </a:lnTo>
                <a:lnTo>
                  <a:pt x="737913" y="17442"/>
                </a:lnTo>
                <a:lnTo>
                  <a:pt x="792531" y="17911"/>
                </a:lnTo>
                <a:lnTo>
                  <a:pt x="844236" y="17174"/>
                </a:lnTo>
                <a:lnTo>
                  <a:pt x="893597" y="15532"/>
                </a:lnTo>
                <a:lnTo>
                  <a:pt x="941187" y="13285"/>
                </a:lnTo>
                <a:lnTo>
                  <a:pt x="987574" y="10733"/>
                </a:lnTo>
                <a:lnTo>
                  <a:pt x="1033331" y="8179"/>
                </a:lnTo>
                <a:lnTo>
                  <a:pt x="1079028" y="5921"/>
                </a:lnTo>
                <a:lnTo>
                  <a:pt x="1125235" y="4262"/>
                </a:lnTo>
                <a:lnTo>
                  <a:pt x="1172523" y="3502"/>
                </a:lnTo>
                <a:lnTo>
                  <a:pt x="1221462" y="3942"/>
                </a:lnTo>
                <a:lnTo>
                  <a:pt x="1272624" y="5881"/>
                </a:lnTo>
                <a:lnTo>
                  <a:pt x="1326580" y="9622"/>
                </a:lnTo>
                <a:lnTo>
                  <a:pt x="1383899" y="15465"/>
                </a:lnTo>
                <a:lnTo>
                  <a:pt x="1446942" y="22129"/>
                </a:lnTo>
                <a:lnTo>
                  <a:pt x="1508507" y="27151"/>
                </a:lnTo>
                <a:lnTo>
                  <a:pt x="1568475" y="30678"/>
                </a:lnTo>
                <a:lnTo>
                  <a:pt x="1626728" y="32852"/>
                </a:lnTo>
                <a:lnTo>
                  <a:pt x="1683149" y="33820"/>
                </a:lnTo>
                <a:lnTo>
                  <a:pt x="1737621" y="33725"/>
                </a:lnTo>
                <a:lnTo>
                  <a:pt x="1790026" y="32713"/>
                </a:lnTo>
                <a:lnTo>
                  <a:pt x="1840245" y="30927"/>
                </a:lnTo>
                <a:lnTo>
                  <a:pt x="1888163" y="28513"/>
                </a:lnTo>
                <a:lnTo>
                  <a:pt x="1933661" y="25615"/>
                </a:lnTo>
                <a:lnTo>
                  <a:pt x="1976621" y="22378"/>
                </a:lnTo>
                <a:lnTo>
                  <a:pt x="2016926" y="18947"/>
                </a:lnTo>
                <a:lnTo>
                  <a:pt x="2054459" y="15465"/>
                </a:lnTo>
                <a:lnTo>
                  <a:pt x="2098786" y="12196"/>
                </a:lnTo>
                <a:lnTo>
                  <a:pt x="2146152" y="10385"/>
                </a:lnTo>
                <a:lnTo>
                  <a:pt x="2196043" y="9763"/>
                </a:lnTo>
                <a:lnTo>
                  <a:pt x="2247945" y="10063"/>
                </a:lnTo>
                <a:lnTo>
                  <a:pt x="2301344" y="11017"/>
                </a:lnTo>
                <a:lnTo>
                  <a:pt x="2355728" y="12357"/>
                </a:lnTo>
                <a:lnTo>
                  <a:pt x="2410582" y="13814"/>
                </a:lnTo>
                <a:lnTo>
                  <a:pt x="2465394" y="15122"/>
                </a:lnTo>
                <a:lnTo>
                  <a:pt x="2519648" y="16011"/>
                </a:lnTo>
                <a:lnTo>
                  <a:pt x="2572833" y="16215"/>
                </a:lnTo>
                <a:lnTo>
                  <a:pt x="2624435" y="15465"/>
                </a:lnTo>
                <a:lnTo>
                  <a:pt x="2662347" y="14221"/>
                </a:lnTo>
                <a:lnTo>
                  <a:pt x="2701821" y="12518"/>
                </a:lnTo>
                <a:lnTo>
                  <a:pt x="2742868" y="10503"/>
                </a:lnTo>
                <a:lnTo>
                  <a:pt x="2785498" y="8323"/>
                </a:lnTo>
                <a:lnTo>
                  <a:pt x="2829723" y="6124"/>
                </a:lnTo>
                <a:lnTo>
                  <a:pt x="2875553" y="4054"/>
                </a:lnTo>
                <a:lnTo>
                  <a:pt x="2923000" y="2259"/>
                </a:lnTo>
                <a:lnTo>
                  <a:pt x="2972073" y="887"/>
                </a:lnTo>
                <a:lnTo>
                  <a:pt x="3022784" y="85"/>
                </a:lnTo>
                <a:lnTo>
                  <a:pt x="3075144" y="0"/>
                </a:lnTo>
                <a:lnTo>
                  <a:pt x="3129163" y="778"/>
                </a:lnTo>
                <a:lnTo>
                  <a:pt x="3184852" y="2566"/>
                </a:lnTo>
                <a:lnTo>
                  <a:pt x="3242223" y="5512"/>
                </a:lnTo>
                <a:lnTo>
                  <a:pt x="3301285" y="9763"/>
                </a:lnTo>
                <a:lnTo>
                  <a:pt x="3362051" y="15465"/>
                </a:lnTo>
                <a:lnTo>
                  <a:pt x="3363986" y="56911"/>
                </a:lnTo>
                <a:lnTo>
                  <a:pt x="3365490" y="100867"/>
                </a:lnTo>
                <a:lnTo>
                  <a:pt x="3366587" y="147158"/>
                </a:lnTo>
                <a:lnTo>
                  <a:pt x="3367300" y="195608"/>
                </a:lnTo>
                <a:lnTo>
                  <a:pt x="3367653" y="246043"/>
                </a:lnTo>
                <a:lnTo>
                  <a:pt x="3367670" y="298288"/>
                </a:lnTo>
                <a:lnTo>
                  <a:pt x="3367375" y="352167"/>
                </a:lnTo>
                <a:lnTo>
                  <a:pt x="3366792" y="407504"/>
                </a:lnTo>
                <a:lnTo>
                  <a:pt x="3365944" y="464125"/>
                </a:lnTo>
                <a:lnTo>
                  <a:pt x="3364855" y="521854"/>
                </a:lnTo>
                <a:lnTo>
                  <a:pt x="3363550" y="580517"/>
                </a:lnTo>
                <a:lnTo>
                  <a:pt x="3362051" y="639937"/>
                </a:lnTo>
                <a:lnTo>
                  <a:pt x="3361034" y="703232"/>
                </a:lnTo>
                <a:lnTo>
                  <a:pt x="3361226" y="763062"/>
                </a:lnTo>
                <a:lnTo>
                  <a:pt x="3362291" y="819854"/>
                </a:lnTo>
                <a:lnTo>
                  <a:pt x="3363894" y="874038"/>
                </a:lnTo>
                <a:lnTo>
                  <a:pt x="3365700" y="926044"/>
                </a:lnTo>
                <a:lnTo>
                  <a:pt x="3367375" y="976302"/>
                </a:lnTo>
                <a:lnTo>
                  <a:pt x="3368583" y="1025239"/>
                </a:lnTo>
                <a:lnTo>
                  <a:pt x="3368989" y="1073286"/>
                </a:lnTo>
                <a:lnTo>
                  <a:pt x="3368259" y="1120872"/>
                </a:lnTo>
                <a:lnTo>
                  <a:pt x="3366058" y="1168426"/>
                </a:lnTo>
                <a:lnTo>
                  <a:pt x="3362051" y="1216377"/>
                </a:lnTo>
                <a:lnTo>
                  <a:pt x="3321132" y="1211950"/>
                </a:lnTo>
                <a:lnTo>
                  <a:pt x="3277189" y="1208017"/>
                </a:lnTo>
                <a:lnTo>
                  <a:pt x="3230503" y="1204709"/>
                </a:lnTo>
                <a:lnTo>
                  <a:pt x="3181356" y="1202156"/>
                </a:lnTo>
                <a:lnTo>
                  <a:pt x="3130030" y="1200489"/>
                </a:lnTo>
                <a:lnTo>
                  <a:pt x="3076806" y="1199837"/>
                </a:lnTo>
                <a:lnTo>
                  <a:pt x="3021965" y="1200331"/>
                </a:lnTo>
                <a:lnTo>
                  <a:pt x="2965790" y="1202102"/>
                </a:lnTo>
                <a:lnTo>
                  <a:pt x="2908562" y="1205280"/>
                </a:lnTo>
                <a:lnTo>
                  <a:pt x="2850563" y="1209995"/>
                </a:lnTo>
                <a:lnTo>
                  <a:pt x="2792075" y="1216377"/>
                </a:lnTo>
                <a:lnTo>
                  <a:pt x="2745248" y="1220928"/>
                </a:lnTo>
                <a:lnTo>
                  <a:pt x="2697056" y="1223401"/>
                </a:lnTo>
                <a:lnTo>
                  <a:pt x="2647705" y="1224141"/>
                </a:lnTo>
                <a:lnTo>
                  <a:pt x="2597405" y="1223493"/>
                </a:lnTo>
                <a:lnTo>
                  <a:pt x="2546363" y="1221800"/>
                </a:lnTo>
                <a:lnTo>
                  <a:pt x="2494788" y="1219407"/>
                </a:lnTo>
                <a:lnTo>
                  <a:pt x="2442888" y="1216658"/>
                </a:lnTo>
                <a:lnTo>
                  <a:pt x="2390872" y="1213898"/>
                </a:lnTo>
                <a:lnTo>
                  <a:pt x="2338947" y="1211471"/>
                </a:lnTo>
                <a:lnTo>
                  <a:pt x="2287322" y="1209720"/>
                </a:lnTo>
                <a:lnTo>
                  <a:pt x="2236205" y="1208992"/>
                </a:lnTo>
                <a:lnTo>
                  <a:pt x="2185805" y="1209629"/>
                </a:lnTo>
                <a:lnTo>
                  <a:pt x="2136329" y="1211976"/>
                </a:lnTo>
                <a:lnTo>
                  <a:pt x="2087987" y="1216377"/>
                </a:lnTo>
                <a:lnTo>
                  <a:pt x="2030025" y="1222514"/>
                </a:lnTo>
                <a:lnTo>
                  <a:pt x="1976796" y="1226926"/>
                </a:lnTo>
                <a:lnTo>
                  <a:pt x="1927132" y="1229778"/>
                </a:lnTo>
                <a:lnTo>
                  <a:pt x="1879865" y="1231236"/>
                </a:lnTo>
                <a:lnTo>
                  <a:pt x="1833827" y="1231467"/>
                </a:lnTo>
                <a:lnTo>
                  <a:pt x="1787851" y="1230637"/>
                </a:lnTo>
                <a:lnTo>
                  <a:pt x="1740768" y="1228911"/>
                </a:lnTo>
                <a:lnTo>
                  <a:pt x="1691410" y="1226456"/>
                </a:lnTo>
                <a:lnTo>
                  <a:pt x="1638610" y="1223438"/>
                </a:lnTo>
                <a:lnTo>
                  <a:pt x="1581199" y="1220023"/>
                </a:lnTo>
                <a:lnTo>
                  <a:pt x="1518011" y="1216377"/>
                </a:lnTo>
                <a:lnTo>
                  <a:pt x="1462573" y="1213575"/>
                </a:lnTo>
                <a:lnTo>
                  <a:pt x="1408594" y="1211410"/>
                </a:lnTo>
                <a:lnTo>
                  <a:pt x="1355852" y="1209835"/>
                </a:lnTo>
                <a:lnTo>
                  <a:pt x="1304124" y="1208804"/>
                </a:lnTo>
                <a:lnTo>
                  <a:pt x="1253187" y="1208272"/>
                </a:lnTo>
                <a:lnTo>
                  <a:pt x="1202818" y="1208191"/>
                </a:lnTo>
                <a:lnTo>
                  <a:pt x="1152796" y="1208515"/>
                </a:lnTo>
                <a:lnTo>
                  <a:pt x="1102896" y="1209198"/>
                </a:lnTo>
                <a:lnTo>
                  <a:pt x="1052897" y="1210194"/>
                </a:lnTo>
                <a:lnTo>
                  <a:pt x="1002575" y="1211456"/>
                </a:lnTo>
                <a:lnTo>
                  <a:pt x="951709" y="1212938"/>
                </a:lnTo>
                <a:lnTo>
                  <a:pt x="900075" y="1214594"/>
                </a:lnTo>
                <a:lnTo>
                  <a:pt x="847451" y="1216377"/>
                </a:lnTo>
                <a:lnTo>
                  <a:pt x="805094" y="1217363"/>
                </a:lnTo>
                <a:lnTo>
                  <a:pt x="759673" y="1217602"/>
                </a:lnTo>
                <a:lnTo>
                  <a:pt x="711627" y="1217218"/>
                </a:lnTo>
                <a:lnTo>
                  <a:pt x="661393" y="1216337"/>
                </a:lnTo>
                <a:lnTo>
                  <a:pt x="609413" y="1215084"/>
                </a:lnTo>
                <a:lnTo>
                  <a:pt x="556125" y="1213582"/>
                </a:lnTo>
                <a:lnTo>
                  <a:pt x="501967" y="1211957"/>
                </a:lnTo>
                <a:lnTo>
                  <a:pt x="447381" y="1210334"/>
                </a:lnTo>
                <a:lnTo>
                  <a:pt x="392804" y="1208837"/>
                </a:lnTo>
                <a:lnTo>
                  <a:pt x="338676" y="1207591"/>
                </a:lnTo>
                <a:lnTo>
                  <a:pt x="285437" y="1206721"/>
                </a:lnTo>
                <a:lnTo>
                  <a:pt x="233525" y="1206352"/>
                </a:lnTo>
                <a:lnTo>
                  <a:pt x="183380" y="1206607"/>
                </a:lnTo>
                <a:lnTo>
                  <a:pt x="135440" y="1207613"/>
                </a:lnTo>
                <a:lnTo>
                  <a:pt x="90146" y="1209493"/>
                </a:lnTo>
                <a:lnTo>
                  <a:pt x="47937" y="1212373"/>
                </a:lnTo>
                <a:lnTo>
                  <a:pt x="9251" y="1216377"/>
                </a:lnTo>
                <a:lnTo>
                  <a:pt x="10243" y="1182767"/>
                </a:lnTo>
                <a:lnTo>
                  <a:pt x="10424" y="1146832"/>
                </a:lnTo>
                <a:lnTo>
                  <a:pt x="9983" y="1108429"/>
                </a:lnTo>
                <a:lnTo>
                  <a:pt x="9110" y="1067414"/>
                </a:lnTo>
                <a:lnTo>
                  <a:pt x="7993" y="1023641"/>
                </a:lnTo>
                <a:lnTo>
                  <a:pt x="6822" y="976968"/>
                </a:lnTo>
                <a:lnTo>
                  <a:pt x="5786" y="927250"/>
                </a:lnTo>
                <a:lnTo>
                  <a:pt x="5074" y="874342"/>
                </a:lnTo>
                <a:lnTo>
                  <a:pt x="4875" y="818101"/>
                </a:lnTo>
                <a:lnTo>
                  <a:pt x="5379" y="758382"/>
                </a:lnTo>
                <a:lnTo>
                  <a:pt x="6774" y="695042"/>
                </a:lnTo>
                <a:lnTo>
                  <a:pt x="9251" y="627935"/>
                </a:lnTo>
                <a:lnTo>
                  <a:pt x="11341" y="560940"/>
                </a:lnTo>
                <a:lnTo>
                  <a:pt x="11720" y="497835"/>
                </a:lnTo>
                <a:lnTo>
                  <a:pt x="10787" y="438323"/>
                </a:lnTo>
                <a:lnTo>
                  <a:pt x="8940" y="382110"/>
                </a:lnTo>
                <a:lnTo>
                  <a:pt x="6581" y="328896"/>
                </a:lnTo>
                <a:lnTo>
                  <a:pt x="4107" y="278385"/>
                </a:lnTo>
                <a:lnTo>
                  <a:pt x="1919" y="230281"/>
                </a:lnTo>
                <a:lnTo>
                  <a:pt x="417" y="184287"/>
                </a:lnTo>
                <a:lnTo>
                  <a:pt x="0" y="140105"/>
                </a:lnTo>
                <a:lnTo>
                  <a:pt x="1066" y="97439"/>
                </a:lnTo>
                <a:lnTo>
                  <a:pt x="4017" y="55991"/>
                </a:lnTo>
                <a:lnTo>
                  <a:pt x="9251" y="1546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718428" y="5363971"/>
            <a:ext cx="3115310" cy="1124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 </a:t>
            </a:r>
            <a:r>
              <a:rPr dirty="0" sz="1800">
                <a:latin typeface="Consolas"/>
                <a:cs typeface="Consolas"/>
              </a:rPr>
              <a:t>tree</a:t>
            </a:r>
            <a:r>
              <a:rPr dirty="0" sz="1800" spc="-5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&gt;::tree()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>
                <a:latin typeface="Consolas"/>
                <a:cs typeface="Consolas"/>
              </a:rPr>
              <a:t>root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NULL;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4188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Recursive</a:t>
            </a:r>
            <a:r>
              <a:rPr dirty="0" spc="-60"/>
              <a:t> </a:t>
            </a:r>
            <a:r>
              <a:rPr dirty="0" spc="-275"/>
              <a:t>Search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86562" y="1296161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914400" y="0"/>
                </a:moveTo>
                <a:lnTo>
                  <a:pt x="0" y="0"/>
                </a:lnTo>
                <a:lnTo>
                  <a:pt x="0" y="381000"/>
                </a:lnTo>
                <a:lnTo>
                  <a:pt x="914400" y="381000"/>
                </a:lnTo>
                <a:lnTo>
                  <a:pt x="914400" y="0"/>
                </a:lnTo>
                <a:close/>
              </a:path>
            </a:pathLst>
          </a:custGeom>
          <a:solidFill>
            <a:srgbClr val="7E7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86562" y="1296161"/>
            <a:ext cx="914400" cy="381000"/>
          </a:xfrm>
          <a:prstGeom prst="rect">
            <a:avLst/>
          </a:prstGeom>
          <a:ln w="25400">
            <a:solidFill>
              <a:srgbClr val="44829B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390"/>
              </a:spcBef>
            </a:pPr>
            <a:r>
              <a:rPr dirty="0" sz="1800" spc="-20">
                <a:latin typeface="Times New Roman"/>
                <a:cs typeface="Times New Roman"/>
              </a:rPr>
              <a:t>root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883661" y="1283461"/>
            <a:ext cx="635000" cy="558800"/>
            <a:chOff x="2883661" y="1283461"/>
            <a:chExt cx="635000" cy="558800"/>
          </a:xfrm>
        </p:grpSpPr>
        <p:sp>
          <p:nvSpPr>
            <p:cNvPr id="6" name="object 6" descr=""/>
            <p:cNvSpPr/>
            <p:nvPr/>
          </p:nvSpPr>
          <p:spPr>
            <a:xfrm>
              <a:off x="2896361" y="1296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4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5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5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4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3D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896361" y="1296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4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4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5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5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140075" y="1446783"/>
            <a:ext cx="1143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931163" y="1658111"/>
            <a:ext cx="415925" cy="714375"/>
            <a:chOff x="931163" y="1658111"/>
            <a:chExt cx="415925" cy="714375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163" y="1658111"/>
              <a:ext cx="415531" cy="714375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058188" y="1677161"/>
              <a:ext cx="171450" cy="469265"/>
            </a:xfrm>
            <a:custGeom>
              <a:avLst/>
              <a:gdLst/>
              <a:ahLst/>
              <a:cxnLst/>
              <a:rect l="l" t="t" r="r" b="b"/>
              <a:pathLst>
                <a:path w="171450" h="469264">
                  <a:moveTo>
                    <a:pt x="16459" y="297961"/>
                  </a:moveTo>
                  <a:lnTo>
                    <a:pt x="9297" y="300354"/>
                  </a:lnTo>
                  <a:lnTo>
                    <a:pt x="3650" y="305405"/>
                  </a:lnTo>
                  <a:lnTo>
                    <a:pt x="477" y="311991"/>
                  </a:lnTo>
                  <a:lnTo>
                    <a:pt x="0" y="319268"/>
                  </a:lnTo>
                  <a:lnTo>
                    <a:pt x="2439" y="326389"/>
                  </a:lnTo>
                  <a:lnTo>
                    <a:pt x="85573" y="469011"/>
                  </a:lnTo>
                  <a:lnTo>
                    <a:pt x="107634" y="431164"/>
                  </a:lnTo>
                  <a:lnTo>
                    <a:pt x="66523" y="431164"/>
                  </a:lnTo>
                  <a:lnTo>
                    <a:pt x="66523" y="360640"/>
                  </a:lnTo>
                  <a:lnTo>
                    <a:pt x="35357" y="307213"/>
                  </a:lnTo>
                  <a:lnTo>
                    <a:pt x="30325" y="301605"/>
                  </a:lnTo>
                  <a:lnTo>
                    <a:pt x="23747" y="298450"/>
                  </a:lnTo>
                  <a:lnTo>
                    <a:pt x="16459" y="297961"/>
                  </a:lnTo>
                  <a:close/>
                </a:path>
                <a:path w="171450" h="469264">
                  <a:moveTo>
                    <a:pt x="66523" y="360640"/>
                  </a:moveTo>
                  <a:lnTo>
                    <a:pt x="66523" y="431164"/>
                  </a:lnTo>
                  <a:lnTo>
                    <a:pt x="104623" y="431164"/>
                  </a:lnTo>
                  <a:lnTo>
                    <a:pt x="104623" y="421513"/>
                  </a:lnTo>
                  <a:lnTo>
                    <a:pt x="69114" y="421513"/>
                  </a:lnTo>
                  <a:lnTo>
                    <a:pt x="85573" y="393297"/>
                  </a:lnTo>
                  <a:lnTo>
                    <a:pt x="66523" y="360640"/>
                  </a:lnTo>
                  <a:close/>
                </a:path>
                <a:path w="171450" h="469264">
                  <a:moveTo>
                    <a:pt x="154688" y="297961"/>
                  </a:moveTo>
                  <a:lnTo>
                    <a:pt x="147400" y="298450"/>
                  </a:lnTo>
                  <a:lnTo>
                    <a:pt x="140822" y="301605"/>
                  </a:lnTo>
                  <a:lnTo>
                    <a:pt x="135789" y="307213"/>
                  </a:lnTo>
                  <a:lnTo>
                    <a:pt x="104623" y="360640"/>
                  </a:lnTo>
                  <a:lnTo>
                    <a:pt x="104623" y="431164"/>
                  </a:lnTo>
                  <a:lnTo>
                    <a:pt x="107634" y="431164"/>
                  </a:lnTo>
                  <a:lnTo>
                    <a:pt x="168707" y="326389"/>
                  </a:lnTo>
                  <a:lnTo>
                    <a:pt x="171147" y="319268"/>
                  </a:lnTo>
                  <a:lnTo>
                    <a:pt x="170670" y="311991"/>
                  </a:lnTo>
                  <a:lnTo>
                    <a:pt x="167497" y="305405"/>
                  </a:lnTo>
                  <a:lnTo>
                    <a:pt x="161849" y="300354"/>
                  </a:lnTo>
                  <a:lnTo>
                    <a:pt x="154688" y="297961"/>
                  </a:lnTo>
                  <a:close/>
                </a:path>
                <a:path w="171450" h="469264">
                  <a:moveTo>
                    <a:pt x="85573" y="393297"/>
                  </a:moveTo>
                  <a:lnTo>
                    <a:pt x="69114" y="421513"/>
                  </a:lnTo>
                  <a:lnTo>
                    <a:pt x="102032" y="421513"/>
                  </a:lnTo>
                  <a:lnTo>
                    <a:pt x="85573" y="393297"/>
                  </a:lnTo>
                  <a:close/>
                </a:path>
                <a:path w="171450" h="469264">
                  <a:moveTo>
                    <a:pt x="104623" y="360640"/>
                  </a:moveTo>
                  <a:lnTo>
                    <a:pt x="85573" y="393297"/>
                  </a:lnTo>
                  <a:lnTo>
                    <a:pt x="102032" y="421513"/>
                  </a:lnTo>
                  <a:lnTo>
                    <a:pt x="104623" y="421513"/>
                  </a:lnTo>
                  <a:lnTo>
                    <a:pt x="104623" y="360640"/>
                  </a:lnTo>
                  <a:close/>
                </a:path>
                <a:path w="171450" h="469264">
                  <a:moveTo>
                    <a:pt x="104623" y="0"/>
                  </a:moveTo>
                  <a:lnTo>
                    <a:pt x="66523" y="0"/>
                  </a:lnTo>
                  <a:lnTo>
                    <a:pt x="66523" y="360640"/>
                  </a:lnTo>
                  <a:lnTo>
                    <a:pt x="85573" y="393297"/>
                  </a:lnTo>
                  <a:lnTo>
                    <a:pt x="104623" y="360640"/>
                  </a:lnTo>
                  <a:lnTo>
                    <a:pt x="1046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840739" y="2171191"/>
            <a:ext cx="635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NULL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557527" y="1373136"/>
            <a:ext cx="3028315" cy="1307465"/>
            <a:chOff x="1557527" y="1373136"/>
            <a:chExt cx="3028315" cy="1307465"/>
          </a:xfrm>
        </p:grpSpPr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7527" y="1373136"/>
              <a:ext cx="1541907" cy="415531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599818" y="1467612"/>
              <a:ext cx="1296670" cy="172085"/>
            </a:xfrm>
            <a:custGeom>
              <a:avLst/>
              <a:gdLst/>
              <a:ahLst/>
              <a:cxnLst/>
              <a:rect l="l" t="t" r="r" b="b"/>
              <a:pathLst>
                <a:path w="1296670" h="172085">
                  <a:moveTo>
                    <a:pt x="1187505" y="107882"/>
                  </a:moveTo>
                  <a:lnTo>
                    <a:pt x="1132205" y="135889"/>
                  </a:lnTo>
                  <a:lnTo>
                    <a:pt x="1126323" y="140559"/>
                  </a:lnTo>
                  <a:lnTo>
                    <a:pt x="1122775" y="146954"/>
                  </a:lnTo>
                  <a:lnTo>
                    <a:pt x="1121846" y="154231"/>
                  </a:lnTo>
                  <a:lnTo>
                    <a:pt x="1123823" y="161543"/>
                  </a:lnTo>
                  <a:lnTo>
                    <a:pt x="1128545" y="167479"/>
                  </a:lnTo>
                  <a:lnTo>
                    <a:pt x="1134935" y="171021"/>
                  </a:lnTo>
                  <a:lnTo>
                    <a:pt x="1142182" y="171920"/>
                  </a:lnTo>
                  <a:lnTo>
                    <a:pt x="1149477" y="169925"/>
                  </a:lnTo>
                  <a:lnTo>
                    <a:pt x="1263626" y="112013"/>
                  </a:lnTo>
                  <a:lnTo>
                    <a:pt x="1257808" y="112013"/>
                  </a:lnTo>
                  <a:lnTo>
                    <a:pt x="1187505" y="107882"/>
                  </a:lnTo>
                  <a:close/>
                </a:path>
                <a:path w="1296670" h="172085">
                  <a:moveTo>
                    <a:pt x="1221176" y="90830"/>
                  </a:moveTo>
                  <a:lnTo>
                    <a:pt x="1187505" y="107882"/>
                  </a:lnTo>
                  <a:lnTo>
                    <a:pt x="1257808" y="112013"/>
                  </a:lnTo>
                  <a:lnTo>
                    <a:pt x="1257988" y="108838"/>
                  </a:lnTo>
                  <a:lnTo>
                    <a:pt x="1248283" y="108838"/>
                  </a:lnTo>
                  <a:lnTo>
                    <a:pt x="1221176" y="90830"/>
                  </a:lnTo>
                  <a:close/>
                </a:path>
                <a:path w="1296670" h="172085">
                  <a:moveTo>
                    <a:pt x="1152253" y="1073"/>
                  </a:moveTo>
                  <a:lnTo>
                    <a:pt x="1144952" y="1127"/>
                  </a:lnTo>
                  <a:lnTo>
                    <a:pt x="1138181" y="3937"/>
                  </a:lnTo>
                  <a:lnTo>
                    <a:pt x="1132839" y="9271"/>
                  </a:lnTo>
                  <a:lnTo>
                    <a:pt x="1129976" y="16273"/>
                  </a:lnTo>
                  <a:lnTo>
                    <a:pt x="1130030" y="23574"/>
                  </a:lnTo>
                  <a:lnTo>
                    <a:pt x="1132822" y="30327"/>
                  </a:lnTo>
                  <a:lnTo>
                    <a:pt x="1138174" y="35687"/>
                  </a:lnTo>
                  <a:lnTo>
                    <a:pt x="1189676" y="69902"/>
                  </a:lnTo>
                  <a:lnTo>
                    <a:pt x="1259967" y="74040"/>
                  </a:lnTo>
                  <a:lnTo>
                    <a:pt x="1257808" y="112013"/>
                  </a:lnTo>
                  <a:lnTo>
                    <a:pt x="1263626" y="112013"/>
                  </a:lnTo>
                  <a:lnTo>
                    <a:pt x="1296670" y="95250"/>
                  </a:lnTo>
                  <a:lnTo>
                    <a:pt x="1159212" y="3919"/>
                  </a:lnTo>
                  <a:lnTo>
                    <a:pt x="1152253" y="1073"/>
                  </a:lnTo>
                  <a:close/>
                </a:path>
                <a:path w="1296670" h="172085">
                  <a:moveTo>
                    <a:pt x="1250314" y="76073"/>
                  </a:moveTo>
                  <a:lnTo>
                    <a:pt x="1221176" y="90830"/>
                  </a:lnTo>
                  <a:lnTo>
                    <a:pt x="1248283" y="108838"/>
                  </a:lnTo>
                  <a:lnTo>
                    <a:pt x="1250314" y="76073"/>
                  </a:lnTo>
                  <a:close/>
                </a:path>
                <a:path w="1296670" h="172085">
                  <a:moveTo>
                    <a:pt x="1259851" y="76073"/>
                  </a:moveTo>
                  <a:lnTo>
                    <a:pt x="1250314" y="76073"/>
                  </a:lnTo>
                  <a:lnTo>
                    <a:pt x="1248283" y="108838"/>
                  </a:lnTo>
                  <a:lnTo>
                    <a:pt x="1257988" y="108838"/>
                  </a:lnTo>
                  <a:lnTo>
                    <a:pt x="1259851" y="76073"/>
                  </a:lnTo>
                  <a:close/>
                </a:path>
                <a:path w="1296670" h="172085">
                  <a:moveTo>
                    <a:pt x="2286" y="0"/>
                  </a:moveTo>
                  <a:lnTo>
                    <a:pt x="0" y="38100"/>
                  </a:lnTo>
                  <a:lnTo>
                    <a:pt x="1187505" y="107882"/>
                  </a:lnTo>
                  <a:lnTo>
                    <a:pt x="1221176" y="90830"/>
                  </a:lnTo>
                  <a:lnTo>
                    <a:pt x="1189676" y="69902"/>
                  </a:lnTo>
                  <a:lnTo>
                    <a:pt x="2286" y="0"/>
                  </a:lnTo>
                  <a:close/>
                </a:path>
                <a:path w="1296670" h="172085">
                  <a:moveTo>
                    <a:pt x="1189676" y="69902"/>
                  </a:moveTo>
                  <a:lnTo>
                    <a:pt x="1221176" y="90830"/>
                  </a:lnTo>
                  <a:lnTo>
                    <a:pt x="1250314" y="76073"/>
                  </a:lnTo>
                  <a:lnTo>
                    <a:pt x="1259851" y="76073"/>
                  </a:lnTo>
                  <a:lnTo>
                    <a:pt x="1259967" y="74040"/>
                  </a:lnTo>
                  <a:lnTo>
                    <a:pt x="1189676" y="69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963161" y="2134362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4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5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5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4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3D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963161" y="2134362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4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4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5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5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206875" y="2284983"/>
            <a:ext cx="1143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2883661" y="1283461"/>
            <a:ext cx="635000" cy="558800"/>
            <a:chOff x="2883661" y="1283461"/>
            <a:chExt cx="635000" cy="558800"/>
          </a:xfrm>
        </p:grpSpPr>
        <p:sp>
          <p:nvSpPr>
            <p:cNvPr id="20" name="object 20" descr=""/>
            <p:cNvSpPr/>
            <p:nvPr/>
          </p:nvSpPr>
          <p:spPr>
            <a:xfrm>
              <a:off x="2896361" y="1296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4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5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5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4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896361" y="1296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4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4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5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5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047999" y="1383791"/>
              <a:ext cx="228600" cy="368935"/>
            </a:xfrm>
            <a:custGeom>
              <a:avLst/>
              <a:gdLst/>
              <a:ahLst/>
              <a:cxnLst/>
              <a:rect l="l" t="t" r="r" b="b"/>
              <a:pathLst>
                <a:path w="228600" h="368935">
                  <a:moveTo>
                    <a:pt x="2286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28600" y="368808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3127375" y="140919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3264661" y="1715998"/>
            <a:ext cx="989965" cy="1650364"/>
            <a:chOff x="3264661" y="1715998"/>
            <a:chExt cx="989965" cy="1650364"/>
          </a:xfrm>
        </p:grpSpPr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1943" y="1715998"/>
              <a:ext cx="892606" cy="721893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3404869" y="1736470"/>
              <a:ext cx="647065" cy="476884"/>
            </a:xfrm>
            <a:custGeom>
              <a:avLst/>
              <a:gdLst/>
              <a:ahLst/>
              <a:cxnLst/>
              <a:rect l="l" t="t" r="r" b="b"/>
              <a:pathLst>
                <a:path w="647064" h="476885">
                  <a:moveTo>
                    <a:pt x="486663" y="422148"/>
                  </a:moveTo>
                  <a:lnTo>
                    <a:pt x="479103" y="422915"/>
                  </a:lnTo>
                  <a:lnTo>
                    <a:pt x="472662" y="426386"/>
                  </a:lnTo>
                  <a:lnTo>
                    <a:pt x="467983" y="432024"/>
                  </a:lnTo>
                  <a:lnTo>
                    <a:pt x="465708" y="439292"/>
                  </a:lnTo>
                  <a:lnTo>
                    <a:pt x="466476" y="446780"/>
                  </a:lnTo>
                  <a:lnTo>
                    <a:pt x="469947" y="453183"/>
                  </a:lnTo>
                  <a:lnTo>
                    <a:pt x="475585" y="457848"/>
                  </a:lnTo>
                  <a:lnTo>
                    <a:pt x="482853" y="460120"/>
                  </a:lnTo>
                  <a:lnTo>
                    <a:pt x="646938" y="476503"/>
                  </a:lnTo>
                  <a:lnTo>
                    <a:pt x="643915" y="469645"/>
                  </a:lnTo>
                  <a:lnTo>
                    <a:pt x="605154" y="469645"/>
                  </a:lnTo>
                  <a:lnTo>
                    <a:pt x="548181" y="428323"/>
                  </a:lnTo>
                  <a:lnTo>
                    <a:pt x="486663" y="422148"/>
                  </a:lnTo>
                  <a:close/>
                </a:path>
                <a:path w="647064" h="476885">
                  <a:moveTo>
                    <a:pt x="548181" y="428323"/>
                  </a:moveTo>
                  <a:lnTo>
                    <a:pt x="605154" y="469645"/>
                  </a:lnTo>
                  <a:lnTo>
                    <a:pt x="610797" y="461899"/>
                  </a:lnTo>
                  <a:lnTo>
                    <a:pt x="598931" y="461899"/>
                  </a:lnTo>
                  <a:lnTo>
                    <a:pt x="585799" y="432099"/>
                  </a:lnTo>
                  <a:lnTo>
                    <a:pt x="548181" y="428323"/>
                  </a:lnTo>
                  <a:close/>
                </a:path>
                <a:path w="647064" h="476885">
                  <a:moveTo>
                    <a:pt x="562709" y="314124"/>
                  </a:moveTo>
                  <a:lnTo>
                    <a:pt x="555370" y="315721"/>
                  </a:lnTo>
                  <a:lnTo>
                    <a:pt x="549163" y="320115"/>
                  </a:lnTo>
                  <a:lnTo>
                    <a:pt x="545242" y="326294"/>
                  </a:lnTo>
                  <a:lnTo>
                    <a:pt x="543940" y="333474"/>
                  </a:lnTo>
                  <a:lnTo>
                    <a:pt x="545591" y="340867"/>
                  </a:lnTo>
                  <a:lnTo>
                    <a:pt x="570488" y="397358"/>
                  </a:lnTo>
                  <a:lnTo>
                    <a:pt x="627633" y="438784"/>
                  </a:lnTo>
                  <a:lnTo>
                    <a:pt x="605154" y="469645"/>
                  </a:lnTo>
                  <a:lnTo>
                    <a:pt x="643915" y="469645"/>
                  </a:lnTo>
                  <a:lnTo>
                    <a:pt x="580389" y="325500"/>
                  </a:lnTo>
                  <a:lnTo>
                    <a:pt x="576052" y="319311"/>
                  </a:lnTo>
                  <a:lnTo>
                    <a:pt x="569880" y="315420"/>
                  </a:lnTo>
                  <a:lnTo>
                    <a:pt x="562709" y="314124"/>
                  </a:lnTo>
                  <a:close/>
                </a:path>
                <a:path w="647064" h="476885">
                  <a:moveTo>
                    <a:pt x="585799" y="432099"/>
                  </a:moveTo>
                  <a:lnTo>
                    <a:pt x="598931" y="461899"/>
                  </a:lnTo>
                  <a:lnTo>
                    <a:pt x="618235" y="435355"/>
                  </a:lnTo>
                  <a:lnTo>
                    <a:pt x="585799" y="432099"/>
                  </a:lnTo>
                  <a:close/>
                </a:path>
                <a:path w="647064" h="476885">
                  <a:moveTo>
                    <a:pt x="570488" y="397358"/>
                  </a:moveTo>
                  <a:lnTo>
                    <a:pt x="585799" y="432099"/>
                  </a:lnTo>
                  <a:lnTo>
                    <a:pt x="618235" y="435355"/>
                  </a:lnTo>
                  <a:lnTo>
                    <a:pt x="598931" y="461899"/>
                  </a:lnTo>
                  <a:lnTo>
                    <a:pt x="610797" y="461899"/>
                  </a:lnTo>
                  <a:lnTo>
                    <a:pt x="627633" y="438784"/>
                  </a:lnTo>
                  <a:lnTo>
                    <a:pt x="570488" y="397358"/>
                  </a:lnTo>
                  <a:close/>
                </a:path>
                <a:path w="647064" h="476885">
                  <a:moveTo>
                    <a:pt x="22351" y="0"/>
                  </a:moveTo>
                  <a:lnTo>
                    <a:pt x="0" y="30733"/>
                  </a:lnTo>
                  <a:lnTo>
                    <a:pt x="548181" y="428323"/>
                  </a:lnTo>
                  <a:lnTo>
                    <a:pt x="585799" y="432099"/>
                  </a:lnTo>
                  <a:lnTo>
                    <a:pt x="570488" y="397358"/>
                  </a:lnTo>
                  <a:lnTo>
                    <a:pt x="223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277361" y="2820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4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5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5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4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3D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277361" y="2820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4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4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5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5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3521075" y="2971037"/>
            <a:ext cx="1143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950461" y="2121661"/>
            <a:ext cx="635000" cy="558800"/>
            <a:chOff x="3950461" y="2121661"/>
            <a:chExt cx="635000" cy="558800"/>
          </a:xfrm>
        </p:grpSpPr>
        <p:sp>
          <p:nvSpPr>
            <p:cNvPr id="31" name="object 31" descr=""/>
            <p:cNvSpPr/>
            <p:nvPr/>
          </p:nvSpPr>
          <p:spPr>
            <a:xfrm>
              <a:off x="3963161" y="21343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4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5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5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4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963161" y="21343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4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4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5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5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114799" y="2221991"/>
              <a:ext cx="228600" cy="368935"/>
            </a:xfrm>
            <a:custGeom>
              <a:avLst/>
              <a:gdLst/>
              <a:ahLst/>
              <a:cxnLst/>
              <a:rect l="l" t="t" r="r" b="b"/>
              <a:pathLst>
                <a:path w="228600" h="368935">
                  <a:moveTo>
                    <a:pt x="2286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28600" y="368808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4194175" y="224739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1969261" y="2197861"/>
            <a:ext cx="2130425" cy="926465"/>
            <a:chOff x="1969261" y="2197861"/>
            <a:chExt cx="2130425" cy="926465"/>
          </a:xfrm>
        </p:grpSpPr>
        <p:pic>
          <p:nvPicPr>
            <p:cNvPr id="36" name="object 3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4447" y="2558846"/>
              <a:ext cx="514896" cy="564972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3797045" y="2577972"/>
              <a:ext cx="269875" cy="321310"/>
            </a:xfrm>
            <a:custGeom>
              <a:avLst/>
              <a:gdLst/>
              <a:ahLst/>
              <a:cxnLst/>
              <a:rect l="l" t="t" r="r" b="b"/>
              <a:pathLst>
                <a:path w="269875" h="321310">
                  <a:moveTo>
                    <a:pt x="48387" y="142239"/>
                  </a:moveTo>
                  <a:lnTo>
                    <a:pt x="0" y="320801"/>
                  </a:lnTo>
                  <a:lnTo>
                    <a:pt x="46202" y="303784"/>
                  </a:lnTo>
                  <a:lnTo>
                    <a:pt x="38734" y="303784"/>
                  </a:lnTo>
                  <a:lnTo>
                    <a:pt x="9270" y="279526"/>
                  </a:lnTo>
                  <a:lnTo>
                    <a:pt x="54153" y="225158"/>
                  </a:lnTo>
                  <a:lnTo>
                    <a:pt x="64134" y="164084"/>
                  </a:lnTo>
                  <a:lnTo>
                    <a:pt x="63835" y="156509"/>
                  </a:lnTo>
                  <a:lnTo>
                    <a:pt x="60785" y="149875"/>
                  </a:lnTo>
                  <a:lnTo>
                    <a:pt x="55473" y="144885"/>
                  </a:lnTo>
                  <a:lnTo>
                    <a:pt x="48387" y="142239"/>
                  </a:lnTo>
                  <a:close/>
                </a:path>
                <a:path w="269875" h="321310">
                  <a:moveTo>
                    <a:pt x="54153" y="225158"/>
                  </a:moveTo>
                  <a:lnTo>
                    <a:pt x="9270" y="279526"/>
                  </a:lnTo>
                  <a:lnTo>
                    <a:pt x="38734" y="303784"/>
                  </a:lnTo>
                  <a:lnTo>
                    <a:pt x="46280" y="294639"/>
                  </a:lnTo>
                  <a:lnTo>
                    <a:pt x="42799" y="294639"/>
                  </a:lnTo>
                  <a:lnTo>
                    <a:pt x="17399" y="273685"/>
                  </a:lnTo>
                  <a:lnTo>
                    <a:pt x="48068" y="262395"/>
                  </a:lnTo>
                  <a:lnTo>
                    <a:pt x="54153" y="225158"/>
                  </a:lnTo>
                  <a:close/>
                </a:path>
                <a:path w="269875" h="321310">
                  <a:moveTo>
                    <a:pt x="149096" y="226855"/>
                  </a:moveTo>
                  <a:lnTo>
                    <a:pt x="141604" y="227964"/>
                  </a:lnTo>
                  <a:lnTo>
                    <a:pt x="83713" y="249274"/>
                  </a:lnTo>
                  <a:lnTo>
                    <a:pt x="38734" y="303784"/>
                  </a:lnTo>
                  <a:lnTo>
                    <a:pt x="46202" y="303784"/>
                  </a:lnTo>
                  <a:lnTo>
                    <a:pt x="154812" y="263778"/>
                  </a:lnTo>
                  <a:lnTo>
                    <a:pt x="161204" y="259788"/>
                  </a:lnTo>
                  <a:lnTo>
                    <a:pt x="165465" y="253857"/>
                  </a:lnTo>
                  <a:lnTo>
                    <a:pt x="167225" y="246759"/>
                  </a:lnTo>
                  <a:lnTo>
                    <a:pt x="166115" y="239267"/>
                  </a:lnTo>
                  <a:lnTo>
                    <a:pt x="162125" y="232876"/>
                  </a:lnTo>
                  <a:lnTo>
                    <a:pt x="156194" y="228615"/>
                  </a:lnTo>
                  <a:lnTo>
                    <a:pt x="149096" y="226855"/>
                  </a:lnTo>
                  <a:close/>
                </a:path>
                <a:path w="269875" h="321310">
                  <a:moveTo>
                    <a:pt x="48068" y="262395"/>
                  </a:moveTo>
                  <a:lnTo>
                    <a:pt x="17399" y="273685"/>
                  </a:lnTo>
                  <a:lnTo>
                    <a:pt x="42799" y="294639"/>
                  </a:lnTo>
                  <a:lnTo>
                    <a:pt x="48068" y="262395"/>
                  </a:lnTo>
                  <a:close/>
                </a:path>
                <a:path w="269875" h="321310">
                  <a:moveTo>
                    <a:pt x="83713" y="249274"/>
                  </a:moveTo>
                  <a:lnTo>
                    <a:pt x="48068" y="262395"/>
                  </a:lnTo>
                  <a:lnTo>
                    <a:pt x="42799" y="294639"/>
                  </a:lnTo>
                  <a:lnTo>
                    <a:pt x="46280" y="294639"/>
                  </a:lnTo>
                  <a:lnTo>
                    <a:pt x="83713" y="249274"/>
                  </a:lnTo>
                  <a:close/>
                </a:path>
                <a:path w="269875" h="321310">
                  <a:moveTo>
                    <a:pt x="240029" y="0"/>
                  </a:moveTo>
                  <a:lnTo>
                    <a:pt x="54153" y="225158"/>
                  </a:lnTo>
                  <a:lnTo>
                    <a:pt x="48068" y="262395"/>
                  </a:lnTo>
                  <a:lnTo>
                    <a:pt x="83713" y="249274"/>
                  </a:lnTo>
                  <a:lnTo>
                    <a:pt x="269493" y="24129"/>
                  </a:lnTo>
                  <a:lnTo>
                    <a:pt x="2400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981961" y="22105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4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5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5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4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3D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981961" y="22105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4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4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5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5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7166609" y="2464434"/>
            <a:ext cx="1094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1.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Search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225294" y="2361183"/>
            <a:ext cx="1143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2289048" y="1719122"/>
            <a:ext cx="2449195" cy="2332990"/>
            <a:chOff x="2289048" y="1719122"/>
            <a:chExt cx="2449195" cy="2332990"/>
          </a:xfrm>
        </p:grpSpPr>
        <p:pic>
          <p:nvPicPr>
            <p:cNvPr id="43" name="object 4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9048" y="1719122"/>
              <a:ext cx="743445" cy="795096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2501646" y="1739137"/>
              <a:ext cx="497840" cy="550545"/>
            </a:xfrm>
            <a:custGeom>
              <a:avLst/>
              <a:gdLst/>
              <a:ahLst/>
              <a:cxnLst/>
              <a:rect l="l" t="t" r="r" b="b"/>
              <a:pathLst>
                <a:path w="497839" h="550544">
                  <a:moveTo>
                    <a:pt x="48438" y="373598"/>
                  </a:moveTo>
                  <a:lnTo>
                    <a:pt x="41656" y="376396"/>
                  </a:lnTo>
                  <a:lnTo>
                    <a:pt x="36397" y="381527"/>
                  </a:lnTo>
                  <a:lnTo>
                    <a:pt x="33401" y="388492"/>
                  </a:lnTo>
                  <a:lnTo>
                    <a:pt x="0" y="550037"/>
                  </a:lnTo>
                  <a:lnTo>
                    <a:pt x="47881" y="534670"/>
                  </a:lnTo>
                  <a:lnTo>
                    <a:pt x="39370" y="534670"/>
                  </a:lnTo>
                  <a:lnTo>
                    <a:pt x="11049" y="509142"/>
                  </a:lnTo>
                  <a:lnTo>
                    <a:pt x="58231" y="456701"/>
                  </a:lnTo>
                  <a:lnTo>
                    <a:pt x="70739" y="396239"/>
                  </a:lnTo>
                  <a:lnTo>
                    <a:pt x="70722" y="388492"/>
                  </a:lnTo>
                  <a:lnTo>
                    <a:pt x="68040" y="381888"/>
                  </a:lnTo>
                  <a:lnTo>
                    <a:pt x="62952" y="376630"/>
                  </a:lnTo>
                  <a:lnTo>
                    <a:pt x="56006" y="373634"/>
                  </a:lnTo>
                  <a:lnTo>
                    <a:pt x="48438" y="373598"/>
                  </a:lnTo>
                  <a:close/>
                </a:path>
                <a:path w="497839" h="550544">
                  <a:moveTo>
                    <a:pt x="58231" y="456701"/>
                  </a:moveTo>
                  <a:lnTo>
                    <a:pt x="11049" y="509142"/>
                  </a:lnTo>
                  <a:lnTo>
                    <a:pt x="39370" y="534670"/>
                  </a:lnTo>
                  <a:lnTo>
                    <a:pt x="47366" y="525779"/>
                  </a:lnTo>
                  <a:lnTo>
                    <a:pt x="43942" y="525779"/>
                  </a:lnTo>
                  <a:lnTo>
                    <a:pt x="19431" y="503809"/>
                  </a:lnTo>
                  <a:lnTo>
                    <a:pt x="50550" y="493833"/>
                  </a:lnTo>
                  <a:lnTo>
                    <a:pt x="58231" y="456701"/>
                  </a:lnTo>
                  <a:close/>
                </a:path>
                <a:path w="497839" h="550544">
                  <a:moveTo>
                    <a:pt x="152933" y="462543"/>
                  </a:moveTo>
                  <a:lnTo>
                    <a:pt x="145415" y="463423"/>
                  </a:lnTo>
                  <a:lnTo>
                    <a:pt x="86456" y="482323"/>
                  </a:lnTo>
                  <a:lnTo>
                    <a:pt x="39370" y="534670"/>
                  </a:lnTo>
                  <a:lnTo>
                    <a:pt x="47881" y="534670"/>
                  </a:lnTo>
                  <a:lnTo>
                    <a:pt x="157099" y="499617"/>
                  </a:lnTo>
                  <a:lnTo>
                    <a:pt x="163703" y="495958"/>
                  </a:lnTo>
                  <a:lnTo>
                    <a:pt x="168211" y="490251"/>
                  </a:lnTo>
                  <a:lnTo>
                    <a:pt x="170243" y="483258"/>
                  </a:lnTo>
                  <a:lnTo>
                    <a:pt x="169418" y="475741"/>
                  </a:lnTo>
                  <a:lnTo>
                    <a:pt x="165685" y="469120"/>
                  </a:lnTo>
                  <a:lnTo>
                    <a:pt x="159940" y="464581"/>
                  </a:lnTo>
                  <a:lnTo>
                    <a:pt x="152933" y="462543"/>
                  </a:lnTo>
                  <a:close/>
                </a:path>
                <a:path w="497839" h="550544">
                  <a:moveTo>
                    <a:pt x="50550" y="493833"/>
                  </a:moveTo>
                  <a:lnTo>
                    <a:pt x="19431" y="503809"/>
                  </a:lnTo>
                  <a:lnTo>
                    <a:pt x="43942" y="525779"/>
                  </a:lnTo>
                  <a:lnTo>
                    <a:pt x="50550" y="493833"/>
                  </a:lnTo>
                  <a:close/>
                </a:path>
                <a:path w="497839" h="550544">
                  <a:moveTo>
                    <a:pt x="86456" y="482323"/>
                  </a:moveTo>
                  <a:lnTo>
                    <a:pt x="50550" y="493833"/>
                  </a:lnTo>
                  <a:lnTo>
                    <a:pt x="43942" y="525779"/>
                  </a:lnTo>
                  <a:lnTo>
                    <a:pt x="47366" y="525779"/>
                  </a:lnTo>
                  <a:lnTo>
                    <a:pt x="86456" y="482323"/>
                  </a:lnTo>
                  <a:close/>
                </a:path>
                <a:path w="497839" h="550544">
                  <a:moveTo>
                    <a:pt x="469138" y="0"/>
                  </a:moveTo>
                  <a:lnTo>
                    <a:pt x="58231" y="456701"/>
                  </a:lnTo>
                  <a:lnTo>
                    <a:pt x="50550" y="493833"/>
                  </a:lnTo>
                  <a:lnTo>
                    <a:pt x="86456" y="482323"/>
                  </a:lnTo>
                  <a:lnTo>
                    <a:pt x="497459" y="25400"/>
                  </a:lnTo>
                  <a:lnTo>
                    <a:pt x="4691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115562" y="3505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4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4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4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3D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115562" y="3505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4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4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4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267200" y="3593591"/>
              <a:ext cx="228600" cy="368935"/>
            </a:xfrm>
            <a:custGeom>
              <a:avLst/>
              <a:gdLst/>
              <a:ahLst/>
              <a:cxnLst/>
              <a:rect l="l" t="t" r="r" b="b"/>
              <a:pathLst>
                <a:path w="228600" h="368935">
                  <a:moveTo>
                    <a:pt x="2286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28600" y="368808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3D2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4346575" y="361924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3264661" y="2807461"/>
            <a:ext cx="635000" cy="558800"/>
            <a:chOff x="3264661" y="2807461"/>
            <a:chExt cx="635000" cy="558800"/>
          </a:xfrm>
        </p:grpSpPr>
        <p:sp>
          <p:nvSpPr>
            <p:cNvPr id="50" name="object 50" descr=""/>
            <p:cNvSpPr/>
            <p:nvPr/>
          </p:nvSpPr>
          <p:spPr>
            <a:xfrm>
              <a:off x="3277361" y="2820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4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5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5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4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3277361" y="2820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4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4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5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5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3428999" y="2907791"/>
              <a:ext cx="228600" cy="368935"/>
            </a:xfrm>
            <a:custGeom>
              <a:avLst/>
              <a:gdLst/>
              <a:ahLst/>
              <a:cxnLst/>
              <a:rect l="l" t="t" r="r" b="b"/>
              <a:pathLst>
                <a:path w="228600" h="368935">
                  <a:moveTo>
                    <a:pt x="2286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28600" y="368808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3508375" y="293344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3742944" y="2807461"/>
            <a:ext cx="1833245" cy="1002030"/>
            <a:chOff x="3742944" y="2807461"/>
            <a:chExt cx="1833245" cy="1002030"/>
          </a:xfrm>
        </p:grpSpPr>
        <p:pic>
          <p:nvPicPr>
            <p:cNvPr id="55" name="object 5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42944" y="3241522"/>
              <a:ext cx="663981" cy="567969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3785489" y="3260597"/>
              <a:ext cx="419100" cy="324485"/>
            </a:xfrm>
            <a:custGeom>
              <a:avLst/>
              <a:gdLst/>
              <a:ahLst/>
              <a:cxnLst/>
              <a:rect l="l" t="t" r="r" b="b"/>
              <a:pathLst>
                <a:path w="419100" h="324485">
                  <a:moveTo>
                    <a:pt x="259587" y="266318"/>
                  </a:moveTo>
                  <a:lnTo>
                    <a:pt x="252059" y="266898"/>
                  </a:lnTo>
                  <a:lnTo>
                    <a:pt x="245554" y="270192"/>
                  </a:lnTo>
                  <a:lnTo>
                    <a:pt x="240764" y="275677"/>
                  </a:lnTo>
                  <a:lnTo>
                    <a:pt x="238378" y="282828"/>
                  </a:lnTo>
                  <a:lnTo>
                    <a:pt x="238978" y="290411"/>
                  </a:lnTo>
                  <a:lnTo>
                    <a:pt x="242315" y="296910"/>
                  </a:lnTo>
                  <a:lnTo>
                    <a:pt x="247844" y="301670"/>
                  </a:lnTo>
                  <a:lnTo>
                    <a:pt x="255015" y="304038"/>
                  </a:lnTo>
                  <a:lnTo>
                    <a:pt x="418719" y="323976"/>
                  </a:lnTo>
                  <a:lnTo>
                    <a:pt x="415503" y="316229"/>
                  </a:lnTo>
                  <a:lnTo>
                    <a:pt x="377189" y="316229"/>
                  </a:lnTo>
                  <a:lnTo>
                    <a:pt x="321127" y="273758"/>
                  </a:lnTo>
                  <a:lnTo>
                    <a:pt x="259587" y="266318"/>
                  </a:lnTo>
                  <a:close/>
                </a:path>
                <a:path w="419100" h="324485">
                  <a:moveTo>
                    <a:pt x="321127" y="273758"/>
                  </a:moveTo>
                  <a:lnTo>
                    <a:pt x="377189" y="316229"/>
                  </a:lnTo>
                  <a:lnTo>
                    <a:pt x="383153" y="308355"/>
                  </a:lnTo>
                  <a:lnTo>
                    <a:pt x="371094" y="308355"/>
                  </a:lnTo>
                  <a:lnTo>
                    <a:pt x="358591" y="278287"/>
                  </a:lnTo>
                  <a:lnTo>
                    <a:pt x="321127" y="273758"/>
                  </a:lnTo>
                  <a:close/>
                </a:path>
                <a:path w="419100" h="324485">
                  <a:moveTo>
                    <a:pt x="337970" y="159825"/>
                  </a:moveTo>
                  <a:lnTo>
                    <a:pt x="330581" y="161289"/>
                  </a:lnTo>
                  <a:lnTo>
                    <a:pt x="324276" y="165536"/>
                  </a:lnTo>
                  <a:lnTo>
                    <a:pt x="320246" y="171640"/>
                  </a:lnTo>
                  <a:lnTo>
                    <a:pt x="318811" y="178792"/>
                  </a:lnTo>
                  <a:lnTo>
                    <a:pt x="320294" y="186181"/>
                  </a:lnTo>
                  <a:lnTo>
                    <a:pt x="344054" y="243327"/>
                  </a:lnTo>
                  <a:lnTo>
                    <a:pt x="400176" y="285876"/>
                  </a:lnTo>
                  <a:lnTo>
                    <a:pt x="377189" y="316229"/>
                  </a:lnTo>
                  <a:lnTo>
                    <a:pt x="415503" y="316229"/>
                  </a:lnTo>
                  <a:lnTo>
                    <a:pt x="355473" y="171576"/>
                  </a:lnTo>
                  <a:lnTo>
                    <a:pt x="351226" y="165326"/>
                  </a:lnTo>
                  <a:lnTo>
                    <a:pt x="345122" y="161289"/>
                  </a:lnTo>
                  <a:lnTo>
                    <a:pt x="337970" y="159825"/>
                  </a:lnTo>
                  <a:close/>
                </a:path>
                <a:path w="419100" h="324485">
                  <a:moveTo>
                    <a:pt x="358591" y="278287"/>
                  </a:moveTo>
                  <a:lnTo>
                    <a:pt x="371094" y="308355"/>
                  </a:lnTo>
                  <a:lnTo>
                    <a:pt x="390906" y="282193"/>
                  </a:lnTo>
                  <a:lnTo>
                    <a:pt x="358591" y="278287"/>
                  </a:lnTo>
                  <a:close/>
                </a:path>
                <a:path w="419100" h="324485">
                  <a:moveTo>
                    <a:pt x="344054" y="243327"/>
                  </a:moveTo>
                  <a:lnTo>
                    <a:pt x="358591" y="278287"/>
                  </a:lnTo>
                  <a:lnTo>
                    <a:pt x="390906" y="282193"/>
                  </a:lnTo>
                  <a:lnTo>
                    <a:pt x="371094" y="308355"/>
                  </a:lnTo>
                  <a:lnTo>
                    <a:pt x="383153" y="308355"/>
                  </a:lnTo>
                  <a:lnTo>
                    <a:pt x="400176" y="285876"/>
                  </a:lnTo>
                  <a:lnTo>
                    <a:pt x="344054" y="243327"/>
                  </a:lnTo>
                  <a:close/>
                </a:path>
                <a:path w="419100" h="324485">
                  <a:moveTo>
                    <a:pt x="23113" y="0"/>
                  </a:moveTo>
                  <a:lnTo>
                    <a:pt x="0" y="30479"/>
                  </a:lnTo>
                  <a:lnTo>
                    <a:pt x="321127" y="273758"/>
                  </a:lnTo>
                  <a:lnTo>
                    <a:pt x="358591" y="278287"/>
                  </a:lnTo>
                  <a:lnTo>
                    <a:pt x="344054" y="243327"/>
                  </a:lnTo>
                  <a:lnTo>
                    <a:pt x="231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953761" y="2820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4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5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5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4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3D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953761" y="2820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4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4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5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5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5121528" y="2971037"/>
            <a:ext cx="2286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 spc="-25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2731261" y="2479497"/>
            <a:ext cx="2501900" cy="1572895"/>
            <a:chOff x="2731261" y="2479497"/>
            <a:chExt cx="2501900" cy="1572895"/>
          </a:xfrm>
        </p:grpSpPr>
        <p:pic>
          <p:nvPicPr>
            <p:cNvPr id="61" name="object 6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183" y="2479497"/>
              <a:ext cx="712876" cy="566470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4562220" y="2499486"/>
              <a:ext cx="467995" cy="320675"/>
            </a:xfrm>
            <a:custGeom>
              <a:avLst/>
              <a:gdLst/>
              <a:ahLst/>
              <a:cxnLst/>
              <a:rect l="l" t="t" r="r" b="b"/>
              <a:pathLst>
                <a:path w="467995" h="320675">
                  <a:moveTo>
                    <a:pt x="305434" y="272796"/>
                  </a:moveTo>
                  <a:lnTo>
                    <a:pt x="297922" y="273843"/>
                  </a:lnTo>
                  <a:lnTo>
                    <a:pt x="291623" y="277558"/>
                  </a:lnTo>
                  <a:lnTo>
                    <a:pt x="287182" y="283368"/>
                  </a:lnTo>
                  <a:lnTo>
                    <a:pt x="285241" y="290702"/>
                  </a:lnTo>
                  <a:lnTo>
                    <a:pt x="286289" y="298215"/>
                  </a:lnTo>
                  <a:lnTo>
                    <a:pt x="290004" y="304514"/>
                  </a:lnTo>
                  <a:lnTo>
                    <a:pt x="295814" y="308955"/>
                  </a:lnTo>
                  <a:lnTo>
                    <a:pt x="303149" y="310896"/>
                  </a:lnTo>
                  <a:lnTo>
                    <a:pt x="467867" y="320675"/>
                  </a:lnTo>
                  <a:lnTo>
                    <a:pt x="465382" y="315595"/>
                  </a:lnTo>
                  <a:lnTo>
                    <a:pt x="425830" y="315595"/>
                  </a:lnTo>
                  <a:lnTo>
                    <a:pt x="367239" y="276539"/>
                  </a:lnTo>
                  <a:lnTo>
                    <a:pt x="305434" y="272796"/>
                  </a:lnTo>
                  <a:close/>
                </a:path>
                <a:path w="467995" h="320675">
                  <a:moveTo>
                    <a:pt x="367239" y="276539"/>
                  </a:moveTo>
                  <a:lnTo>
                    <a:pt x="425830" y="315595"/>
                  </a:lnTo>
                  <a:lnTo>
                    <a:pt x="430806" y="308101"/>
                  </a:lnTo>
                  <a:lnTo>
                    <a:pt x="419226" y="308101"/>
                  </a:lnTo>
                  <a:lnTo>
                    <a:pt x="404899" y="278821"/>
                  </a:lnTo>
                  <a:lnTo>
                    <a:pt x="367239" y="276539"/>
                  </a:lnTo>
                  <a:close/>
                </a:path>
                <a:path w="467995" h="320675">
                  <a:moveTo>
                    <a:pt x="377188" y="161821"/>
                  </a:moveTo>
                  <a:lnTo>
                    <a:pt x="369824" y="163702"/>
                  </a:lnTo>
                  <a:lnTo>
                    <a:pt x="363847" y="168352"/>
                  </a:lnTo>
                  <a:lnTo>
                    <a:pt x="360203" y="174704"/>
                  </a:lnTo>
                  <a:lnTo>
                    <a:pt x="359179" y="181937"/>
                  </a:lnTo>
                  <a:lnTo>
                    <a:pt x="361061" y="189229"/>
                  </a:lnTo>
                  <a:lnTo>
                    <a:pt x="388211" y="244716"/>
                  </a:lnTo>
                  <a:lnTo>
                    <a:pt x="446913" y="283845"/>
                  </a:lnTo>
                  <a:lnTo>
                    <a:pt x="425830" y="315595"/>
                  </a:lnTo>
                  <a:lnTo>
                    <a:pt x="465382" y="315595"/>
                  </a:lnTo>
                  <a:lnTo>
                    <a:pt x="395350" y="172465"/>
                  </a:lnTo>
                  <a:lnTo>
                    <a:pt x="390773" y="166489"/>
                  </a:lnTo>
                  <a:lnTo>
                    <a:pt x="384444" y="162845"/>
                  </a:lnTo>
                  <a:lnTo>
                    <a:pt x="377188" y="161821"/>
                  </a:lnTo>
                  <a:close/>
                </a:path>
                <a:path w="467995" h="320675">
                  <a:moveTo>
                    <a:pt x="404899" y="278821"/>
                  </a:moveTo>
                  <a:lnTo>
                    <a:pt x="419226" y="308101"/>
                  </a:lnTo>
                  <a:lnTo>
                    <a:pt x="437514" y="280797"/>
                  </a:lnTo>
                  <a:lnTo>
                    <a:pt x="404899" y="278821"/>
                  </a:lnTo>
                  <a:close/>
                </a:path>
                <a:path w="467995" h="320675">
                  <a:moveTo>
                    <a:pt x="388211" y="244716"/>
                  </a:moveTo>
                  <a:lnTo>
                    <a:pt x="404899" y="278821"/>
                  </a:lnTo>
                  <a:lnTo>
                    <a:pt x="437514" y="280797"/>
                  </a:lnTo>
                  <a:lnTo>
                    <a:pt x="419226" y="308101"/>
                  </a:lnTo>
                  <a:lnTo>
                    <a:pt x="430806" y="308101"/>
                  </a:lnTo>
                  <a:lnTo>
                    <a:pt x="446913" y="283845"/>
                  </a:lnTo>
                  <a:lnTo>
                    <a:pt x="388211" y="244716"/>
                  </a:lnTo>
                  <a:close/>
                </a:path>
                <a:path w="467995" h="320675">
                  <a:moveTo>
                    <a:pt x="21081" y="0"/>
                  </a:moveTo>
                  <a:lnTo>
                    <a:pt x="0" y="31750"/>
                  </a:lnTo>
                  <a:lnTo>
                    <a:pt x="367239" y="276539"/>
                  </a:lnTo>
                  <a:lnTo>
                    <a:pt x="404899" y="278821"/>
                  </a:lnTo>
                  <a:lnTo>
                    <a:pt x="388211" y="244716"/>
                  </a:lnTo>
                  <a:lnTo>
                    <a:pt x="21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2743961" y="3505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4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4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4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3D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2743961" y="3505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4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4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4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2987675" y="3656837"/>
            <a:ext cx="1143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2836164" y="3240011"/>
            <a:ext cx="1139825" cy="1650364"/>
            <a:chOff x="2836164" y="3240011"/>
            <a:chExt cx="1139825" cy="1650364"/>
          </a:xfrm>
        </p:grpSpPr>
        <p:pic>
          <p:nvPicPr>
            <p:cNvPr id="67" name="object 6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6164" y="3240011"/>
              <a:ext cx="574281" cy="491756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3048635" y="3260471"/>
              <a:ext cx="329565" cy="246379"/>
            </a:xfrm>
            <a:custGeom>
              <a:avLst/>
              <a:gdLst/>
              <a:ahLst/>
              <a:cxnLst/>
              <a:rect l="l" t="t" r="r" b="b"/>
              <a:pathLst>
                <a:path w="329564" h="246379">
                  <a:moveTo>
                    <a:pt x="84355" y="83619"/>
                  </a:moveTo>
                  <a:lnTo>
                    <a:pt x="77184" y="84915"/>
                  </a:lnTo>
                  <a:lnTo>
                    <a:pt x="71012" y="88806"/>
                  </a:lnTo>
                  <a:lnTo>
                    <a:pt x="66675" y="94995"/>
                  </a:lnTo>
                  <a:lnTo>
                    <a:pt x="0" y="245871"/>
                  </a:lnTo>
                  <a:lnTo>
                    <a:pt x="67993" y="239140"/>
                  </a:lnTo>
                  <a:lnTo>
                    <a:pt x="41782" y="239140"/>
                  </a:lnTo>
                  <a:lnTo>
                    <a:pt x="19431" y="208279"/>
                  </a:lnTo>
                  <a:lnTo>
                    <a:pt x="76568" y="166872"/>
                  </a:lnTo>
                  <a:lnTo>
                    <a:pt x="101472" y="110362"/>
                  </a:lnTo>
                  <a:lnTo>
                    <a:pt x="103070" y="102969"/>
                  </a:lnTo>
                  <a:lnTo>
                    <a:pt x="101774" y="95789"/>
                  </a:lnTo>
                  <a:lnTo>
                    <a:pt x="97883" y="89610"/>
                  </a:lnTo>
                  <a:lnTo>
                    <a:pt x="91693" y="85216"/>
                  </a:lnTo>
                  <a:lnTo>
                    <a:pt x="84355" y="83619"/>
                  </a:lnTo>
                  <a:close/>
                </a:path>
                <a:path w="329564" h="246379">
                  <a:moveTo>
                    <a:pt x="76568" y="166872"/>
                  </a:moveTo>
                  <a:lnTo>
                    <a:pt x="19431" y="208279"/>
                  </a:lnTo>
                  <a:lnTo>
                    <a:pt x="41782" y="239140"/>
                  </a:lnTo>
                  <a:lnTo>
                    <a:pt x="52466" y="231393"/>
                  </a:lnTo>
                  <a:lnTo>
                    <a:pt x="48132" y="231393"/>
                  </a:lnTo>
                  <a:lnTo>
                    <a:pt x="28828" y="204724"/>
                  </a:lnTo>
                  <a:lnTo>
                    <a:pt x="61310" y="201494"/>
                  </a:lnTo>
                  <a:lnTo>
                    <a:pt x="76568" y="166872"/>
                  </a:lnTo>
                  <a:close/>
                </a:path>
                <a:path w="329564" h="246379">
                  <a:moveTo>
                    <a:pt x="160400" y="191642"/>
                  </a:moveTo>
                  <a:lnTo>
                    <a:pt x="98844" y="197762"/>
                  </a:lnTo>
                  <a:lnTo>
                    <a:pt x="41782" y="239140"/>
                  </a:lnTo>
                  <a:lnTo>
                    <a:pt x="67993" y="239140"/>
                  </a:lnTo>
                  <a:lnTo>
                    <a:pt x="164210" y="229615"/>
                  </a:lnTo>
                  <a:lnTo>
                    <a:pt x="181228" y="208661"/>
                  </a:lnTo>
                  <a:lnTo>
                    <a:pt x="179028" y="201465"/>
                  </a:lnTo>
                  <a:lnTo>
                    <a:pt x="174386" y="195865"/>
                  </a:lnTo>
                  <a:lnTo>
                    <a:pt x="167959" y="192408"/>
                  </a:lnTo>
                  <a:lnTo>
                    <a:pt x="160400" y="191642"/>
                  </a:lnTo>
                  <a:close/>
                </a:path>
                <a:path w="329564" h="246379">
                  <a:moveTo>
                    <a:pt x="61310" y="201494"/>
                  </a:moveTo>
                  <a:lnTo>
                    <a:pt x="28828" y="204724"/>
                  </a:lnTo>
                  <a:lnTo>
                    <a:pt x="48132" y="231393"/>
                  </a:lnTo>
                  <a:lnTo>
                    <a:pt x="61310" y="201494"/>
                  </a:lnTo>
                  <a:close/>
                </a:path>
                <a:path w="329564" h="246379">
                  <a:moveTo>
                    <a:pt x="98844" y="197762"/>
                  </a:moveTo>
                  <a:lnTo>
                    <a:pt x="61310" y="201494"/>
                  </a:lnTo>
                  <a:lnTo>
                    <a:pt x="48132" y="231393"/>
                  </a:lnTo>
                  <a:lnTo>
                    <a:pt x="52466" y="231393"/>
                  </a:lnTo>
                  <a:lnTo>
                    <a:pt x="98844" y="197762"/>
                  </a:lnTo>
                  <a:close/>
                </a:path>
                <a:path w="329564" h="246379">
                  <a:moveTo>
                    <a:pt x="306831" y="0"/>
                  </a:moveTo>
                  <a:lnTo>
                    <a:pt x="76568" y="166872"/>
                  </a:lnTo>
                  <a:lnTo>
                    <a:pt x="61310" y="201494"/>
                  </a:lnTo>
                  <a:lnTo>
                    <a:pt x="98844" y="197762"/>
                  </a:lnTo>
                  <a:lnTo>
                    <a:pt x="329184" y="30733"/>
                  </a:lnTo>
                  <a:lnTo>
                    <a:pt x="3068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3353562" y="4344162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5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4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3D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3353562" y="4344162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5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4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7166609" y="2738114"/>
            <a:ext cx="1208405" cy="788670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44"/>
              </a:spcBef>
              <a:buAutoNum type="arabicPeriod" startAt="2"/>
              <a:tabLst>
                <a:tab pos="241935" algn="l"/>
              </a:tabLst>
            </a:pPr>
            <a:r>
              <a:rPr dirty="0" sz="1800" b="1">
                <a:latin typeface="Times New Roman"/>
                <a:cs typeface="Times New Roman"/>
              </a:rPr>
              <a:t>Search</a:t>
            </a:r>
            <a:r>
              <a:rPr dirty="0" sz="1800" spc="400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840"/>
              </a:spcBef>
              <a:buAutoNum type="arabicPeriod" startAt="2"/>
              <a:tabLst>
                <a:tab pos="241300" algn="l"/>
              </a:tabLst>
            </a:pPr>
            <a:r>
              <a:rPr dirty="0" sz="1800" b="1">
                <a:latin typeface="Times New Roman"/>
                <a:cs typeface="Times New Roman"/>
              </a:rPr>
              <a:t>Search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3597275" y="4495418"/>
            <a:ext cx="1143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2731261" y="3493261"/>
            <a:ext cx="1129030" cy="1076960"/>
            <a:chOff x="2731261" y="3493261"/>
            <a:chExt cx="1129030" cy="1076960"/>
          </a:xfrm>
        </p:grpSpPr>
        <p:pic>
          <p:nvPicPr>
            <p:cNvPr id="74" name="object 7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08019" y="3928922"/>
              <a:ext cx="651967" cy="641172"/>
            </a:xfrm>
            <a:prstGeom prst="rect">
              <a:avLst/>
            </a:prstGeom>
          </p:spPr>
        </p:pic>
        <p:sp>
          <p:nvSpPr>
            <p:cNvPr id="75" name="object 75" descr=""/>
            <p:cNvSpPr/>
            <p:nvPr/>
          </p:nvSpPr>
          <p:spPr>
            <a:xfrm>
              <a:off x="3250310" y="3947921"/>
              <a:ext cx="407670" cy="396875"/>
            </a:xfrm>
            <a:custGeom>
              <a:avLst/>
              <a:gdLst/>
              <a:ahLst/>
              <a:cxnLst/>
              <a:rect l="l" t="t" r="r" b="b"/>
              <a:pathLst>
                <a:path w="407670" h="396875">
                  <a:moveTo>
                    <a:pt x="248945" y="319702"/>
                  </a:moveTo>
                  <a:lnTo>
                    <a:pt x="242077" y="322198"/>
                  </a:lnTo>
                  <a:lnTo>
                    <a:pt x="236662" y="327076"/>
                  </a:lnTo>
                  <a:lnTo>
                    <a:pt x="233425" y="333882"/>
                  </a:lnTo>
                  <a:lnTo>
                    <a:pt x="233090" y="341477"/>
                  </a:lnTo>
                  <a:lnTo>
                    <a:pt x="235600" y="348345"/>
                  </a:lnTo>
                  <a:lnTo>
                    <a:pt x="240516" y="353760"/>
                  </a:lnTo>
                  <a:lnTo>
                    <a:pt x="247396" y="356996"/>
                  </a:lnTo>
                  <a:lnTo>
                    <a:pt x="407415" y="396747"/>
                  </a:lnTo>
                  <a:lnTo>
                    <a:pt x="403885" y="384047"/>
                  </a:lnTo>
                  <a:lnTo>
                    <a:pt x="367029" y="384047"/>
                  </a:lnTo>
                  <a:lnTo>
                    <a:pt x="316382" y="334837"/>
                  </a:lnTo>
                  <a:lnTo>
                    <a:pt x="256539" y="320039"/>
                  </a:lnTo>
                  <a:lnTo>
                    <a:pt x="248945" y="319702"/>
                  </a:lnTo>
                  <a:close/>
                </a:path>
                <a:path w="407670" h="396875">
                  <a:moveTo>
                    <a:pt x="316382" y="334837"/>
                  </a:moveTo>
                  <a:lnTo>
                    <a:pt x="367029" y="384047"/>
                  </a:lnTo>
                  <a:lnTo>
                    <a:pt x="375424" y="375411"/>
                  </a:lnTo>
                  <a:lnTo>
                    <a:pt x="361950" y="375411"/>
                  </a:lnTo>
                  <a:lnTo>
                    <a:pt x="353195" y="343941"/>
                  </a:lnTo>
                  <a:lnTo>
                    <a:pt x="316382" y="334837"/>
                  </a:lnTo>
                  <a:close/>
                </a:path>
                <a:path w="407670" h="396875">
                  <a:moveTo>
                    <a:pt x="347289" y="223992"/>
                  </a:moveTo>
                  <a:lnTo>
                    <a:pt x="339725" y="224535"/>
                  </a:lnTo>
                  <a:lnTo>
                    <a:pt x="332982" y="227957"/>
                  </a:lnTo>
                  <a:lnTo>
                    <a:pt x="328263" y="233521"/>
                  </a:lnTo>
                  <a:lnTo>
                    <a:pt x="325973" y="240466"/>
                  </a:lnTo>
                  <a:lnTo>
                    <a:pt x="326516" y="248030"/>
                  </a:lnTo>
                  <a:lnTo>
                    <a:pt x="343108" y="307675"/>
                  </a:lnTo>
                  <a:lnTo>
                    <a:pt x="393573" y="356742"/>
                  </a:lnTo>
                  <a:lnTo>
                    <a:pt x="367029" y="384047"/>
                  </a:lnTo>
                  <a:lnTo>
                    <a:pt x="403885" y="384047"/>
                  </a:lnTo>
                  <a:lnTo>
                    <a:pt x="363219" y="237744"/>
                  </a:lnTo>
                  <a:lnTo>
                    <a:pt x="359798" y="231001"/>
                  </a:lnTo>
                  <a:lnTo>
                    <a:pt x="354234" y="226282"/>
                  </a:lnTo>
                  <a:lnTo>
                    <a:pt x="347289" y="223992"/>
                  </a:lnTo>
                  <a:close/>
                </a:path>
                <a:path w="407670" h="396875">
                  <a:moveTo>
                    <a:pt x="353195" y="343941"/>
                  </a:moveTo>
                  <a:lnTo>
                    <a:pt x="361950" y="375411"/>
                  </a:lnTo>
                  <a:lnTo>
                    <a:pt x="384937" y="351789"/>
                  </a:lnTo>
                  <a:lnTo>
                    <a:pt x="353195" y="343941"/>
                  </a:lnTo>
                  <a:close/>
                </a:path>
                <a:path w="407670" h="396875">
                  <a:moveTo>
                    <a:pt x="343108" y="307675"/>
                  </a:moveTo>
                  <a:lnTo>
                    <a:pt x="353195" y="343941"/>
                  </a:lnTo>
                  <a:lnTo>
                    <a:pt x="384937" y="351789"/>
                  </a:lnTo>
                  <a:lnTo>
                    <a:pt x="361950" y="375411"/>
                  </a:lnTo>
                  <a:lnTo>
                    <a:pt x="375424" y="375411"/>
                  </a:lnTo>
                  <a:lnTo>
                    <a:pt x="393573" y="356742"/>
                  </a:lnTo>
                  <a:lnTo>
                    <a:pt x="343108" y="307675"/>
                  </a:lnTo>
                  <a:close/>
                </a:path>
                <a:path w="407670" h="396875">
                  <a:moveTo>
                    <a:pt x="26669" y="0"/>
                  </a:moveTo>
                  <a:lnTo>
                    <a:pt x="0" y="27431"/>
                  </a:lnTo>
                  <a:lnTo>
                    <a:pt x="316382" y="334837"/>
                  </a:lnTo>
                  <a:lnTo>
                    <a:pt x="353195" y="343941"/>
                  </a:lnTo>
                  <a:lnTo>
                    <a:pt x="343108" y="307675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2743961" y="3505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4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4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4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2743961" y="35059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4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4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4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2895599" y="3593591"/>
              <a:ext cx="228600" cy="368935"/>
            </a:xfrm>
            <a:custGeom>
              <a:avLst/>
              <a:gdLst/>
              <a:ahLst/>
              <a:cxnLst/>
              <a:rect l="l" t="t" r="r" b="b"/>
              <a:pathLst>
                <a:path w="228600" h="368935">
                  <a:moveTo>
                    <a:pt x="2286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28600" y="368808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2974975" y="361924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5703061" y="3569461"/>
            <a:ext cx="635000" cy="558800"/>
            <a:chOff x="5703061" y="3569461"/>
            <a:chExt cx="635000" cy="558800"/>
          </a:xfrm>
        </p:grpSpPr>
        <p:sp>
          <p:nvSpPr>
            <p:cNvPr id="81" name="object 81" descr=""/>
            <p:cNvSpPr/>
            <p:nvPr/>
          </p:nvSpPr>
          <p:spPr>
            <a:xfrm>
              <a:off x="5715761" y="3582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5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4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3D2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5715761" y="3582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5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4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5883528" y="3732765"/>
            <a:ext cx="2286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 spc="-25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4" name="object 84" descr=""/>
          <p:cNvGrpSpPr/>
          <p:nvPr/>
        </p:nvGrpSpPr>
        <p:grpSpPr>
          <a:xfrm>
            <a:off x="4941061" y="2807461"/>
            <a:ext cx="1282700" cy="1000760"/>
            <a:chOff x="4941061" y="2807461"/>
            <a:chExt cx="1282700" cy="1000760"/>
          </a:xfrm>
        </p:grpSpPr>
        <p:pic>
          <p:nvPicPr>
            <p:cNvPr id="85" name="object 8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34583" y="3241497"/>
              <a:ext cx="789063" cy="566470"/>
            </a:xfrm>
            <a:prstGeom prst="rect">
              <a:avLst/>
            </a:prstGeom>
          </p:spPr>
        </p:pic>
        <p:sp>
          <p:nvSpPr>
            <p:cNvPr id="86" name="object 86" descr=""/>
            <p:cNvSpPr/>
            <p:nvPr/>
          </p:nvSpPr>
          <p:spPr>
            <a:xfrm>
              <a:off x="5477763" y="3260851"/>
              <a:ext cx="542925" cy="323215"/>
            </a:xfrm>
            <a:custGeom>
              <a:avLst/>
              <a:gdLst/>
              <a:ahLst/>
              <a:cxnLst/>
              <a:rect l="l" t="t" r="r" b="b"/>
              <a:pathLst>
                <a:path w="542925" h="323214">
                  <a:moveTo>
                    <a:pt x="439480" y="284199"/>
                  </a:moveTo>
                  <a:lnTo>
                    <a:pt x="377571" y="284734"/>
                  </a:lnTo>
                  <a:lnTo>
                    <a:pt x="358648" y="303911"/>
                  </a:lnTo>
                  <a:lnTo>
                    <a:pt x="360235" y="311332"/>
                  </a:lnTo>
                  <a:lnTo>
                    <a:pt x="364394" y="317373"/>
                  </a:lnTo>
                  <a:lnTo>
                    <a:pt x="370506" y="321413"/>
                  </a:lnTo>
                  <a:lnTo>
                    <a:pt x="377951" y="322834"/>
                  </a:lnTo>
                  <a:lnTo>
                    <a:pt x="542925" y="321310"/>
                  </a:lnTo>
                  <a:lnTo>
                    <a:pt x="541677" y="319150"/>
                  </a:lnTo>
                  <a:lnTo>
                    <a:pt x="500634" y="319150"/>
                  </a:lnTo>
                  <a:lnTo>
                    <a:pt x="439480" y="284199"/>
                  </a:lnTo>
                  <a:close/>
                </a:path>
                <a:path w="542925" h="323214">
                  <a:moveTo>
                    <a:pt x="477198" y="283873"/>
                  </a:moveTo>
                  <a:lnTo>
                    <a:pt x="439480" y="284199"/>
                  </a:lnTo>
                  <a:lnTo>
                    <a:pt x="500634" y="319150"/>
                  </a:lnTo>
                  <a:lnTo>
                    <a:pt x="504621" y="312165"/>
                  </a:lnTo>
                  <a:lnTo>
                    <a:pt x="493522" y="312165"/>
                  </a:lnTo>
                  <a:lnTo>
                    <a:pt x="477198" y="283873"/>
                  </a:lnTo>
                  <a:close/>
                </a:path>
                <a:path w="542925" h="323214">
                  <a:moveTo>
                    <a:pt x="441533" y="169076"/>
                  </a:moveTo>
                  <a:lnTo>
                    <a:pt x="434339" y="171450"/>
                  </a:lnTo>
                  <a:lnTo>
                    <a:pt x="428658" y="176500"/>
                  </a:lnTo>
                  <a:lnTo>
                    <a:pt x="425465" y="183086"/>
                  </a:lnTo>
                  <a:lnTo>
                    <a:pt x="424963" y="190363"/>
                  </a:lnTo>
                  <a:lnTo>
                    <a:pt x="427355" y="197485"/>
                  </a:lnTo>
                  <a:lnTo>
                    <a:pt x="458212" y="250967"/>
                  </a:lnTo>
                  <a:lnTo>
                    <a:pt x="519557" y="286003"/>
                  </a:lnTo>
                  <a:lnTo>
                    <a:pt x="500634" y="319150"/>
                  </a:lnTo>
                  <a:lnTo>
                    <a:pt x="541677" y="319150"/>
                  </a:lnTo>
                  <a:lnTo>
                    <a:pt x="460375" y="178435"/>
                  </a:lnTo>
                  <a:lnTo>
                    <a:pt x="455396" y="172807"/>
                  </a:lnTo>
                  <a:lnTo>
                    <a:pt x="448833" y="169608"/>
                  </a:lnTo>
                  <a:lnTo>
                    <a:pt x="441533" y="169076"/>
                  </a:lnTo>
                  <a:close/>
                </a:path>
                <a:path w="542925" h="323214">
                  <a:moveTo>
                    <a:pt x="509905" y="283590"/>
                  </a:moveTo>
                  <a:lnTo>
                    <a:pt x="477198" y="283873"/>
                  </a:lnTo>
                  <a:lnTo>
                    <a:pt x="493522" y="312165"/>
                  </a:lnTo>
                  <a:lnTo>
                    <a:pt x="509905" y="283590"/>
                  </a:lnTo>
                  <a:close/>
                </a:path>
                <a:path w="542925" h="323214">
                  <a:moveTo>
                    <a:pt x="515332" y="283590"/>
                  </a:moveTo>
                  <a:lnTo>
                    <a:pt x="509905" y="283590"/>
                  </a:lnTo>
                  <a:lnTo>
                    <a:pt x="493522" y="312165"/>
                  </a:lnTo>
                  <a:lnTo>
                    <a:pt x="504621" y="312165"/>
                  </a:lnTo>
                  <a:lnTo>
                    <a:pt x="519557" y="286003"/>
                  </a:lnTo>
                  <a:lnTo>
                    <a:pt x="515332" y="283590"/>
                  </a:lnTo>
                  <a:close/>
                </a:path>
                <a:path w="542925" h="323214">
                  <a:moveTo>
                    <a:pt x="18796" y="0"/>
                  </a:moveTo>
                  <a:lnTo>
                    <a:pt x="0" y="33020"/>
                  </a:lnTo>
                  <a:lnTo>
                    <a:pt x="439480" y="284199"/>
                  </a:lnTo>
                  <a:lnTo>
                    <a:pt x="477198" y="283873"/>
                  </a:lnTo>
                  <a:lnTo>
                    <a:pt x="458212" y="250967"/>
                  </a:lnTo>
                  <a:lnTo>
                    <a:pt x="18796" y="0"/>
                  </a:lnTo>
                  <a:close/>
                </a:path>
                <a:path w="542925" h="323214">
                  <a:moveTo>
                    <a:pt x="458212" y="250967"/>
                  </a:moveTo>
                  <a:lnTo>
                    <a:pt x="477198" y="283873"/>
                  </a:lnTo>
                  <a:lnTo>
                    <a:pt x="515332" y="283590"/>
                  </a:lnTo>
                  <a:lnTo>
                    <a:pt x="458212" y="2509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4953761" y="2820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4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5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5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4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4953761" y="2820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4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4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5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5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5029199" y="2907791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4572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457200" y="36880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 descr=""/>
          <p:cNvSpPr txBox="1"/>
          <p:nvPr/>
        </p:nvSpPr>
        <p:spPr>
          <a:xfrm>
            <a:off x="5108828" y="2933446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1" name="object 91" descr=""/>
          <p:cNvGrpSpPr/>
          <p:nvPr/>
        </p:nvGrpSpPr>
        <p:grpSpPr>
          <a:xfrm>
            <a:off x="1969261" y="2197861"/>
            <a:ext cx="635000" cy="558800"/>
            <a:chOff x="1969261" y="2197861"/>
            <a:chExt cx="635000" cy="558800"/>
          </a:xfrm>
        </p:grpSpPr>
        <p:sp>
          <p:nvSpPr>
            <p:cNvPr id="92" name="object 92" descr=""/>
            <p:cNvSpPr/>
            <p:nvPr/>
          </p:nvSpPr>
          <p:spPr>
            <a:xfrm>
              <a:off x="1981961" y="22105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4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5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5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4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981961" y="22105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4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4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5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5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2133599" y="2298191"/>
              <a:ext cx="228600" cy="368935"/>
            </a:xfrm>
            <a:custGeom>
              <a:avLst/>
              <a:gdLst/>
              <a:ahLst/>
              <a:cxnLst/>
              <a:rect l="l" t="t" r="r" b="b"/>
              <a:pathLst>
                <a:path w="228600" h="368935">
                  <a:moveTo>
                    <a:pt x="2286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28600" y="368808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 descr=""/>
          <p:cNvSpPr txBox="1"/>
          <p:nvPr/>
        </p:nvSpPr>
        <p:spPr>
          <a:xfrm>
            <a:off x="2212594" y="232359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6" name="object 96" descr=""/>
          <p:cNvGrpSpPr/>
          <p:nvPr/>
        </p:nvGrpSpPr>
        <p:grpSpPr>
          <a:xfrm>
            <a:off x="3340861" y="4331461"/>
            <a:ext cx="635000" cy="558800"/>
            <a:chOff x="3340861" y="4331461"/>
            <a:chExt cx="635000" cy="558800"/>
          </a:xfrm>
        </p:grpSpPr>
        <p:sp>
          <p:nvSpPr>
            <p:cNvPr id="97" name="object 97" descr=""/>
            <p:cNvSpPr/>
            <p:nvPr/>
          </p:nvSpPr>
          <p:spPr>
            <a:xfrm>
              <a:off x="3353561" y="4344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5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4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3353561" y="4344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5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4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3505199" y="4431791"/>
              <a:ext cx="228600" cy="368935"/>
            </a:xfrm>
            <a:custGeom>
              <a:avLst/>
              <a:gdLst/>
              <a:ahLst/>
              <a:cxnLst/>
              <a:rect l="l" t="t" r="r" b="b"/>
              <a:pathLst>
                <a:path w="228600" h="368935">
                  <a:moveTo>
                    <a:pt x="228600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228600" y="36880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 descr=""/>
          <p:cNvSpPr txBox="1"/>
          <p:nvPr/>
        </p:nvSpPr>
        <p:spPr>
          <a:xfrm>
            <a:off x="3584575" y="445782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1" name="object 101" descr=""/>
          <p:cNvGrpSpPr/>
          <p:nvPr/>
        </p:nvGrpSpPr>
        <p:grpSpPr>
          <a:xfrm>
            <a:off x="5703061" y="3569461"/>
            <a:ext cx="635000" cy="558800"/>
            <a:chOff x="5703061" y="3569461"/>
            <a:chExt cx="635000" cy="558800"/>
          </a:xfrm>
        </p:grpSpPr>
        <p:sp>
          <p:nvSpPr>
            <p:cNvPr id="102" name="object 102" descr=""/>
            <p:cNvSpPr/>
            <p:nvPr/>
          </p:nvSpPr>
          <p:spPr>
            <a:xfrm>
              <a:off x="5715761" y="3582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5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4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5715761" y="35821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5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4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5791199" y="3669791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457200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7200" y="36880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 descr=""/>
          <p:cNvSpPr txBox="1"/>
          <p:nvPr/>
        </p:nvSpPr>
        <p:spPr>
          <a:xfrm>
            <a:off x="5870828" y="3695141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1069644" y="5665723"/>
            <a:ext cx="38703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Write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recursive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version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search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67915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Recursive</a:t>
            </a:r>
            <a:r>
              <a:rPr dirty="0" spc="-60"/>
              <a:t> </a:t>
            </a:r>
            <a:r>
              <a:rPr dirty="0" spc="-165"/>
              <a:t>search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715" y="995010"/>
            <a:ext cx="8679992" cy="579252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25576" y="1047750"/>
            <a:ext cx="6042025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1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tree&lt;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&gt;::searchR(Node&lt;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&gt;*node,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1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d)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(node)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(node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→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data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&gt;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d)</a:t>
            </a:r>
            <a:endParaRPr sz="18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searchR(node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→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left,</a:t>
            </a:r>
            <a:r>
              <a:rPr dirty="0" sz="1800" spc="-25">
                <a:latin typeface="Consolas"/>
                <a:cs typeface="Consolas"/>
              </a:rPr>
              <a:t> d);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(node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→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data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 spc="-35">
                <a:latin typeface="Consolas"/>
                <a:cs typeface="Consolas"/>
              </a:rPr>
              <a:t>d)</a:t>
            </a:r>
            <a:endParaRPr sz="18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searchR(node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→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right,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d);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endParaRPr sz="18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dirty="0" sz="1800" spc="-1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40307" y="4340479"/>
            <a:ext cx="1656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dirty="0" sz="1800" spc="-1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5576" y="4616322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38739" y="5143872"/>
            <a:ext cx="4170045" cy="1510030"/>
          </a:xfrm>
          <a:custGeom>
            <a:avLst/>
            <a:gdLst/>
            <a:ahLst/>
            <a:cxnLst/>
            <a:rect l="l" t="t" r="r" b="b"/>
            <a:pathLst>
              <a:path w="4170045" h="1510029">
                <a:moveTo>
                  <a:pt x="8554" y="18677"/>
                </a:moveTo>
                <a:lnTo>
                  <a:pt x="76499" y="12680"/>
                </a:lnTo>
                <a:lnTo>
                  <a:pt x="134667" y="7800"/>
                </a:lnTo>
                <a:lnTo>
                  <a:pt x="185228" y="4065"/>
                </a:lnTo>
                <a:lnTo>
                  <a:pt x="230352" y="1501"/>
                </a:lnTo>
                <a:lnTo>
                  <a:pt x="272211" y="137"/>
                </a:lnTo>
                <a:lnTo>
                  <a:pt x="312974" y="0"/>
                </a:lnTo>
                <a:lnTo>
                  <a:pt x="354812" y="1116"/>
                </a:lnTo>
                <a:lnTo>
                  <a:pt x="399895" y="3515"/>
                </a:lnTo>
                <a:lnTo>
                  <a:pt x="450394" y="7223"/>
                </a:lnTo>
                <a:lnTo>
                  <a:pt x="508479" y="12268"/>
                </a:lnTo>
                <a:lnTo>
                  <a:pt x="576320" y="18677"/>
                </a:lnTo>
                <a:lnTo>
                  <a:pt x="630067" y="22956"/>
                </a:lnTo>
                <a:lnTo>
                  <a:pt x="683581" y="25543"/>
                </a:lnTo>
                <a:lnTo>
                  <a:pt x="736850" y="26688"/>
                </a:lnTo>
                <a:lnTo>
                  <a:pt x="789859" y="26640"/>
                </a:lnTo>
                <a:lnTo>
                  <a:pt x="842595" y="25648"/>
                </a:lnTo>
                <a:lnTo>
                  <a:pt x="895042" y="23963"/>
                </a:lnTo>
                <a:lnTo>
                  <a:pt x="947188" y="21832"/>
                </a:lnTo>
                <a:lnTo>
                  <a:pt x="999019" y="19506"/>
                </a:lnTo>
                <a:lnTo>
                  <a:pt x="1050520" y="17233"/>
                </a:lnTo>
                <a:lnTo>
                  <a:pt x="1101678" y="15262"/>
                </a:lnTo>
                <a:lnTo>
                  <a:pt x="1152479" y="13844"/>
                </a:lnTo>
                <a:lnTo>
                  <a:pt x="1202909" y="13228"/>
                </a:lnTo>
                <a:lnTo>
                  <a:pt x="1252954" y="13661"/>
                </a:lnTo>
                <a:lnTo>
                  <a:pt x="1302600" y="15395"/>
                </a:lnTo>
                <a:lnTo>
                  <a:pt x="1351833" y="18677"/>
                </a:lnTo>
                <a:lnTo>
                  <a:pt x="1417416" y="23028"/>
                </a:lnTo>
                <a:lnTo>
                  <a:pt x="1480477" y="25103"/>
                </a:lnTo>
                <a:lnTo>
                  <a:pt x="1540927" y="25369"/>
                </a:lnTo>
                <a:lnTo>
                  <a:pt x="1598675" y="24296"/>
                </a:lnTo>
                <a:lnTo>
                  <a:pt x="1653630" y="22353"/>
                </a:lnTo>
                <a:lnTo>
                  <a:pt x="1705702" y="20008"/>
                </a:lnTo>
                <a:lnTo>
                  <a:pt x="1754801" y="17732"/>
                </a:lnTo>
                <a:lnTo>
                  <a:pt x="1800835" y="15991"/>
                </a:lnTo>
                <a:lnTo>
                  <a:pt x="1843715" y="15256"/>
                </a:lnTo>
                <a:lnTo>
                  <a:pt x="1883350" y="15995"/>
                </a:lnTo>
                <a:lnTo>
                  <a:pt x="1919650" y="18677"/>
                </a:lnTo>
                <a:lnTo>
                  <a:pt x="1956195" y="22081"/>
                </a:lnTo>
                <a:lnTo>
                  <a:pt x="1996526" y="24696"/>
                </a:lnTo>
                <a:lnTo>
                  <a:pt x="2040385" y="26557"/>
                </a:lnTo>
                <a:lnTo>
                  <a:pt x="2087514" y="27702"/>
                </a:lnTo>
                <a:lnTo>
                  <a:pt x="2137656" y="28167"/>
                </a:lnTo>
                <a:lnTo>
                  <a:pt x="2190552" y="27986"/>
                </a:lnTo>
                <a:lnTo>
                  <a:pt x="2245945" y="27197"/>
                </a:lnTo>
                <a:lnTo>
                  <a:pt x="2303579" y="25836"/>
                </a:lnTo>
                <a:lnTo>
                  <a:pt x="2363194" y="23938"/>
                </a:lnTo>
                <a:lnTo>
                  <a:pt x="2424533" y="21540"/>
                </a:lnTo>
                <a:lnTo>
                  <a:pt x="2487340" y="18677"/>
                </a:lnTo>
                <a:lnTo>
                  <a:pt x="2540964" y="16546"/>
                </a:lnTo>
                <a:lnTo>
                  <a:pt x="2594334" y="15278"/>
                </a:lnTo>
                <a:lnTo>
                  <a:pt x="2647357" y="14734"/>
                </a:lnTo>
                <a:lnTo>
                  <a:pt x="2699941" y="14775"/>
                </a:lnTo>
                <a:lnTo>
                  <a:pt x="2751994" y="15265"/>
                </a:lnTo>
                <a:lnTo>
                  <a:pt x="2803423" y="16063"/>
                </a:lnTo>
                <a:lnTo>
                  <a:pt x="2854136" y="17031"/>
                </a:lnTo>
                <a:lnTo>
                  <a:pt x="2904041" y="18032"/>
                </a:lnTo>
                <a:lnTo>
                  <a:pt x="2953045" y="18927"/>
                </a:lnTo>
                <a:lnTo>
                  <a:pt x="3001057" y="19577"/>
                </a:lnTo>
                <a:lnTo>
                  <a:pt x="3047984" y="19845"/>
                </a:lnTo>
                <a:lnTo>
                  <a:pt x="3093734" y="19591"/>
                </a:lnTo>
                <a:lnTo>
                  <a:pt x="3138215" y="18677"/>
                </a:lnTo>
                <a:lnTo>
                  <a:pt x="3169526" y="18255"/>
                </a:lnTo>
                <a:lnTo>
                  <a:pt x="3247531" y="19549"/>
                </a:lnTo>
                <a:lnTo>
                  <a:pt x="3293156" y="21030"/>
                </a:lnTo>
                <a:lnTo>
                  <a:pt x="3342482" y="22910"/>
                </a:lnTo>
                <a:lnTo>
                  <a:pt x="3394976" y="25070"/>
                </a:lnTo>
                <a:lnTo>
                  <a:pt x="3450102" y="27393"/>
                </a:lnTo>
                <a:lnTo>
                  <a:pt x="3507325" y="29760"/>
                </a:lnTo>
                <a:lnTo>
                  <a:pt x="3566112" y="32053"/>
                </a:lnTo>
                <a:lnTo>
                  <a:pt x="3625926" y="34155"/>
                </a:lnTo>
                <a:lnTo>
                  <a:pt x="3686234" y="35948"/>
                </a:lnTo>
                <a:lnTo>
                  <a:pt x="3746501" y="37313"/>
                </a:lnTo>
                <a:lnTo>
                  <a:pt x="3806192" y="38132"/>
                </a:lnTo>
                <a:lnTo>
                  <a:pt x="3864771" y="38288"/>
                </a:lnTo>
                <a:lnTo>
                  <a:pt x="3921705" y="37662"/>
                </a:lnTo>
                <a:lnTo>
                  <a:pt x="3976459" y="36136"/>
                </a:lnTo>
                <a:lnTo>
                  <a:pt x="4028498" y="33593"/>
                </a:lnTo>
                <a:lnTo>
                  <a:pt x="4077287" y="29914"/>
                </a:lnTo>
                <a:lnTo>
                  <a:pt x="4122292" y="24982"/>
                </a:lnTo>
                <a:lnTo>
                  <a:pt x="4162978" y="18677"/>
                </a:lnTo>
                <a:lnTo>
                  <a:pt x="4157475" y="65045"/>
                </a:lnTo>
                <a:lnTo>
                  <a:pt x="4153795" y="115668"/>
                </a:lnTo>
                <a:lnTo>
                  <a:pt x="4151745" y="169267"/>
                </a:lnTo>
                <a:lnTo>
                  <a:pt x="4151135" y="224567"/>
                </a:lnTo>
                <a:lnTo>
                  <a:pt x="4151772" y="280290"/>
                </a:lnTo>
                <a:lnTo>
                  <a:pt x="4153467" y="335159"/>
                </a:lnTo>
                <a:lnTo>
                  <a:pt x="4156027" y="387897"/>
                </a:lnTo>
                <a:lnTo>
                  <a:pt x="4159261" y="437227"/>
                </a:lnTo>
                <a:lnTo>
                  <a:pt x="4162978" y="481872"/>
                </a:lnTo>
                <a:lnTo>
                  <a:pt x="4166277" y="524598"/>
                </a:lnTo>
                <a:lnTo>
                  <a:pt x="4168465" y="569015"/>
                </a:lnTo>
                <a:lnTo>
                  <a:pt x="4169666" y="615159"/>
                </a:lnTo>
                <a:lnTo>
                  <a:pt x="4170002" y="663065"/>
                </a:lnTo>
                <a:lnTo>
                  <a:pt x="4169594" y="712769"/>
                </a:lnTo>
                <a:lnTo>
                  <a:pt x="4168566" y="764307"/>
                </a:lnTo>
                <a:lnTo>
                  <a:pt x="4167039" y="817715"/>
                </a:lnTo>
                <a:lnTo>
                  <a:pt x="4165135" y="873028"/>
                </a:lnTo>
                <a:lnTo>
                  <a:pt x="4162978" y="930283"/>
                </a:lnTo>
                <a:lnTo>
                  <a:pt x="4161738" y="977734"/>
                </a:lnTo>
                <a:lnTo>
                  <a:pt x="4161519" y="1025007"/>
                </a:lnTo>
                <a:lnTo>
                  <a:pt x="4162064" y="1072433"/>
                </a:lnTo>
                <a:lnTo>
                  <a:pt x="4163114" y="1120341"/>
                </a:lnTo>
                <a:lnTo>
                  <a:pt x="4164412" y="1169063"/>
                </a:lnTo>
                <a:lnTo>
                  <a:pt x="4165700" y="1218928"/>
                </a:lnTo>
                <a:lnTo>
                  <a:pt x="4166721" y="1270267"/>
                </a:lnTo>
                <a:lnTo>
                  <a:pt x="4167216" y="1323409"/>
                </a:lnTo>
                <a:lnTo>
                  <a:pt x="4166930" y="1378684"/>
                </a:lnTo>
                <a:lnTo>
                  <a:pt x="4165603" y="1436424"/>
                </a:lnTo>
                <a:lnTo>
                  <a:pt x="4162978" y="1496957"/>
                </a:lnTo>
                <a:lnTo>
                  <a:pt x="4130383" y="1491027"/>
                </a:lnTo>
                <a:lnTo>
                  <a:pt x="4092184" y="1486871"/>
                </a:lnTo>
                <a:lnTo>
                  <a:pt x="4049134" y="1484274"/>
                </a:lnTo>
                <a:lnTo>
                  <a:pt x="4001989" y="1483024"/>
                </a:lnTo>
                <a:lnTo>
                  <a:pt x="3951504" y="1482906"/>
                </a:lnTo>
                <a:lnTo>
                  <a:pt x="3898434" y="1483706"/>
                </a:lnTo>
                <a:lnTo>
                  <a:pt x="3843533" y="1485211"/>
                </a:lnTo>
                <a:lnTo>
                  <a:pt x="3787558" y="1487207"/>
                </a:lnTo>
                <a:lnTo>
                  <a:pt x="3731262" y="1489479"/>
                </a:lnTo>
                <a:lnTo>
                  <a:pt x="3675401" y="1491815"/>
                </a:lnTo>
                <a:lnTo>
                  <a:pt x="3620730" y="1494000"/>
                </a:lnTo>
                <a:lnTo>
                  <a:pt x="3568004" y="1495821"/>
                </a:lnTo>
                <a:lnTo>
                  <a:pt x="3517978" y="1497063"/>
                </a:lnTo>
                <a:lnTo>
                  <a:pt x="3471406" y="1497513"/>
                </a:lnTo>
                <a:lnTo>
                  <a:pt x="3429045" y="1496957"/>
                </a:lnTo>
                <a:lnTo>
                  <a:pt x="3383282" y="1495443"/>
                </a:lnTo>
                <a:lnTo>
                  <a:pt x="3338131" y="1493610"/>
                </a:lnTo>
                <a:lnTo>
                  <a:pt x="3293230" y="1491616"/>
                </a:lnTo>
                <a:lnTo>
                  <a:pt x="3248214" y="1489615"/>
                </a:lnTo>
                <a:lnTo>
                  <a:pt x="3202723" y="1487763"/>
                </a:lnTo>
                <a:lnTo>
                  <a:pt x="3156394" y="1486215"/>
                </a:lnTo>
                <a:lnTo>
                  <a:pt x="3108863" y="1485127"/>
                </a:lnTo>
                <a:lnTo>
                  <a:pt x="3059770" y="1484654"/>
                </a:lnTo>
                <a:lnTo>
                  <a:pt x="3008751" y="1484951"/>
                </a:lnTo>
                <a:lnTo>
                  <a:pt x="2955444" y="1486175"/>
                </a:lnTo>
                <a:lnTo>
                  <a:pt x="2899486" y="1488480"/>
                </a:lnTo>
                <a:lnTo>
                  <a:pt x="2840516" y="1492023"/>
                </a:lnTo>
                <a:lnTo>
                  <a:pt x="2778170" y="1496957"/>
                </a:lnTo>
                <a:lnTo>
                  <a:pt x="2713640" y="1501757"/>
                </a:lnTo>
                <a:lnTo>
                  <a:pt x="2657916" y="1504151"/>
                </a:lnTo>
                <a:lnTo>
                  <a:pt x="2609295" y="1504599"/>
                </a:lnTo>
                <a:lnTo>
                  <a:pt x="2566075" y="1503561"/>
                </a:lnTo>
                <a:lnTo>
                  <a:pt x="2526552" y="1501497"/>
                </a:lnTo>
                <a:lnTo>
                  <a:pt x="2489022" y="1498867"/>
                </a:lnTo>
                <a:lnTo>
                  <a:pt x="2451784" y="1496131"/>
                </a:lnTo>
                <a:lnTo>
                  <a:pt x="2413134" y="1493749"/>
                </a:lnTo>
                <a:lnTo>
                  <a:pt x="2371369" y="1492180"/>
                </a:lnTo>
                <a:lnTo>
                  <a:pt x="2324786" y="1491885"/>
                </a:lnTo>
                <a:lnTo>
                  <a:pt x="2271681" y="1493324"/>
                </a:lnTo>
                <a:lnTo>
                  <a:pt x="2210353" y="1496957"/>
                </a:lnTo>
                <a:lnTo>
                  <a:pt x="2153808" y="1500767"/>
                </a:lnTo>
                <a:lnTo>
                  <a:pt x="2097365" y="1503849"/>
                </a:lnTo>
                <a:lnTo>
                  <a:pt x="2041157" y="1506239"/>
                </a:lnTo>
                <a:lnTo>
                  <a:pt x="1985318" y="1507972"/>
                </a:lnTo>
                <a:lnTo>
                  <a:pt x="1929979" y="1509083"/>
                </a:lnTo>
                <a:lnTo>
                  <a:pt x="1875274" y="1509608"/>
                </a:lnTo>
                <a:lnTo>
                  <a:pt x="1821336" y="1509583"/>
                </a:lnTo>
                <a:lnTo>
                  <a:pt x="1768298" y="1509042"/>
                </a:lnTo>
                <a:lnTo>
                  <a:pt x="1716293" y="1508021"/>
                </a:lnTo>
                <a:lnTo>
                  <a:pt x="1665454" y="1506556"/>
                </a:lnTo>
                <a:lnTo>
                  <a:pt x="1615914" y="1504681"/>
                </a:lnTo>
                <a:lnTo>
                  <a:pt x="1567807" y="1502433"/>
                </a:lnTo>
                <a:lnTo>
                  <a:pt x="1521264" y="1499847"/>
                </a:lnTo>
                <a:lnTo>
                  <a:pt x="1476420" y="1496957"/>
                </a:lnTo>
                <a:lnTo>
                  <a:pt x="1427686" y="1494241"/>
                </a:lnTo>
                <a:lnTo>
                  <a:pt x="1376545" y="1492518"/>
                </a:lnTo>
                <a:lnTo>
                  <a:pt x="1323593" y="1491641"/>
                </a:lnTo>
                <a:lnTo>
                  <a:pt x="1269426" y="1491463"/>
                </a:lnTo>
                <a:lnTo>
                  <a:pt x="1214640" y="1491835"/>
                </a:lnTo>
                <a:lnTo>
                  <a:pt x="1159832" y="1492611"/>
                </a:lnTo>
                <a:lnTo>
                  <a:pt x="1105596" y="1493643"/>
                </a:lnTo>
                <a:lnTo>
                  <a:pt x="1052530" y="1494784"/>
                </a:lnTo>
                <a:lnTo>
                  <a:pt x="1001229" y="1495886"/>
                </a:lnTo>
                <a:lnTo>
                  <a:pt x="952289" y="1496802"/>
                </a:lnTo>
                <a:lnTo>
                  <a:pt x="906306" y="1497384"/>
                </a:lnTo>
                <a:lnTo>
                  <a:pt x="863876" y="1497485"/>
                </a:lnTo>
                <a:lnTo>
                  <a:pt x="825595" y="1496957"/>
                </a:lnTo>
                <a:lnTo>
                  <a:pt x="794715" y="1496166"/>
                </a:lnTo>
                <a:lnTo>
                  <a:pt x="760665" y="1495270"/>
                </a:lnTo>
                <a:lnTo>
                  <a:pt x="723546" y="1494315"/>
                </a:lnTo>
                <a:lnTo>
                  <a:pt x="683463" y="1493344"/>
                </a:lnTo>
                <a:lnTo>
                  <a:pt x="640517" y="1492405"/>
                </a:lnTo>
                <a:lnTo>
                  <a:pt x="594812" y="1491540"/>
                </a:lnTo>
                <a:lnTo>
                  <a:pt x="546449" y="1490797"/>
                </a:lnTo>
                <a:lnTo>
                  <a:pt x="495532" y="1490218"/>
                </a:lnTo>
                <a:lnTo>
                  <a:pt x="442163" y="1489851"/>
                </a:lnTo>
                <a:lnTo>
                  <a:pt x="386445" y="1489739"/>
                </a:lnTo>
                <a:lnTo>
                  <a:pt x="328481" y="1489928"/>
                </a:lnTo>
                <a:lnTo>
                  <a:pt x="268372" y="1490462"/>
                </a:lnTo>
                <a:lnTo>
                  <a:pt x="206223" y="1491387"/>
                </a:lnTo>
                <a:lnTo>
                  <a:pt x="142135" y="1492748"/>
                </a:lnTo>
                <a:lnTo>
                  <a:pt x="76211" y="1494590"/>
                </a:lnTo>
                <a:lnTo>
                  <a:pt x="8554" y="1496957"/>
                </a:lnTo>
                <a:lnTo>
                  <a:pt x="12758" y="1458389"/>
                </a:lnTo>
                <a:lnTo>
                  <a:pt x="16340" y="1412458"/>
                </a:lnTo>
                <a:lnTo>
                  <a:pt x="19117" y="1360761"/>
                </a:lnTo>
                <a:lnTo>
                  <a:pt x="20905" y="1304896"/>
                </a:lnTo>
                <a:lnTo>
                  <a:pt x="21518" y="1246461"/>
                </a:lnTo>
                <a:lnTo>
                  <a:pt x="20774" y="1187054"/>
                </a:lnTo>
                <a:lnTo>
                  <a:pt x="18488" y="1128273"/>
                </a:lnTo>
                <a:lnTo>
                  <a:pt x="14476" y="1071716"/>
                </a:lnTo>
                <a:lnTo>
                  <a:pt x="8554" y="1018980"/>
                </a:lnTo>
                <a:lnTo>
                  <a:pt x="3175" y="970176"/>
                </a:lnTo>
                <a:lnTo>
                  <a:pt x="520" y="923446"/>
                </a:lnTo>
                <a:lnTo>
                  <a:pt x="0" y="877441"/>
                </a:lnTo>
                <a:lnTo>
                  <a:pt x="1020" y="830810"/>
                </a:lnTo>
                <a:lnTo>
                  <a:pt x="2992" y="782203"/>
                </a:lnTo>
                <a:lnTo>
                  <a:pt x="5322" y="730269"/>
                </a:lnTo>
                <a:lnTo>
                  <a:pt x="7420" y="673658"/>
                </a:lnTo>
                <a:lnTo>
                  <a:pt x="8695" y="611019"/>
                </a:lnTo>
                <a:lnTo>
                  <a:pt x="8554" y="541003"/>
                </a:lnTo>
                <a:lnTo>
                  <a:pt x="7466" y="475357"/>
                </a:lnTo>
                <a:lnTo>
                  <a:pt x="6192" y="412064"/>
                </a:lnTo>
                <a:lnTo>
                  <a:pt x="4892" y="351358"/>
                </a:lnTo>
                <a:lnTo>
                  <a:pt x="3727" y="293477"/>
                </a:lnTo>
                <a:lnTo>
                  <a:pt x="2858" y="238654"/>
                </a:lnTo>
                <a:lnTo>
                  <a:pt x="2444" y="187127"/>
                </a:lnTo>
                <a:lnTo>
                  <a:pt x="2646" y="139129"/>
                </a:lnTo>
                <a:lnTo>
                  <a:pt x="3624" y="94899"/>
                </a:lnTo>
                <a:lnTo>
                  <a:pt x="5540" y="54669"/>
                </a:lnTo>
                <a:lnTo>
                  <a:pt x="8554" y="1867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25576" y="5183251"/>
            <a:ext cx="2658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searchR(type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d){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40307" y="5731865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searchR(root,d);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5576" y="6280810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837933" y="369887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981315" y="44611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94934" y="446112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217667" y="5222824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152134" y="5222824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600315" y="5222824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590915" y="5222824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761733" y="598545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548376" y="5985459"/>
            <a:ext cx="229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209915" y="598545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14400"/>
          </a:xfrm>
          <a:prstGeom prst="rect"/>
          <a:solidFill>
            <a:srgbClr val="2583C5"/>
          </a:solidFill>
          <a:ln w="9525">
            <a:solidFill>
              <a:srgbClr val="000000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dirty="0" b="1">
                <a:latin typeface="Tahoma"/>
                <a:cs typeface="Tahoma"/>
              </a:rPr>
              <a:t>Iterative</a:t>
            </a:r>
            <a:r>
              <a:rPr dirty="0" spc="-35" b="1">
                <a:latin typeface="Tahoma"/>
                <a:cs typeface="Tahoma"/>
              </a:rPr>
              <a:t> </a:t>
            </a:r>
            <a:r>
              <a:rPr dirty="0" spc="-10" b="1">
                <a:latin typeface="Tahoma"/>
                <a:cs typeface="Tahoma"/>
              </a:rPr>
              <a:t>search(12)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9837" y="1824037"/>
            <a:ext cx="4429125" cy="401745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436870" y="26625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73223" y="34248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55870" y="34248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46470" y="34248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79869" y="4186504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17289" y="4186504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03930" y="4186504"/>
            <a:ext cx="2298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65470" y="4186504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293489" y="19005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50489" y="26625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607689" y="34248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699509" y="5279542"/>
            <a:ext cx="128968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iterator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14400"/>
          </a:xfrm>
          <a:prstGeom prst="rect"/>
          <a:solidFill>
            <a:srgbClr val="2583C5"/>
          </a:solidFill>
          <a:ln w="9525">
            <a:solidFill>
              <a:srgbClr val="000000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dirty="0" spc="-10" b="1">
                <a:latin typeface="Tahoma"/>
                <a:cs typeface="Tahoma"/>
              </a:rPr>
              <a:t>search(23)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9837" y="1824037"/>
            <a:ext cx="4429125" cy="36631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150489" y="26625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73223" y="34248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07689" y="34248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55870" y="34248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79869" y="4186504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17289" y="4186504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03930" y="4186504"/>
            <a:ext cx="2298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86400" y="5410200"/>
            <a:ext cx="2286000" cy="584200"/>
          </a:xfrm>
          <a:prstGeom prst="rect">
            <a:avLst/>
          </a:prstGeom>
          <a:solidFill>
            <a:srgbClr val="990099"/>
          </a:solidFill>
        </p:spPr>
        <p:txBody>
          <a:bodyPr wrap="square" lIns="0" tIns="35560" rIns="0" bIns="0" rtlCol="0" vert="horz">
            <a:spAutoFit/>
          </a:bodyPr>
          <a:lstStyle/>
          <a:p>
            <a:pPr marL="511809">
              <a:lnSpc>
                <a:spcPct val="100000"/>
              </a:lnSpc>
              <a:spcBef>
                <a:spcPts val="280"/>
              </a:spcBef>
            </a:pP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iterator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186237" y="1824037"/>
            <a:ext cx="466725" cy="466725"/>
            <a:chOff x="4186237" y="1824037"/>
            <a:chExt cx="466725" cy="466725"/>
          </a:xfrm>
        </p:grpSpPr>
        <p:sp>
          <p:nvSpPr>
            <p:cNvPr id="13" name="object 13" descr=""/>
            <p:cNvSpPr/>
            <p:nvPr/>
          </p:nvSpPr>
          <p:spPr>
            <a:xfrm>
              <a:off x="4191000" y="1828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191000" y="1828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293489" y="19005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5329237" y="2586037"/>
            <a:ext cx="466725" cy="466725"/>
            <a:chOff x="5329237" y="2586037"/>
            <a:chExt cx="466725" cy="466725"/>
          </a:xfrm>
        </p:grpSpPr>
        <p:sp>
          <p:nvSpPr>
            <p:cNvPr id="17" name="object 17" descr=""/>
            <p:cNvSpPr/>
            <p:nvPr/>
          </p:nvSpPr>
          <p:spPr>
            <a:xfrm>
              <a:off x="5334000" y="2590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334000" y="2590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436870" y="26625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5938837" y="3348037"/>
            <a:ext cx="466725" cy="466725"/>
            <a:chOff x="5938837" y="3348037"/>
            <a:chExt cx="466725" cy="466725"/>
          </a:xfrm>
        </p:grpSpPr>
        <p:sp>
          <p:nvSpPr>
            <p:cNvPr id="21" name="object 21" descr=""/>
            <p:cNvSpPr/>
            <p:nvPr/>
          </p:nvSpPr>
          <p:spPr>
            <a:xfrm>
              <a:off x="5943600" y="3352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943600" y="3352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6046470" y="34248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5557837" y="4110037"/>
            <a:ext cx="466725" cy="466725"/>
            <a:chOff x="5557837" y="4110037"/>
            <a:chExt cx="466725" cy="466725"/>
          </a:xfrm>
        </p:grpSpPr>
        <p:sp>
          <p:nvSpPr>
            <p:cNvPr id="25" name="object 25" descr=""/>
            <p:cNvSpPr/>
            <p:nvPr/>
          </p:nvSpPr>
          <p:spPr>
            <a:xfrm>
              <a:off x="5562600" y="4114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00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562600" y="4114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5665470" y="4186504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14400"/>
          </a:xfrm>
          <a:prstGeom prst="rect"/>
          <a:solidFill>
            <a:srgbClr val="2583C5"/>
          </a:solidFill>
          <a:ln w="9525">
            <a:solidFill>
              <a:srgbClr val="000000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dirty="0" spc="-10" b="1">
                <a:latin typeface="Tahoma"/>
                <a:cs typeface="Tahoma"/>
              </a:rPr>
              <a:t>search(13)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824037"/>
            <a:ext cx="5567362" cy="371265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436870" y="26625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73223" y="34248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55870" y="34248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46470" y="34248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79869" y="4186504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03930" y="4186504"/>
            <a:ext cx="2298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65470" y="4186504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293489" y="19005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50489" y="26625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07689" y="34248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217289" y="4186504"/>
            <a:ext cx="254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736975" y="4906517"/>
            <a:ext cx="3181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990099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451228" y="4974793"/>
            <a:ext cx="128968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iterator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12695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Iterative</a:t>
            </a:r>
            <a:r>
              <a:rPr dirty="0" spc="-210"/>
              <a:t> </a:t>
            </a:r>
            <a:r>
              <a:rPr dirty="0" spc="-275"/>
              <a:t>Search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413" y="1131771"/>
            <a:ext cx="8745094" cy="566186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83540" y="1186434"/>
            <a:ext cx="554101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69900" marR="5080" indent="-4572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tree&lt;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&gt;::searchIterative(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7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key)</a:t>
            </a:r>
            <a:r>
              <a:rPr dirty="0" sz="1800" spc="-6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>
                <a:latin typeface="Consolas"/>
                <a:cs typeface="Consolas"/>
              </a:rPr>
              <a:t>Node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&lt;type&gt;*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iter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root;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flag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dirty="0" sz="1800" spc="-1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(iter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&amp;&amp;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!flag)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98194" y="3107182"/>
            <a:ext cx="315976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(iter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→data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key)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flag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dirty="0" sz="1800" spc="-1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927100" marR="5080" indent="-9144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(iter→data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&gt;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key) </a:t>
            </a:r>
            <a:r>
              <a:rPr dirty="0" sz="1800">
                <a:latin typeface="Consolas"/>
                <a:cs typeface="Consolas"/>
              </a:rPr>
              <a:t>iter=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iter→left;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iter=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iter→right;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0739" y="4753482"/>
            <a:ext cx="15290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flag;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83540" y="5576722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761733" y="3704082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905115" y="446633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18479" y="446633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141467" y="522859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075934" y="522859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524115" y="522859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514715" y="522859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685533" y="599064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472176" y="5990640"/>
            <a:ext cx="229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133715" y="599064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87090">
              <a:lnSpc>
                <a:spcPct val="100000"/>
              </a:lnSpc>
              <a:spcBef>
                <a:spcPts val="100"/>
              </a:spcBef>
            </a:pPr>
            <a:r>
              <a:rPr dirty="0" spc="-10" b="1">
                <a:latin typeface="Tahoma"/>
                <a:cs typeface="Tahoma"/>
              </a:rPr>
              <a:t>Search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1981200"/>
            <a:ext cx="5715000" cy="3810000"/>
          </a:xfrm>
          <a:custGeom>
            <a:avLst/>
            <a:gdLst/>
            <a:ahLst/>
            <a:cxnLst/>
            <a:rect l="l" t="t" r="r" b="b"/>
            <a:pathLst>
              <a:path w="5715000" h="3810000">
                <a:moveTo>
                  <a:pt x="5715000" y="0"/>
                </a:moveTo>
                <a:lnTo>
                  <a:pt x="0" y="0"/>
                </a:lnTo>
                <a:lnTo>
                  <a:pt x="0" y="3810000"/>
                </a:lnTo>
                <a:lnTo>
                  <a:pt x="5715000" y="3810000"/>
                </a:lnTo>
                <a:lnTo>
                  <a:pt x="5715000" y="0"/>
                </a:lnTo>
                <a:close/>
              </a:path>
            </a:pathLst>
          </a:custGeom>
          <a:solidFill>
            <a:srgbClr val="0053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Tahoma"/>
              <a:buChar char="•"/>
              <a:tabLst>
                <a:tab pos="355600" algn="l"/>
                <a:tab pos="356235" algn="l"/>
              </a:tabLst>
            </a:pPr>
            <a:r>
              <a:rPr dirty="0"/>
              <a:t>Sorted</a:t>
            </a:r>
            <a:r>
              <a:rPr dirty="0" spc="-100"/>
              <a:t> </a:t>
            </a:r>
            <a:r>
              <a:rPr dirty="0"/>
              <a:t>Array:</a:t>
            </a:r>
            <a:r>
              <a:rPr dirty="0" spc="-105"/>
              <a:t> </a:t>
            </a:r>
            <a:r>
              <a:rPr dirty="0"/>
              <a:t>Binary</a:t>
            </a:r>
            <a:r>
              <a:rPr dirty="0" spc="-85"/>
              <a:t> </a:t>
            </a:r>
            <a:r>
              <a:rPr dirty="0" spc="-10"/>
              <a:t>Search</a:t>
            </a: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Tahoma"/>
              <a:buChar char="•"/>
              <a:tabLst>
                <a:tab pos="355600" algn="l"/>
                <a:tab pos="356235" algn="l"/>
              </a:tabLst>
            </a:pPr>
            <a:r>
              <a:rPr dirty="0"/>
              <a:t>Linked</a:t>
            </a:r>
            <a:r>
              <a:rPr dirty="0" spc="-90"/>
              <a:t> </a:t>
            </a:r>
            <a:r>
              <a:rPr dirty="0"/>
              <a:t>List:</a:t>
            </a:r>
            <a:r>
              <a:rPr dirty="0" spc="-100"/>
              <a:t> </a:t>
            </a:r>
            <a:r>
              <a:rPr dirty="0"/>
              <a:t>Linear</a:t>
            </a:r>
            <a:r>
              <a:rPr dirty="0" spc="-95"/>
              <a:t> </a:t>
            </a:r>
            <a:r>
              <a:rPr dirty="0" spc="-10"/>
              <a:t>Search</a:t>
            </a:r>
          </a:p>
          <a:p>
            <a:pPr marL="355600" marR="603885" indent="-343535">
              <a:lnSpc>
                <a:spcPct val="108600"/>
              </a:lnSpc>
              <a:spcBef>
                <a:spcPts val="385"/>
              </a:spcBef>
              <a:buFont typeface="Tahoma"/>
              <a:buChar char="•"/>
              <a:tabLst>
                <a:tab pos="355600" algn="l"/>
                <a:tab pos="356235" algn="l"/>
              </a:tabLst>
            </a:pPr>
            <a:r>
              <a:rPr dirty="0"/>
              <a:t>Can</a:t>
            </a:r>
            <a:r>
              <a:rPr dirty="0" spc="-50"/>
              <a:t> </a:t>
            </a:r>
            <a:r>
              <a:rPr dirty="0"/>
              <a:t>we</a:t>
            </a:r>
            <a:r>
              <a:rPr dirty="0" spc="-60"/>
              <a:t> </a:t>
            </a:r>
            <a:r>
              <a:rPr dirty="0"/>
              <a:t>Apply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 spc="-10"/>
              <a:t>Binary </a:t>
            </a:r>
            <a:r>
              <a:rPr dirty="0"/>
              <a:t>Search</a:t>
            </a:r>
            <a:r>
              <a:rPr dirty="0" spc="-60"/>
              <a:t> </a:t>
            </a:r>
            <a:r>
              <a:rPr dirty="0"/>
              <a:t>on</a:t>
            </a:r>
            <a:r>
              <a:rPr dirty="0" spc="-75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/>
              <a:t>linked</a:t>
            </a:r>
            <a:r>
              <a:rPr dirty="0" spc="-40"/>
              <a:t> </a:t>
            </a:r>
            <a:r>
              <a:rPr dirty="0" spc="-10"/>
              <a:t>list?</a:t>
            </a:r>
            <a:r>
              <a:rPr dirty="0" spc="700"/>
              <a:t> </a:t>
            </a:r>
            <a:r>
              <a:rPr dirty="0" sz="2400" b="0">
                <a:latin typeface="Tahoma"/>
                <a:cs typeface="Tahoma"/>
              </a:rPr>
              <a:t>–</a:t>
            </a:r>
            <a:r>
              <a:rPr dirty="0" sz="2400" spc="190" b="0">
                <a:latin typeface="Tahoma"/>
                <a:cs typeface="Tahoma"/>
              </a:rPr>
              <a:t> </a:t>
            </a:r>
            <a:r>
              <a:rPr dirty="0" sz="2400"/>
              <a:t>Why</a:t>
            </a:r>
            <a:r>
              <a:rPr dirty="0" sz="2400" spc="-15"/>
              <a:t> </a:t>
            </a:r>
            <a:r>
              <a:rPr dirty="0" sz="2400" spc="-20"/>
              <a:t>not?</a:t>
            </a:r>
            <a:endParaRPr sz="24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Tahoma"/>
              <a:buChar char="•"/>
              <a:tabLst>
                <a:tab pos="355600" algn="l"/>
                <a:tab pos="356235" algn="l"/>
              </a:tabLst>
            </a:pPr>
            <a:r>
              <a:rPr dirty="0"/>
              <a:t>Binary</a:t>
            </a:r>
            <a:r>
              <a:rPr dirty="0" spc="-95"/>
              <a:t> </a:t>
            </a:r>
            <a:r>
              <a:rPr dirty="0"/>
              <a:t>Search</a:t>
            </a:r>
            <a:r>
              <a:rPr dirty="0" spc="-110"/>
              <a:t> </a:t>
            </a:r>
            <a:r>
              <a:rPr dirty="0" spc="-20"/>
              <a:t>tree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172200" y="1981200"/>
            <a:ext cx="2743200" cy="3810000"/>
          </a:xfrm>
          <a:prstGeom prst="rect">
            <a:avLst/>
          </a:prstGeom>
          <a:solidFill>
            <a:srgbClr val="AAA7BB"/>
          </a:solidFill>
        </p:spPr>
        <p:txBody>
          <a:bodyPr wrap="square" lIns="0" tIns="33655" rIns="0" bIns="0" rtlCol="0" vert="horz">
            <a:spAutoFit/>
          </a:bodyPr>
          <a:lstStyle/>
          <a:p>
            <a:pPr marL="435609" indent="-343535">
              <a:lnSpc>
                <a:spcPct val="100000"/>
              </a:lnSpc>
              <a:spcBef>
                <a:spcPts val="265"/>
              </a:spcBef>
              <a:buFont typeface="Times New Roman"/>
              <a:buChar char="•"/>
              <a:tabLst>
                <a:tab pos="434975" algn="l"/>
                <a:tab pos="435609" algn="l"/>
              </a:tabLst>
            </a:pP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O(log</a:t>
            </a:r>
            <a:r>
              <a:rPr dirty="0" sz="28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Times New Roman"/>
                <a:cs typeface="Times New Roman"/>
              </a:rPr>
              <a:t>N)</a:t>
            </a:r>
            <a:endParaRPr sz="2800">
              <a:latin typeface="Times New Roman"/>
              <a:cs typeface="Times New Roman"/>
            </a:endParaRPr>
          </a:p>
          <a:p>
            <a:pPr marL="435609" indent="-343535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34975" algn="l"/>
                <a:tab pos="435609" algn="l"/>
              </a:tabLst>
            </a:pPr>
            <a:r>
              <a:rPr dirty="0" sz="2800" spc="-20" b="1">
                <a:solidFill>
                  <a:srgbClr val="FFFFFF"/>
                </a:solidFill>
                <a:latin typeface="Times New Roman"/>
                <a:cs typeface="Times New Roman"/>
              </a:rPr>
              <a:t>O(N)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435609" indent="-343535">
              <a:lnSpc>
                <a:spcPct val="100000"/>
              </a:lnSpc>
              <a:spcBef>
                <a:spcPts val="2080"/>
              </a:spcBef>
              <a:buFont typeface="Times New Roman"/>
              <a:buChar char="•"/>
              <a:tabLst>
                <a:tab pos="434975" algn="l"/>
                <a:tab pos="435609" algn="l"/>
              </a:tabLst>
            </a:pP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O(lgn)</a:t>
            </a:r>
            <a:endParaRPr sz="2800">
              <a:latin typeface="Times New Roman"/>
              <a:cs typeface="Times New Roman"/>
            </a:endParaRPr>
          </a:p>
          <a:p>
            <a:pPr lvl="1" marL="892810" indent="-343535">
              <a:lnSpc>
                <a:spcPct val="100000"/>
              </a:lnSpc>
              <a:spcBef>
                <a:spcPts val="590"/>
              </a:spcBef>
              <a:buFont typeface="Times New Roman"/>
              <a:buChar char="•"/>
              <a:tabLst>
                <a:tab pos="892175" algn="l"/>
                <a:tab pos="892810" algn="l"/>
              </a:tabLst>
            </a:pP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Average</a:t>
            </a:r>
            <a:r>
              <a:rPr dirty="0" sz="2400" spc="-1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2759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ahoma"/>
                <a:cs typeface="Tahoma"/>
              </a:rPr>
              <a:t>Sorted</a:t>
            </a:r>
            <a:r>
              <a:rPr dirty="0" spc="-2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Array</a:t>
            </a:r>
            <a:r>
              <a:rPr dirty="0" spc="-1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vs</a:t>
            </a:r>
            <a:r>
              <a:rPr dirty="0" spc="-10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Binary</a:t>
            </a:r>
            <a:r>
              <a:rPr dirty="0" spc="-40" b="1">
                <a:latin typeface="Tahoma"/>
                <a:cs typeface="Tahoma"/>
              </a:rPr>
              <a:t> </a:t>
            </a:r>
            <a:r>
              <a:rPr dirty="0" spc="-20" b="1">
                <a:latin typeface="Tahoma"/>
                <a:cs typeface="Tahoma"/>
              </a:rPr>
              <a:t>Tree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23837" y="3957637"/>
            <a:ext cx="8620125" cy="2687320"/>
            <a:chOff x="223837" y="3957637"/>
            <a:chExt cx="8620125" cy="2687320"/>
          </a:xfrm>
        </p:grpSpPr>
        <p:sp>
          <p:nvSpPr>
            <p:cNvPr id="4" name="object 4" descr=""/>
            <p:cNvSpPr/>
            <p:nvPr/>
          </p:nvSpPr>
          <p:spPr>
            <a:xfrm>
              <a:off x="228600" y="3962400"/>
              <a:ext cx="8610600" cy="2677795"/>
            </a:xfrm>
            <a:custGeom>
              <a:avLst/>
              <a:gdLst/>
              <a:ahLst/>
              <a:cxnLst/>
              <a:rect l="l" t="t" r="r" b="b"/>
              <a:pathLst>
                <a:path w="8610600" h="2677795">
                  <a:moveTo>
                    <a:pt x="8610600" y="0"/>
                  </a:moveTo>
                  <a:lnTo>
                    <a:pt x="0" y="0"/>
                  </a:lnTo>
                  <a:lnTo>
                    <a:pt x="0" y="2677668"/>
                  </a:lnTo>
                  <a:lnTo>
                    <a:pt x="8610600" y="2677668"/>
                  </a:lnTo>
                  <a:lnTo>
                    <a:pt x="8610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28600" y="3962400"/>
              <a:ext cx="8610600" cy="2677795"/>
            </a:xfrm>
            <a:custGeom>
              <a:avLst/>
              <a:gdLst/>
              <a:ahLst/>
              <a:cxnLst/>
              <a:rect l="l" t="t" r="r" b="b"/>
              <a:pathLst>
                <a:path w="8610600" h="2677795">
                  <a:moveTo>
                    <a:pt x="0" y="2677668"/>
                  </a:moveTo>
                  <a:lnTo>
                    <a:pt x="8610600" y="2677668"/>
                  </a:lnTo>
                  <a:lnTo>
                    <a:pt x="8610600" y="0"/>
                  </a:lnTo>
                  <a:lnTo>
                    <a:pt x="0" y="0"/>
                  </a:lnTo>
                  <a:lnTo>
                    <a:pt x="0" y="2677668"/>
                  </a:lnTo>
                  <a:close/>
                </a:path>
              </a:pathLst>
            </a:custGeom>
            <a:ln w="9525">
              <a:solidFill>
                <a:srgbClr val="1B1A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10744" y="949795"/>
            <a:ext cx="8505825" cy="562229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ahoma"/>
                <a:cs typeface="Tahoma"/>
              </a:rPr>
              <a:t>Array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 a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Rigid</a:t>
            </a:r>
            <a:r>
              <a:rPr dirty="0" sz="2400" spc="-10">
                <a:latin typeface="Tahoma"/>
                <a:cs typeface="Tahoma"/>
              </a:rPr>
              <a:t> Structure</a:t>
            </a:r>
            <a:endParaRPr sz="24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Tahoma"/>
                <a:cs typeface="Tahoma"/>
              </a:rPr>
              <a:t>Fixed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Size</a:t>
            </a:r>
            <a:endParaRPr sz="20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Tahoma"/>
                <a:cs typeface="Tahoma"/>
              </a:rPr>
              <a:t>Need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 know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size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largest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data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set</a:t>
            </a:r>
            <a:endParaRPr sz="20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 spc="-10">
                <a:latin typeface="Tahoma"/>
                <a:cs typeface="Tahoma"/>
              </a:rPr>
              <a:t>Wastage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  <a:tab pos="1841500" algn="l"/>
              </a:tabLst>
            </a:pPr>
            <a:r>
              <a:rPr dirty="0" sz="2400" spc="-10">
                <a:latin typeface="Tahoma"/>
                <a:cs typeface="Tahoma"/>
              </a:rPr>
              <a:t>Search:</a:t>
            </a:r>
            <a:r>
              <a:rPr dirty="0" sz="2400">
                <a:latin typeface="Tahoma"/>
                <a:cs typeface="Tahoma"/>
              </a:rPr>
              <a:t>	Average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case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(log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n)</a:t>
            </a:r>
            <a:endParaRPr sz="24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  <a:tab pos="1841500" algn="l"/>
              </a:tabLst>
            </a:pPr>
            <a:r>
              <a:rPr dirty="0" sz="2400" spc="-10">
                <a:latin typeface="Tahoma"/>
                <a:cs typeface="Tahoma"/>
              </a:rPr>
              <a:t>Insertion:</a:t>
            </a:r>
            <a:r>
              <a:rPr dirty="0" sz="2400">
                <a:latin typeface="Tahoma"/>
                <a:cs typeface="Tahoma"/>
              </a:rPr>
              <a:t>	O </a:t>
            </a:r>
            <a:r>
              <a:rPr dirty="0" sz="2400" spc="-25">
                <a:latin typeface="Tahoma"/>
                <a:cs typeface="Tahoma"/>
              </a:rPr>
              <a:t>(n)</a:t>
            </a:r>
            <a:endParaRPr sz="24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  <a:tab pos="1841500" algn="l"/>
              </a:tabLst>
            </a:pPr>
            <a:r>
              <a:rPr dirty="0" sz="2400" spc="-10">
                <a:latin typeface="Tahoma"/>
                <a:cs typeface="Tahoma"/>
              </a:rPr>
              <a:t>Deletion:</a:t>
            </a:r>
            <a:r>
              <a:rPr dirty="0" sz="2400">
                <a:latin typeface="Tahoma"/>
                <a:cs typeface="Tahoma"/>
              </a:rPr>
              <a:t>	O </a:t>
            </a:r>
            <a:r>
              <a:rPr dirty="0" sz="2400" spc="-25">
                <a:latin typeface="Tahoma"/>
                <a:cs typeface="Tahoma"/>
              </a:rPr>
              <a:t>(n)</a:t>
            </a:r>
            <a:endParaRPr sz="2400">
              <a:latin typeface="Tahoma"/>
              <a:cs typeface="Tahoma"/>
            </a:endParaRPr>
          </a:p>
          <a:p>
            <a:pPr marL="208915">
              <a:lnSpc>
                <a:spcPct val="100000"/>
              </a:lnSpc>
              <a:spcBef>
                <a:spcPts val="1365"/>
              </a:spcBef>
            </a:pP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21F1F"/>
                </a:solidFill>
                <a:latin typeface="Calibri"/>
                <a:cs typeface="Calibri"/>
              </a:rPr>
              <a:t>depth</a:t>
            </a:r>
            <a:r>
              <a:rPr dirty="0" sz="2400" spc="-20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dirty="0" sz="2400" spc="-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an</a:t>
            </a:r>
            <a:r>
              <a:rPr dirty="0" sz="2400" spc="-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21F1F"/>
                </a:solidFill>
                <a:latin typeface="Calibri"/>
                <a:cs typeface="Calibri"/>
              </a:rPr>
              <a:t>average</a:t>
            </a:r>
            <a:r>
              <a:rPr dirty="0" sz="2400" spc="-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binary</a:t>
            </a:r>
            <a:r>
              <a:rPr dirty="0" sz="2400" spc="-3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tree</a:t>
            </a:r>
            <a:r>
              <a:rPr dirty="0" sz="2400" spc="-3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is</a:t>
            </a:r>
            <a:r>
              <a:rPr dirty="0" sz="2400" spc="-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considerably</a:t>
            </a:r>
            <a:r>
              <a:rPr dirty="0" sz="2400" spc="-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smaller</a:t>
            </a:r>
            <a:r>
              <a:rPr dirty="0" sz="2400" spc="-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than</a:t>
            </a:r>
            <a:r>
              <a:rPr dirty="0" sz="24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dirty="0" sz="2400" spc="-25">
                <a:solidFill>
                  <a:srgbClr val="221F1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208915" marR="237490">
              <a:lnSpc>
                <a:spcPct val="100200"/>
              </a:lnSpc>
            </a:pP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An</a:t>
            </a:r>
            <a:r>
              <a:rPr dirty="0" sz="2400" spc="-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analysis</a:t>
            </a:r>
            <a:r>
              <a:rPr dirty="0" sz="2400" spc="-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shows</a:t>
            </a:r>
            <a:r>
              <a:rPr dirty="0" sz="2400" spc="-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that</a:t>
            </a:r>
            <a:r>
              <a:rPr dirty="0" sz="2400" spc="-3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21F1F"/>
                </a:solidFill>
                <a:latin typeface="Calibri"/>
                <a:cs typeface="Calibri"/>
              </a:rPr>
              <a:t>average</a:t>
            </a:r>
            <a:r>
              <a:rPr dirty="0" sz="2400" spc="-3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21F1F"/>
                </a:solidFill>
                <a:latin typeface="Calibri"/>
                <a:cs typeface="Calibri"/>
              </a:rPr>
              <a:t>depth</a:t>
            </a:r>
            <a:r>
              <a:rPr dirty="0" sz="2400" spc="-2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21F1F"/>
                </a:solidFill>
                <a:latin typeface="Calibri"/>
                <a:cs typeface="Calibri"/>
              </a:rPr>
              <a:t>is</a:t>
            </a:r>
            <a:r>
              <a:rPr dirty="0" sz="2400" spc="-2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dirty="0" sz="2400" b="1">
                <a:solidFill>
                  <a:srgbClr val="221F1F"/>
                </a:solidFill>
                <a:latin typeface="Calibri"/>
                <a:cs typeface="Calibri"/>
              </a:rPr>
              <a:t>(√</a:t>
            </a:r>
            <a:r>
              <a:rPr dirty="0" sz="2400" b="1" i="1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dirty="0" sz="2400" b="1">
                <a:solidFill>
                  <a:srgbClr val="221F1F"/>
                </a:solidFill>
                <a:latin typeface="Calibri"/>
                <a:cs typeface="Calibri"/>
              </a:rPr>
              <a:t>),</a:t>
            </a:r>
            <a:r>
              <a:rPr dirty="0" sz="2400" spc="-1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2400" spc="-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that</a:t>
            </a:r>
            <a:r>
              <a:rPr dirty="0" sz="2400" spc="-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dirty="0" sz="2400" spc="-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221F1F"/>
                </a:solidFill>
                <a:latin typeface="Calibri"/>
                <a:cs typeface="Calibri"/>
              </a:rPr>
              <a:t>a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special</a:t>
            </a:r>
            <a:r>
              <a:rPr dirty="0" sz="2400" spc="-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type</a:t>
            </a:r>
            <a:r>
              <a:rPr dirty="0" sz="24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binary</a:t>
            </a:r>
            <a:r>
              <a:rPr dirty="0" sz="2400" spc="-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tree,</a:t>
            </a:r>
            <a:r>
              <a:rPr dirty="0" sz="2400" spc="-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namely</a:t>
            </a:r>
            <a:r>
              <a:rPr dirty="0" sz="2400" spc="-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dirty="0" sz="2400" spc="1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221F1F"/>
                </a:solidFill>
                <a:latin typeface="Calibri"/>
                <a:cs typeface="Calibri"/>
              </a:rPr>
              <a:t>binary</a:t>
            </a:r>
            <a:r>
              <a:rPr dirty="0" sz="2400" spc="-15" i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221F1F"/>
                </a:solidFill>
                <a:latin typeface="Calibri"/>
                <a:cs typeface="Calibri"/>
              </a:rPr>
              <a:t>search</a:t>
            </a:r>
            <a:r>
              <a:rPr dirty="0" sz="2400" spc="-10" i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221F1F"/>
                </a:solidFill>
                <a:latin typeface="Calibri"/>
                <a:cs typeface="Calibri"/>
              </a:rPr>
              <a:t>tree, </a:t>
            </a:r>
            <a:r>
              <a:rPr dirty="0" sz="2400" spc="-25">
                <a:solidFill>
                  <a:srgbClr val="221F1F"/>
                </a:solidFill>
                <a:latin typeface="Calibri"/>
                <a:cs typeface="Calibri"/>
              </a:rPr>
              <a:t>the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average</a:t>
            </a:r>
            <a:r>
              <a:rPr dirty="0" sz="2400" spc="-4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value</a:t>
            </a:r>
            <a:r>
              <a:rPr dirty="0" sz="2400" spc="-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dirty="0" sz="2400" spc="-3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21F1F"/>
                </a:solidFill>
                <a:latin typeface="Calibri"/>
                <a:cs typeface="Calibri"/>
              </a:rPr>
              <a:t>depth</a:t>
            </a:r>
            <a:r>
              <a:rPr dirty="0" sz="2400" spc="-20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21F1F"/>
                </a:solidFill>
                <a:latin typeface="Calibri"/>
                <a:cs typeface="Calibri"/>
              </a:rPr>
              <a:t>is</a:t>
            </a:r>
            <a:r>
              <a:rPr dirty="0" sz="2400" spc="-40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221F1F"/>
                </a:solidFill>
                <a:latin typeface="Calibri"/>
                <a:cs typeface="Calibri"/>
              </a:rPr>
              <a:t>O</a:t>
            </a:r>
            <a:r>
              <a:rPr dirty="0" sz="2400" b="1">
                <a:solidFill>
                  <a:srgbClr val="221F1F"/>
                </a:solidFill>
                <a:latin typeface="Calibri"/>
                <a:cs typeface="Calibri"/>
              </a:rPr>
              <a:t>(log</a:t>
            </a:r>
            <a:r>
              <a:rPr dirty="0" sz="2400" spc="-45" b="1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221F1F"/>
                </a:solidFill>
                <a:latin typeface="Calibri"/>
                <a:cs typeface="Calibri"/>
              </a:rPr>
              <a:t>N</a:t>
            </a:r>
            <a:r>
              <a:rPr dirty="0" sz="2400" spc="-25" b="1">
                <a:solidFill>
                  <a:srgbClr val="221F1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Calibri"/>
              <a:cs typeface="Calibri"/>
            </a:endParaRPr>
          </a:p>
          <a:p>
            <a:pPr marL="208915">
              <a:lnSpc>
                <a:spcPct val="100000"/>
              </a:lnSpc>
              <a:tabLst>
                <a:tab pos="6214110" algn="l"/>
              </a:tabLst>
            </a:pPr>
            <a:r>
              <a:rPr dirty="0" sz="2400" spc="-20">
                <a:latin typeface="Times New Roman"/>
                <a:cs typeface="Times New Roman"/>
              </a:rPr>
              <a:t>Unfortunately,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depth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large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	(worst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case)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Trees</a:t>
            </a:r>
            <a:r>
              <a:rPr dirty="0" spc="55"/>
              <a:t> </a:t>
            </a:r>
            <a:r>
              <a:rPr dirty="0"/>
              <a:t>for</a:t>
            </a:r>
            <a:r>
              <a:rPr dirty="0" spc="85"/>
              <a:t> </a:t>
            </a:r>
            <a:r>
              <a:rPr dirty="0" spc="-120"/>
              <a:t>Hierarchical</a:t>
            </a:r>
            <a:r>
              <a:rPr dirty="0" spc="85"/>
              <a:t> </a:t>
            </a:r>
            <a:r>
              <a:rPr dirty="0" spc="-45"/>
              <a:t>representation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91902" y="1024364"/>
            <a:ext cx="8525510" cy="1502410"/>
            <a:chOff x="191902" y="1024364"/>
            <a:chExt cx="8525510" cy="15024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916" y="1024364"/>
              <a:ext cx="8522868" cy="74003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902" y="1786364"/>
              <a:ext cx="8520799" cy="740036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59460" y="1108075"/>
            <a:ext cx="8101330" cy="1230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96520">
              <a:lnSpc>
                <a:spcPct val="100000"/>
              </a:lnSpc>
              <a:spcBef>
                <a:spcPts val="105"/>
              </a:spcBef>
            </a:pPr>
            <a:r>
              <a:rPr dirty="0" sz="2900">
                <a:latin typeface="Times New Roman"/>
                <a:cs typeface="Times New Roman"/>
              </a:rPr>
              <a:t>Trees</a:t>
            </a:r>
            <a:r>
              <a:rPr dirty="0" sz="2900" spc="-5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overcome</a:t>
            </a:r>
            <a:r>
              <a:rPr dirty="0" sz="2900" spc="-1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the</a:t>
            </a:r>
            <a:r>
              <a:rPr dirty="0" sz="2900" spc="-5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limitation</a:t>
            </a:r>
            <a:r>
              <a:rPr dirty="0" sz="2900" spc="-1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of</a:t>
            </a:r>
            <a:r>
              <a:rPr dirty="0" sz="2900" spc="-3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linked</a:t>
            </a:r>
            <a:r>
              <a:rPr dirty="0" sz="2900" spc="-35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list</a:t>
            </a:r>
            <a:endParaRPr sz="2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20"/>
              </a:spcBef>
            </a:pPr>
            <a:r>
              <a:rPr dirty="0" sz="2900">
                <a:latin typeface="Times New Roman"/>
                <a:cs typeface="Times New Roman"/>
              </a:rPr>
              <a:t>Tree</a:t>
            </a:r>
            <a:r>
              <a:rPr dirty="0" sz="2900" spc="-4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is</a:t>
            </a:r>
            <a:r>
              <a:rPr dirty="0" sz="2900" spc="-1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a</a:t>
            </a:r>
            <a:r>
              <a:rPr dirty="0" sz="2900" spc="-1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new</a:t>
            </a:r>
            <a:r>
              <a:rPr dirty="0" sz="2900" spc="-1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data</a:t>
            </a:r>
            <a:r>
              <a:rPr dirty="0" sz="2900" spc="-1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type</a:t>
            </a:r>
            <a:r>
              <a:rPr dirty="0" sz="2900" spc="-3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that</a:t>
            </a:r>
            <a:r>
              <a:rPr dirty="0" sz="2900" spc="-1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consists</a:t>
            </a:r>
            <a:r>
              <a:rPr dirty="0" sz="2900" spc="-2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of</a:t>
            </a:r>
            <a:r>
              <a:rPr dirty="0" sz="2900" spc="-15">
                <a:latin typeface="Times New Roman"/>
                <a:cs typeface="Times New Roman"/>
              </a:rPr>
              <a:t> </a:t>
            </a:r>
            <a:r>
              <a:rPr dirty="0" sz="2900" i="1">
                <a:latin typeface="Times New Roman"/>
                <a:cs typeface="Times New Roman"/>
              </a:rPr>
              <a:t>nodes</a:t>
            </a:r>
            <a:r>
              <a:rPr dirty="0" sz="2900" spc="-10" i="1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and</a:t>
            </a:r>
            <a:r>
              <a:rPr dirty="0" sz="2900" spc="-25">
                <a:latin typeface="Times New Roman"/>
                <a:cs typeface="Times New Roman"/>
              </a:rPr>
              <a:t> </a:t>
            </a:r>
            <a:r>
              <a:rPr dirty="0" sz="2900" spc="-10" i="1">
                <a:latin typeface="Times New Roman"/>
                <a:cs typeface="Times New Roman"/>
              </a:rPr>
              <a:t>arcs.</a:t>
            </a:r>
            <a:endParaRPr sz="29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4037" y="2828353"/>
            <a:ext cx="4886325" cy="281978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249292" y="2904235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67580" y="36664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92673" y="366649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78735" y="4428185"/>
            <a:ext cx="1784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63492" y="4428185"/>
            <a:ext cx="1911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249292" y="4428185"/>
            <a:ext cx="1911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912489" y="5259070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404865" y="4428185"/>
            <a:ext cx="165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706492" y="5190871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383273" y="4428185"/>
            <a:ext cx="1911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401561" y="519087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963039" y="5190871"/>
            <a:ext cx="1430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213485" algn="l"/>
              </a:tabLst>
            </a:pPr>
            <a:r>
              <a:rPr dirty="0" sz="1800" spc="-50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575428" y="2738754"/>
            <a:ext cx="814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nodes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112389" y="3101416"/>
            <a:ext cx="541020" cy="8648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arcs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9545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ahoma"/>
                <a:cs typeface="Tahoma"/>
              </a:rPr>
              <a:t>Binary</a:t>
            </a:r>
            <a:r>
              <a:rPr dirty="0" spc="-25" b="1">
                <a:latin typeface="Tahoma"/>
                <a:cs typeface="Tahoma"/>
              </a:rPr>
              <a:t> </a:t>
            </a:r>
            <a:r>
              <a:rPr dirty="0" b="1">
                <a:latin typeface="Tahoma"/>
                <a:cs typeface="Tahoma"/>
              </a:rPr>
              <a:t>Search</a:t>
            </a:r>
            <a:r>
              <a:rPr dirty="0" spc="-25" b="1">
                <a:latin typeface="Tahoma"/>
                <a:cs typeface="Tahoma"/>
              </a:rPr>
              <a:t> </a:t>
            </a:r>
            <a:r>
              <a:rPr dirty="0" spc="-20" b="1">
                <a:latin typeface="Tahoma"/>
                <a:cs typeface="Tahoma"/>
              </a:rPr>
              <a:t>Tree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04800" y="990600"/>
            <a:ext cx="8153400" cy="4114800"/>
          </a:xfrm>
          <a:custGeom>
            <a:avLst/>
            <a:gdLst/>
            <a:ahLst/>
            <a:cxnLst/>
            <a:rect l="l" t="t" r="r" b="b"/>
            <a:pathLst>
              <a:path w="8153400" h="4114800">
                <a:moveTo>
                  <a:pt x="8153400" y="0"/>
                </a:moveTo>
                <a:lnTo>
                  <a:pt x="0" y="0"/>
                </a:lnTo>
                <a:lnTo>
                  <a:pt x="0" y="4114800"/>
                </a:lnTo>
                <a:lnTo>
                  <a:pt x="8153400" y="4114800"/>
                </a:lnTo>
                <a:lnTo>
                  <a:pt x="8153400" y="0"/>
                </a:lnTo>
                <a:close/>
              </a:path>
            </a:pathLst>
          </a:custGeom>
          <a:solidFill>
            <a:srgbClr val="DFEF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3540" y="936015"/>
            <a:ext cx="6826250" cy="250190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ahoma"/>
                <a:cs typeface="Tahoma"/>
              </a:rPr>
              <a:t>Binary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Tree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ahoma"/>
                <a:cs typeface="Tahoma"/>
              </a:rPr>
              <a:t>Dynamic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Structure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(size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is</a:t>
            </a:r>
            <a:r>
              <a:rPr dirty="0" sz="2800" spc="-8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flexible)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ahoma"/>
                <a:cs typeface="Tahoma"/>
              </a:rPr>
              <a:t>Data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is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stored</a:t>
            </a:r>
            <a:r>
              <a:rPr dirty="0" sz="2800" spc="-3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in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sorted</a:t>
            </a:r>
            <a:r>
              <a:rPr dirty="0" sz="2800" spc="-3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fashion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ahoma"/>
                <a:cs typeface="Tahoma"/>
              </a:rPr>
              <a:t>A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 b="1">
                <a:latin typeface="Tahoma"/>
                <a:cs typeface="Tahoma"/>
              </a:rPr>
              <a:t>special</a:t>
            </a:r>
            <a:r>
              <a:rPr dirty="0" sz="2800" spc="-20" b="1">
                <a:latin typeface="Tahoma"/>
                <a:cs typeface="Tahoma"/>
              </a:rPr>
              <a:t> </a:t>
            </a:r>
            <a:r>
              <a:rPr dirty="0" sz="2800" b="1">
                <a:latin typeface="Tahoma"/>
                <a:cs typeface="Tahoma"/>
              </a:rPr>
              <a:t>class</a:t>
            </a:r>
            <a:r>
              <a:rPr dirty="0" sz="2800" spc="-50" b="1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of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BST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has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the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following properties: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739" y="3412994"/>
            <a:ext cx="1619250" cy="134239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299720" algn="l"/>
              </a:tabLst>
            </a:pPr>
            <a:r>
              <a:rPr dirty="0" sz="2400" spc="-10">
                <a:latin typeface="Tahoma"/>
                <a:cs typeface="Tahoma"/>
              </a:rPr>
              <a:t>Search:</a:t>
            </a:r>
            <a:endParaRPr sz="24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299720" algn="l"/>
              </a:tabLst>
            </a:pPr>
            <a:r>
              <a:rPr dirty="0" sz="2400" spc="-10">
                <a:latin typeface="Tahoma"/>
                <a:cs typeface="Tahoma"/>
              </a:rPr>
              <a:t>Insertion:</a:t>
            </a:r>
            <a:endParaRPr sz="24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299720" algn="l"/>
              </a:tabLst>
            </a:pPr>
            <a:r>
              <a:rPr dirty="0" sz="2400" spc="-10">
                <a:latin typeface="Tahoma"/>
                <a:cs typeface="Tahoma"/>
              </a:rPr>
              <a:t>Deletion: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041775" y="3412994"/>
            <a:ext cx="1276985" cy="1342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38100">
              <a:lnSpc>
                <a:spcPct val="120100"/>
              </a:lnSpc>
              <a:spcBef>
                <a:spcPts val="95"/>
              </a:spcBef>
            </a:pPr>
            <a:r>
              <a:rPr dirty="0" sz="2400">
                <a:latin typeface="Tahoma"/>
                <a:cs typeface="Tahoma"/>
              </a:rPr>
              <a:t>O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(log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n) </a:t>
            </a:r>
            <a:r>
              <a:rPr dirty="0" sz="2400">
                <a:latin typeface="Tahoma"/>
                <a:cs typeface="Tahoma"/>
              </a:rPr>
              <a:t>O (log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n) </a:t>
            </a:r>
            <a:r>
              <a:rPr dirty="0" sz="2400">
                <a:latin typeface="Tahoma"/>
                <a:cs typeface="Tahoma"/>
              </a:rPr>
              <a:t>O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(log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n)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14065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Insertion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2637" y="1900237"/>
            <a:ext cx="5038725" cy="275272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445889" y="19767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89270" y="27387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02889" y="27387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69235" y="35010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60089" y="35010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208270" y="35010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198870" y="35010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32523" y="426339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379089" y="426339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216023" y="426339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905761" y="1372361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914400" y="0"/>
                </a:moveTo>
                <a:lnTo>
                  <a:pt x="0" y="0"/>
                </a:lnTo>
                <a:lnTo>
                  <a:pt x="0" y="381000"/>
                </a:lnTo>
                <a:lnTo>
                  <a:pt x="914400" y="381000"/>
                </a:lnTo>
                <a:lnTo>
                  <a:pt x="914400" y="0"/>
                </a:lnTo>
                <a:close/>
              </a:path>
            </a:pathLst>
          </a:custGeom>
          <a:solidFill>
            <a:srgbClr val="7E7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905761" y="1372361"/>
            <a:ext cx="914400" cy="381000"/>
          </a:xfrm>
          <a:prstGeom prst="rect">
            <a:avLst/>
          </a:prstGeom>
          <a:ln w="25400">
            <a:solidFill>
              <a:srgbClr val="44829B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390"/>
              </a:spcBef>
            </a:pPr>
            <a:r>
              <a:rPr dirty="0" sz="1800" spc="-20">
                <a:latin typeface="Times New Roman"/>
                <a:cs typeface="Times New Roman"/>
              </a:rPr>
              <a:t>root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2150364" y="1734311"/>
            <a:ext cx="415925" cy="714375"/>
            <a:chOff x="2150364" y="1734311"/>
            <a:chExt cx="415925" cy="714375"/>
          </a:xfrm>
        </p:grpSpPr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0364" y="1734311"/>
              <a:ext cx="415531" cy="714375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2277383" y="1753361"/>
              <a:ext cx="171450" cy="469265"/>
            </a:xfrm>
            <a:custGeom>
              <a:avLst/>
              <a:gdLst/>
              <a:ahLst/>
              <a:cxnLst/>
              <a:rect l="l" t="t" r="r" b="b"/>
              <a:pathLst>
                <a:path w="171450" h="469264">
                  <a:moveTo>
                    <a:pt x="16446" y="297961"/>
                  </a:moveTo>
                  <a:lnTo>
                    <a:pt x="9251" y="300354"/>
                  </a:lnTo>
                  <a:lnTo>
                    <a:pt x="3643" y="305405"/>
                  </a:lnTo>
                  <a:lnTo>
                    <a:pt x="488" y="311991"/>
                  </a:lnTo>
                  <a:lnTo>
                    <a:pt x="0" y="319268"/>
                  </a:lnTo>
                  <a:lnTo>
                    <a:pt x="2393" y="326389"/>
                  </a:lnTo>
                  <a:lnTo>
                    <a:pt x="85578" y="469011"/>
                  </a:lnTo>
                  <a:lnTo>
                    <a:pt x="107652" y="431164"/>
                  </a:lnTo>
                  <a:lnTo>
                    <a:pt x="66528" y="431164"/>
                  </a:lnTo>
                  <a:lnTo>
                    <a:pt x="66528" y="360552"/>
                  </a:lnTo>
                  <a:lnTo>
                    <a:pt x="35413" y="307213"/>
                  </a:lnTo>
                  <a:lnTo>
                    <a:pt x="30360" y="301605"/>
                  </a:lnTo>
                  <a:lnTo>
                    <a:pt x="23760" y="298450"/>
                  </a:lnTo>
                  <a:lnTo>
                    <a:pt x="16446" y="297961"/>
                  </a:lnTo>
                  <a:close/>
                </a:path>
                <a:path w="171450" h="469264">
                  <a:moveTo>
                    <a:pt x="66528" y="360552"/>
                  </a:moveTo>
                  <a:lnTo>
                    <a:pt x="66528" y="431164"/>
                  </a:lnTo>
                  <a:lnTo>
                    <a:pt x="104628" y="431164"/>
                  </a:lnTo>
                  <a:lnTo>
                    <a:pt x="104628" y="421513"/>
                  </a:lnTo>
                  <a:lnTo>
                    <a:pt x="69068" y="421513"/>
                  </a:lnTo>
                  <a:lnTo>
                    <a:pt x="85578" y="393210"/>
                  </a:lnTo>
                  <a:lnTo>
                    <a:pt x="66528" y="360552"/>
                  </a:lnTo>
                  <a:close/>
                </a:path>
                <a:path w="171450" h="469264">
                  <a:moveTo>
                    <a:pt x="154709" y="297961"/>
                  </a:moveTo>
                  <a:lnTo>
                    <a:pt x="147395" y="298450"/>
                  </a:lnTo>
                  <a:lnTo>
                    <a:pt x="140795" y="301605"/>
                  </a:lnTo>
                  <a:lnTo>
                    <a:pt x="135743" y="307213"/>
                  </a:lnTo>
                  <a:lnTo>
                    <a:pt x="104628" y="360552"/>
                  </a:lnTo>
                  <a:lnTo>
                    <a:pt x="104628" y="431164"/>
                  </a:lnTo>
                  <a:lnTo>
                    <a:pt x="107652" y="431164"/>
                  </a:lnTo>
                  <a:lnTo>
                    <a:pt x="168763" y="326389"/>
                  </a:lnTo>
                  <a:lnTo>
                    <a:pt x="171156" y="319268"/>
                  </a:lnTo>
                  <a:lnTo>
                    <a:pt x="170668" y="311991"/>
                  </a:lnTo>
                  <a:lnTo>
                    <a:pt x="167512" y="305405"/>
                  </a:lnTo>
                  <a:lnTo>
                    <a:pt x="161905" y="300354"/>
                  </a:lnTo>
                  <a:lnTo>
                    <a:pt x="154709" y="297961"/>
                  </a:lnTo>
                  <a:close/>
                </a:path>
                <a:path w="171450" h="469264">
                  <a:moveTo>
                    <a:pt x="85578" y="393210"/>
                  </a:moveTo>
                  <a:lnTo>
                    <a:pt x="69068" y="421513"/>
                  </a:lnTo>
                  <a:lnTo>
                    <a:pt x="102088" y="421513"/>
                  </a:lnTo>
                  <a:lnTo>
                    <a:pt x="85578" y="393210"/>
                  </a:lnTo>
                  <a:close/>
                </a:path>
                <a:path w="171450" h="469264">
                  <a:moveTo>
                    <a:pt x="104628" y="360552"/>
                  </a:moveTo>
                  <a:lnTo>
                    <a:pt x="85578" y="393210"/>
                  </a:lnTo>
                  <a:lnTo>
                    <a:pt x="102088" y="421513"/>
                  </a:lnTo>
                  <a:lnTo>
                    <a:pt x="104628" y="421513"/>
                  </a:lnTo>
                  <a:lnTo>
                    <a:pt x="104628" y="360552"/>
                  </a:lnTo>
                  <a:close/>
                </a:path>
                <a:path w="171450" h="469264">
                  <a:moveTo>
                    <a:pt x="104628" y="0"/>
                  </a:moveTo>
                  <a:lnTo>
                    <a:pt x="66528" y="0"/>
                  </a:lnTo>
                  <a:lnTo>
                    <a:pt x="66528" y="360552"/>
                  </a:lnTo>
                  <a:lnTo>
                    <a:pt x="85578" y="393210"/>
                  </a:lnTo>
                  <a:lnTo>
                    <a:pt x="104628" y="360552"/>
                  </a:lnTo>
                  <a:lnTo>
                    <a:pt x="1046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2060194" y="2247391"/>
            <a:ext cx="634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NULL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2772155" y="1523974"/>
            <a:ext cx="1842135" cy="675005"/>
            <a:chOff x="2772155" y="1523974"/>
            <a:chExt cx="1842135" cy="675005"/>
          </a:xfrm>
        </p:grpSpPr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2155" y="1523974"/>
              <a:ext cx="1842135" cy="674776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815462" y="1544447"/>
              <a:ext cx="1595755" cy="474345"/>
            </a:xfrm>
            <a:custGeom>
              <a:avLst/>
              <a:gdLst/>
              <a:ahLst/>
              <a:cxnLst/>
              <a:rect l="l" t="t" r="r" b="b"/>
              <a:pathLst>
                <a:path w="1595754" h="474344">
                  <a:moveTo>
                    <a:pt x="1486281" y="419724"/>
                  </a:moveTo>
                  <a:lnTo>
                    <a:pt x="1426590" y="436625"/>
                  </a:lnTo>
                  <a:lnTo>
                    <a:pt x="1419850" y="440047"/>
                  </a:lnTo>
                  <a:lnTo>
                    <a:pt x="1415145" y="445611"/>
                  </a:lnTo>
                  <a:lnTo>
                    <a:pt x="1412892" y="452556"/>
                  </a:lnTo>
                  <a:lnTo>
                    <a:pt x="1413510" y="460120"/>
                  </a:lnTo>
                  <a:lnTo>
                    <a:pt x="1416931" y="466861"/>
                  </a:lnTo>
                  <a:lnTo>
                    <a:pt x="1422495" y="471566"/>
                  </a:lnTo>
                  <a:lnTo>
                    <a:pt x="1429440" y="473819"/>
                  </a:lnTo>
                  <a:lnTo>
                    <a:pt x="1437004" y="473201"/>
                  </a:lnTo>
                  <a:lnTo>
                    <a:pt x="1563915" y="437261"/>
                  </a:lnTo>
                  <a:lnTo>
                    <a:pt x="1554352" y="437261"/>
                  </a:lnTo>
                  <a:lnTo>
                    <a:pt x="1486281" y="419724"/>
                  </a:lnTo>
                  <a:close/>
                </a:path>
                <a:path w="1595754" h="474344">
                  <a:moveTo>
                    <a:pt x="1522500" y="409469"/>
                  </a:moveTo>
                  <a:lnTo>
                    <a:pt x="1486281" y="419724"/>
                  </a:lnTo>
                  <a:lnTo>
                    <a:pt x="1554352" y="437261"/>
                  </a:lnTo>
                  <a:lnTo>
                    <a:pt x="1555601" y="432435"/>
                  </a:lnTo>
                  <a:lnTo>
                    <a:pt x="1545716" y="432435"/>
                  </a:lnTo>
                  <a:lnTo>
                    <a:pt x="1522500" y="409469"/>
                  </a:lnTo>
                  <a:close/>
                </a:path>
                <a:path w="1595754" h="474344">
                  <a:moveTo>
                    <a:pt x="1465008" y="306736"/>
                  </a:moveTo>
                  <a:lnTo>
                    <a:pt x="1457817" y="308185"/>
                  </a:lnTo>
                  <a:lnTo>
                    <a:pt x="1451483" y="312419"/>
                  </a:lnTo>
                  <a:lnTo>
                    <a:pt x="1447359" y="318752"/>
                  </a:lnTo>
                  <a:lnTo>
                    <a:pt x="1446022" y="325929"/>
                  </a:lnTo>
                  <a:lnTo>
                    <a:pt x="1447446" y="333083"/>
                  </a:lnTo>
                  <a:lnTo>
                    <a:pt x="1451610" y="339343"/>
                  </a:lnTo>
                  <a:lnTo>
                    <a:pt x="1495577" y="382836"/>
                  </a:lnTo>
                  <a:lnTo>
                    <a:pt x="1563877" y="400430"/>
                  </a:lnTo>
                  <a:lnTo>
                    <a:pt x="1554352" y="437261"/>
                  </a:lnTo>
                  <a:lnTo>
                    <a:pt x="1563915" y="437261"/>
                  </a:lnTo>
                  <a:lnTo>
                    <a:pt x="1595754" y="428243"/>
                  </a:lnTo>
                  <a:lnTo>
                    <a:pt x="1478534" y="312292"/>
                  </a:lnTo>
                  <a:lnTo>
                    <a:pt x="1472199" y="308098"/>
                  </a:lnTo>
                  <a:lnTo>
                    <a:pt x="1465008" y="306736"/>
                  </a:lnTo>
                  <a:close/>
                </a:path>
                <a:path w="1595754" h="474344">
                  <a:moveTo>
                    <a:pt x="1553972" y="400557"/>
                  </a:moveTo>
                  <a:lnTo>
                    <a:pt x="1522500" y="409469"/>
                  </a:lnTo>
                  <a:lnTo>
                    <a:pt x="1545716" y="432435"/>
                  </a:lnTo>
                  <a:lnTo>
                    <a:pt x="1553972" y="400557"/>
                  </a:lnTo>
                  <a:close/>
                </a:path>
                <a:path w="1595754" h="474344">
                  <a:moveTo>
                    <a:pt x="1563845" y="400557"/>
                  </a:moveTo>
                  <a:lnTo>
                    <a:pt x="1553972" y="400557"/>
                  </a:lnTo>
                  <a:lnTo>
                    <a:pt x="1545716" y="432435"/>
                  </a:lnTo>
                  <a:lnTo>
                    <a:pt x="1555601" y="432435"/>
                  </a:lnTo>
                  <a:lnTo>
                    <a:pt x="1563845" y="400557"/>
                  </a:lnTo>
                  <a:close/>
                </a:path>
                <a:path w="1595754" h="474344">
                  <a:moveTo>
                    <a:pt x="9398" y="0"/>
                  </a:moveTo>
                  <a:lnTo>
                    <a:pt x="0" y="36829"/>
                  </a:lnTo>
                  <a:lnTo>
                    <a:pt x="1486281" y="419724"/>
                  </a:lnTo>
                  <a:lnTo>
                    <a:pt x="1522500" y="409469"/>
                  </a:lnTo>
                  <a:lnTo>
                    <a:pt x="1495577" y="382836"/>
                  </a:lnTo>
                  <a:lnTo>
                    <a:pt x="9398" y="0"/>
                  </a:lnTo>
                  <a:close/>
                </a:path>
                <a:path w="1595754" h="474344">
                  <a:moveTo>
                    <a:pt x="1495577" y="382836"/>
                  </a:moveTo>
                  <a:lnTo>
                    <a:pt x="1522500" y="409469"/>
                  </a:lnTo>
                  <a:lnTo>
                    <a:pt x="1553972" y="400557"/>
                  </a:lnTo>
                  <a:lnTo>
                    <a:pt x="1563845" y="400557"/>
                  </a:lnTo>
                  <a:lnTo>
                    <a:pt x="1495577" y="382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395209" y="1473453"/>
            <a:ext cx="1059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Insert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395209" y="1812797"/>
            <a:ext cx="1174115" cy="3326129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430"/>
              </a:spcBef>
              <a:buAutoNum type="arabicPeriod" startAt="2"/>
              <a:tabLst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Insert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330"/>
              </a:spcBef>
              <a:buAutoNum type="arabicPeriod" startAt="2"/>
              <a:tabLst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Insert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840"/>
              </a:spcBef>
              <a:buAutoNum type="arabicPeriod" startAt="2"/>
              <a:tabLst>
                <a:tab pos="241935" algn="l"/>
              </a:tabLst>
            </a:pPr>
            <a:r>
              <a:rPr dirty="0" sz="1800">
                <a:latin typeface="Times New Roman"/>
                <a:cs typeface="Times New Roman"/>
              </a:rPr>
              <a:t>Insert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244"/>
              </a:spcBef>
              <a:buAutoNum type="arabicPeriod" startAt="2"/>
              <a:tabLst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Insert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840"/>
              </a:spcBef>
              <a:buAutoNum type="arabicPeriod" startAt="2"/>
              <a:tabLst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Insert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27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AutoNum type="arabicPeriod" startAt="2"/>
              <a:tabLst>
                <a:tab pos="241935" algn="l"/>
              </a:tabLst>
            </a:pPr>
            <a:r>
              <a:rPr dirty="0" sz="1800">
                <a:latin typeface="Times New Roman"/>
                <a:cs typeface="Times New Roman"/>
              </a:rPr>
              <a:t>Insert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32</a:t>
            </a:r>
            <a:endParaRPr sz="18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840"/>
              </a:spcBef>
              <a:buAutoNum type="arabicPeriod" startAt="2"/>
              <a:tabLst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Insert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840"/>
              </a:spcBef>
              <a:buAutoNum type="arabicPeriod" startAt="2"/>
              <a:tabLst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Insert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840"/>
              </a:spcBef>
              <a:buAutoNum type="arabicPeriod" startAt="2"/>
              <a:tabLst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Insert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9931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Recursive</a:t>
            </a:r>
            <a:r>
              <a:rPr dirty="0" spc="-55"/>
              <a:t> </a:t>
            </a:r>
            <a:r>
              <a:rPr dirty="0" spc="-25"/>
              <a:t>insertion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92608" y="1021080"/>
            <a:ext cx="7060565" cy="3520440"/>
            <a:chOff x="292608" y="1021080"/>
            <a:chExt cx="7060565" cy="35204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756" y="1039368"/>
              <a:ext cx="7019163" cy="350177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8" y="1021080"/>
              <a:ext cx="5851779" cy="329907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" y="1066800"/>
              <a:ext cx="6934200" cy="3416807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381000" y="1066800"/>
            <a:ext cx="6934200" cy="3416935"/>
          </a:xfrm>
          <a:prstGeom prst="rect">
            <a:avLst/>
          </a:prstGeom>
          <a:ln w="9525">
            <a:solidFill>
              <a:srgbClr val="5AAED1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template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&lt;class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type&gt;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void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tree&lt;type&gt;::insertR(type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d,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Node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&lt;type&gt;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*&amp;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node){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00584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if(node==NULL){</a:t>
            </a:r>
            <a:endParaRPr sz="1800">
              <a:latin typeface="Times New Roman"/>
              <a:cs typeface="Times New Roman"/>
            </a:endParaRPr>
          </a:p>
          <a:p>
            <a:pPr marL="1920239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node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new</a:t>
            </a:r>
            <a:r>
              <a:rPr dirty="0" sz="1800" spc="-10">
                <a:latin typeface="Times New Roman"/>
                <a:cs typeface="Times New Roman"/>
              </a:rPr>
              <a:t> Node&lt;type&gt;(d);</a:t>
            </a:r>
            <a:endParaRPr sz="1800">
              <a:latin typeface="Times New Roman"/>
              <a:cs typeface="Times New Roman"/>
            </a:endParaRPr>
          </a:p>
          <a:p>
            <a:pPr marL="100584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00584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else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if(node→data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&gt; </a:t>
            </a:r>
            <a:r>
              <a:rPr dirty="0" sz="1800" spc="-25">
                <a:latin typeface="Times New Roman"/>
                <a:cs typeface="Times New Roman"/>
              </a:rPr>
              <a:t>d)</a:t>
            </a:r>
            <a:endParaRPr sz="1800">
              <a:latin typeface="Times New Roman"/>
              <a:cs typeface="Times New Roman"/>
            </a:endParaRPr>
          </a:p>
          <a:p>
            <a:pPr marL="1920239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Times New Roman"/>
                <a:cs typeface="Times New Roman"/>
              </a:rPr>
              <a:t>insertR(d,node→left);</a:t>
            </a:r>
            <a:endParaRPr sz="1800">
              <a:latin typeface="Times New Roman"/>
              <a:cs typeface="Times New Roman"/>
            </a:endParaRPr>
          </a:p>
          <a:p>
            <a:pPr marL="1005840">
              <a:lnSpc>
                <a:spcPct val="100000"/>
              </a:lnSpc>
            </a:pPr>
            <a:r>
              <a:rPr dirty="0" sz="1800" spc="-20">
                <a:latin typeface="Times New Roman"/>
                <a:cs typeface="Times New Roman"/>
              </a:rPr>
              <a:t>else</a:t>
            </a:r>
            <a:endParaRPr sz="1800">
              <a:latin typeface="Times New Roman"/>
              <a:cs typeface="Times New Roman"/>
            </a:endParaRPr>
          </a:p>
          <a:p>
            <a:pPr marL="1920239">
              <a:lnSpc>
                <a:spcPct val="100000"/>
              </a:lnSpc>
            </a:pPr>
            <a:r>
              <a:rPr dirty="0" sz="1800" spc="-10" b="1">
                <a:latin typeface="Times New Roman"/>
                <a:cs typeface="Times New Roman"/>
              </a:rPr>
              <a:t>insertR(d,node→right);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45008" y="4831092"/>
            <a:ext cx="4164965" cy="1379220"/>
            <a:chOff x="445008" y="4831092"/>
            <a:chExt cx="4164965" cy="1379220"/>
          </a:xfrm>
        </p:grpSpPr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156" y="4849368"/>
              <a:ext cx="4123563" cy="12858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008" y="4831092"/>
              <a:ext cx="2683383" cy="137883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400" y="4876800"/>
              <a:ext cx="4038600" cy="1200912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533400" y="4876800"/>
            <a:ext cx="4038600" cy="1201420"/>
          </a:xfrm>
          <a:prstGeom prst="rect">
            <a:avLst/>
          </a:prstGeom>
          <a:ln w="9525">
            <a:solidFill>
              <a:srgbClr val="FFBE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800">
                <a:latin typeface="Times New Roman"/>
                <a:cs typeface="Times New Roman"/>
              </a:rPr>
              <a:t>void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insertR(type</a:t>
            </a:r>
            <a:r>
              <a:rPr dirty="0" sz="1800" spc="-25">
                <a:latin typeface="Times New Roman"/>
                <a:cs typeface="Times New Roman"/>
              </a:rPr>
              <a:t> d){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00584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insertR(d,root);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Trees</a:t>
            </a:r>
            <a:r>
              <a:rPr dirty="0" spc="55"/>
              <a:t> </a:t>
            </a:r>
            <a:r>
              <a:rPr dirty="0"/>
              <a:t>for</a:t>
            </a:r>
            <a:r>
              <a:rPr dirty="0" spc="85"/>
              <a:t> </a:t>
            </a:r>
            <a:r>
              <a:rPr dirty="0" spc="-120"/>
              <a:t>Hierarchical</a:t>
            </a:r>
            <a:r>
              <a:rPr dirty="0" spc="85"/>
              <a:t> </a:t>
            </a:r>
            <a:r>
              <a:rPr dirty="0" spc="-45"/>
              <a:t>representation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927464"/>
            <a:ext cx="8275955" cy="141922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70">
                <a:latin typeface="Arial Narrow"/>
                <a:cs typeface="Arial Narrow"/>
              </a:rPr>
              <a:t>Unlike</a:t>
            </a:r>
            <a:r>
              <a:rPr dirty="0" sz="2800" spc="155">
                <a:latin typeface="Arial Narrow"/>
                <a:cs typeface="Arial Narrow"/>
              </a:rPr>
              <a:t> </a:t>
            </a:r>
            <a:r>
              <a:rPr dirty="0" sz="2800" spc="75">
                <a:latin typeface="Arial Narrow"/>
                <a:cs typeface="Arial Narrow"/>
              </a:rPr>
              <a:t>natural</a:t>
            </a:r>
            <a:r>
              <a:rPr dirty="0" sz="2800" spc="150">
                <a:latin typeface="Arial Narrow"/>
                <a:cs typeface="Arial Narrow"/>
              </a:rPr>
              <a:t> </a:t>
            </a:r>
            <a:r>
              <a:rPr dirty="0" sz="2800" spc="85">
                <a:latin typeface="Arial Narrow"/>
                <a:cs typeface="Arial Narrow"/>
              </a:rPr>
              <a:t>trees,</a:t>
            </a:r>
            <a:r>
              <a:rPr dirty="0" sz="2800" spc="180">
                <a:latin typeface="Arial Narrow"/>
                <a:cs typeface="Arial Narrow"/>
              </a:rPr>
              <a:t> </a:t>
            </a:r>
            <a:r>
              <a:rPr dirty="0" sz="2800">
                <a:latin typeface="Arial Narrow"/>
                <a:cs typeface="Arial Narrow"/>
              </a:rPr>
              <a:t>DS</a:t>
            </a:r>
            <a:r>
              <a:rPr dirty="0" sz="2800" spc="150">
                <a:latin typeface="Arial Narrow"/>
                <a:cs typeface="Arial Narrow"/>
              </a:rPr>
              <a:t> </a:t>
            </a:r>
            <a:r>
              <a:rPr dirty="0" sz="2800" spc="90">
                <a:latin typeface="Arial Narrow"/>
                <a:cs typeface="Arial Narrow"/>
              </a:rPr>
              <a:t>trees</a:t>
            </a:r>
            <a:r>
              <a:rPr dirty="0" sz="2800" spc="185">
                <a:latin typeface="Arial Narrow"/>
                <a:cs typeface="Arial Narrow"/>
              </a:rPr>
              <a:t> </a:t>
            </a:r>
            <a:r>
              <a:rPr dirty="0" sz="2800" spc="55">
                <a:latin typeface="Arial Narrow"/>
                <a:cs typeface="Arial Narrow"/>
              </a:rPr>
              <a:t>are</a:t>
            </a:r>
            <a:r>
              <a:rPr dirty="0" sz="2800" spc="185">
                <a:latin typeface="Arial Narrow"/>
                <a:cs typeface="Arial Narrow"/>
              </a:rPr>
              <a:t> </a:t>
            </a:r>
            <a:r>
              <a:rPr dirty="0" sz="2800" spc="85">
                <a:solidFill>
                  <a:srgbClr val="FF0000"/>
                </a:solidFill>
                <a:latin typeface="Arial Narrow"/>
                <a:cs typeface="Arial Narrow"/>
              </a:rPr>
              <a:t>depicted</a:t>
            </a:r>
            <a:r>
              <a:rPr dirty="0" sz="2800" spc="155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dirty="0" sz="2800" spc="90">
                <a:solidFill>
                  <a:srgbClr val="FF0000"/>
                </a:solidFill>
                <a:latin typeface="Arial Narrow"/>
                <a:cs typeface="Arial Narrow"/>
              </a:rPr>
              <a:t>upside</a:t>
            </a:r>
            <a:r>
              <a:rPr dirty="0" sz="2800" spc="15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dirty="0" sz="2800" spc="114">
                <a:solidFill>
                  <a:srgbClr val="FF0000"/>
                </a:solidFill>
                <a:latin typeface="Arial Narrow"/>
                <a:cs typeface="Arial Narrow"/>
              </a:rPr>
              <a:t>down</a:t>
            </a:r>
            <a:endParaRPr sz="2800">
              <a:latin typeface="Arial Narrow"/>
              <a:cs typeface="Arial Narrow"/>
            </a:endParaRPr>
          </a:p>
          <a:p>
            <a:pPr lvl="1" marL="756285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 spc="105">
                <a:latin typeface="Arial Narrow"/>
                <a:cs typeface="Arial Narrow"/>
              </a:rPr>
              <a:t>with</a:t>
            </a:r>
            <a:r>
              <a:rPr dirty="0" sz="2400" spc="125">
                <a:latin typeface="Arial Narrow"/>
                <a:cs typeface="Arial Narrow"/>
              </a:rPr>
              <a:t> </a:t>
            </a:r>
            <a:r>
              <a:rPr dirty="0" sz="2400" spc="75">
                <a:latin typeface="Arial Narrow"/>
                <a:cs typeface="Arial Narrow"/>
              </a:rPr>
              <a:t>the</a:t>
            </a:r>
            <a:r>
              <a:rPr dirty="0" sz="2400" spc="140">
                <a:latin typeface="Arial Narrow"/>
                <a:cs typeface="Arial Narrow"/>
              </a:rPr>
              <a:t> </a:t>
            </a:r>
            <a:r>
              <a:rPr dirty="0" sz="2400" spc="114" i="1">
                <a:latin typeface="Arial Narrow"/>
                <a:cs typeface="Arial Narrow"/>
              </a:rPr>
              <a:t>root</a:t>
            </a:r>
            <a:r>
              <a:rPr dirty="0" sz="2400" spc="130" i="1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at</a:t>
            </a:r>
            <a:r>
              <a:rPr dirty="0" sz="2400" spc="135">
                <a:latin typeface="Arial Narrow"/>
                <a:cs typeface="Arial Narrow"/>
              </a:rPr>
              <a:t> </a:t>
            </a:r>
            <a:r>
              <a:rPr dirty="0" sz="2400" spc="75">
                <a:latin typeface="Arial Narrow"/>
                <a:cs typeface="Arial Narrow"/>
              </a:rPr>
              <a:t>the</a:t>
            </a:r>
            <a:r>
              <a:rPr dirty="0" sz="2400" spc="125">
                <a:latin typeface="Arial Narrow"/>
                <a:cs typeface="Arial Narrow"/>
              </a:rPr>
              <a:t> </a:t>
            </a:r>
            <a:r>
              <a:rPr dirty="0" sz="2400" spc="105">
                <a:latin typeface="Arial Narrow"/>
                <a:cs typeface="Arial Narrow"/>
              </a:rPr>
              <a:t>top</a:t>
            </a:r>
            <a:r>
              <a:rPr dirty="0" sz="2400" spc="130">
                <a:latin typeface="Arial Narrow"/>
                <a:cs typeface="Arial Narrow"/>
              </a:rPr>
              <a:t> </a:t>
            </a:r>
            <a:r>
              <a:rPr dirty="0" sz="2400" spc="25">
                <a:latin typeface="Arial Narrow"/>
                <a:cs typeface="Arial Narrow"/>
              </a:rPr>
              <a:t>and</a:t>
            </a:r>
            <a:endParaRPr sz="2400">
              <a:latin typeface="Arial Narrow"/>
              <a:cs typeface="Arial Narrow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 spc="75">
                <a:latin typeface="Arial Narrow"/>
                <a:cs typeface="Arial Narrow"/>
              </a:rPr>
              <a:t>the</a:t>
            </a:r>
            <a:r>
              <a:rPr dirty="0" sz="2400" spc="180">
                <a:latin typeface="Arial Narrow"/>
                <a:cs typeface="Arial Narrow"/>
              </a:rPr>
              <a:t> </a:t>
            </a:r>
            <a:r>
              <a:rPr dirty="0" sz="2400" i="1">
                <a:latin typeface="Arial Narrow"/>
                <a:cs typeface="Arial Narrow"/>
              </a:rPr>
              <a:t>leaves</a:t>
            </a:r>
            <a:r>
              <a:rPr dirty="0" sz="2400" spc="155" i="1">
                <a:latin typeface="Arial Narrow"/>
                <a:cs typeface="Arial Narrow"/>
              </a:rPr>
              <a:t> </a:t>
            </a:r>
            <a:r>
              <a:rPr dirty="0" sz="2400" spc="90">
                <a:latin typeface="Arial Narrow"/>
                <a:cs typeface="Arial Narrow"/>
              </a:rPr>
              <a:t>(</a:t>
            </a:r>
            <a:r>
              <a:rPr dirty="0" sz="2400" spc="90" i="1">
                <a:latin typeface="Arial Narrow"/>
                <a:cs typeface="Arial Narrow"/>
              </a:rPr>
              <a:t>terminal</a:t>
            </a:r>
            <a:r>
              <a:rPr dirty="0" sz="2400" spc="175" i="1">
                <a:latin typeface="Arial Narrow"/>
                <a:cs typeface="Arial Narrow"/>
              </a:rPr>
              <a:t> </a:t>
            </a:r>
            <a:r>
              <a:rPr dirty="0" sz="2400" spc="90" i="1">
                <a:latin typeface="Arial Narrow"/>
                <a:cs typeface="Arial Narrow"/>
              </a:rPr>
              <a:t>nodes</a:t>
            </a:r>
            <a:r>
              <a:rPr dirty="0" sz="2400" spc="90">
                <a:latin typeface="Arial Narrow"/>
                <a:cs typeface="Arial Narrow"/>
              </a:rPr>
              <a:t>)</a:t>
            </a:r>
            <a:r>
              <a:rPr dirty="0" sz="2400" spc="17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at</a:t>
            </a:r>
            <a:r>
              <a:rPr dirty="0" sz="2400" spc="185">
                <a:latin typeface="Arial Narrow"/>
                <a:cs typeface="Arial Narrow"/>
              </a:rPr>
              <a:t> </a:t>
            </a:r>
            <a:r>
              <a:rPr dirty="0" sz="2400" spc="75">
                <a:latin typeface="Arial Narrow"/>
                <a:cs typeface="Arial Narrow"/>
              </a:rPr>
              <a:t>the</a:t>
            </a:r>
            <a:r>
              <a:rPr dirty="0" sz="2400" spc="180">
                <a:latin typeface="Arial Narrow"/>
                <a:cs typeface="Arial Narrow"/>
              </a:rPr>
              <a:t> </a:t>
            </a:r>
            <a:r>
              <a:rPr dirty="0" sz="2400" spc="100">
                <a:latin typeface="Arial Narrow"/>
                <a:cs typeface="Arial Narrow"/>
              </a:rPr>
              <a:t>bottom.</a:t>
            </a:r>
            <a:endParaRPr sz="24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1447800"/>
            <a:ext cx="2362200" cy="16718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8237" y="3424237"/>
            <a:ext cx="4886325" cy="282130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581780" y="42633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06492" y="426339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26335" y="4263390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92935" y="5025390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877439" y="502539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63492" y="502539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226689" y="5855919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718684" y="5025390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20692" y="578764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697473" y="502539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715761" y="578764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77238" y="5787644"/>
            <a:ext cx="1430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213485" algn="l"/>
              </a:tabLst>
            </a:pPr>
            <a:r>
              <a:rPr dirty="0" sz="1800" spc="-50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203575" y="2849287"/>
            <a:ext cx="918210" cy="951865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dirty="0" sz="2400" spc="275" b="1">
                <a:latin typeface="Calibri"/>
                <a:cs typeface="Calibri"/>
              </a:rPr>
              <a:t>ROOT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873752" y="3176066"/>
            <a:ext cx="3523615" cy="1082040"/>
            <a:chOff x="4873752" y="3176066"/>
            <a:chExt cx="3523615" cy="1082040"/>
          </a:xfrm>
        </p:grpSpPr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0620" y="3217227"/>
              <a:ext cx="3328035" cy="91713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3752" y="3176066"/>
              <a:ext cx="3523107" cy="1081608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5007864" y="3241548"/>
            <a:ext cx="3243580" cy="832485"/>
          </a:xfrm>
          <a:prstGeom prst="rect">
            <a:avLst/>
          </a:prstGeom>
          <a:solidFill>
            <a:srgbClr val="FF0000"/>
          </a:solidFill>
          <a:ln w="9525">
            <a:solidFill>
              <a:srgbClr val="5AAED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80"/>
              </a:spcBef>
            </a:pPr>
            <a:r>
              <a:rPr dirty="0" sz="2400">
                <a:solidFill>
                  <a:srgbClr val="FFFFFF"/>
                </a:solidFill>
                <a:latin typeface="Maiandra GD"/>
                <a:cs typeface="Maiandra GD"/>
              </a:rPr>
              <a:t>Root</a:t>
            </a:r>
            <a:r>
              <a:rPr dirty="0" sz="2400" spc="-140">
                <a:solidFill>
                  <a:srgbClr val="FFFFFF"/>
                </a:solidFill>
                <a:latin typeface="Maiandra GD"/>
                <a:cs typeface="Maiandra GD"/>
              </a:rPr>
              <a:t> </a:t>
            </a:r>
            <a:r>
              <a:rPr dirty="0" sz="2400">
                <a:solidFill>
                  <a:srgbClr val="FFFFFF"/>
                </a:solidFill>
                <a:latin typeface="Maiandra GD"/>
                <a:cs typeface="Maiandra GD"/>
              </a:rPr>
              <a:t>has</a:t>
            </a:r>
            <a:r>
              <a:rPr dirty="0" sz="2400" spc="-130">
                <a:solidFill>
                  <a:srgbClr val="FFFFFF"/>
                </a:solidFill>
                <a:latin typeface="Maiandra GD"/>
                <a:cs typeface="Maiandra GD"/>
              </a:rPr>
              <a:t> </a:t>
            </a:r>
            <a:r>
              <a:rPr dirty="0" sz="2400">
                <a:solidFill>
                  <a:srgbClr val="FFFFFF"/>
                </a:solidFill>
                <a:latin typeface="Maiandra GD"/>
                <a:cs typeface="Maiandra GD"/>
              </a:rPr>
              <a:t>no</a:t>
            </a:r>
            <a:r>
              <a:rPr dirty="0" sz="2400" spc="-135">
                <a:solidFill>
                  <a:srgbClr val="FFFFFF"/>
                </a:solidFill>
                <a:latin typeface="Maiandra GD"/>
                <a:cs typeface="Maiandra GD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Maiandra GD"/>
                <a:cs typeface="Maiandra GD"/>
              </a:rPr>
              <a:t>parent.</a:t>
            </a:r>
            <a:endParaRPr sz="2400">
              <a:latin typeface="Maiandra GD"/>
              <a:cs typeface="Maiandra GD"/>
            </a:endParaRPr>
          </a:p>
          <a:p>
            <a:pPr marL="9271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Maiandra GD"/>
                <a:cs typeface="Maiandra GD"/>
              </a:rPr>
              <a:t>It</a:t>
            </a:r>
            <a:r>
              <a:rPr dirty="0" sz="2400" spc="-120">
                <a:solidFill>
                  <a:srgbClr val="FFFFFF"/>
                </a:solidFill>
                <a:latin typeface="Maiandra GD"/>
                <a:cs typeface="Maiandra GD"/>
              </a:rPr>
              <a:t> </a:t>
            </a:r>
            <a:r>
              <a:rPr dirty="0" sz="2400">
                <a:solidFill>
                  <a:srgbClr val="FFFFFF"/>
                </a:solidFill>
                <a:latin typeface="Maiandra GD"/>
                <a:cs typeface="Maiandra GD"/>
              </a:rPr>
              <a:t>has</a:t>
            </a:r>
            <a:r>
              <a:rPr dirty="0" sz="2400" spc="-114">
                <a:solidFill>
                  <a:srgbClr val="FFFFFF"/>
                </a:solidFill>
                <a:latin typeface="Maiandra GD"/>
                <a:cs typeface="Maiandra GD"/>
              </a:rPr>
              <a:t> </a:t>
            </a:r>
            <a:r>
              <a:rPr dirty="0" sz="2400">
                <a:solidFill>
                  <a:srgbClr val="FFFFFF"/>
                </a:solidFill>
                <a:latin typeface="Maiandra GD"/>
                <a:cs typeface="Maiandra GD"/>
              </a:rPr>
              <a:t>only</a:t>
            </a:r>
            <a:r>
              <a:rPr dirty="0" sz="2400" spc="-114">
                <a:solidFill>
                  <a:srgbClr val="FFFFFF"/>
                </a:solidFill>
                <a:latin typeface="Maiandra GD"/>
                <a:cs typeface="Maiandra GD"/>
              </a:rPr>
              <a:t> </a:t>
            </a:r>
            <a:r>
              <a:rPr dirty="0" sz="2400">
                <a:solidFill>
                  <a:srgbClr val="FFFFFF"/>
                </a:solidFill>
                <a:latin typeface="Maiandra GD"/>
                <a:cs typeface="Maiandra GD"/>
              </a:rPr>
              <a:t>child</a:t>
            </a:r>
            <a:r>
              <a:rPr dirty="0" sz="2400" spc="-130">
                <a:solidFill>
                  <a:srgbClr val="FFFFFF"/>
                </a:solidFill>
                <a:latin typeface="Maiandra GD"/>
                <a:cs typeface="Maiandra GD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Maiandra GD"/>
                <a:cs typeface="Maiandra GD"/>
              </a:rPr>
              <a:t>nodes.</a:t>
            </a:r>
            <a:endParaRPr sz="2400">
              <a:latin typeface="Maiandra GD"/>
              <a:cs typeface="Maiandra GD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203575" y="6281420"/>
            <a:ext cx="10217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0" b="1">
                <a:latin typeface="Calibri"/>
                <a:cs typeface="Calibri"/>
              </a:rPr>
              <a:t>LEAVES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201155" y="5634228"/>
            <a:ext cx="2519045" cy="1082040"/>
            <a:chOff x="6201155" y="5634228"/>
            <a:chExt cx="2519045" cy="1082040"/>
          </a:xfrm>
        </p:grpSpPr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1155" y="5675376"/>
              <a:ext cx="2447163" cy="915631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01155" y="5634228"/>
              <a:ext cx="2518791" cy="1081608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6248400" y="5699759"/>
            <a:ext cx="2362200" cy="830580"/>
          </a:xfrm>
          <a:prstGeom prst="rect">
            <a:avLst/>
          </a:prstGeom>
          <a:solidFill>
            <a:srgbClr val="00AFEF"/>
          </a:solidFill>
          <a:ln w="9525">
            <a:solidFill>
              <a:srgbClr val="5AAED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647700" marR="173990" indent="-467995">
              <a:lnSpc>
                <a:spcPct val="100000"/>
              </a:lnSpc>
              <a:spcBef>
                <a:spcPts val="175"/>
              </a:spcBef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Leaves</a:t>
            </a:r>
            <a:r>
              <a:rPr dirty="0" sz="2400" spc="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400" spc="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60" b="1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children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94308" y="4033773"/>
            <a:ext cx="669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Parent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94308" y="4871669"/>
            <a:ext cx="5537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 b="1">
                <a:latin typeface="Calibri"/>
                <a:cs typeface="Calibri"/>
              </a:rPr>
              <a:t>Child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56653" y="2063305"/>
            <a:ext cx="8010525" cy="2219325"/>
            <a:chOff x="656653" y="2063305"/>
            <a:chExt cx="8010525" cy="2219325"/>
          </a:xfrm>
        </p:grpSpPr>
        <p:sp>
          <p:nvSpPr>
            <p:cNvPr id="3" name="object 3" descr=""/>
            <p:cNvSpPr/>
            <p:nvPr/>
          </p:nvSpPr>
          <p:spPr>
            <a:xfrm>
              <a:off x="661416" y="2068067"/>
              <a:ext cx="8001000" cy="2209800"/>
            </a:xfrm>
            <a:custGeom>
              <a:avLst/>
              <a:gdLst/>
              <a:ahLst/>
              <a:cxnLst/>
              <a:rect l="l" t="t" r="r" b="b"/>
              <a:pathLst>
                <a:path w="8001000" h="2209800">
                  <a:moveTo>
                    <a:pt x="8001000" y="0"/>
                  </a:moveTo>
                  <a:lnTo>
                    <a:pt x="0" y="0"/>
                  </a:lnTo>
                  <a:lnTo>
                    <a:pt x="0" y="2209799"/>
                  </a:lnTo>
                  <a:lnTo>
                    <a:pt x="8001000" y="2209799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BEDF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1416" y="2068067"/>
              <a:ext cx="8001000" cy="2209800"/>
            </a:xfrm>
            <a:custGeom>
              <a:avLst/>
              <a:gdLst/>
              <a:ahLst/>
              <a:cxnLst/>
              <a:rect l="l" t="t" r="r" b="b"/>
              <a:pathLst>
                <a:path w="8001000" h="2209800">
                  <a:moveTo>
                    <a:pt x="0" y="2209799"/>
                  </a:moveTo>
                  <a:lnTo>
                    <a:pt x="8001000" y="2209799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2097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6" name="object 6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28138" y="74421"/>
            <a:ext cx="388810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Tree</a:t>
            </a:r>
            <a:r>
              <a:rPr dirty="0" spc="140"/>
              <a:t> </a:t>
            </a:r>
            <a:r>
              <a:rPr dirty="0"/>
              <a:t>-</a:t>
            </a:r>
            <a:r>
              <a:rPr dirty="0" spc="165"/>
              <a:t> </a:t>
            </a:r>
            <a:r>
              <a:rPr dirty="0" spc="-10"/>
              <a:t>Definition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42239" y="770991"/>
            <a:ext cx="8606155" cy="3342640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870"/>
              </a:spcBef>
            </a:pP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A</a:t>
            </a:r>
            <a:r>
              <a:rPr dirty="0" sz="3200" spc="-17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tree</a:t>
            </a:r>
            <a:r>
              <a:rPr dirty="0" sz="3200" spc="-1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is a</a:t>
            </a:r>
            <a:r>
              <a:rPr dirty="0" sz="3200" spc="1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finite</a:t>
            </a:r>
            <a:r>
              <a:rPr dirty="0" sz="3200" spc="-1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set of</a:t>
            </a:r>
            <a:r>
              <a:rPr dirty="0" sz="3200" spc="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one</a:t>
            </a:r>
            <a:r>
              <a:rPr dirty="0" sz="3200" spc="-1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or</a:t>
            </a:r>
            <a:r>
              <a:rPr dirty="0" sz="3200" spc="-1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more</a:t>
            </a:r>
            <a:r>
              <a:rPr dirty="0" sz="3200" spc="-1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nodes</a:t>
            </a:r>
            <a:r>
              <a:rPr dirty="0" sz="3200" spc="-2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such</a:t>
            </a:r>
            <a:r>
              <a:rPr dirty="0" sz="3200" spc="-10">
                <a:solidFill>
                  <a:srgbClr val="373545"/>
                </a:solidFill>
                <a:latin typeface="Times New Roman"/>
                <a:cs typeface="Times New Roman"/>
              </a:rPr>
              <a:t> that:</a:t>
            </a:r>
            <a:endParaRPr sz="3200">
              <a:latin typeface="Times New Roman"/>
              <a:cs typeface="Times New Roman"/>
            </a:endParaRPr>
          </a:p>
          <a:p>
            <a:pPr marL="673100" indent="-609600">
              <a:lnSpc>
                <a:spcPct val="100000"/>
              </a:lnSpc>
              <a:spcBef>
                <a:spcPts val="770"/>
              </a:spcBef>
              <a:buClr>
                <a:srgbClr val="5FB1D2"/>
              </a:buClr>
              <a:buSzPct val="70312"/>
              <a:buAutoNum type="arabicPeriod"/>
              <a:tabLst>
                <a:tab pos="672465" algn="l"/>
                <a:tab pos="673100" algn="l"/>
              </a:tabLst>
            </a:pP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There</a:t>
            </a:r>
            <a:r>
              <a:rPr dirty="0" sz="3200" spc="-1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is</a:t>
            </a:r>
            <a:r>
              <a:rPr dirty="0" sz="3200" spc="-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a</a:t>
            </a:r>
            <a:r>
              <a:rPr dirty="0" sz="3200" spc="1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specially</a:t>
            </a:r>
            <a:r>
              <a:rPr dirty="0" sz="3200" spc="-2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designated</a:t>
            </a:r>
            <a:r>
              <a:rPr dirty="0" sz="3200" spc="-2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node,</a:t>
            </a:r>
            <a:r>
              <a:rPr dirty="0" sz="3200" spc="-2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the</a:t>
            </a:r>
            <a:r>
              <a:rPr dirty="0" sz="3200" spc="3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 spc="-10" i="1">
                <a:solidFill>
                  <a:srgbClr val="FF3300"/>
                </a:solidFill>
                <a:latin typeface="Times New Roman"/>
                <a:cs typeface="Times New Roman"/>
              </a:rPr>
              <a:t>root.</a:t>
            </a:r>
            <a:endParaRPr sz="3200">
              <a:latin typeface="Times New Roman"/>
              <a:cs typeface="Times New Roman"/>
            </a:endParaRPr>
          </a:p>
          <a:p>
            <a:pPr marL="673100" marR="415925" indent="-609600">
              <a:lnSpc>
                <a:spcPct val="99900"/>
              </a:lnSpc>
              <a:spcBef>
                <a:spcPts val="780"/>
              </a:spcBef>
              <a:buClr>
                <a:srgbClr val="5FB1D2"/>
              </a:buClr>
              <a:buSzPct val="70312"/>
              <a:buAutoNum type="arabicPeriod"/>
              <a:tabLst>
                <a:tab pos="672465" algn="l"/>
                <a:tab pos="673100" algn="l"/>
              </a:tabLst>
            </a:pP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The</a:t>
            </a:r>
            <a:r>
              <a:rPr dirty="0" sz="3200" spc="-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remaining</a:t>
            </a:r>
            <a:r>
              <a:rPr dirty="0" sz="3200" spc="-3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nodes</a:t>
            </a:r>
            <a:r>
              <a:rPr dirty="0" sz="3200" spc="-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are</a:t>
            </a:r>
            <a:r>
              <a:rPr dirty="0" sz="3200" spc="-1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partitioned</a:t>
            </a:r>
            <a:r>
              <a:rPr dirty="0" sz="3200" spc="-2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in</a:t>
            </a:r>
            <a:r>
              <a:rPr dirty="0" sz="3200" spc="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n</a:t>
            </a:r>
            <a:r>
              <a:rPr dirty="0" sz="3200" spc="-2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Symbol"/>
                <a:cs typeface="Symbol"/>
              </a:rPr>
              <a:t></a:t>
            </a:r>
            <a:r>
              <a:rPr dirty="0" sz="3200" spc="1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373545"/>
                </a:solidFill>
                <a:latin typeface="Times New Roman"/>
                <a:cs typeface="Times New Roman"/>
              </a:rPr>
              <a:t>0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disjoint</a:t>
            </a:r>
            <a:r>
              <a:rPr dirty="0" sz="3200" spc="-3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sets</a:t>
            </a:r>
            <a:r>
              <a:rPr dirty="0" sz="3200" spc="-1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373545"/>
                </a:solidFill>
                <a:latin typeface="Times New Roman"/>
                <a:cs typeface="Times New Roman"/>
              </a:rPr>
              <a:t>T</a:t>
            </a:r>
            <a:r>
              <a:rPr dirty="0" baseline="-21164" sz="3150" i="1">
                <a:solidFill>
                  <a:srgbClr val="373545"/>
                </a:solidFill>
                <a:latin typeface="Times New Roman"/>
                <a:cs typeface="Times New Roman"/>
              </a:rPr>
              <a:t>1</a:t>
            </a:r>
            <a:r>
              <a:rPr dirty="0" sz="3200" i="1">
                <a:solidFill>
                  <a:srgbClr val="373545"/>
                </a:solidFill>
                <a:latin typeface="Times New Roman"/>
                <a:cs typeface="Times New Roman"/>
              </a:rPr>
              <a:t>, T</a:t>
            </a:r>
            <a:r>
              <a:rPr dirty="0" baseline="-21164" sz="3150" i="1">
                <a:solidFill>
                  <a:srgbClr val="373545"/>
                </a:solidFill>
                <a:latin typeface="Times New Roman"/>
                <a:cs typeface="Times New Roman"/>
              </a:rPr>
              <a:t>2</a:t>
            </a:r>
            <a:r>
              <a:rPr dirty="0" sz="3200" i="1">
                <a:solidFill>
                  <a:srgbClr val="373545"/>
                </a:solidFill>
                <a:latin typeface="Times New Roman"/>
                <a:cs typeface="Times New Roman"/>
              </a:rPr>
              <a:t>,</a:t>
            </a:r>
            <a:r>
              <a:rPr dirty="0" sz="3200" spc="-5" i="1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373545"/>
                </a:solidFill>
                <a:latin typeface="Times New Roman"/>
                <a:cs typeface="Times New Roman"/>
              </a:rPr>
              <a:t>…, T</a:t>
            </a:r>
            <a:r>
              <a:rPr dirty="0" baseline="-21164" sz="3150" i="1">
                <a:solidFill>
                  <a:srgbClr val="373545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, where</a:t>
            </a:r>
            <a:r>
              <a:rPr dirty="0" sz="3200" spc="-3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each of</a:t>
            </a:r>
            <a:r>
              <a:rPr dirty="0" sz="3200" spc="-2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373545"/>
                </a:solidFill>
                <a:latin typeface="Times New Roman"/>
                <a:cs typeface="Times New Roman"/>
              </a:rPr>
              <a:t>these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sets is</a:t>
            </a:r>
            <a:r>
              <a:rPr dirty="0" sz="3200" spc="-1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a</a:t>
            </a:r>
            <a:r>
              <a:rPr dirty="0" sz="3200" spc="1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373545"/>
                </a:solidFill>
                <a:latin typeface="Times New Roman"/>
                <a:cs typeface="Times New Roman"/>
              </a:rPr>
              <a:t>tree.</a:t>
            </a:r>
            <a:endParaRPr sz="3200">
              <a:latin typeface="Times New Roman"/>
              <a:cs typeface="Times New Roman"/>
            </a:endParaRPr>
          </a:p>
          <a:p>
            <a:pPr marL="775335" indent="-712470">
              <a:lnSpc>
                <a:spcPct val="100000"/>
              </a:lnSpc>
              <a:spcBef>
                <a:spcPts val="770"/>
              </a:spcBef>
              <a:buClr>
                <a:srgbClr val="5FB1D2"/>
              </a:buClr>
              <a:buSzPct val="70312"/>
              <a:buFont typeface="Times New Roman"/>
              <a:buAutoNum type="arabicPeriod"/>
              <a:tabLst>
                <a:tab pos="775335" algn="l"/>
                <a:tab pos="775970" algn="l"/>
              </a:tabLst>
            </a:pPr>
            <a:r>
              <a:rPr dirty="0" sz="3200" i="1">
                <a:solidFill>
                  <a:srgbClr val="373545"/>
                </a:solidFill>
                <a:latin typeface="Times New Roman"/>
                <a:cs typeface="Times New Roman"/>
              </a:rPr>
              <a:t>T</a:t>
            </a:r>
            <a:r>
              <a:rPr dirty="0" baseline="-21164" sz="3150" i="1">
                <a:solidFill>
                  <a:srgbClr val="373545"/>
                </a:solidFill>
                <a:latin typeface="Times New Roman"/>
                <a:cs typeface="Times New Roman"/>
              </a:rPr>
              <a:t>1</a:t>
            </a:r>
            <a:r>
              <a:rPr dirty="0" sz="3200" i="1">
                <a:solidFill>
                  <a:srgbClr val="373545"/>
                </a:solidFill>
                <a:latin typeface="Times New Roman"/>
                <a:cs typeface="Times New Roman"/>
              </a:rPr>
              <a:t>,</a:t>
            </a:r>
            <a:r>
              <a:rPr dirty="0" sz="3200" spc="-35" i="1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373545"/>
                </a:solidFill>
                <a:latin typeface="Times New Roman"/>
                <a:cs typeface="Times New Roman"/>
              </a:rPr>
              <a:t>T</a:t>
            </a:r>
            <a:r>
              <a:rPr dirty="0" baseline="-21164" sz="3150" i="1">
                <a:solidFill>
                  <a:srgbClr val="373545"/>
                </a:solidFill>
                <a:latin typeface="Times New Roman"/>
                <a:cs typeface="Times New Roman"/>
              </a:rPr>
              <a:t>2</a:t>
            </a:r>
            <a:r>
              <a:rPr dirty="0" sz="3200" i="1">
                <a:solidFill>
                  <a:srgbClr val="373545"/>
                </a:solidFill>
                <a:latin typeface="Times New Roman"/>
                <a:cs typeface="Times New Roman"/>
              </a:rPr>
              <a:t>,</a:t>
            </a:r>
            <a:r>
              <a:rPr dirty="0" sz="3200" spc="-15" i="1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373545"/>
                </a:solidFill>
                <a:latin typeface="Times New Roman"/>
                <a:cs typeface="Times New Roman"/>
              </a:rPr>
              <a:t>…,</a:t>
            </a:r>
            <a:r>
              <a:rPr dirty="0" sz="3200" spc="-10" i="1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373545"/>
                </a:solidFill>
                <a:latin typeface="Times New Roman"/>
                <a:cs typeface="Times New Roman"/>
              </a:rPr>
              <a:t>T</a:t>
            </a:r>
            <a:r>
              <a:rPr dirty="0" baseline="-21164" sz="3150" i="1">
                <a:solidFill>
                  <a:srgbClr val="373545"/>
                </a:solidFill>
                <a:latin typeface="Times New Roman"/>
                <a:cs typeface="Times New Roman"/>
              </a:rPr>
              <a:t>n</a:t>
            </a:r>
            <a:r>
              <a:rPr dirty="0" baseline="-21164" sz="3150" spc="-15" i="1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are</a:t>
            </a:r>
            <a:r>
              <a:rPr dirty="0" sz="3200" spc="-1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called</a:t>
            </a:r>
            <a:r>
              <a:rPr dirty="0" sz="3200" spc="-3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the</a:t>
            </a:r>
            <a:r>
              <a:rPr dirty="0" sz="3200" spc="-1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FF3300"/>
                </a:solidFill>
                <a:latin typeface="Times New Roman"/>
                <a:cs typeface="Times New Roman"/>
              </a:rPr>
              <a:t>sub-trees</a:t>
            </a:r>
            <a:r>
              <a:rPr dirty="0" sz="3200" spc="-25" i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of</a:t>
            </a:r>
            <a:r>
              <a:rPr dirty="0" sz="3200" spc="-2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73545"/>
                </a:solidFill>
                <a:latin typeface="Times New Roman"/>
                <a:cs typeface="Times New Roman"/>
              </a:rPr>
              <a:t>the</a:t>
            </a:r>
            <a:r>
              <a:rPr dirty="0" sz="3200" spc="-15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373545"/>
                </a:solidFill>
                <a:latin typeface="Times New Roman"/>
                <a:cs typeface="Times New Roman"/>
              </a:rPr>
              <a:t>root.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052637" y="4115561"/>
            <a:ext cx="3895725" cy="2258060"/>
            <a:chOff x="2052637" y="4115561"/>
            <a:chExt cx="3895725" cy="2258060"/>
          </a:xfrm>
        </p:grpSpPr>
        <p:sp>
          <p:nvSpPr>
            <p:cNvPr id="11" name="object 11" descr=""/>
            <p:cNvSpPr/>
            <p:nvPr/>
          </p:nvSpPr>
          <p:spPr>
            <a:xfrm>
              <a:off x="4515611" y="4115561"/>
              <a:ext cx="114300" cy="501650"/>
            </a:xfrm>
            <a:custGeom>
              <a:avLst/>
              <a:gdLst/>
              <a:ahLst/>
              <a:cxnLst/>
              <a:rect l="l" t="t" r="r" b="b"/>
              <a:pathLst>
                <a:path w="114300" h="50165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501395"/>
                  </a:lnTo>
                  <a:lnTo>
                    <a:pt x="76200" y="501395"/>
                  </a:lnTo>
                  <a:lnTo>
                    <a:pt x="76200" y="95250"/>
                  </a:lnTo>
                  <a:close/>
                </a:path>
                <a:path w="114300" h="50165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50165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2637" y="4619053"/>
              <a:ext cx="3895725" cy="1754504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3967734" y="4354195"/>
            <a:ext cx="2620645" cy="55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5960">
              <a:lnSpc>
                <a:spcPts val="2085"/>
              </a:lnSpc>
              <a:spcBef>
                <a:spcPts val="100"/>
              </a:spcBef>
            </a:pPr>
            <a:r>
              <a:rPr dirty="0" sz="1800">
                <a:solidFill>
                  <a:srgbClr val="FF3300"/>
                </a:solidFill>
                <a:latin typeface="Times New Roman"/>
                <a:cs typeface="Times New Roman"/>
              </a:rPr>
              <a:t>Recursive</a:t>
            </a:r>
            <a:r>
              <a:rPr dirty="0" sz="1800" spc="-2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3300"/>
                </a:solidFill>
                <a:latin typeface="Times New Roman"/>
                <a:cs typeface="Times New Roman"/>
              </a:rPr>
              <a:t>Definition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85"/>
              </a:lnSpc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986021" y="508292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878704" y="5082921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062732" y="5082921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637535" y="5555996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21126" y="5555996"/>
            <a:ext cx="737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800" algn="l"/>
              </a:tabLst>
            </a:pPr>
            <a:r>
              <a:rPr dirty="0" sz="1800" spc="-50"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708272" y="6071412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890896" y="5555996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331970" y="6029045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668136" y="5555996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686425" y="602904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145538" y="6029045"/>
            <a:ext cx="1181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8475" algn="l"/>
                <a:tab pos="964565" algn="l"/>
              </a:tabLst>
            </a:pPr>
            <a:r>
              <a:rPr dirty="0" sz="1800" spc="-50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4037" y="1366837"/>
            <a:ext cx="4886325" cy="275272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249292" y="1442973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55394" y="4674870"/>
            <a:ext cx="5061585" cy="1367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3300"/>
                </a:solidFill>
                <a:latin typeface="Times New Roman"/>
                <a:cs typeface="Times New Roman"/>
              </a:rPr>
              <a:t>Root (no </a:t>
            </a:r>
            <a:r>
              <a:rPr dirty="0" sz="1800" spc="-10">
                <a:solidFill>
                  <a:srgbClr val="FF3300"/>
                </a:solidFill>
                <a:latin typeface="Times New Roman"/>
                <a:cs typeface="Times New Roman"/>
              </a:rPr>
              <a:t>parent)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4200"/>
              </a:lnSpc>
              <a:spcBef>
                <a:spcPts val="280"/>
              </a:spcBef>
            </a:pPr>
            <a:r>
              <a:rPr dirty="0" sz="1800">
                <a:solidFill>
                  <a:srgbClr val="006FC0"/>
                </a:solidFill>
                <a:latin typeface="Times New Roman"/>
                <a:cs typeface="Times New Roman"/>
              </a:rPr>
              <a:t>Intermediate</a:t>
            </a:r>
            <a:r>
              <a:rPr dirty="0" sz="18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6FC0"/>
                </a:solidFill>
                <a:latin typeface="Times New Roman"/>
                <a:cs typeface="Times New Roman"/>
              </a:rPr>
              <a:t>nodes</a:t>
            </a:r>
            <a:r>
              <a:rPr dirty="0" sz="1800" spc="-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6FC0"/>
                </a:solidFill>
                <a:latin typeface="Times New Roman"/>
                <a:cs typeface="Times New Roman"/>
              </a:rPr>
              <a:t>(has a</a:t>
            </a:r>
            <a:r>
              <a:rPr dirty="0" sz="1800" spc="-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6FC0"/>
                </a:solidFill>
                <a:latin typeface="Times New Roman"/>
                <a:cs typeface="Times New Roman"/>
              </a:rPr>
              <a:t>parent and</a:t>
            </a:r>
            <a:r>
              <a:rPr dirty="0" sz="1800" spc="-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6FC0"/>
                </a:solidFill>
                <a:latin typeface="Times New Roman"/>
                <a:cs typeface="Times New Roman"/>
              </a:rPr>
              <a:t>at</a:t>
            </a:r>
            <a:r>
              <a:rPr dirty="0" sz="1800" spc="-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6FC0"/>
                </a:solidFill>
                <a:latin typeface="Times New Roman"/>
                <a:cs typeface="Times New Roman"/>
              </a:rPr>
              <a:t>least</a:t>
            </a:r>
            <a:r>
              <a:rPr dirty="0" sz="18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6FC0"/>
                </a:solidFill>
                <a:latin typeface="Times New Roman"/>
                <a:cs typeface="Times New Roman"/>
              </a:rPr>
              <a:t>one </a:t>
            </a:r>
            <a:r>
              <a:rPr dirty="0" sz="1800" spc="-10">
                <a:solidFill>
                  <a:srgbClr val="006FC0"/>
                </a:solidFill>
                <a:latin typeface="Times New Roman"/>
                <a:cs typeface="Times New Roman"/>
              </a:rPr>
              <a:t>child) </a:t>
            </a:r>
            <a:r>
              <a:rPr dirty="0" sz="1800">
                <a:solidFill>
                  <a:srgbClr val="008000"/>
                </a:solidFill>
                <a:latin typeface="Times New Roman"/>
                <a:cs typeface="Times New Roman"/>
              </a:rPr>
              <a:t>Leaf</a:t>
            </a:r>
            <a:r>
              <a:rPr dirty="0" sz="1800" spc="-1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8000"/>
                </a:solidFill>
                <a:latin typeface="Times New Roman"/>
                <a:cs typeface="Times New Roman"/>
              </a:rPr>
              <a:t>nodes</a:t>
            </a:r>
            <a:r>
              <a:rPr dirty="0" sz="1800" spc="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8000"/>
                </a:solidFill>
                <a:latin typeface="Times New Roman"/>
                <a:cs typeface="Times New Roman"/>
              </a:rPr>
              <a:t>(0</a:t>
            </a:r>
            <a:r>
              <a:rPr dirty="0" sz="1800" spc="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Times New Roman"/>
                <a:cs typeface="Times New Roman"/>
              </a:rPr>
              <a:t>children)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214437" y="4643437"/>
            <a:ext cx="466725" cy="466725"/>
            <a:chOff x="1214437" y="4643437"/>
            <a:chExt cx="466725" cy="466725"/>
          </a:xfrm>
        </p:grpSpPr>
        <p:sp>
          <p:nvSpPr>
            <p:cNvPr id="6" name="object 6" descr=""/>
            <p:cNvSpPr/>
            <p:nvPr/>
          </p:nvSpPr>
          <p:spPr>
            <a:xfrm>
              <a:off x="1219200" y="4648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19200" y="4648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267580" y="220535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92673" y="220535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112389" y="2205354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78735" y="2967609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249292" y="296760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383273" y="296760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214437" y="5176837"/>
            <a:ext cx="466725" cy="466725"/>
            <a:chOff x="1214437" y="5176837"/>
            <a:chExt cx="466725" cy="466725"/>
          </a:xfrm>
        </p:grpSpPr>
        <p:sp>
          <p:nvSpPr>
            <p:cNvPr id="15" name="object 15" descr=""/>
            <p:cNvSpPr/>
            <p:nvPr/>
          </p:nvSpPr>
          <p:spPr>
            <a:xfrm>
              <a:off x="1219200" y="518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219200" y="518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563492" y="296760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912489" y="3729608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404865" y="2967609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706492" y="3729608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401561" y="372960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963039" y="3729608"/>
            <a:ext cx="1430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213485" algn="l"/>
              </a:tabLst>
            </a:pPr>
            <a:r>
              <a:rPr dirty="0" sz="1800" spc="-50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214437" y="5710237"/>
            <a:ext cx="466725" cy="466725"/>
            <a:chOff x="1214437" y="5710237"/>
            <a:chExt cx="466725" cy="466725"/>
          </a:xfrm>
        </p:grpSpPr>
        <p:sp>
          <p:nvSpPr>
            <p:cNvPr id="24" name="object 24" descr=""/>
            <p:cNvSpPr/>
            <p:nvPr/>
          </p:nvSpPr>
          <p:spPr>
            <a:xfrm>
              <a:off x="1219200" y="5715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4"/>
                  </a:lnTo>
                  <a:lnTo>
                    <a:pt x="100793" y="39041"/>
                  </a:lnTo>
                  <a:lnTo>
                    <a:pt x="66960" y="66955"/>
                  </a:lnTo>
                  <a:lnTo>
                    <a:pt x="39045" y="100788"/>
                  </a:lnTo>
                  <a:lnTo>
                    <a:pt x="17966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3" y="139619"/>
                  </a:lnTo>
                  <a:lnTo>
                    <a:pt x="418154" y="100788"/>
                  </a:lnTo>
                  <a:lnTo>
                    <a:pt x="390239" y="66955"/>
                  </a:lnTo>
                  <a:lnTo>
                    <a:pt x="356406" y="39041"/>
                  </a:lnTo>
                  <a:lnTo>
                    <a:pt x="317575" y="17964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19200" y="5715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29"/>
                  </a:lnTo>
                  <a:lnTo>
                    <a:pt x="17966" y="139619"/>
                  </a:lnTo>
                  <a:lnTo>
                    <a:pt x="39045" y="100788"/>
                  </a:lnTo>
                  <a:lnTo>
                    <a:pt x="66960" y="66955"/>
                  </a:lnTo>
                  <a:lnTo>
                    <a:pt x="100793" y="39041"/>
                  </a:lnTo>
                  <a:lnTo>
                    <a:pt x="139624" y="17964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4"/>
                  </a:lnTo>
                  <a:lnTo>
                    <a:pt x="356406" y="39041"/>
                  </a:lnTo>
                  <a:lnTo>
                    <a:pt x="390239" y="66955"/>
                  </a:lnTo>
                  <a:lnTo>
                    <a:pt x="418154" y="100788"/>
                  </a:lnTo>
                  <a:lnTo>
                    <a:pt x="439233" y="139619"/>
                  </a:lnTo>
                  <a:lnTo>
                    <a:pt x="452555" y="182529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3" y="317580"/>
                  </a:lnTo>
                  <a:lnTo>
                    <a:pt x="418154" y="356411"/>
                  </a:lnTo>
                  <a:lnTo>
                    <a:pt x="390239" y="390244"/>
                  </a:lnTo>
                  <a:lnTo>
                    <a:pt x="356406" y="418158"/>
                  </a:lnTo>
                  <a:lnTo>
                    <a:pt x="317575" y="439235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5"/>
                  </a:lnTo>
                  <a:lnTo>
                    <a:pt x="100793" y="418158"/>
                  </a:lnTo>
                  <a:lnTo>
                    <a:pt x="66960" y="390244"/>
                  </a:lnTo>
                  <a:lnTo>
                    <a:pt x="39045" y="356411"/>
                  </a:lnTo>
                  <a:lnTo>
                    <a:pt x="17966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27" name="object 27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39415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Node</a:t>
            </a:r>
            <a:r>
              <a:rPr dirty="0" spc="-220"/>
              <a:t> </a:t>
            </a:r>
            <a:r>
              <a:rPr dirty="0" spc="-275"/>
              <a:t>Types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4037" y="1366837"/>
            <a:ext cx="4886325" cy="275272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249292" y="1442973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78735" y="2967609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713285" y="5176837"/>
            <a:ext cx="466725" cy="466725"/>
            <a:chOff x="5713285" y="5176837"/>
            <a:chExt cx="466725" cy="466725"/>
          </a:xfrm>
        </p:grpSpPr>
        <p:sp>
          <p:nvSpPr>
            <p:cNvPr id="6" name="object 6" descr=""/>
            <p:cNvSpPr/>
            <p:nvPr/>
          </p:nvSpPr>
          <p:spPr>
            <a:xfrm>
              <a:off x="5718047" y="518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718047" y="518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255258" y="5208270"/>
            <a:ext cx="857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Degree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67580" y="220535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83273" y="296760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214437" y="5176837"/>
            <a:ext cx="466725" cy="466725"/>
            <a:chOff x="1214437" y="5176837"/>
            <a:chExt cx="466725" cy="466725"/>
          </a:xfrm>
        </p:grpSpPr>
        <p:sp>
          <p:nvSpPr>
            <p:cNvPr id="12" name="object 12" descr=""/>
            <p:cNvSpPr/>
            <p:nvPr/>
          </p:nvSpPr>
          <p:spPr>
            <a:xfrm>
              <a:off x="1219200" y="518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19200" y="518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755394" y="5208270"/>
            <a:ext cx="857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Degree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63492" y="296760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912489" y="3729608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404865" y="2967609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706492" y="3729608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401561" y="372960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963039" y="3729608"/>
            <a:ext cx="1430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213485" algn="l"/>
              </a:tabLst>
            </a:pPr>
            <a:r>
              <a:rPr dirty="0" sz="1800" spc="-50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755394" y="5741923"/>
            <a:ext cx="857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Degree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214437" y="5710237"/>
            <a:ext cx="466725" cy="466725"/>
            <a:chOff x="1214437" y="5710237"/>
            <a:chExt cx="466725" cy="466725"/>
          </a:xfrm>
        </p:grpSpPr>
        <p:sp>
          <p:nvSpPr>
            <p:cNvPr id="23" name="object 23" descr=""/>
            <p:cNvSpPr/>
            <p:nvPr/>
          </p:nvSpPr>
          <p:spPr>
            <a:xfrm>
              <a:off x="1219200" y="5715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4"/>
                  </a:lnTo>
                  <a:lnTo>
                    <a:pt x="100793" y="39041"/>
                  </a:lnTo>
                  <a:lnTo>
                    <a:pt x="66960" y="66955"/>
                  </a:lnTo>
                  <a:lnTo>
                    <a:pt x="39045" y="100788"/>
                  </a:lnTo>
                  <a:lnTo>
                    <a:pt x="17966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3" y="139619"/>
                  </a:lnTo>
                  <a:lnTo>
                    <a:pt x="418154" y="100788"/>
                  </a:lnTo>
                  <a:lnTo>
                    <a:pt x="390239" y="66955"/>
                  </a:lnTo>
                  <a:lnTo>
                    <a:pt x="356406" y="39041"/>
                  </a:lnTo>
                  <a:lnTo>
                    <a:pt x="317575" y="17964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219200" y="5715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29"/>
                  </a:lnTo>
                  <a:lnTo>
                    <a:pt x="17966" y="139619"/>
                  </a:lnTo>
                  <a:lnTo>
                    <a:pt x="39045" y="100788"/>
                  </a:lnTo>
                  <a:lnTo>
                    <a:pt x="66960" y="66955"/>
                  </a:lnTo>
                  <a:lnTo>
                    <a:pt x="100793" y="39041"/>
                  </a:lnTo>
                  <a:lnTo>
                    <a:pt x="139624" y="17964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4"/>
                  </a:lnTo>
                  <a:lnTo>
                    <a:pt x="356406" y="39041"/>
                  </a:lnTo>
                  <a:lnTo>
                    <a:pt x="390239" y="66955"/>
                  </a:lnTo>
                  <a:lnTo>
                    <a:pt x="418154" y="100788"/>
                  </a:lnTo>
                  <a:lnTo>
                    <a:pt x="439233" y="139619"/>
                  </a:lnTo>
                  <a:lnTo>
                    <a:pt x="452555" y="182529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3" y="317580"/>
                  </a:lnTo>
                  <a:lnTo>
                    <a:pt x="418154" y="356411"/>
                  </a:lnTo>
                  <a:lnTo>
                    <a:pt x="390239" y="390244"/>
                  </a:lnTo>
                  <a:lnTo>
                    <a:pt x="356406" y="418158"/>
                  </a:lnTo>
                  <a:lnTo>
                    <a:pt x="317575" y="439235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5"/>
                  </a:lnTo>
                  <a:lnTo>
                    <a:pt x="100793" y="418158"/>
                  </a:lnTo>
                  <a:lnTo>
                    <a:pt x="66960" y="390244"/>
                  </a:lnTo>
                  <a:lnTo>
                    <a:pt x="39045" y="356411"/>
                  </a:lnTo>
                  <a:lnTo>
                    <a:pt x="17966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392673" y="220535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112389" y="2205354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249292" y="296760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5713285" y="5710237"/>
            <a:ext cx="466725" cy="466725"/>
            <a:chOff x="5713285" y="5710237"/>
            <a:chExt cx="466725" cy="466725"/>
          </a:xfrm>
        </p:grpSpPr>
        <p:sp>
          <p:nvSpPr>
            <p:cNvPr id="29" name="object 29" descr=""/>
            <p:cNvSpPr/>
            <p:nvPr/>
          </p:nvSpPr>
          <p:spPr>
            <a:xfrm>
              <a:off x="5718047" y="5715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4"/>
                  </a:lnTo>
                  <a:lnTo>
                    <a:pt x="100793" y="39041"/>
                  </a:lnTo>
                  <a:lnTo>
                    <a:pt x="66960" y="66955"/>
                  </a:lnTo>
                  <a:lnTo>
                    <a:pt x="39045" y="100788"/>
                  </a:lnTo>
                  <a:lnTo>
                    <a:pt x="17966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3" y="139619"/>
                  </a:lnTo>
                  <a:lnTo>
                    <a:pt x="418154" y="100788"/>
                  </a:lnTo>
                  <a:lnTo>
                    <a:pt x="390239" y="66955"/>
                  </a:lnTo>
                  <a:lnTo>
                    <a:pt x="356406" y="39041"/>
                  </a:lnTo>
                  <a:lnTo>
                    <a:pt x="317575" y="17964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718047" y="5715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29"/>
                  </a:lnTo>
                  <a:lnTo>
                    <a:pt x="17966" y="139619"/>
                  </a:lnTo>
                  <a:lnTo>
                    <a:pt x="39045" y="100788"/>
                  </a:lnTo>
                  <a:lnTo>
                    <a:pt x="66960" y="66955"/>
                  </a:lnTo>
                  <a:lnTo>
                    <a:pt x="100793" y="39041"/>
                  </a:lnTo>
                  <a:lnTo>
                    <a:pt x="139624" y="17964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4"/>
                  </a:lnTo>
                  <a:lnTo>
                    <a:pt x="356406" y="39041"/>
                  </a:lnTo>
                  <a:lnTo>
                    <a:pt x="390239" y="66955"/>
                  </a:lnTo>
                  <a:lnTo>
                    <a:pt x="418154" y="100788"/>
                  </a:lnTo>
                  <a:lnTo>
                    <a:pt x="439233" y="139619"/>
                  </a:lnTo>
                  <a:lnTo>
                    <a:pt x="452555" y="182529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3" y="317580"/>
                  </a:lnTo>
                  <a:lnTo>
                    <a:pt x="418154" y="356411"/>
                  </a:lnTo>
                  <a:lnTo>
                    <a:pt x="390239" y="390244"/>
                  </a:lnTo>
                  <a:lnTo>
                    <a:pt x="356406" y="418158"/>
                  </a:lnTo>
                  <a:lnTo>
                    <a:pt x="317575" y="439235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5"/>
                  </a:lnTo>
                  <a:lnTo>
                    <a:pt x="100793" y="418158"/>
                  </a:lnTo>
                  <a:lnTo>
                    <a:pt x="66960" y="390244"/>
                  </a:lnTo>
                  <a:lnTo>
                    <a:pt x="39045" y="356411"/>
                  </a:lnTo>
                  <a:lnTo>
                    <a:pt x="17966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6255258" y="5741923"/>
            <a:ext cx="857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Degree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3" name="object 3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593242" y="74421"/>
            <a:ext cx="79565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Degree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295"/>
              <a:t>a</a:t>
            </a:r>
            <a:r>
              <a:rPr dirty="0"/>
              <a:t> </a:t>
            </a:r>
            <a:r>
              <a:rPr dirty="0" spc="-100"/>
              <a:t>Node:</a:t>
            </a:r>
            <a:r>
              <a:rPr dirty="0" spc="-25"/>
              <a:t> </a:t>
            </a:r>
            <a:r>
              <a:rPr dirty="0" sz="3200" spc="-80"/>
              <a:t>Number</a:t>
            </a:r>
            <a:r>
              <a:rPr dirty="0" sz="3200" spc="-20"/>
              <a:t> </a:t>
            </a:r>
            <a:r>
              <a:rPr dirty="0" sz="3200"/>
              <a:t>of</a:t>
            </a:r>
            <a:r>
              <a:rPr dirty="0" sz="3200" spc="-10"/>
              <a:t> </a:t>
            </a:r>
            <a:r>
              <a:rPr dirty="0" sz="3200" spc="-30"/>
              <a:t>Children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4608" y="74421"/>
            <a:ext cx="54914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0"/>
              <a:t>Tree:</a:t>
            </a:r>
            <a:r>
              <a:rPr dirty="0" spc="-55"/>
              <a:t> </a:t>
            </a:r>
            <a:r>
              <a:rPr dirty="0" spc="-105"/>
              <a:t>Number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 spc="-145"/>
              <a:t>Edges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21234" y="1030477"/>
            <a:ext cx="7336155" cy="3446779"/>
            <a:chOff x="221234" y="1030477"/>
            <a:chExt cx="7336155" cy="3446779"/>
          </a:xfrm>
        </p:grpSpPr>
        <p:sp>
          <p:nvSpPr>
            <p:cNvPr id="4" name="object 4" descr=""/>
            <p:cNvSpPr/>
            <p:nvPr/>
          </p:nvSpPr>
          <p:spPr>
            <a:xfrm>
              <a:off x="1331214" y="2782061"/>
              <a:ext cx="959485" cy="1682114"/>
            </a:xfrm>
            <a:custGeom>
              <a:avLst/>
              <a:gdLst/>
              <a:ahLst/>
              <a:cxnLst/>
              <a:rect l="l" t="t" r="r" b="b"/>
              <a:pathLst>
                <a:path w="959485" h="1682114">
                  <a:moveTo>
                    <a:pt x="0" y="0"/>
                  </a:moveTo>
                  <a:lnTo>
                    <a:pt x="0" y="1682114"/>
                  </a:lnTo>
                  <a:lnTo>
                    <a:pt x="958977" y="1682114"/>
                  </a:lnTo>
                </a:path>
                <a:path w="959485" h="1682114">
                  <a:moveTo>
                    <a:pt x="0" y="0"/>
                  </a:moveTo>
                  <a:lnTo>
                    <a:pt x="0" y="661415"/>
                  </a:lnTo>
                  <a:lnTo>
                    <a:pt x="958977" y="661415"/>
                  </a:lnTo>
                </a:path>
              </a:pathLst>
            </a:custGeom>
            <a:ln w="25400">
              <a:solidFill>
                <a:srgbClr val="798B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888486" y="1760981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w="0" h="302260">
                  <a:moveTo>
                    <a:pt x="0" y="0"/>
                  </a:moveTo>
                  <a:lnTo>
                    <a:pt x="0" y="301878"/>
                  </a:lnTo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3934" y="1043177"/>
              <a:ext cx="7310755" cy="718185"/>
            </a:xfrm>
            <a:custGeom>
              <a:avLst/>
              <a:gdLst/>
              <a:ahLst/>
              <a:cxnLst/>
              <a:rect l="l" t="t" r="r" b="b"/>
              <a:pathLst>
                <a:path w="7310755" h="718185">
                  <a:moveTo>
                    <a:pt x="7310628" y="0"/>
                  </a:moveTo>
                  <a:lnTo>
                    <a:pt x="0" y="0"/>
                  </a:lnTo>
                  <a:lnTo>
                    <a:pt x="0" y="717803"/>
                  </a:lnTo>
                  <a:lnTo>
                    <a:pt x="7310628" y="717803"/>
                  </a:lnTo>
                  <a:lnTo>
                    <a:pt x="7310628" y="0"/>
                  </a:lnTo>
                  <a:close/>
                </a:path>
              </a:pathLst>
            </a:custGeom>
            <a:solidFill>
              <a:srgbClr val="5FB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33934" y="1043177"/>
              <a:ext cx="7310755" cy="718185"/>
            </a:xfrm>
            <a:custGeom>
              <a:avLst/>
              <a:gdLst/>
              <a:ahLst/>
              <a:cxnLst/>
              <a:rect l="l" t="t" r="r" b="b"/>
              <a:pathLst>
                <a:path w="7310755" h="718185">
                  <a:moveTo>
                    <a:pt x="0" y="717803"/>
                  </a:moveTo>
                  <a:lnTo>
                    <a:pt x="7310628" y="717803"/>
                  </a:lnTo>
                  <a:lnTo>
                    <a:pt x="7310628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33934" y="1043177"/>
            <a:ext cx="7310755" cy="71818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1000"/>
              </a:spcBef>
            </a:pP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6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tree</a:t>
            </a:r>
            <a:r>
              <a:rPr dirty="0" sz="2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a collection</a:t>
            </a:r>
            <a:r>
              <a:rPr dirty="0" sz="2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6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nodes</a:t>
            </a:r>
            <a:r>
              <a:rPr dirty="0" sz="2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FFFFFF"/>
                </a:solidFill>
                <a:latin typeface="Times New Roman"/>
                <a:cs typeface="Times New Roman"/>
              </a:rPr>
              <a:t>N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600" spc="-10">
                <a:solidFill>
                  <a:srgbClr val="FFFFFF"/>
                </a:solidFill>
                <a:latin typeface="Times New Roman"/>
                <a:cs typeface="Times New Roman"/>
              </a:rPr>
              <a:t>edges.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79958" y="2051557"/>
            <a:ext cx="6418580" cy="743585"/>
            <a:chOff x="679958" y="2051557"/>
            <a:chExt cx="6418580" cy="743585"/>
          </a:xfrm>
        </p:grpSpPr>
        <p:sp>
          <p:nvSpPr>
            <p:cNvPr id="10" name="object 10" descr=""/>
            <p:cNvSpPr/>
            <p:nvPr/>
          </p:nvSpPr>
          <p:spPr>
            <a:xfrm>
              <a:off x="692658" y="2064257"/>
              <a:ext cx="6393180" cy="718185"/>
            </a:xfrm>
            <a:custGeom>
              <a:avLst/>
              <a:gdLst/>
              <a:ahLst/>
              <a:cxnLst/>
              <a:rect l="l" t="t" r="r" b="b"/>
              <a:pathLst>
                <a:path w="6393180" h="718185">
                  <a:moveTo>
                    <a:pt x="6393179" y="0"/>
                  </a:moveTo>
                  <a:lnTo>
                    <a:pt x="0" y="0"/>
                  </a:lnTo>
                  <a:lnTo>
                    <a:pt x="0" y="717803"/>
                  </a:lnTo>
                  <a:lnTo>
                    <a:pt x="6393179" y="717803"/>
                  </a:lnTo>
                  <a:lnTo>
                    <a:pt x="63931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2658" y="2064257"/>
              <a:ext cx="6393180" cy="718185"/>
            </a:xfrm>
            <a:custGeom>
              <a:avLst/>
              <a:gdLst/>
              <a:ahLst/>
              <a:cxnLst/>
              <a:rect l="l" t="t" r="r" b="b"/>
              <a:pathLst>
                <a:path w="6393180" h="718185">
                  <a:moveTo>
                    <a:pt x="0" y="717803"/>
                  </a:moveTo>
                  <a:lnTo>
                    <a:pt x="6393179" y="717803"/>
                  </a:lnTo>
                  <a:lnTo>
                    <a:pt x="6393179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92658" y="2064257"/>
            <a:ext cx="6393180" cy="71818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1000"/>
              </a:spcBef>
            </a:pP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dirty="0" sz="2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2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6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edges</a:t>
            </a:r>
            <a:r>
              <a:rPr dirty="0" sz="2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follows</a:t>
            </a:r>
            <a:r>
              <a:rPr dirty="0" sz="2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2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fact</a:t>
            </a:r>
            <a:r>
              <a:rPr dirty="0" sz="2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2278633" y="3071114"/>
            <a:ext cx="6417310" cy="744855"/>
            <a:chOff x="2278633" y="3071114"/>
            <a:chExt cx="6417310" cy="744855"/>
          </a:xfrm>
        </p:grpSpPr>
        <p:sp>
          <p:nvSpPr>
            <p:cNvPr id="14" name="object 14" descr=""/>
            <p:cNvSpPr/>
            <p:nvPr/>
          </p:nvSpPr>
          <p:spPr>
            <a:xfrm>
              <a:off x="2291333" y="3083814"/>
              <a:ext cx="6391910" cy="719455"/>
            </a:xfrm>
            <a:custGeom>
              <a:avLst/>
              <a:gdLst/>
              <a:ahLst/>
              <a:cxnLst/>
              <a:rect l="l" t="t" r="r" b="b"/>
              <a:pathLst>
                <a:path w="6391909" h="719454">
                  <a:moveTo>
                    <a:pt x="6391656" y="0"/>
                  </a:moveTo>
                  <a:lnTo>
                    <a:pt x="0" y="0"/>
                  </a:lnTo>
                  <a:lnTo>
                    <a:pt x="0" y="719328"/>
                  </a:lnTo>
                  <a:lnTo>
                    <a:pt x="6391656" y="719328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798B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291333" y="3083814"/>
              <a:ext cx="6391910" cy="719455"/>
            </a:xfrm>
            <a:custGeom>
              <a:avLst/>
              <a:gdLst/>
              <a:ahLst/>
              <a:cxnLst/>
              <a:rect l="l" t="t" r="r" b="b"/>
              <a:pathLst>
                <a:path w="6391909" h="719454">
                  <a:moveTo>
                    <a:pt x="0" y="719328"/>
                  </a:moveTo>
                  <a:lnTo>
                    <a:pt x="6391656" y="719328"/>
                  </a:lnTo>
                  <a:lnTo>
                    <a:pt x="6391656" y="0"/>
                  </a:lnTo>
                  <a:lnTo>
                    <a:pt x="0" y="0"/>
                  </a:lnTo>
                  <a:lnTo>
                    <a:pt x="0" y="71932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291333" y="3083814"/>
            <a:ext cx="6391910" cy="71945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1010"/>
              </a:spcBef>
            </a:pP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dirty="0" sz="26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edge</a:t>
            </a:r>
            <a:r>
              <a:rPr dirty="0" sz="2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connects</a:t>
            </a:r>
            <a:r>
              <a:rPr dirty="0" sz="2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some</a:t>
            </a:r>
            <a:r>
              <a:rPr dirty="0" sz="2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node</a:t>
            </a:r>
            <a:r>
              <a:rPr dirty="0" sz="26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dirty="0" sz="2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imes New Roman"/>
                <a:cs typeface="Times New Roman"/>
              </a:rPr>
              <a:t>parent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278633" y="4092194"/>
            <a:ext cx="6417310" cy="744855"/>
            <a:chOff x="2278633" y="4092194"/>
            <a:chExt cx="6417310" cy="744855"/>
          </a:xfrm>
        </p:grpSpPr>
        <p:sp>
          <p:nvSpPr>
            <p:cNvPr id="18" name="object 18" descr=""/>
            <p:cNvSpPr/>
            <p:nvPr/>
          </p:nvSpPr>
          <p:spPr>
            <a:xfrm>
              <a:off x="2291333" y="4104894"/>
              <a:ext cx="6391910" cy="719455"/>
            </a:xfrm>
            <a:custGeom>
              <a:avLst/>
              <a:gdLst/>
              <a:ahLst/>
              <a:cxnLst/>
              <a:rect l="l" t="t" r="r" b="b"/>
              <a:pathLst>
                <a:path w="6391909" h="719454">
                  <a:moveTo>
                    <a:pt x="6391656" y="0"/>
                  </a:moveTo>
                  <a:lnTo>
                    <a:pt x="0" y="0"/>
                  </a:lnTo>
                  <a:lnTo>
                    <a:pt x="0" y="719327"/>
                  </a:lnTo>
                  <a:lnTo>
                    <a:pt x="6391656" y="719327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291333" y="4104894"/>
              <a:ext cx="6391910" cy="719455"/>
            </a:xfrm>
            <a:custGeom>
              <a:avLst/>
              <a:gdLst/>
              <a:ahLst/>
              <a:cxnLst/>
              <a:rect l="l" t="t" r="r" b="b"/>
              <a:pathLst>
                <a:path w="6391909" h="719454">
                  <a:moveTo>
                    <a:pt x="0" y="719327"/>
                  </a:moveTo>
                  <a:lnTo>
                    <a:pt x="6391656" y="719327"/>
                  </a:lnTo>
                  <a:lnTo>
                    <a:pt x="6391656" y="0"/>
                  </a:lnTo>
                  <a:lnTo>
                    <a:pt x="0" y="0"/>
                  </a:lnTo>
                  <a:lnTo>
                    <a:pt x="0" y="71932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291333" y="4104894"/>
            <a:ext cx="6391910" cy="71945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421005">
              <a:lnSpc>
                <a:spcPct val="100000"/>
              </a:lnSpc>
              <a:spcBef>
                <a:spcPts val="1010"/>
              </a:spcBef>
            </a:pP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Every</a:t>
            </a:r>
            <a:r>
              <a:rPr dirty="0" sz="2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node</a:t>
            </a:r>
            <a:r>
              <a:rPr dirty="0" sz="2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except</a:t>
            </a:r>
            <a:r>
              <a:rPr dirty="0" sz="2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the root</a:t>
            </a:r>
            <a:r>
              <a:rPr dirty="0" sz="2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has one</a:t>
            </a:r>
            <a:r>
              <a:rPr dirty="0" sz="2600" spc="-10">
                <a:solidFill>
                  <a:srgbClr val="FFFFFF"/>
                </a:solidFill>
                <a:latin typeface="Times New Roman"/>
                <a:cs typeface="Times New Roman"/>
              </a:rPr>
              <a:t> parent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3637" y="4951285"/>
            <a:ext cx="3743325" cy="1763649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4269740" y="4942078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289552" y="541792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144770" y="5417921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400425" y="5417921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991992" y="5893714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744595" y="5893714"/>
            <a:ext cx="715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210" algn="l"/>
              </a:tabLst>
            </a:pPr>
            <a:r>
              <a:rPr dirty="0" sz="1800" spc="-50"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021963" y="6411874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156961" y="5893714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619625" y="6369202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903467" y="589371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923279" y="636920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518917" y="6369202"/>
            <a:ext cx="1144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927735" algn="l"/>
              </a:tabLst>
            </a:pPr>
            <a:r>
              <a:rPr dirty="0" sz="1800" spc="-50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mehreen</dc:creator>
  <dc:title>Lesson 1</dc:title>
  <dcterms:created xsi:type="dcterms:W3CDTF">2022-10-15T08:25:24Z</dcterms:created>
  <dcterms:modified xsi:type="dcterms:W3CDTF">2022-10-15T08:25:24Z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2022-10-15T00:00:00Z</vt:filetime>
  </property>
  <property fmtid="{D5CDD505-2E9C-101B-9397-08002B2CF9AE}" pid="5" name="Producer">
    <vt:lpwstr>Microsoft® PowerPoint® for Microsoft 365</vt:lpwstr>
  </property>
</Properties>
</file>