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64" r:id="rId3"/>
    <p:sldId id="265" r:id="rId4"/>
    <p:sldId id="266" r:id="rId5"/>
    <p:sldId id="268" r:id="rId6"/>
    <p:sldId id="267" r:id="rId7"/>
    <p:sldId id="381" r:id="rId8"/>
    <p:sldId id="269" r:id="rId9"/>
    <p:sldId id="270" r:id="rId10"/>
    <p:sldId id="274" r:id="rId11"/>
    <p:sldId id="271" r:id="rId12"/>
    <p:sldId id="382" r:id="rId14"/>
    <p:sldId id="314" r:id="rId15"/>
    <p:sldId id="272" r:id="rId16"/>
    <p:sldId id="273" r:id="rId17"/>
    <p:sldId id="275" r:id="rId18"/>
    <p:sldId id="276" r:id="rId19"/>
    <p:sldId id="383" r:id="rId20"/>
    <p:sldId id="306" r:id="rId21"/>
    <p:sldId id="279" r:id="rId22"/>
    <p:sldId id="280" r:id="rId23"/>
    <p:sldId id="282" r:id="rId24"/>
    <p:sldId id="281" r:id="rId25"/>
    <p:sldId id="283" r:id="rId26"/>
    <p:sldId id="284" r:id="rId27"/>
    <p:sldId id="400" r:id="rId28"/>
    <p:sldId id="401" r:id="rId29"/>
    <p:sldId id="402" r:id="rId30"/>
    <p:sldId id="403" r:id="rId31"/>
    <p:sldId id="404" r:id="rId32"/>
    <p:sldId id="384" r:id="rId33"/>
    <p:sldId id="386" r:id="rId34"/>
    <p:sldId id="408" r:id="rId35"/>
    <p:sldId id="407" r:id="rId36"/>
    <p:sldId id="406" r:id="rId37"/>
    <p:sldId id="387" r:id="rId38"/>
    <p:sldId id="388" r:id="rId39"/>
    <p:sldId id="389" r:id="rId40"/>
    <p:sldId id="391" r:id="rId41"/>
    <p:sldId id="392" r:id="rId42"/>
    <p:sldId id="393" r:id="rId43"/>
    <p:sldId id="394" r:id="rId44"/>
    <p:sldId id="395" r:id="rId45"/>
    <p:sldId id="397" r:id="rId46"/>
    <p:sldId id="293" r:id="rId47"/>
    <p:sldId id="292" r:id="rId48"/>
    <p:sldId id="294" r:id="rId49"/>
    <p:sldId id="295" r:id="rId50"/>
    <p:sldId id="300" r:id="rId51"/>
    <p:sldId id="296" r:id="rId52"/>
    <p:sldId id="297" r:id="rId53"/>
    <p:sldId id="29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76377" autoAdjust="0"/>
  </p:normalViewPr>
  <p:slideViewPr>
    <p:cSldViewPr snapToGrid="0">
      <p:cViewPr varScale="1">
        <p:scale>
          <a:sx n="66" d="100"/>
          <a:sy n="66" d="100"/>
        </p:scale>
        <p:origin x="-1277" y="-77"/>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2-11-01T09:50:47"/>
    </inkml:context>
    <inkml:brush xml:id="br0">
      <inkml:brushProperty name="width" value="0.05292" units="cm"/>
      <inkml:brushProperty name="height" value="0.05292" units="cm"/>
      <inkml:brushProperty name="color" value="#ff0000"/>
    </inkml:brush>
  </inkml:definitions>
  <inkml:trace contextRef="#ctx0" brushRef="#br0">2266 892,'27'0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2-11-01T09:50:47"/>
    </inkml:context>
    <inkml:brush xml:id="br0">
      <inkml:brushProperty name="width" value="0.05292" units="cm"/>
      <inkml:brushProperty name="height" value="0.05292" units="cm"/>
      <inkml:brushProperty name="color" value="#ff0000"/>
    </inkml:brush>
  </inkml:definitions>
  <inkml:trace contextRef="#ctx0" brushRef="#br0">649 337,'27'0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D97A0-485F-43D5-AF50-0CB4BFF1A1FB}" type="datetimeFigureOut">
              <a:rPr lang="x-none" smtClean="0"/>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3CE3B-3C1E-4E11-891B-2A8F18A7CEBD}" type="slidenum">
              <a:rPr lang="x-none" smtClean="0"/>
            </a:fld>
            <a:endParaRPr lang="x-non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baeldung.com/cs/ml-stratified-sampling" TargetMode="External"/><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Lato" panose="020F0502020204030203" pitchFamily="34" charset="0"/>
              </a:rPr>
              <a:t>However, it is doing the opposite. It is predicting the people who will not get sick with 96% accuracy while the sick are spreading the virus! Do you think this is a correct metric for our model given the seriousness of the issue? Shouldnt we be measuring how many positive cases we can predict correctly to arrest the spread of the contagious virus? Or maybe, out of the correctly predicted cases, how many are positive cases to check the reliability of our model?</a:t>
            </a:r>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This is where we come across the dual concept of Precision and Recall.</a:t>
            </a:r>
            <a:endParaRPr lang="en-US" b="0" i="0" dirty="0">
              <a:solidFill>
                <a:srgbClr val="222222"/>
              </a:solidFill>
              <a:effectLst/>
              <a:latin typeface="Lato" panose="020F0502020204030203" pitchFamily="34" charset="0"/>
            </a:endParaRPr>
          </a:p>
          <a:p>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fld>
            <a:endParaRPr lang="x-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Lato" panose="020F0502020204030203" pitchFamily="34" charset="0"/>
              </a:rPr>
              <a:t>A higher TNR(Specificity) and a lower FPR is desirable since we want to correctly classify the negative class.</a:t>
            </a:r>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fld>
            <a:endParaRPr lang="x-non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Lato" panose="020F0502020204030203" pitchFamily="34" charset="0"/>
              </a:rPr>
              <a:t>The metrics change with the changing threshold values. We can generate different confusion matrices and compare the various metrics that we discussed in the previous section. But that would not be a prudent thing to do. Instead, what we can do is generate a plot between some of these metrics so that we can easily visualize which threshold is giving us a better result.</a:t>
            </a:r>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fld>
            <a:endParaRPr lang="x-non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fld>
            <a:endParaRPr lang="x-non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Lato" panose="020F0502020204030203" pitchFamily="34" charset="0"/>
              </a:rPr>
              <a:t>When AUC = 1, then the classifier is able to perfectly distinguish between all the Positive and the Negative class points correctly. If, however, the AUC had been 0, then the classifier would be predicting all Negatives as Positives, and all Positives as Negatives.</a:t>
            </a:r>
            <a:endParaRPr lang="en-US" b="0" i="0" dirty="0">
              <a:solidFill>
                <a:srgbClr val="222222"/>
              </a:solidFill>
              <a:effectLst/>
              <a:latin typeface="Lato" panose="020F0502020204030203" pitchFamily="34" charset="0"/>
            </a:endParaRPr>
          </a:p>
          <a:p>
            <a:r>
              <a:rPr lang="en-US" b="0" i="0" dirty="0">
                <a:solidFill>
                  <a:srgbClr val="222222"/>
                </a:solidFill>
                <a:effectLst/>
                <a:latin typeface="Lato" panose="020F0502020204030203" pitchFamily="34" charset="0"/>
              </a:rPr>
              <a:t>When 0.5&lt;AUC&lt;1, there is a high chance that the classifier will be able to distinguish the positive class values from the negative class values. This is so because the classifier is able to detect more numbers of True positives and True negatives than False negatives and False positives.</a:t>
            </a:r>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When AUC=0.5, then the classifier is not able to distinguish between Positive and Negative class points. Meaning either the classifier is predicting random class or constant class for all the data points.</a:t>
            </a:r>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So, the higher the AUC value for a classifier, the better its ability to distinguish between positive and negative classes.</a:t>
            </a:r>
            <a:endParaRPr lang="en-US" b="0" i="0" dirty="0">
              <a:solidFill>
                <a:srgbClr val="222222"/>
              </a:solidFill>
              <a:effectLst/>
              <a:latin typeface="Lato" panose="020F0502020204030203" pitchFamily="34" charset="0"/>
            </a:endParaRPr>
          </a:p>
          <a:p>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fld>
            <a:endParaRPr lang="x-non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53CE3B-3C1E-4E11-891B-2A8F18A7CEBD}" type="slidenum">
              <a:rPr lang="x-none" smtClean="0"/>
            </a:fld>
            <a:endParaRPr lang="x-non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smtClean="0">
                <a:effectLst/>
                <a:sym typeface="+mn-ea"/>
              </a:rPr>
              <a:t>Here we can use the ROC curves to decide on a Threshold value. The choice of threshold value will also depend on how the classifier is intended to be used.</a:t>
            </a:r>
            <a:endParaRPr lang="en-US" b="0" i="0" kern="1200" dirty="0" smtClean="0">
              <a:solidFill>
                <a:schemeClr val="tx1"/>
              </a:solidFill>
              <a:effectLst/>
              <a:latin typeface="+mn-lt"/>
              <a:ea typeface="+mn-ea"/>
              <a:cs typeface="+mn-cs"/>
            </a:endParaRPr>
          </a:p>
          <a:p>
            <a:endParaRPr lang="en-US" b="0" i="0" kern="1200" dirty="0" smtClean="0">
              <a:solidFill>
                <a:schemeClr val="tx1"/>
              </a:solidFill>
              <a:effectLst/>
              <a:latin typeface="+mn-lt"/>
              <a:ea typeface="+mn-ea"/>
              <a:cs typeface="+mn-cs"/>
            </a:endParaRPr>
          </a:p>
          <a:p>
            <a:r>
              <a:rPr lang="en-US" dirty="0" smtClean="0">
                <a:effectLst/>
                <a:sym typeface="+mn-ea"/>
              </a:rPr>
              <a:t>AUC (Area Under the Curve) - ROC (Receiver Operating Characteristics) curve is a performance measurement for a classification model at various classification threshold settings. Basically, it is a probability curve that tells us how well the model is capable of distinguishing between classes. The higher the AUC value of our probability curve, the better the model is at predicting 0s as 0s and 1s as 1s.</a:t>
            </a:r>
            <a:endParaRPr lang="en-US" b="0" i="0" kern="1200" dirty="0" smtClean="0">
              <a:solidFill>
                <a:schemeClr val="tx1"/>
              </a:solidFill>
              <a:effectLst/>
              <a:latin typeface="+mn-lt"/>
              <a:ea typeface="+mn-ea"/>
              <a:cs typeface="+mn-cs"/>
            </a:endParaRPr>
          </a:p>
          <a:p>
            <a:endParaRPr lang="en-US" b="0" i="0" kern="1200" dirty="0" smtClean="0">
              <a:solidFill>
                <a:schemeClr val="tx1"/>
              </a:solidFill>
              <a:effectLst/>
              <a:latin typeface="+mn-lt"/>
              <a:ea typeface="+mn-ea"/>
              <a:cs typeface="+mn-cs"/>
            </a:endParaRPr>
          </a:p>
          <a:p>
            <a:endParaRPr lang="en-US" b="0" i="0" kern="1200" dirty="0" smtClean="0">
              <a:solidFill>
                <a:schemeClr val="tx1"/>
              </a:solidFill>
              <a:effectLst/>
              <a:latin typeface="+mn-lt"/>
              <a:ea typeface="+mn-ea"/>
              <a:cs typeface="+mn-cs"/>
            </a:endParaRPr>
          </a:p>
          <a:p>
            <a:r>
              <a:rPr lang="en-US" dirty="0" smtClean="0">
                <a:effectLst/>
                <a:sym typeface="+mn-ea"/>
              </a:rPr>
              <a:t>A great model has AUC near the 1 indicating it has an excellent measure of </a:t>
            </a:r>
            <a:r>
              <a:rPr lang="en-US" dirty="0" err="1" smtClean="0">
                <a:effectLst/>
                <a:sym typeface="+mn-ea"/>
              </a:rPr>
              <a:t>separability</a:t>
            </a:r>
            <a:r>
              <a:rPr lang="en-US" dirty="0" smtClean="0">
                <a:effectLst/>
                <a:sym typeface="+mn-ea"/>
              </a:rPr>
              <a:t>. On the other hand, a poor model has AUC near to the 0 meaning it is predicting 0s as 1s and 1s as 0s. And When AUC is 0.5, it means the model has no class separation capacity whatsoever and it’s essentially making random predictions.</a:t>
            </a:r>
            <a:endParaRPr lang="x-none" dirty="0"/>
          </a:p>
          <a:p>
            <a:endParaRPr lang="en-US" dirty="0"/>
          </a:p>
          <a:p>
            <a:endParaRPr lang="en-US" b="0" i="0" kern="1200" dirty="0" smtClean="0">
              <a:solidFill>
                <a:schemeClr val="tx1"/>
              </a:solidFill>
              <a:effectLst/>
              <a:latin typeface="+mn-lt"/>
              <a:ea typeface="+mn-ea"/>
              <a:cs typeface="+mn-cs"/>
            </a:endParaRPr>
          </a:p>
          <a:p>
            <a:endParaRPr lang="en-US" b="0" i="0" kern="1200" dirty="0" smtClean="0">
              <a:solidFill>
                <a:schemeClr val="tx1"/>
              </a:solidFill>
              <a:effectLst/>
              <a:latin typeface="+mn-lt"/>
              <a:ea typeface="+mn-ea"/>
              <a:cs typeface="+mn-cs"/>
            </a:endParaRPr>
          </a:p>
          <a:p>
            <a:endParaRPr lang="en-US" dirty="0"/>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dirty="0">
                <a:sym typeface="+mn-ea"/>
              </a:rPr>
              <a:t>https://www.educative.io/answers/what-is-the-difference-between-micro-and-macro-averaging</a:t>
            </a:r>
            <a:endParaRPr lang="en-US" dirty="0"/>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FN: actual pos predict neg</a:t>
            </a:r>
            <a:endParaRPr lang="en-US" dirty="0"/>
          </a:p>
          <a:p>
            <a:r>
              <a:rPr lang="en-US" dirty="0"/>
              <a:t>FP: actual neg predict pos</a:t>
            </a:r>
            <a:endParaRPr lang="en-US" dirty="0"/>
          </a:p>
        </p:txBody>
      </p:sp>
      <p:sp>
        <p:nvSpPr>
          <p:cNvPr id="4" name="Slide Number Placeholder 3"/>
          <p:cNvSpPr>
            <a:spLocks noGrp="1"/>
          </p:cNvSpPr>
          <p:nvPr>
            <p:ph type="sldNum" sz="quarter" idx="5"/>
          </p:nvPr>
        </p:nvSpPr>
        <p:spPr/>
        <p:txBody>
          <a:bodyPr/>
          <a:lstStyle/>
          <a:p>
            <a:fld id="{4580F994-E4B5-4747-9B78-5BC15C856F98}"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https://www.evidentlyai.com/classification-metrics/multi-class-metrics#precision-and-recall-in-multi-class</a:t>
            </a:r>
            <a:endParaRPr lang="en-US"/>
          </a:p>
        </p:txBody>
      </p:sp>
      <p:sp>
        <p:nvSpPr>
          <p:cNvPr id="4" name="Slide Number Placeholder 3"/>
          <p:cNvSpPr>
            <a:spLocks noGrp="1"/>
          </p:cNvSpPr>
          <p:nvPr>
            <p:ph type="sldNum" sz="quarter" idx="10"/>
          </p:nvPr>
        </p:nvSpPr>
        <p:spPr/>
        <p:txBody>
          <a:bodyPr/>
          <a:lstStyle/>
          <a:p>
            <a:fld id="{9753CE3B-3C1E-4E11-891B-2A8F18A7CEBD}" type="slidenum">
              <a:rPr lang="x-none" smtClean="0"/>
            </a:fld>
            <a:endParaRPr lang="x-non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Gold labels: actual/ground truth</a:t>
            </a:r>
            <a:endParaRPr lang="en-US" dirty="0"/>
          </a:p>
          <a:p>
            <a:r>
              <a:rPr lang="en-US" dirty="0"/>
              <a:t>Class 2 normal: </a:t>
            </a:r>
            <a:endParaRPr lang="en-US" dirty="0"/>
          </a:p>
          <a:p>
            <a:r>
              <a:rPr lang="en-US" dirty="0"/>
              <a:t>40 =10+30</a:t>
            </a:r>
            <a:endParaRPr lang="en-US" dirty="0"/>
          </a:p>
          <a:p>
            <a:r>
              <a:rPr lang="en-US" dirty="0"/>
              <a:t>212= 8+1+3+200</a:t>
            </a:r>
            <a:endParaRPr lang="en-US" dirty="0"/>
          </a:p>
          <a:p>
            <a:endParaRPr lang="en-US" dirty="0"/>
          </a:p>
        </p:txBody>
      </p:sp>
      <p:sp>
        <p:nvSpPr>
          <p:cNvPr id="4" name="Slide Number Placeholder 3"/>
          <p:cNvSpPr>
            <a:spLocks noGrp="1"/>
          </p:cNvSpPr>
          <p:nvPr>
            <p:ph type="sldNum" sz="quarter" idx="5"/>
          </p:nvPr>
        </p:nvSpPr>
        <p:spPr/>
        <p:txBody>
          <a:bodyPr/>
          <a:lstStyle/>
          <a:p>
            <a:fld id="{4580F994-E4B5-4747-9B78-5BC15C856F9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Recall tells us about the classifiers completeness.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is stated as out of all the positive cases, how much we predicted correctly.</a:t>
            </a:r>
            <a:endParaRPr lang="en-US" dirty="0"/>
          </a:p>
        </p:txBody>
      </p:sp>
      <p:sp>
        <p:nvSpPr>
          <p:cNvPr id="4" name="Slide Number Placeholder 3"/>
          <p:cNvSpPr>
            <a:spLocks noGrp="1"/>
          </p:cNvSpPr>
          <p:nvPr>
            <p:ph type="sldNum" sz="quarter" idx="10"/>
          </p:nvPr>
        </p:nvSpPr>
        <p:spPr/>
        <p:txBody>
          <a:bodyPr/>
          <a:lstStyle/>
          <a:p>
            <a:fld id="{9753CE3B-3C1E-4E11-891B-2A8F18A7CEBD}" type="slidenum">
              <a:rPr lang="x-none" smtClean="0"/>
            </a:fld>
            <a:endParaRPr lang="x-non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https://www.educative.io/answers/what-is-the-difference-between-micro-and-macro-averaging</a:t>
            </a:r>
            <a:endParaRPr lang="en-US" dirty="0"/>
          </a:p>
        </p:txBody>
      </p:sp>
      <p:sp>
        <p:nvSpPr>
          <p:cNvPr id="4" name="Slide Number Placeholder 3"/>
          <p:cNvSpPr>
            <a:spLocks noGrp="1"/>
          </p:cNvSpPr>
          <p:nvPr>
            <p:ph type="sldNum" sz="quarter" idx="10"/>
          </p:nvPr>
        </p:nvSpPr>
        <p:spPr/>
        <p:txBody>
          <a:bodyPr/>
          <a:lstStyle/>
          <a:p>
            <a:fld id="{9753CE3B-3C1E-4E11-891B-2A8F18A7CEBD}" type="slidenum">
              <a:rPr lang="x-none" smtClean="0"/>
            </a:fld>
            <a:endParaRPr lang="x-non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aleway" pitchFamily="2" charset="0"/>
              </a:rPr>
              <a:t>However, the train-split method has certain limitations. </a:t>
            </a:r>
            <a:r>
              <a:rPr lang="en-US" b="1" i="0" dirty="0">
                <a:solidFill>
                  <a:srgbClr val="000000"/>
                </a:solidFill>
                <a:effectLst/>
                <a:latin typeface="Raleway" pitchFamily="2" charset="0"/>
              </a:rPr>
              <a:t>When the dataset is small, the method is prone to high variance.</a:t>
            </a:r>
            <a:r>
              <a:rPr lang="en-US" b="0" i="0" dirty="0">
                <a:solidFill>
                  <a:srgbClr val="000000"/>
                </a:solidFill>
                <a:effectLst/>
                <a:latin typeface="Raleway" pitchFamily="2" charset="0"/>
              </a:rPr>
              <a:t> Due to the random partition, the results can be entirely different for different test sets. Why? Because in some partitions, </a:t>
            </a:r>
            <a:r>
              <a:rPr lang="en-US" b="0" i="0" u="none" strike="noStrike" dirty="0">
                <a:solidFill>
                  <a:srgbClr val="2456B4"/>
                </a:solidFill>
                <a:effectLst/>
                <a:latin typeface="Raleway" pitchFamily="2" charset="0"/>
                <a:hlinkClick r:id="rId3"/>
              </a:rPr>
              <a:t>samples</a:t>
            </a:r>
            <a:r>
              <a:rPr lang="en-US" b="0" i="0" dirty="0">
                <a:solidFill>
                  <a:srgbClr val="000000"/>
                </a:solidFill>
                <a:effectLst/>
                <a:latin typeface="Raleway" pitchFamily="2" charset="0"/>
              </a:rPr>
              <a:t> that are easy to classify get into the test set, while in others, the test set receives the ‘difficult’ ones.</a:t>
            </a:r>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fld>
            <a:endParaRPr lang="x-non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fld>
            <a:endParaRPr lang="x-non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Raleway" pitchFamily="2" charset="0"/>
              </a:rPr>
              <a:t>For example, let’s suppose that we have a dataset  containing 6 samples and that we want to perform a 3-fold cross-validation.</a:t>
            </a:r>
            <a:endParaRPr lang="en-US" b="0" i="0" dirty="0">
              <a:solidFill>
                <a:srgbClr val="000000"/>
              </a:solidFill>
              <a:effectLst/>
              <a:latin typeface="Raleway" pitchFamily="2" charset="0"/>
            </a:endParaRPr>
          </a:p>
          <a:p>
            <a:pPr algn="l"/>
            <a:r>
              <a:rPr lang="en-US" b="0" i="0" dirty="0">
                <a:solidFill>
                  <a:srgbClr val="000000"/>
                </a:solidFill>
                <a:effectLst/>
                <a:latin typeface="Raleway" pitchFamily="2" charset="0"/>
              </a:rPr>
              <a:t>First, we divide  into 3 subsets randomly. For instance:</a:t>
            </a:r>
            <a:endParaRPr lang="en-US" b="0" i="0" dirty="0">
              <a:solidFill>
                <a:srgbClr val="000000"/>
              </a:solidFill>
              <a:effectLst/>
              <a:latin typeface="Raleway" pitchFamily="2" charset="0"/>
            </a:endParaRPr>
          </a:p>
          <a:p>
            <a:pPr algn="l"/>
            <a:br>
              <a:rPr lang="en-US" b="0" i="0" dirty="0">
                <a:solidFill>
                  <a:srgbClr val="000000"/>
                </a:solidFill>
                <a:effectLst/>
                <a:latin typeface="Raleway" pitchFamily="2" charset="0"/>
              </a:rPr>
            </a:br>
            <a:br>
              <a:rPr lang="en-US" b="0" i="0" dirty="0">
                <a:solidFill>
                  <a:srgbClr val="000000"/>
                </a:solidFill>
                <a:effectLst/>
                <a:latin typeface="Raleway" pitchFamily="2" charset="0"/>
              </a:rPr>
            </a:br>
            <a:endParaRPr lang="en-US" b="0" i="0" dirty="0">
              <a:solidFill>
                <a:srgbClr val="000000"/>
              </a:solidFill>
              <a:effectLst/>
              <a:latin typeface="Raleway" pitchFamily="2" charset="0"/>
            </a:endParaRPr>
          </a:p>
          <a:p>
            <a:pPr algn="l"/>
            <a:r>
              <a:rPr lang="en-US" b="0" i="0" dirty="0">
                <a:solidFill>
                  <a:srgbClr val="000000"/>
                </a:solidFill>
                <a:effectLst/>
                <a:latin typeface="Raleway" pitchFamily="2" charset="0"/>
              </a:rPr>
              <a:t>Then, we train and evaluate our machine-learning model 3 times. Each time, two subsets form the training set, while the remaining one acts as the test set. In our example:</a:t>
            </a:r>
            <a:endParaRPr lang="en-US" b="0" i="0" dirty="0">
              <a:solidFill>
                <a:srgbClr val="000000"/>
              </a:solidFill>
              <a:effectLst/>
              <a:latin typeface="Raleway" pitchFamily="2" charset="0"/>
            </a:endParaRPr>
          </a:p>
          <a:p>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fld>
            <a:endParaRPr lang="x-non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fld>
            <a:endParaRPr lang="x-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solidFill>
                  <a:srgbClr val="222222"/>
                </a:solidFill>
                <a:effectLst/>
              </a:rPr>
              <a:t>Recall is a useful metric in cases where False Negative trumps False Positive.</a:t>
            </a:r>
            <a:endParaRPr lang="en-US" dirty="0">
              <a:solidFill>
                <a:srgbClr val="222222"/>
              </a:solidFill>
              <a:effectLst/>
            </a:endParaRPr>
          </a:p>
          <a:p>
            <a:pPr algn="l"/>
            <a:r>
              <a:rPr lang="en-US" b="0" i="0" dirty="0">
                <a:solidFill>
                  <a:srgbClr val="222222"/>
                </a:solidFill>
                <a:effectLst/>
                <a:latin typeface="Lato" panose="020F0502020204030203" pitchFamily="34" charset="0"/>
              </a:rPr>
              <a:t>Recall is important in medical cases where it doesn’t matter whether we raise a false alarm but the actual positive cases should not go undetected!</a:t>
            </a:r>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In our example, Recall would be a better metric because we don’t want to accidentally discharge an infected person and let them mix with the healthy population thereby spreading the contagious virus. Now you can understand why accuracy was a bad metric for our model.</a:t>
            </a:r>
            <a:endParaRPr lang="en-US" b="0" i="0" dirty="0">
              <a:solidFill>
                <a:srgbClr val="222222"/>
              </a:solidFill>
              <a:effectLst/>
              <a:latin typeface="Lato" panose="020F0502020204030203" pitchFamily="34" charset="0"/>
            </a:endParaRPr>
          </a:p>
          <a:p>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fld>
            <a:endParaRPr lang="x-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Precision tells us about the classifier’s exactness. It is stated as, out of all the positive samples (Class Label 1), predicted by the Model, how many are actually positive.</a:t>
            </a:r>
            <a:endParaRPr lang="en-US" dirty="0"/>
          </a:p>
        </p:txBody>
      </p:sp>
      <p:sp>
        <p:nvSpPr>
          <p:cNvPr id="4" name="Slide Number Placeholder 3"/>
          <p:cNvSpPr>
            <a:spLocks noGrp="1"/>
          </p:cNvSpPr>
          <p:nvPr>
            <p:ph type="sldNum" sz="quarter" idx="10"/>
          </p:nvPr>
        </p:nvSpPr>
        <p:spPr/>
        <p:txBody>
          <a:bodyPr/>
          <a:lstStyle/>
          <a:p>
            <a:fld id="{9753CE3B-3C1E-4E11-891B-2A8F18A7CEBD}" type="slidenum">
              <a:rPr lang="x-none" smtClean="0"/>
            </a:fld>
            <a:endParaRPr lang="x-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solidFill>
                  <a:srgbClr val="222222"/>
                </a:solidFill>
                <a:effectLst/>
              </a:rPr>
              <a:t>Precision is a useful metric in cases where False Positive is a higher concern than False Negatives.</a:t>
            </a:r>
            <a:endParaRPr lang="en-US" dirty="0">
              <a:solidFill>
                <a:srgbClr val="222222"/>
              </a:solidFill>
              <a:effectLst/>
            </a:endParaRPr>
          </a:p>
          <a:p>
            <a:pPr algn="l"/>
            <a:r>
              <a:rPr lang="en-US" b="0" i="0" dirty="0">
                <a:solidFill>
                  <a:srgbClr val="222222"/>
                </a:solidFill>
                <a:effectLst/>
                <a:latin typeface="Lato" panose="020F0502020204030203" pitchFamily="34" charset="0"/>
              </a:rPr>
              <a:t>Precision is important in music or video recommendation systems, e-commerce websites, etc. Wrong results could lead to customer churn and be harmful to the business.</a:t>
            </a:r>
            <a:endParaRPr lang="en-US" b="0" i="0" dirty="0">
              <a:solidFill>
                <a:srgbClr val="222222"/>
              </a:solidFill>
              <a:effectLst/>
              <a:latin typeface="Lato" panose="020F0502020204030203" pitchFamily="34" charset="0"/>
            </a:endParaRPr>
          </a:p>
          <a:p>
            <a:endParaRPr lang="x-none" dirty="0"/>
          </a:p>
        </p:txBody>
      </p:sp>
      <p:sp>
        <p:nvSpPr>
          <p:cNvPr id="4" name="Slide Number Placeholder 3"/>
          <p:cNvSpPr>
            <a:spLocks noGrp="1"/>
          </p:cNvSpPr>
          <p:nvPr>
            <p:ph type="sldNum" sz="quarter" idx="5"/>
          </p:nvPr>
        </p:nvSpPr>
        <p:spPr/>
        <p:txBody>
          <a:bodyPr/>
          <a:lstStyle/>
          <a:p>
            <a:fld id="{9753CE3B-3C1E-4E11-891B-2A8F18A7CEBD}" type="slidenum">
              <a:rPr lang="x-none" smtClean="0"/>
            </a:fld>
            <a:endParaRPr lang="x-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 churn: attrition rate, num of customers who stopped using your product</a:t>
            </a:r>
            <a:endParaRPr lang="x-none" dirty="0"/>
          </a:p>
        </p:txBody>
      </p:sp>
      <p:sp>
        <p:nvSpPr>
          <p:cNvPr id="4" name="Slide Number Placeholder 3"/>
          <p:cNvSpPr>
            <a:spLocks noGrp="1"/>
          </p:cNvSpPr>
          <p:nvPr>
            <p:ph type="sldNum" sz="quarter" idx="5"/>
          </p:nvPr>
        </p:nvSpPr>
        <p:spPr/>
        <p:txBody>
          <a:bodyPr/>
          <a:lstStyle/>
          <a:p>
            <a:fld id="{4580F994-E4B5-4747-9B78-5BC15C856F98}" type="slidenum">
              <a:rPr lang="x-none" smtClean="0"/>
            </a:fld>
            <a:endParaRPr lang="x-non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solidFill>
                  <a:srgbClr val="222222"/>
                </a:solidFill>
                <a:effectLst/>
                <a:latin typeface="Lato" panose="020F0502020204030203" pitchFamily="34" charset="0"/>
                <a:sym typeface="+mn-ea"/>
              </a:rPr>
              <a:t>But there is a catch here. The interpretability of the F1-score is poor. This means that we don’t know what our classifier is maximizing – precision or recall? So, we use it in combination with other evaluation metrics which gives us a complete picture of the result.</a:t>
            </a:r>
            <a:endParaRPr lang="en-US" b="0" i="0" dirty="0">
              <a:solidFill>
                <a:srgbClr val="222222"/>
              </a:solidFill>
              <a:effectLst/>
              <a:latin typeface="Lato" panose="020F0502020204030203" pitchFamily="34" charset="0"/>
            </a:endParaRPr>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fraud detection model in which all people whose credit card activity has been flagged as fraudulent (positive) will immediately go to jail. Of course, you don’t want to put any innocent person behind bars, meaning false positives here are unacceptable.</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fraud detection model in which all people whose credit card activity has been flagged as fraudulent (positive) will immediately go to jail.</a:t>
            </a:r>
            <a:endParaRPr lang="en-US"/>
          </a:p>
          <a:p>
            <a:r>
              <a:rPr lang="en-US"/>
              <a:t> Of course, you don’t want to put any innocent person behind bars, meaning false positives here are unacceptable.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7DCBEAB-25F7-47C9-B2E7-04172A0025C7}" type="datetimeFigureOut">
              <a:rPr lang="x-none" smtClean="0"/>
            </a:fld>
            <a:endParaRPr lang="x-none"/>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x-none"/>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9DEB6C3-A355-444B-84F6-65C6DCD6095A}" type="slidenum">
              <a:rPr lang="x-none" smtClean="0"/>
            </a:fld>
            <a:endParaRPr lang="x-non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7DCBEAB-25F7-47C9-B2E7-04172A0025C7}" type="datetimeFigureOut">
              <a:rPr lang="x-none" smtClean="0"/>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19DEB6C3-A355-444B-84F6-65C6DCD6095A}" type="slidenum">
              <a:rPr lang="x-none" smtClean="0"/>
            </a:fld>
            <a:endParaRPr lang="x-non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7DCBEAB-25F7-47C9-B2E7-04172A0025C7}" type="datetimeFigureOut">
              <a:rPr lang="x-none" smtClean="0"/>
            </a:fld>
            <a:endParaRPr lang="x-none"/>
          </a:p>
        </p:txBody>
      </p:sp>
      <p:sp>
        <p:nvSpPr>
          <p:cNvPr id="5" name="Footer Placeholder 4"/>
          <p:cNvSpPr>
            <a:spLocks noGrp="1"/>
          </p:cNvSpPr>
          <p:nvPr>
            <p:ph type="ftr" sz="quarter" idx="11"/>
          </p:nvPr>
        </p:nvSpPr>
        <p:spPr>
          <a:xfrm>
            <a:off x="774923" y="5951811"/>
            <a:ext cx="7896279" cy="365125"/>
          </a:xfrm>
        </p:spPr>
        <p:txBody>
          <a:bodyPr/>
          <a:lstStyle/>
          <a:p>
            <a:endParaRPr lang="x-none"/>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9DEB6C3-A355-444B-84F6-65C6DCD6095A}" type="slidenum">
              <a:rPr lang="x-none" smtClean="0"/>
            </a:fld>
            <a:endParaRPr lang="x-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7DCBEAB-25F7-47C9-B2E7-04172A0025C7}" type="datetimeFigureOut">
              <a:rPr lang="x-none" smtClean="0"/>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a:xfrm>
            <a:off x="10558300" y="5956137"/>
            <a:ext cx="1052508" cy="365125"/>
          </a:xfrm>
        </p:spPr>
        <p:txBody>
          <a:bodyPr/>
          <a:lstStyle/>
          <a:p>
            <a:fld id="{19DEB6C3-A355-444B-84F6-65C6DCD6095A}" type="slidenum">
              <a:rPr lang="x-none" smtClean="0"/>
            </a:fld>
            <a:endParaRPr 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7DCBEAB-25F7-47C9-B2E7-04172A0025C7}" type="datetimeFigureOut">
              <a:rPr lang="x-none" smtClean="0"/>
            </a:fld>
            <a:endParaRPr lang="x-none"/>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x-none"/>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9DEB6C3-A355-444B-84F6-65C6DCD6095A}" type="slidenum">
              <a:rPr lang="x-none" smtClean="0"/>
            </a:fld>
            <a:endParaRPr lang="x-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7DCBEAB-25F7-47C9-B2E7-04172A0025C7}" type="datetimeFigureOut">
              <a:rPr lang="x-none" smtClean="0"/>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19DEB6C3-A355-444B-84F6-65C6DCD6095A}" type="slidenum">
              <a:rPr lang="x-none" smtClean="0"/>
            </a:fld>
            <a:endParaRPr lang="x-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7DCBEAB-25F7-47C9-B2E7-04172A0025C7}" type="datetimeFigureOut">
              <a:rPr lang="x-none" smtClean="0"/>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19DEB6C3-A355-444B-84F6-65C6DCD6095A}" type="slidenum">
              <a:rPr lang="x-none" smtClean="0"/>
            </a:fld>
            <a:endParaRPr lang="x-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DCBEAB-25F7-47C9-B2E7-04172A0025C7}" type="datetimeFigureOut">
              <a:rPr lang="x-none" smtClean="0"/>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19DEB6C3-A355-444B-84F6-65C6DCD6095A}" type="slidenum">
              <a:rPr lang="x-none" smtClean="0"/>
            </a:fld>
            <a:endParaRPr lang="x-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DCBEAB-25F7-47C9-B2E7-04172A0025C7}" type="datetimeFigureOut">
              <a:rPr lang="x-none" smtClean="0"/>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19DEB6C3-A355-444B-84F6-65C6DCD6095A}" type="slidenum">
              <a:rPr lang="x-none" smtClean="0"/>
            </a:fld>
            <a:endParaRPr lang="x-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7DCBEAB-25F7-47C9-B2E7-04172A0025C7}" type="datetimeFigureOut">
              <a:rPr lang="x-none" smtClean="0"/>
            </a:fld>
            <a:endParaRPr lang="x-none"/>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x-none"/>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9DEB6C3-A355-444B-84F6-65C6DCD6095A}" type="slidenum">
              <a:rPr lang="x-none" smtClean="0"/>
            </a:fld>
            <a:endParaRPr lang="x-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7DCBEAB-25F7-47C9-B2E7-04172A0025C7}" type="datetimeFigureOut">
              <a:rPr lang="x-none" smtClean="0"/>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19DEB6C3-A355-444B-84F6-65C6DCD6095A}" type="slidenum">
              <a:rPr lang="x-none" smtClean="0"/>
            </a:fld>
            <a:endParaRPr lang="x-non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7DCBEAB-25F7-47C9-B2E7-04172A0025C7}" type="datetimeFigureOut">
              <a:rPr lang="x-none" smtClean="0"/>
            </a:fld>
            <a:endParaRPr lang="x-none"/>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x-none"/>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9DEB6C3-A355-444B-84F6-65C6DCD6095A}" type="slidenum">
              <a:rPr lang="x-none" smtClean="0"/>
            </a:fld>
            <a:endParaRPr lang="x-none"/>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customXml" Target="../ink/ink2.xml"/><Relationship Id="rId3" Type="http://schemas.openxmlformats.org/officeDocument/2006/relationships/image" Target="../media/image22.png"/><Relationship Id="rId2" Type="http://schemas.openxmlformats.org/officeDocument/2006/relationships/customXml" Target="../ink/ink1.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microsoft.com/office/2007/relationships/hdphoto" Target="../media/image31.wdp"/><Relationship Id="rId1"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33.wdp"/><Relationship Id="rId1"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35.wdp"/><Relationship Id="rId1"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baeldung.com/cs/ml-train-validate-test" TargetMode="External"/><Relationship Id="rId2" Type="http://schemas.openxmlformats.org/officeDocument/2006/relationships/hyperlink" Target="https://www.baeldung.com/cs/train-test-datasets-ratio" TargetMode="External"/><Relationship Id="rId1" Type="http://schemas.openxmlformats.org/officeDocument/2006/relationships/hyperlink" Target="https://www.baeldung.com/cs/machine-learning-how-to-start" TargetMode="Externa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hyperlink" Target="https://www.baeldung.com/cs/cross-validation-decision-trees"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43.png"/></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020431"/>
            <a:ext cx="10993549" cy="1865644"/>
          </a:xfrm>
        </p:spPr>
        <p:txBody>
          <a:bodyPr/>
          <a:lstStyle/>
          <a:p>
            <a:r>
              <a:rPr lang="en-US" dirty="0"/>
              <a:t>Performance Measures</a:t>
            </a:r>
            <a:endParaRPr lang="x-non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a:t>
            </a:r>
            <a:r>
              <a:rPr lang="en-US" dirty="0" err="1"/>
              <a:t>cont</a:t>
            </a:r>
            <a:r>
              <a:rPr lang="en-US" dirty="0"/>
              <a:t>)</a:t>
            </a:r>
            <a:endParaRPr lang="x-none" dirty="0"/>
          </a:p>
        </p:txBody>
      </p:sp>
      <p:sp>
        <p:nvSpPr>
          <p:cNvPr id="3" name="Content Placeholder 2"/>
          <p:cNvSpPr>
            <a:spLocks noGrp="1"/>
          </p:cNvSpPr>
          <p:nvPr>
            <p:ph idx="1"/>
          </p:nvPr>
        </p:nvSpPr>
        <p:spPr>
          <a:xfrm>
            <a:off x="425550" y="1967461"/>
            <a:ext cx="11029615" cy="821321"/>
          </a:xfrm>
        </p:spPr>
        <p:txBody>
          <a:bodyPr/>
          <a:lstStyle/>
          <a:p>
            <a:r>
              <a:rPr lang="en-US" dirty="0"/>
              <a:t> Let’s take another example.</a:t>
            </a:r>
            <a:endParaRPr lang="x-none" dirty="0"/>
          </a:p>
        </p:txBody>
      </p:sp>
      <p:pic>
        <p:nvPicPr>
          <p:cNvPr id="5" name="Picture 4" descr="Tabl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5908" y="3134082"/>
            <a:ext cx="4215293" cy="2415749"/>
          </a:xfrm>
          <a:prstGeom prst="rect">
            <a:avLst/>
          </a:prstGeom>
        </p:spPr>
      </p:pic>
      <p:sp>
        <p:nvSpPr>
          <p:cNvPr id="6" name="TextBox 5"/>
          <p:cNvSpPr txBox="1"/>
          <p:nvPr/>
        </p:nvSpPr>
        <p:spPr>
          <a:xfrm>
            <a:off x="5001201" y="4156364"/>
            <a:ext cx="716108" cy="378691"/>
          </a:xfrm>
          <a:prstGeom prst="rect">
            <a:avLst/>
          </a:prstGeom>
          <a:noFill/>
        </p:spPr>
        <p:txBody>
          <a:bodyPr wrap="square" rtlCol="0">
            <a:spAutoFit/>
          </a:bodyPr>
          <a:lstStyle/>
          <a:p>
            <a:r>
              <a:rPr lang="en-US" dirty="0"/>
              <a:t>60</a:t>
            </a:r>
            <a:endParaRPr lang="x-none" dirty="0"/>
          </a:p>
        </p:txBody>
      </p:sp>
      <p:sp>
        <p:nvSpPr>
          <p:cNvPr id="7" name="TextBox 6"/>
          <p:cNvSpPr txBox="1"/>
          <p:nvPr/>
        </p:nvSpPr>
        <p:spPr>
          <a:xfrm>
            <a:off x="3846656" y="5682095"/>
            <a:ext cx="716108" cy="378691"/>
          </a:xfrm>
          <a:prstGeom prst="rect">
            <a:avLst/>
          </a:prstGeom>
          <a:noFill/>
        </p:spPr>
        <p:txBody>
          <a:bodyPr wrap="square" rtlCol="0">
            <a:spAutoFit/>
          </a:bodyPr>
          <a:lstStyle/>
          <a:p>
            <a:r>
              <a:rPr lang="en-US" dirty="0"/>
              <a:t>960</a:t>
            </a:r>
            <a:endParaRPr lang="x-none" dirty="0"/>
          </a:p>
        </p:txBody>
      </p:sp>
      <p:sp>
        <p:nvSpPr>
          <p:cNvPr id="8" name="TextBox 7"/>
          <p:cNvSpPr txBox="1"/>
          <p:nvPr/>
        </p:nvSpPr>
        <p:spPr>
          <a:xfrm>
            <a:off x="4943737" y="5047926"/>
            <a:ext cx="716108" cy="378691"/>
          </a:xfrm>
          <a:prstGeom prst="rect">
            <a:avLst/>
          </a:prstGeom>
          <a:noFill/>
        </p:spPr>
        <p:txBody>
          <a:bodyPr wrap="square" rtlCol="0">
            <a:spAutoFit/>
          </a:bodyPr>
          <a:lstStyle/>
          <a:p>
            <a:r>
              <a:rPr lang="en-US" dirty="0"/>
              <a:t>940</a:t>
            </a:r>
            <a:endParaRPr lang="x-none" dirty="0"/>
          </a:p>
        </p:txBody>
      </p:sp>
      <p:sp>
        <p:nvSpPr>
          <p:cNvPr id="9" name="TextBox 8"/>
          <p:cNvSpPr txBox="1"/>
          <p:nvPr/>
        </p:nvSpPr>
        <p:spPr>
          <a:xfrm>
            <a:off x="2535500" y="5682094"/>
            <a:ext cx="716108" cy="378691"/>
          </a:xfrm>
          <a:prstGeom prst="rect">
            <a:avLst/>
          </a:prstGeom>
          <a:noFill/>
        </p:spPr>
        <p:txBody>
          <a:bodyPr wrap="square" rtlCol="0">
            <a:spAutoFit/>
          </a:bodyPr>
          <a:lstStyle/>
          <a:p>
            <a:r>
              <a:rPr lang="en-US" dirty="0"/>
              <a:t>40</a:t>
            </a:r>
            <a:endParaRPr lang="x-none" dirty="0"/>
          </a:p>
        </p:txBody>
      </p:sp>
      <p:sp>
        <p:nvSpPr>
          <p:cNvPr id="10" name="TextBox 9"/>
          <p:cNvSpPr txBox="1"/>
          <p:nvPr/>
        </p:nvSpPr>
        <p:spPr>
          <a:xfrm>
            <a:off x="1376337" y="5682093"/>
            <a:ext cx="716108" cy="378691"/>
          </a:xfrm>
          <a:prstGeom prst="rect">
            <a:avLst/>
          </a:prstGeom>
          <a:noFill/>
        </p:spPr>
        <p:txBody>
          <a:bodyPr wrap="square" rtlCol="0">
            <a:spAutoFit/>
          </a:bodyPr>
          <a:lstStyle/>
          <a:p>
            <a:r>
              <a:rPr lang="en-US" dirty="0"/>
              <a:t>Total</a:t>
            </a:r>
            <a:endParaRPr lang="x-none" dirty="0"/>
          </a:p>
        </p:txBody>
      </p:sp>
      <p:sp>
        <p:nvSpPr>
          <p:cNvPr id="11" name="TextBox 10"/>
          <p:cNvSpPr txBox="1"/>
          <p:nvPr/>
        </p:nvSpPr>
        <p:spPr>
          <a:xfrm>
            <a:off x="4960046" y="3394363"/>
            <a:ext cx="716108" cy="378691"/>
          </a:xfrm>
          <a:prstGeom prst="rect">
            <a:avLst/>
          </a:prstGeom>
          <a:noFill/>
        </p:spPr>
        <p:txBody>
          <a:bodyPr wrap="square" rtlCol="0">
            <a:spAutoFit/>
          </a:bodyPr>
          <a:lstStyle/>
          <a:p>
            <a:r>
              <a:rPr lang="en-US" dirty="0"/>
              <a:t>Total</a:t>
            </a:r>
            <a:endParaRPr lang="x-none" dirty="0"/>
          </a:p>
        </p:txBody>
      </p:sp>
      <p:sp>
        <p:nvSpPr>
          <p:cNvPr id="12" name="TextBox 11"/>
          <p:cNvSpPr txBox="1"/>
          <p:nvPr/>
        </p:nvSpPr>
        <p:spPr>
          <a:xfrm>
            <a:off x="4960046" y="5663356"/>
            <a:ext cx="716108" cy="378691"/>
          </a:xfrm>
          <a:prstGeom prst="rect">
            <a:avLst/>
          </a:prstGeom>
          <a:noFill/>
        </p:spPr>
        <p:txBody>
          <a:bodyPr wrap="square" rtlCol="0">
            <a:spAutoFit/>
          </a:bodyPr>
          <a:lstStyle/>
          <a:p>
            <a:r>
              <a:rPr lang="en-US" dirty="0"/>
              <a:t>1000</a:t>
            </a:r>
            <a:endParaRPr lang="x-none" dirty="0"/>
          </a:p>
        </p:txBody>
      </p:sp>
      <p:sp>
        <p:nvSpPr>
          <p:cNvPr id="13" name="TextBox 12"/>
          <p:cNvSpPr txBox="1"/>
          <p:nvPr/>
        </p:nvSpPr>
        <p:spPr>
          <a:xfrm>
            <a:off x="6474693" y="3971698"/>
            <a:ext cx="4331855" cy="646331"/>
          </a:xfrm>
          <a:prstGeom prst="rect">
            <a:avLst/>
          </a:prstGeom>
          <a:noFill/>
        </p:spPr>
        <p:txBody>
          <a:bodyPr wrap="square" rtlCol="0">
            <a:spAutoFit/>
          </a:bodyPr>
          <a:lstStyle/>
          <a:p>
            <a:r>
              <a:rPr lang="en-US" dirty="0"/>
              <a:t>ACC=(TP+TN)/P+N = (30+930</a:t>
            </a:r>
            <a:r>
              <a:rPr lang="en-US"/>
              <a:t>)/1000 </a:t>
            </a:r>
            <a:r>
              <a:rPr lang="en-US" dirty="0"/>
              <a:t>= 0.96</a:t>
            </a:r>
            <a:endParaRPr lang="x-none" dirty="0"/>
          </a:p>
        </p:txBody>
      </p:sp>
      <p:sp>
        <p:nvSpPr>
          <p:cNvPr id="14" name="TextBox 13"/>
          <p:cNvSpPr txBox="1"/>
          <p:nvPr/>
        </p:nvSpPr>
        <p:spPr>
          <a:xfrm>
            <a:off x="6382326" y="4724760"/>
            <a:ext cx="4331855"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22222"/>
                </a:solidFill>
                <a:effectLst/>
                <a:ea typeface="Kigelia" panose="020B0502040204020203" pitchFamily="34" charset="0"/>
                <a:cs typeface="Kigelia" panose="020B0502040204020203" pitchFamily="34" charset="0"/>
              </a:rPr>
              <a:t>Our model is saying “I can predict sick people 96% of the time”. </a:t>
            </a:r>
            <a:endParaRPr lang="x-none" dirty="0">
              <a:ea typeface="Kigelia" panose="020B0502040204020203" pitchFamily="34" charset="0"/>
              <a:cs typeface="Kigelia" panose="020B0502040204020203"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Metric: Accuracy</a:t>
            </a:r>
            <a:endParaRPr lang="x-none" dirty="0"/>
          </a:p>
        </p:txBody>
      </p:sp>
      <p:sp>
        <p:nvSpPr>
          <p:cNvPr id="3" name="Content Placeholder 2"/>
          <p:cNvSpPr>
            <a:spLocks noGrp="1"/>
          </p:cNvSpPr>
          <p:nvPr>
            <p:ph idx="1"/>
          </p:nvPr>
        </p:nvSpPr>
        <p:spPr/>
        <p:txBody>
          <a:bodyPr/>
          <a:lstStyle/>
          <a:p>
            <a:r>
              <a:rPr lang="en-US" dirty="0"/>
              <a:t>Network Prediction: 96% Accuracy</a:t>
            </a:r>
            <a:endParaRPr lang="en-US" dirty="0"/>
          </a:p>
          <a:p>
            <a:r>
              <a:rPr lang="en-US" dirty="0"/>
              <a:t>It tells:</a:t>
            </a:r>
            <a:r>
              <a:rPr lang="en-US" b="0" i="0" dirty="0">
                <a:solidFill>
                  <a:srgbClr val="222222"/>
                </a:solidFill>
                <a:effectLst/>
                <a:latin typeface="Lato" panose="020F0502020204030203" pitchFamily="34" charset="0"/>
              </a:rPr>
              <a:t> </a:t>
            </a:r>
            <a:r>
              <a:rPr lang="en-US" b="0" i="0" dirty="0">
                <a:solidFill>
                  <a:srgbClr val="222222"/>
                </a:solidFill>
                <a:effectLst/>
              </a:rPr>
              <a:t>“I can predict sick people 96% of the time”. </a:t>
            </a:r>
            <a:endParaRPr lang="en-US" b="0" i="0" dirty="0">
              <a:solidFill>
                <a:srgbClr val="222222"/>
              </a:solidFill>
              <a:effectLst/>
            </a:endParaRPr>
          </a:p>
          <a:p>
            <a:r>
              <a:rPr lang="en-US" b="0" i="0" dirty="0">
                <a:solidFill>
                  <a:srgbClr val="222222"/>
                </a:solidFill>
                <a:effectLst/>
              </a:rPr>
              <a:t>However, it is doing the opposite.</a:t>
            </a:r>
            <a:endParaRPr lang="en-US" b="0" i="0" dirty="0">
              <a:solidFill>
                <a:srgbClr val="222222"/>
              </a:solidFill>
              <a:effectLst/>
            </a:endParaRPr>
          </a:p>
          <a:p>
            <a:r>
              <a:rPr lang="en-US" b="0" i="0" dirty="0">
                <a:solidFill>
                  <a:srgbClr val="222222"/>
                </a:solidFill>
                <a:effectLst/>
              </a:rPr>
              <a:t> </a:t>
            </a:r>
            <a:r>
              <a:rPr lang="en-US" b="0" i="0" dirty="0">
                <a:solidFill>
                  <a:srgbClr val="FF0000"/>
                </a:solidFill>
                <a:effectLst/>
              </a:rPr>
              <a:t>It is predicting the people who will </a:t>
            </a:r>
            <a:r>
              <a:rPr lang="en-US" b="1" i="0" dirty="0">
                <a:solidFill>
                  <a:srgbClr val="FF0000"/>
                </a:solidFill>
                <a:effectLst/>
              </a:rPr>
              <a:t>not get sick </a:t>
            </a:r>
            <a:r>
              <a:rPr lang="en-US" b="0" i="0" dirty="0">
                <a:solidFill>
                  <a:srgbClr val="FF0000"/>
                </a:solidFill>
                <a:effectLst/>
              </a:rPr>
              <a:t>with 96% accuracy while the sick are spreading the virus!  </a:t>
            </a:r>
            <a:r>
              <a:rPr lang="en-US" b="0" i="0" dirty="0">
                <a:solidFill>
                  <a:schemeClr val="tx2"/>
                </a:solidFill>
                <a:effectLst/>
              </a:rPr>
              <a:t>Because of TN</a:t>
            </a:r>
            <a:endParaRPr lang="en-US" b="0" i="0" dirty="0">
              <a:solidFill>
                <a:schemeClr val="tx2"/>
              </a:solidFill>
              <a:effectLst/>
            </a:endParaRPr>
          </a:p>
          <a:p>
            <a:endParaRPr lang="en-US" b="0" i="0" dirty="0">
              <a:solidFill>
                <a:schemeClr val="tx2"/>
              </a:solidFill>
              <a:effectLst/>
            </a:endParaRPr>
          </a:p>
          <a:p>
            <a:endParaRPr lang="x-none" dirty="0">
              <a:solidFill>
                <a:srgbClr val="FF0000"/>
              </a:solidFill>
            </a:endParaRPr>
          </a:p>
        </p:txBody>
      </p:sp>
      <p:sp>
        <p:nvSpPr>
          <p:cNvPr id="4" name="Rectangle: Rounded Corners 3"/>
          <p:cNvSpPr/>
          <p:nvPr/>
        </p:nvSpPr>
        <p:spPr>
          <a:xfrm>
            <a:off x="1554480" y="4663440"/>
            <a:ext cx="8675370"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For Imbalanced Dataset: Classification Accuracy is not a correct measure</a:t>
            </a:r>
            <a:endParaRPr lang="x-none"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Accuracy Trap</a:t>
            </a:r>
            <a:br>
              <a:rPr lang="en-US" b="1" dirty="0"/>
            </a:br>
            <a:endParaRPr lang="en-US" dirty="0"/>
          </a:p>
        </p:txBody>
      </p:sp>
      <p:sp>
        <p:nvSpPr>
          <p:cNvPr id="3" name="Content Placeholder 2"/>
          <p:cNvSpPr>
            <a:spLocks noGrp="1"/>
          </p:cNvSpPr>
          <p:nvPr>
            <p:ph idx="1"/>
          </p:nvPr>
        </p:nvSpPr>
        <p:spPr/>
        <p:txBody>
          <a:bodyPr/>
          <a:lstStyle/>
          <a:p>
            <a:r>
              <a:rPr lang="en-US" dirty="0"/>
              <a:t>Say we are building a model that predicts if patients have a chronic illness. </a:t>
            </a:r>
            <a:endParaRPr lang="en-US" dirty="0"/>
          </a:p>
          <a:p>
            <a:r>
              <a:rPr lang="en-US" dirty="0"/>
              <a:t>We know that only 0.5% of the patients have the disease, or are “Positive” cases. </a:t>
            </a:r>
            <a:endParaRPr lang="en-US" dirty="0"/>
          </a:p>
          <a:p>
            <a:r>
              <a:rPr lang="en-US" dirty="0"/>
              <a:t>Now, a dummy model could always give “Negative” as a default result and still have a high accuracy (99.5%!) because our dataset is skewed. </a:t>
            </a:r>
            <a:endParaRPr lang="en-US" dirty="0"/>
          </a:p>
          <a:p>
            <a:r>
              <a:rPr lang="en-US" dirty="0"/>
              <a:t>Out of all the patients only 0.5% have the disease, so by giving “Negative” as a default answer for 100% of the cases, the model is still able to get the predictions right in 99.5% of the cases – we have a model with a very high accuracy! But is this of any good? Absolutely not! And this is where some other performance measures come into play.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Recall/True positive rate/sensitivity</a:t>
            </a:r>
            <a:endParaRPr lang="x-none" dirty="0"/>
          </a:p>
        </p:txBody>
      </p:sp>
      <p:sp>
        <p:nvSpPr>
          <p:cNvPr id="3" name="Content Placeholder 2"/>
          <p:cNvSpPr>
            <a:spLocks noGrp="1"/>
          </p:cNvSpPr>
          <p:nvPr>
            <p:ph idx="1"/>
          </p:nvPr>
        </p:nvSpPr>
        <p:spPr>
          <a:xfrm>
            <a:off x="581192" y="2180497"/>
            <a:ext cx="11029615" cy="2206678"/>
          </a:xfrm>
        </p:spPr>
        <p:txBody>
          <a:bodyPr/>
          <a:lstStyle/>
          <a:p>
            <a:r>
              <a:rPr lang="en-US" dirty="0">
                <a:solidFill>
                  <a:srgbClr val="333333"/>
                </a:solidFill>
              </a:rPr>
              <a:t>Recall</a:t>
            </a:r>
            <a:r>
              <a:rPr lang="en-US" b="0" i="0" dirty="0">
                <a:solidFill>
                  <a:srgbClr val="333333"/>
                </a:solidFill>
                <a:effectLst/>
              </a:rPr>
              <a:t> (REC) is calculated as the number of correct positive predictions divided by the total number of positives. </a:t>
            </a:r>
            <a:endParaRPr lang="en-US" b="0" i="0" dirty="0">
              <a:solidFill>
                <a:srgbClr val="333333"/>
              </a:solidFill>
              <a:effectLst/>
            </a:endParaRPr>
          </a:p>
          <a:p>
            <a:r>
              <a:rPr lang="en-US" b="0" i="0" dirty="0">
                <a:solidFill>
                  <a:srgbClr val="333333"/>
                </a:solidFill>
                <a:effectLst/>
              </a:rPr>
              <a:t>It is also called sensitivity (SN) or true positive rate (TPR). </a:t>
            </a:r>
            <a:endParaRPr lang="en-US" b="0" i="0" dirty="0">
              <a:solidFill>
                <a:srgbClr val="333333"/>
              </a:solidFill>
              <a:effectLst/>
            </a:endParaRPr>
          </a:p>
          <a:p>
            <a:r>
              <a:rPr lang="en-US" b="0" i="0" dirty="0">
                <a:solidFill>
                  <a:srgbClr val="333333"/>
                </a:solidFill>
                <a:effectLst/>
              </a:rPr>
              <a:t>The best recall is 1.0, where as the worst is 0.0.</a:t>
            </a:r>
            <a:endParaRPr lang="en-US" b="0" i="0" dirty="0">
              <a:solidFill>
                <a:srgbClr val="333333"/>
              </a:solidFill>
              <a:effectLst/>
            </a:endParaRPr>
          </a:p>
          <a:p>
            <a:r>
              <a:rPr lang="en-US" b="0" i="0" dirty="0">
                <a:solidFill>
                  <a:srgbClr val="222222"/>
                </a:solidFill>
                <a:effectLst/>
              </a:rPr>
              <a:t>Recall tells us how many of the actual positive cases we were able to predict correctly with our model</a:t>
            </a:r>
            <a:r>
              <a:rPr lang="en-US" b="0" i="0" dirty="0" smtClean="0">
                <a:solidFill>
                  <a:srgbClr val="222222"/>
                </a:solidFill>
                <a:effectLst/>
              </a:rPr>
              <a:t>.</a:t>
            </a:r>
            <a:endParaRPr lang="en-US" b="0" i="0" dirty="0" smtClean="0">
              <a:solidFill>
                <a:srgbClr val="222222"/>
              </a:solidFill>
              <a:effectLst/>
            </a:endParaRPr>
          </a:p>
          <a:p>
            <a:r>
              <a:rPr lang="en-US" dirty="0"/>
              <a:t>A low Recall can indicate many False Negatives.</a:t>
            </a:r>
            <a:endParaRPr lang="x-none" dirty="0"/>
          </a:p>
        </p:txBody>
      </p:sp>
      <p:pic>
        <p:nvPicPr>
          <p:cNvPr id="5" name="Picture 4" descr="A picture containing text, businesscard, screensho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00310" y="4223720"/>
            <a:ext cx="5991378" cy="244623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Recall(CONT)</a:t>
            </a:r>
            <a:endParaRPr lang="x-none" dirty="0"/>
          </a:p>
        </p:txBody>
      </p:sp>
      <p:sp>
        <p:nvSpPr>
          <p:cNvPr id="3" name="Content Placeholder 2"/>
          <p:cNvSpPr>
            <a:spLocks noGrp="1"/>
          </p:cNvSpPr>
          <p:nvPr>
            <p:ph idx="1"/>
          </p:nvPr>
        </p:nvSpPr>
        <p:spPr>
          <a:xfrm>
            <a:off x="581192" y="2180497"/>
            <a:ext cx="11029615" cy="728073"/>
          </a:xfrm>
        </p:spPr>
        <p:txBody>
          <a:bodyPr/>
          <a:lstStyle/>
          <a:p>
            <a:r>
              <a:rPr lang="en-US" dirty="0">
                <a:solidFill>
                  <a:srgbClr val="333333"/>
                </a:solidFill>
                <a:latin typeface="Times New Roman" panose="02020603050405020304" charset="0"/>
                <a:cs typeface="Times New Roman" panose="02020603050405020304" charset="0"/>
              </a:rPr>
              <a:t>The recall would be calculated by the following formula</a:t>
            </a:r>
            <a:endParaRPr lang="en-US" dirty="0">
              <a:solidFill>
                <a:srgbClr val="333333"/>
              </a:solidFill>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5836596" y="2706766"/>
            <a:ext cx="2675106" cy="1242665"/>
          </a:xfrm>
          <a:prstGeom prst="rect">
            <a:avLst/>
          </a:prstGeom>
        </p:spPr>
      </p:pic>
      <p:pic>
        <p:nvPicPr>
          <p:cNvPr id="7" name="Picture 6" descr="Tabl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908" y="3134082"/>
            <a:ext cx="4215293" cy="2415749"/>
          </a:xfrm>
          <a:prstGeom prst="rect">
            <a:avLst/>
          </a:prstGeom>
        </p:spPr>
      </p:pic>
      <p:sp>
        <p:nvSpPr>
          <p:cNvPr id="8" name="TextBox 7"/>
          <p:cNvSpPr txBox="1"/>
          <p:nvPr/>
        </p:nvSpPr>
        <p:spPr>
          <a:xfrm>
            <a:off x="5001201" y="4156364"/>
            <a:ext cx="716108" cy="378691"/>
          </a:xfrm>
          <a:prstGeom prst="rect">
            <a:avLst/>
          </a:prstGeom>
          <a:noFill/>
        </p:spPr>
        <p:txBody>
          <a:bodyPr wrap="square" rtlCol="0">
            <a:spAutoFit/>
          </a:bodyPr>
          <a:lstStyle/>
          <a:p>
            <a:r>
              <a:rPr lang="en-US" dirty="0"/>
              <a:t>60</a:t>
            </a:r>
            <a:endParaRPr lang="x-none" dirty="0"/>
          </a:p>
        </p:txBody>
      </p:sp>
      <p:sp>
        <p:nvSpPr>
          <p:cNvPr id="9" name="TextBox 8"/>
          <p:cNvSpPr txBox="1"/>
          <p:nvPr/>
        </p:nvSpPr>
        <p:spPr>
          <a:xfrm>
            <a:off x="3846656" y="5682095"/>
            <a:ext cx="716108" cy="378691"/>
          </a:xfrm>
          <a:prstGeom prst="rect">
            <a:avLst/>
          </a:prstGeom>
          <a:noFill/>
        </p:spPr>
        <p:txBody>
          <a:bodyPr wrap="square" rtlCol="0">
            <a:spAutoFit/>
          </a:bodyPr>
          <a:lstStyle/>
          <a:p>
            <a:r>
              <a:rPr lang="en-US" dirty="0"/>
              <a:t>960</a:t>
            </a:r>
            <a:endParaRPr lang="x-none" dirty="0"/>
          </a:p>
        </p:txBody>
      </p:sp>
      <p:sp>
        <p:nvSpPr>
          <p:cNvPr id="10" name="TextBox 9"/>
          <p:cNvSpPr txBox="1"/>
          <p:nvPr/>
        </p:nvSpPr>
        <p:spPr>
          <a:xfrm>
            <a:off x="4943737" y="5047926"/>
            <a:ext cx="716108" cy="378691"/>
          </a:xfrm>
          <a:prstGeom prst="rect">
            <a:avLst/>
          </a:prstGeom>
          <a:noFill/>
        </p:spPr>
        <p:txBody>
          <a:bodyPr wrap="square" rtlCol="0">
            <a:spAutoFit/>
          </a:bodyPr>
          <a:lstStyle/>
          <a:p>
            <a:r>
              <a:rPr lang="en-US" dirty="0"/>
              <a:t>940</a:t>
            </a:r>
            <a:endParaRPr lang="x-none" dirty="0"/>
          </a:p>
        </p:txBody>
      </p:sp>
      <p:sp>
        <p:nvSpPr>
          <p:cNvPr id="11" name="TextBox 10"/>
          <p:cNvSpPr txBox="1"/>
          <p:nvPr/>
        </p:nvSpPr>
        <p:spPr>
          <a:xfrm>
            <a:off x="2535500" y="5682094"/>
            <a:ext cx="716108" cy="378691"/>
          </a:xfrm>
          <a:prstGeom prst="rect">
            <a:avLst/>
          </a:prstGeom>
          <a:noFill/>
        </p:spPr>
        <p:txBody>
          <a:bodyPr wrap="square" rtlCol="0">
            <a:spAutoFit/>
          </a:bodyPr>
          <a:lstStyle/>
          <a:p>
            <a:r>
              <a:rPr lang="en-US" dirty="0"/>
              <a:t>40</a:t>
            </a:r>
            <a:endParaRPr lang="x-none" dirty="0"/>
          </a:p>
        </p:txBody>
      </p:sp>
      <p:sp>
        <p:nvSpPr>
          <p:cNvPr id="12" name="TextBox 11"/>
          <p:cNvSpPr txBox="1"/>
          <p:nvPr/>
        </p:nvSpPr>
        <p:spPr>
          <a:xfrm>
            <a:off x="1376337" y="5682093"/>
            <a:ext cx="716108" cy="378691"/>
          </a:xfrm>
          <a:prstGeom prst="rect">
            <a:avLst/>
          </a:prstGeom>
          <a:noFill/>
        </p:spPr>
        <p:txBody>
          <a:bodyPr wrap="square" rtlCol="0">
            <a:spAutoFit/>
          </a:bodyPr>
          <a:lstStyle/>
          <a:p>
            <a:r>
              <a:rPr lang="en-US" dirty="0"/>
              <a:t>Total</a:t>
            </a:r>
            <a:endParaRPr lang="x-none" dirty="0"/>
          </a:p>
        </p:txBody>
      </p:sp>
      <p:sp>
        <p:nvSpPr>
          <p:cNvPr id="13" name="TextBox 12"/>
          <p:cNvSpPr txBox="1"/>
          <p:nvPr/>
        </p:nvSpPr>
        <p:spPr>
          <a:xfrm>
            <a:off x="4960046" y="3394363"/>
            <a:ext cx="716108" cy="378691"/>
          </a:xfrm>
          <a:prstGeom prst="rect">
            <a:avLst/>
          </a:prstGeom>
          <a:noFill/>
        </p:spPr>
        <p:txBody>
          <a:bodyPr wrap="square" rtlCol="0">
            <a:spAutoFit/>
          </a:bodyPr>
          <a:lstStyle/>
          <a:p>
            <a:r>
              <a:rPr lang="en-US" dirty="0"/>
              <a:t>Total</a:t>
            </a:r>
            <a:endParaRPr lang="x-none" dirty="0"/>
          </a:p>
        </p:txBody>
      </p:sp>
      <p:sp>
        <p:nvSpPr>
          <p:cNvPr id="14" name="TextBox 13"/>
          <p:cNvSpPr txBox="1"/>
          <p:nvPr/>
        </p:nvSpPr>
        <p:spPr>
          <a:xfrm>
            <a:off x="4960046" y="5663356"/>
            <a:ext cx="716108" cy="378691"/>
          </a:xfrm>
          <a:prstGeom prst="rect">
            <a:avLst/>
          </a:prstGeom>
          <a:noFill/>
        </p:spPr>
        <p:txBody>
          <a:bodyPr wrap="square" rtlCol="0">
            <a:spAutoFit/>
          </a:bodyPr>
          <a:lstStyle/>
          <a:p>
            <a:r>
              <a:rPr lang="en-US" dirty="0"/>
              <a:t>1000</a:t>
            </a:r>
            <a:endParaRPr lang="x-none" dirty="0"/>
          </a:p>
        </p:txBody>
      </p:sp>
      <p:sp>
        <p:nvSpPr>
          <p:cNvPr id="15" name="TextBox 14"/>
          <p:cNvSpPr txBox="1"/>
          <p:nvPr/>
        </p:nvSpPr>
        <p:spPr>
          <a:xfrm>
            <a:off x="6096000" y="4156364"/>
            <a:ext cx="4867072" cy="369332"/>
          </a:xfrm>
          <a:prstGeom prst="rect">
            <a:avLst/>
          </a:prstGeom>
          <a:noFill/>
        </p:spPr>
        <p:txBody>
          <a:bodyPr wrap="square" rtlCol="0">
            <a:spAutoFit/>
          </a:bodyPr>
          <a:lstStyle/>
          <a:p>
            <a:r>
              <a:rPr lang="en-US" dirty="0"/>
              <a:t>REC= 30/(30+10) = 0.75</a:t>
            </a:r>
            <a:endParaRPr lang="x-none" dirty="0"/>
          </a:p>
        </p:txBody>
      </p:sp>
      <p:sp>
        <p:nvSpPr>
          <p:cNvPr id="16" name="TextBox 15"/>
          <p:cNvSpPr txBox="1"/>
          <p:nvPr/>
        </p:nvSpPr>
        <p:spPr>
          <a:xfrm>
            <a:off x="6225702" y="5047926"/>
            <a:ext cx="4867072"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22222"/>
                </a:solidFill>
                <a:effectLst/>
              </a:rPr>
              <a:t>75% of the positives were successfully predicted by our model. Awesome!</a:t>
            </a:r>
            <a:endParaRPr lang="x-non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Precision</a:t>
            </a:r>
            <a:endParaRPr lang="x-none" dirty="0"/>
          </a:p>
        </p:txBody>
      </p:sp>
      <p:sp>
        <p:nvSpPr>
          <p:cNvPr id="3" name="Content Placeholder 2"/>
          <p:cNvSpPr>
            <a:spLocks noGrp="1"/>
          </p:cNvSpPr>
          <p:nvPr>
            <p:ph idx="1"/>
          </p:nvPr>
        </p:nvSpPr>
        <p:spPr>
          <a:xfrm>
            <a:off x="581192" y="2180497"/>
            <a:ext cx="11029615" cy="1868990"/>
          </a:xfrm>
        </p:spPr>
        <p:txBody>
          <a:bodyPr>
            <a:normAutofit fontScale="92500" lnSpcReduction="20000"/>
          </a:bodyPr>
          <a:lstStyle/>
          <a:p>
            <a:r>
              <a:rPr lang="en-US" b="0" i="0" dirty="0">
                <a:solidFill>
                  <a:srgbClr val="333333"/>
                </a:solidFill>
                <a:effectLst/>
              </a:rPr>
              <a:t>Precision (PREC) is calculated as the number of correct positive predictions divided by the total number of positive predictions. </a:t>
            </a:r>
            <a:endParaRPr lang="en-US" b="0" i="0" dirty="0">
              <a:solidFill>
                <a:srgbClr val="333333"/>
              </a:solidFill>
              <a:effectLst/>
            </a:endParaRPr>
          </a:p>
          <a:p>
            <a:r>
              <a:rPr lang="en-US" b="0" i="0" dirty="0">
                <a:solidFill>
                  <a:srgbClr val="333333"/>
                </a:solidFill>
                <a:effectLst/>
              </a:rPr>
              <a:t>It is also called positive predictive value (PPV). </a:t>
            </a:r>
            <a:endParaRPr lang="en-US" b="0" i="0" dirty="0">
              <a:solidFill>
                <a:srgbClr val="333333"/>
              </a:solidFill>
              <a:effectLst/>
            </a:endParaRPr>
          </a:p>
          <a:p>
            <a:r>
              <a:rPr lang="en-US" b="0" i="0" dirty="0">
                <a:solidFill>
                  <a:srgbClr val="333333"/>
                </a:solidFill>
                <a:effectLst/>
              </a:rPr>
              <a:t>The best precision is 1.0, whereas the worst is 0.0.</a:t>
            </a:r>
            <a:endParaRPr lang="en-US" b="0" i="0" dirty="0">
              <a:solidFill>
                <a:srgbClr val="333333"/>
              </a:solidFill>
              <a:effectLst/>
            </a:endParaRPr>
          </a:p>
          <a:p>
            <a:r>
              <a:rPr lang="en-US" b="0" i="0" dirty="0">
                <a:solidFill>
                  <a:srgbClr val="222222"/>
                </a:solidFill>
                <a:effectLst/>
              </a:rPr>
              <a:t>Precision tells us how many of the correctly predicted cases actually turned out to be positive</a:t>
            </a:r>
            <a:r>
              <a:rPr lang="en-US" b="0" i="0" dirty="0" smtClean="0">
                <a:solidFill>
                  <a:srgbClr val="222222"/>
                </a:solidFill>
                <a:effectLst/>
              </a:rPr>
              <a:t>.</a:t>
            </a:r>
            <a:endParaRPr lang="en-US" b="0" i="0" dirty="0" smtClean="0">
              <a:solidFill>
                <a:srgbClr val="222222"/>
              </a:solidFill>
              <a:effectLst/>
            </a:endParaRPr>
          </a:p>
          <a:p>
            <a:r>
              <a:rPr lang="en-US" dirty="0"/>
              <a:t>A low Precision can indicate many False Positives.</a:t>
            </a:r>
            <a:endParaRPr lang="x-none"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61210" y="4180117"/>
            <a:ext cx="6100355" cy="233192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Precision(cont.)</a:t>
            </a:r>
            <a:endParaRPr lang="x-none" dirty="0"/>
          </a:p>
        </p:txBody>
      </p:sp>
      <p:sp>
        <p:nvSpPr>
          <p:cNvPr id="3" name="Content Placeholder 2"/>
          <p:cNvSpPr>
            <a:spLocks noGrp="1"/>
          </p:cNvSpPr>
          <p:nvPr>
            <p:ph idx="1"/>
          </p:nvPr>
        </p:nvSpPr>
        <p:spPr>
          <a:xfrm>
            <a:off x="542319" y="2040286"/>
            <a:ext cx="11029615" cy="710486"/>
          </a:xfrm>
        </p:spPr>
        <p:txBody>
          <a:bodyPr/>
          <a:lstStyle/>
          <a:p>
            <a:r>
              <a:rPr lang="en-US" dirty="0">
                <a:solidFill>
                  <a:srgbClr val="333333"/>
                </a:solidFill>
              </a:rPr>
              <a:t>The precision would be calculated by the following formula</a:t>
            </a:r>
            <a:endParaRPr lang="en-US" dirty="0">
              <a:solidFill>
                <a:srgbClr val="333333"/>
              </a:solidFill>
            </a:endParaRPr>
          </a:p>
          <a:p>
            <a:endParaRPr lang="x-none"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10121" y="2510522"/>
            <a:ext cx="2561359" cy="100402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abl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908" y="3134082"/>
            <a:ext cx="4215293" cy="2415749"/>
          </a:xfrm>
          <a:prstGeom prst="rect">
            <a:avLst/>
          </a:prstGeom>
        </p:spPr>
      </p:pic>
      <p:sp>
        <p:nvSpPr>
          <p:cNvPr id="5" name="TextBox 4"/>
          <p:cNvSpPr txBox="1"/>
          <p:nvPr/>
        </p:nvSpPr>
        <p:spPr>
          <a:xfrm>
            <a:off x="5001201" y="4156364"/>
            <a:ext cx="716108" cy="378691"/>
          </a:xfrm>
          <a:prstGeom prst="rect">
            <a:avLst/>
          </a:prstGeom>
          <a:noFill/>
        </p:spPr>
        <p:txBody>
          <a:bodyPr wrap="square" rtlCol="0">
            <a:spAutoFit/>
          </a:bodyPr>
          <a:lstStyle/>
          <a:p>
            <a:r>
              <a:rPr lang="en-US" dirty="0"/>
              <a:t>60</a:t>
            </a:r>
            <a:endParaRPr lang="x-none" dirty="0"/>
          </a:p>
        </p:txBody>
      </p:sp>
      <p:sp>
        <p:nvSpPr>
          <p:cNvPr id="6" name="TextBox 5"/>
          <p:cNvSpPr txBox="1"/>
          <p:nvPr/>
        </p:nvSpPr>
        <p:spPr>
          <a:xfrm>
            <a:off x="3846656" y="5682095"/>
            <a:ext cx="716108" cy="378691"/>
          </a:xfrm>
          <a:prstGeom prst="rect">
            <a:avLst/>
          </a:prstGeom>
          <a:noFill/>
        </p:spPr>
        <p:txBody>
          <a:bodyPr wrap="square" rtlCol="0">
            <a:spAutoFit/>
          </a:bodyPr>
          <a:lstStyle/>
          <a:p>
            <a:r>
              <a:rPr lang="en-US" dirty="0"/>
              <a:t>960</a:t>
            </a:r>
            <a:endParaRPr lang="x-none" dirty="0"/>
          </a:p>
        </p:txBody>
      </p:sp>
      <p:sp>
        <p:nvSpPr>
          <p:cNvPr id="7" name="TextBox 6"/>
          <p:cNvSpPr txBox="1"/>
          <p:nvPr/>
        </p:nvSpPr>
        <p:spPr>
          <a:xfrm>
            <a:off x="4943737" y="5047926"/>
            <a:ext cx="716108" cy="378691"/>
          </a:xfrm>
          <a:prstGeom prst="rect">
            <a:avLst/>
          </a:prstGeom>
          <a:noFill/>
        </p:spPr>
        <p:txBody>
          <a:bodyPr wrap="square" rtlCol="0">
            <a:spAutoFit/>
          </a:bodyPr>
          <a:lstStyle/>
          <a:p>
            <a:r>
              <a:rPr lang="en-US" dirty="0"/>
              <a:t>940</a:t>
            </a:r>
            <a:endParaRPr lang="x-none" dirty="0"/>
          </a:p>
        </p:txBody>
      </p:sp>
      <p:sp>
        <p:nvSpPr>
          <p:cNvPr id="8" name="TextBox 7"/>
          <p:cNvSpPr txBox="1"/>
          <p:nvPr/>
        </p:nvSpPr>
        <p:spPr>
          <a:xfrm>
            <a:off x="2535500" y="5682094"/>
            <a:ext cx="716108" cy="378691"/>
          </a:xfrm>
          <a:prstGeom prst="rect">
            <a:avLst/>
          </a:prstGeom>
          <a:noFill/>
        </p:spPr>
        <p:txBody>
          <a:bodyPr wrap="square" rtlCol="0">
            <a:spAutoFit/>
          </a:bodyPr>
          <a:lstStyle/>
          <a:p>
            <a:r>
              <a:rPr lang="en-US" dirty="0"/>
              <a:t>40</a:t>
            </a:r>
            <a:endParaRPr lang="x-none" dirty="0"/>
          </a:p>
        </p:txBody>
      </p:sp>
      <p:sp>
        <p:nvSpPr>
          <p:cNvPr id="9" name="TextBox 8"/>
          <p:cNvSpPr txBox="1"/>
          <p:nvPr/>
        </p:nvSpPr>
        <p:spPr>
          <a:xfrm>
            <a:off x="1376337" y="5682093"/>
            <a:ext cx="716108" cy="378691"/>
          </a:xfrm>
          <a:prstGeom prst="rect">
            <a:avLst/>
          </a:prstGeom>
          <a:noFill/>
        </p:spPr>
        <p:txBody>
          <a:bodyPr wrap="square" rtlCol="0">
            <a:spAutoFit/>
          </a:bodyPr>
          <a:lstStyle/>
          <a:p>
            <a:r>
              <a:rPr lang="en-US" dirty="0"/>
              <a:t>Total</a:t>
            </a:r>
            <a:endParaRPr lang="x-none" dirty="0"/>
          </a:p>
        </p:txBody>
      </p:sp>
      <p:sp>
        <p:nvSpPr>
          <p:cNvPr id="10" name="TextBox 9"/>
          <p:cNvSpPr txBox="1"/>
          <p:nvPr/>
        </p:nvSpPr>
        <p:spPr>
          <a:xfrm>
            <a:off x="4960046" y="3394363"/>
            <a:ext cx="716108" cy="378691"/>
          </a:xfrm>
          <a:prstGeom prst="rect">
            <a:avLst/>
          </a:prstGeom>
          <a:noFill/>
        </p:spPr>
        <p:txBody>
          <a:bodyPr wrap="square" rtlCol="0">
            <a:spAutoFit/>
          </a:bodyPr>
          <a:lstStyle/>
          <a:p>
            <a:r>
              <a:rPr lang="en-US" dirty="0"/>
              <a:t>Total</a:t>
            </a:r>
            <a:endParaRPr lang="x-none" dirty="0"/>
          </a:p>
        </p:txBody>
      </p:sp>
      <p:sp>
        <p:nvSpPr>
          <p:cNvPr id="11" name="TextBox 10"/>
          <p:cNvSpPr txBox="1"/>
          <p:nvPr/>
        </p:nvSpPr>
        <p:spPr>
          <a:xfrm>
            <a:off x="4960046" y="5663356"/>
            <a:ext cx="716108" cy="378691"/>
          </a:xfrm>
          <a:prstGeom prst="rect">
            <a:avLst/>
          </a:prstGeom>
          <a:noFill/>
        </p:spPr>
        <p:txBody>
          <a:bodyPr wrap="square" rtlCol="0">
            <a:spAutoFit/>
          </a:bodyPr>
          <a:lstStyle/>
          <a:p>
            <a:r>
              <a:rPr lang="en-US" dirty="0"/>
              <a:t>1000</a:t>
            </a:r>
            <a:endParaRPr lang="x-none" dirty="0"/>
          </a:p>
        </p:txBody>
      </p:sp>
      <p:sp>
        <p:nvSpPr>
          <p:cNvPr id="12" name="TextBox 11"/>
          <p:cNvSpPr txBox="1"/>
          <p:nvPr/>
        </p:nvSpPr>
        <p:spPr>
          <a:xfrm>
            <a:off x="6095999" y="4803056"/>
            <a:ext cx="5153891"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22222"/>
                </a:solidFill>
                <a:effectLst/>
              </a:rPr>
              <a:t>50% percent of the correctly predicted cases turned out to be positive cases</a:t>
            </a:r>
            <a:endParaRPr lang="en-US" b="0" i="0" dirty="0">
              <a:solidFill>
                <a:srgbClr val="222222"/>
              </a:solidFill>
              <a:effectLst/>
            </a:endParaRPr>
          </a:p>
          <a:p>
            <a:pPr marL="285750" indent="-285750">
              <a:buFont typeface="Arial" panose="020B0604020202020204" pitchFamily="34" charset="0"/>
              <a:buChar char="•"/>
            </a:pPr>
            <a:r>
              <a:rPr lang="en-US" b="0" i="0" dirty="0">
                <a:solidFill>
                  <a:srgbClr val="222222"/>
                </a:solidFill>
                <a:effectLst/>
              </a:rPr>
              <a:t>This would determine whether our model is reliable or not.</a:t>
            </a:r>
            <a:endParaRPr lang="x-none" dirty="0"/>
          </a:p>
        </p:txBody>
      </p:sp>
      <p:sp>
        <p:nvSpPr>
          <p:cNvPr id="13" name="TextBox 12"/>
          <p:cNvSpPr txBox="1"/>
          <p:nvPr/>
        </p:nvSpPr>
        <p:spPr>
          <a:xfrm>
            <a:off x="6057127" y="3967018"/>
            <a:ext cx="3159367" cy="378691"/>
          </a:xfrm>
          <a:prstGeom prst="rect">
            <a:avLst/>
          </a:prstGeom>
          <a:noFill/>
        </p:spPr>
        <p:txBody>
          <a:bodyPr wrap="square" rtlCol="0">
            <a:spAutoFit/>
          </a:bodyPr>
          <a:lstStyle/>
          <a:p>
            <a:r>
              <a:rPr lang="en-US" dirty="0"/>
              <a:t>Precision= 30/(30+30)</a:t>
            </a:r>
            <a:endParaRPr lang="x-non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Precision vs Recall</a:t>
            </a:r>
            <a:endParaRPr lang="x-none" dirty="0"/>
          </a:p>
        </p:txBody>
      </p:sp>
      <p:sp>
        <p:nvSpPr>
          <p:cNvPr id="3" name="Content Placeholder 2"/>
          <p:cNvSpPr>
            <a:spLocks noGrp="1"/>
          </p:cNvSpPr>
          <p:nvPr>
            <p:ph idx="1"/>
          </p:nvPr>
        </p:nvSpPr>
        <p:spPr>
          <a:xfrm>
            <a:off x="838200" y="1825624"/>
            <a:ext cx="10854690" cy="4849495"/>
          </a:xfrm>
        </p:spPr>
        <p:txBody>
          <a:bodyPr>
            <a:normAutofit/>
          </a:bodyPr>
          <a:lstStyle/>
          <a:p>
            <a:r>
              <a:rPr lang="en-US" dirty="0"/>
              <a:t>Precision is a useful metric in cases where False Positive is a higher concern than False Negatives.</a:t>
            </a:r>
            <a:endParaRPr lang="en-US" dirty="0"/>
          </a:p>
          <a:p>
            <a:endParaRPr lang="en-US" dirty="0"/>
          </a:p>
          <a:p>
            <a:endParaRPr lang="en-US" dirty="0"/>
          </a:p>
          <a:p>
            <a:r>
              <a:rPr lang="en-US" dirty="0"/>
              <a:t>Recall is a useful metric in cases where False Negative trumps False Positive.</a:t>
            </a:r>
            <a:endParaRPr lang="en-US" dirty="0"/>
          </a:p>
          <a:p>
            <a:endParaRPr lang="en-US" dirty="0"/>
          </a:p>
          <a:p>
            <a:endParaRPr lang="en-US" dirty="0"/>
          </a:p>
          <a:p>
            <a:endParaRPr lang="en-US" dirty="0"/>
          </a:p>
          <a:p>
            <a:r>
              <a:rPr lang="en-US" b="0" i="0" dirty="0">
                <a:solidFill>
                  <a:srgbClr val="222222"/>
                </a:solidFill>
                <a:effectLst/>
              </a:rPr>
              <a:t>In previous example; </a:t>
            </a:r>
            <a:r>
              <a:rPr lang="en-US" b="0" i="0" dirty="0">
                <a:solidFill>
                  <a:srgbClr val="0070C0"/>
                </a:solidFill>
                <a:effectLst/>
              </a:rPr>
              <a:t>Recall </a:t>
            </a:r>
            <a:r>
              <a:rPr lang="en-US" b="0" i="0" dirty="0">
                <a:solidFill>
                  <a:srgbClr val="222222"/>
                </a:solidFill>
                <a:effectLst/>
              </a:rPr>
              <a:t>would be a </a:t>
            </a:r>
            <a:r>
              <a:rPr lang="en-US" b="0" i="0" dirty="0">
                <a:solidFill>
                  <a:srgbClr val="0070C0"/>
                </a:solidFill>
                <a:effectLst/>
              </a:rPr>
              <a:t>better metric </a:t>
            </a:r>
            <a:r>
              <a:rPr lang="en-US" b="0" i="0" dirty="0">
                <a:solidFill>
                  <a:srgbClr val="222222"/>
                </a:solidFill>
                <a:effectLst/>
              </a:rPr>
              <a:t>because we don’t want to accidentally discharge an infected person and let them mix with the healthy population thereby spreading the contagious virus.</a:t>
            </a:r>
            <a:endParaRPr lang="en-US" dirty="0"/>
          </a:p>
          <a:p>
            <a:endParaRPr lang="x-none" dirty="0"/>
          </a:p>
        </p:txBody>
      </p:sp>
      <p:sp>
        <p:nvSpPr>
          <p:cNvPr id="4" name="Rectangle 3"/>
          <p:cNvSpPr/>
          <p:nvPr/>
        </p:nvSpPr>
        <p:spPr>
          <a:xfrm>
            <a:off x="1051560" y="2674620"/>
            <a:ext cx="10302240" cy="754380"/>
          </a:xfrm>
          <a:prstGeom prst="rect">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a:solidFill>
                  <a:srgbClr val="222222"/>
                </a:solidFill>
                <a:effectLst/>
                <a:latin typeface="Lato" panose="020F0502020204030203" pitchFamily="34" charset="0"/>
              </a:rPr>
              <a:t>Precision is important in music or video recommendation systems, e-commerce websites, etc. Wrong results could lead to customer churn and be harmful to the business.</a:t>
            </a:r>
            <a:endParaRPr lang="x-none"/>
          </a:p>
        </p:txBody>
      </p:sp>
      <p:sp>
        <p:nvSpPr>
          <p:cNvPr id="5" name="Rectangle 4"/>
          <p:cNvSpPr/>
          <p:nvPr/>
        </p:nvSpPr>
        <p:spPr>
          <a:xfrm>
            <a:off x="1051560" y="4277996"/>
            <a:ext cx="10302240" cy="754380"/>
          </a:xfrm>
          <a:prstGeom prst="rect">
            <a:avLst/>
          </a:prstGeom>
          <a:solidFill>
            <a:schemeClr val="accent2">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rgbClr val="222222"/>
                </a:solidFill>
                <a:effectLst/>
                <a:latin typeface="Lato" panose="020F0502020204030203" pitchFamily="34" charset="0"/>
              </a:rPr>
              <a:t>Recall is important in medical cases where it doesn’t matter if we raise a false alarm, but the actual positive cases should not go undetected!</a:t>
            </a:r>
            <a:endParaRPr lang="en-US" b="0" i="0" dirty="0">
              <a:solidFill>
                <a:srgbClr val="222222"/>
              </a:solidFill>
              <a:effectLst/>
              <a:latin typeface="Lato" panose="020F0502020204030203"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F1-score</a:t>
            </a:r>
            <a:endParaRPr lang="en-US" dirty="0"/>
          </a:p>
        </p:txBody>
      </p:sp>
      <p:sp>
        <p:nvSpPr>
          <p:cNvPr id="3" name="Content Placeholder 2"/>
          <p:cNvSpPr>
            <a:spLocks noGrp="1"/>
          </p:cNvSpPr>
          <p:nvPr>
            <p:ph idx="1"/>
          </p:nvPr>
        </p:nvSpPr>
        <p:spPr/>
        <p:txBody>
          <a:bodyPr>
            <a:normAutofit fontScale="90000"/>
          </a:bodyPr>
          <a:lstStyle/>
          <a:p>
            <a:r>
              <a:rPr lang="en-US" b="1" dirty="0"/>
              <a:t>We prefer classifiers with High Precision and Recall.</a:t>
            </a:r>
            <a:r>
              <a:rPr lang="en-US" dirty="0"/>
              <a:t> </a:t>
            </a:r>
            <a:endParaRPr lang="en-US" dirty="0" smtClean="0"/>
          </a:p>
          <a:p>
            <a:r>
              <a:rPr lang="en-US" dirty="0" smtClean="0"/>
              <a:t>But </a:t>
            </a:r>
            <a:r>
              <a:rPr lang="en-US" dirty="0"/>
              <a:t>while tuning the classifiers, improving the Precision Score results in lower recall and vice </a:t>
            </a:r>
            <a:r>
              <a:rPr lang="en-US" dirty="0" smtClean="0"/>
              <a:t>versa when dealing with imbalanced datasets. </a:t>
            </a:r>
            <a:endParaRPr lang="en-US" dirty="0" smtClean="0"/>
          </a:p>
          <a:p>
            <a:r>
              <a:rPr lang="en-US" dirty="0" smtClean="0"/>
              <a:t>F1-Score </a:t>
            </a:r>
            <a:r>
              <a:rPr lang="en-US" dirty="0"/>
              <a:t>inculcates both Precision and Recall and gives a single number that conveys the balance between Precision and Recall. </a:t>
            </a:r>
            <a:endParaRPr lang="en-US" dirty="0" smtClean="0"/>
          </a:p>
          <a:p>
            <a:r>
              <a:rPr lang="en-US" b="1" dirty="0">
                <a:solidFill>
                  <a:srgbClr val="222222"/>
                </a:solidFill>
                <a:effectLst/>
                <a:sym typeface="+mn-ea"/>
              </a:rPr>
              <a:t>F1-score is a harmonic mean of Precision and Recall</a:t>
            </a:r>
            <a:r>
              <a:rPr lang="en-US" dirty="0">
                <a:solidFill>
                  <a:srgbClr val="222222"/>
                </a:solidFill>
                <a:effectLst/>
                <a:sym typeface="+mn-ea"/>
              </a:rPr>
              <a:t>, and so it gives a combined idea about these two metrics. </a:t>
            </a:r>
            <a:endParaRPr lang="en-US" b="0" i="0" dirty="0">
              <a:solidFill>
                <a:srgbClr val="222222"/>
              </a:solidFill>
              <a:effectLst/>
            </a:endParaRPr>
          </a:p>
          <a:p>
            <a:endParaRPr lang="en-US" dirty="0" smtClean="0"/>
          </a:p>
          <a:p>
            <a:endParaRPr lang="en-US" dirty="0"/>
          </a:p>
          <a:p>
            <a:endParaRPr lang="en-US" dirty="0" smtClean="0"/>
          </a:p>
          <a:p>
            <a:r>
              <a:rPr lang="en-US" b="1" dirty="0" smtClean="0"/>
              <a:t>F1-</a:t>
            </a:r>
            <a:r>
              <a:rPr lang="en-US" b="1" i="1" dirty="0" smtClean="0"/>
              <a:t>Score</a:t>
            </a:r>
            <a:r>
              <a:rPr lang="en-US" b="1" dirty="0"/>
              <a:t> is between 0 and 1 and higher values are better.</a:t>
            </a:r>
            <a:endParaRPr lang="en-US" dirty="0"/>
          </a:p>
        </p:txBody>
      </p:sp>
      <p:pic>
        <p:nvPicPr>
          <p:cNvPr id="4" name="Picture 3"/>
          <p:cNvPicPr>
            <a:picLocks noChangeAspect="1"/>
          </p:cNvPicPr>
          <p:nvPr/>
        </p:nvPicPr>
        <p:blipFill>
          <a:blip r:embed="rId1"/>
          <a:stretch>
            <a:fillRect/>
          </a:stretch>
        </p:blipFill>
        <p:spPr>
          <a:xfrm>
            <a:off x="3839030" y="4140726"/>
            <a:ext cx="3505200" cy="67627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a:effectLst/>
              </a:rPr>
              <a:t>Specificity (True negative rate)</a:t>
            </a:r>
            <a:endParaRPr lang="x-none" dirty="0"/>
          </a:p>
        </p:txBody>
      </p:sp>
      <p:sp>
        <p:nvSpPr>
          <p:cNvPr id="3" name="Content Placeholder 2"/>
          <p:cNvSpPr>
            <a:spLocks noGrp="1"/>
          </p:cNvSpPr>
          <p:nvPr>
            <p:ph idx="1"/>
          </p:nvPr>
        </p:nvSpPr>
        <p:spPr>
          <a:xfrm>
            <a:off x="581192" y="2180496"/>
            <a:ext cx="11029615" cy="1765203"/>
          </a:xfrm>
        </p:spPr>
        <p:txBody>
          <a:bodyPr/>
          <a:lstStyle/>
          <a:p>
            <a:r>
              <a:rPr lang="en-US" b="0" i="0" dirty="0">
                <a:solidFill>
                  <a:srgbClr val="333333"/>
                </a:solidFill>
                <a:effectLst/>
              </a:rPr>
              <a:t>Specificity (SP) is calculated as the number of correct negative predictions divided by the total number of negatives. </a:t>
            </a:r>
            <a:endParaRPr lang="en-US" b="0" i="0" dirty="0">
              <a:solidFill>
                <a:srgbClr val="333333"/>
              </a:solidFill>
              <a:effectLst/>
            </a:endParaRPr>
          </a:p>
          <a:p>
            <a:r>
              <a:rPr lang="en-US" b="0" i="0" dirty="0">
                <a:solidFill>
                  <a:srgbClr val="333333"/>
                </a:solidFill>
                <a:effectLst/>
              </a:rPr>
              <a:t>It is also called true negative rate (TNR).</a:t>
            </a:r>
            <a:endParaRPr lang="en-US" b="0" i="0" dirty="0">
              <a:solidFill>
                <a:srgbClr val="333333"/>
              </a:solidFill>
              <a:effectLst/>
            </a:endParaRPr>
          </a:p>
          <a:p>
            <a:r>
              <a:rPr lang="en-US" b="0" i="0" dirty="0">
                <a:solidFill>
                  <a:srgbClr val="333333"/>
                </a:solidFill>
                <a:effectLst/>
              </a:rPr>
              <a:t> The best specificity is 1.0, whereas the worst is 0.0.</a:t>
            </a:r>
            <a:endParaRPr lang="x-none" dirty="0"/>
          </a:p>
        </p:txBody>
      </p:sp>
      <p:pic>
        <p:nvPicPr>
          <p:cNvPr id="5" name="Picture 4" descr="Diagram, tex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89961" y="3945699"/>
            <a:ext cx="5812076" cy="233192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endParaRPr lang="x-none" dirty="0"/>
          </a:p>
        </p:txBody>
      </p:sp>
      <p:sp>
        <p:nvSpPr>
          <p:cNvPr id="3" name="Content Placeholder 2"/>
          <p:cNvSpPr>
            <a:spLocks noGrp="1"/>
          </p:cNvSpPr>
          <p:nvPr>
            <p:ph sz="half" idx="1"/>
          </p:nvPr>
        </p:nvSpPr>
        <p:spPr>
          <a:xfrm>
            <a:off x="519430" y="1903730"/>
            <a:ext cx="11091545" cy="2572385"/>
          </a:xfrm>
        </p:spPr>
        <p:txBody>
          <a:bodyPr/>
          <a:lstStyle/>
          <a:p>
            <a:r>
              <a:rPr lang="en-US" b="0" i="0" dirty="0">
                <a:solidFill>
                  <a:srgbClr val="222222"/>
                </a:solidFill>
                <a:effectLst/>
                <a:latin typeface="Gill Sans MT (Body)"/>
              </a:rPr>
              <a:t>A confusion matrix is a performance measurement technique for Machine learning classification.</a:t>
            </a:r>
            <a:endParaRPr lang="en-US" b="0" i="0" dirty="0">
              <a:solidFill>
                <a:srgbClr val="222222"/>
              </a:solidFill>
              <a:effectLst/>
              <a:latin typeface="Gill Sans MT (Body)"/>
            </a:endParaRPr>
          </a:p>
          <a:p>
            <a:r>
              <a:rPr lang="en-US" dirty="0">
                <a:solidFill>
                  <a:srgbClr val="222222"/>
                </a:solidFill>
                <a:latin typeface="Gill Sans MT (Body)"/>
              </a:rPr>
              <a:t>It </a:t>
            </a:r>
            <a:r>
              <a:rPr lang="en-US" b="0" i="0" dirty="0">
                <a:solidFill>
                  <a:srgbClr val="222222"/>
                </a:solidFill>
                <a:effectLst/>
                <a:latin typeface="Gill Sans MT (Body)"/>
              </a:rPr>
              <a:t>is an N x N matrix used for evaluating the performance of a classification model, where N is the number of target classes.</a:t>
            </a:r>
            <a:endParaRPr lang="en-US" b="0" i="0" dirty="0">
              <a:solidFill>
                <a:srgbClr val="222222"/>
              </a:solidFill>
              <a:effectLst/>
              <a:latin typeface="Gill Sans MT (Body)"/>
            </a:endParaRPr>
          </a:p>
          <a:p>
            <a:r>
              <a:rPr lang="en-US" b="0" i="0" dirty="0">
                <a:solidFill>
                  <a:srgbClr val="333333"/>
                </a:solidFill>
                <a:effectLst/>
                <a:latin typeface="Gill Sans MT (Body)"/>
              </a:rPr>
              <a:t>For a binary classification problem, it is a two-by-two table that contains four outcomes produced by a binary classifier.</a:t>
            </a:r>
            <a:endParaRPr lang="en-US" b="0" i="0" dirty="0">
              <a:solidFill>
                <a:srgbClr val="333333"/>
              </a:solidFill>
              <a:effectLst/>
              <a:latin typeface="Gill Sans MT (Body)"/>
            </a:endParaRPr>
          </a:p>
        </p:txBody>
      </p:sp>
      <p:pic>
        <p:nvPicPr>
          <p:cNvPr id="5" name="Picture 4" descr="Tabl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29509" y="4073129"/>
            <a:ext cx="4720069" cy="2530059"/>
          </a:xfrm>
          <a:prstGeom prst="rect">
            <a:avLst/>
          </a:prstGeom>
        </p:spPr>
      </p:pic>
      <p:pic>
        <p:nvPicPr>
          <p:cNvPr id="6" name="Content Placeholder 5" descr="Graphical user interface, diagram&#10;&#10;Description automatically generated"/>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35750" y="4739005"/>
            <a:ext cx="4183380" cy="12877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a:effectLst/>
              </a:rPr>
              <a:t>Specificity (True negative rate)</a:t>
            </a:r>
            <a:endParaRPr lang="x-none" dirty="0"/>
          </a:p>
        </p:txBody>
      </p:sp>
      <p:sp>
        <p:nvSpPr>
          <p:cNvPr id="7" name="Content Placeholder 2"/>
          <p:cNvSpPr txBox="1"/>
          <p:nvPr/>
        </p:nvSpPr>
        <p:spPr>
          <a:xfrm>
            <a:off x="581192" y="2180497"/>
            <a:ext cx="11029615" cy="710486"/>
          </a:xfrm>
          <a:prstGeom prst="rect">
            <a:avLst/>
          </a:prstGeom>
        </p:spPr>
        <p:txBody>
          <a:bodyPr vert="horz" lIns="91440" tIns="45720" rIns="91440" bIns="45720" rtlCol="0" anchor="ctr">
            <a:normAutofit/>
          </a:bodyPr>
          <a:lst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rgbClr val="333333"/>
                </a:solidFill>
              </a:rPr>
              <a:t>The specificity would be calculated by the following formula</a:t>
            </a:r>
            <a:endParaRPr lang="en-US" dirty="0">
              <a:solidFill>
                <a:srgbClr val="333333"/>
              </a:solidFill>
            </a:endParaRPr>
          </a:p>
          <a:p>
            <a:endParaRPr lang="x-none" dirty="0"/>
          </a:p>
        </p:txBody>
      </p:sp>
      <p:pic>
        <p:nvPicPr>
          <p:cNvPr id="9" name="Picture 8"/>
          <p:cNvPicPr>
            <a:picLocks noChangeAspect="1"/>
          </p:cNvPicPr>
          <p:nvPr/>
        </p:nvPicPr>
        <p:blipFill>
          <a:blip r:embed="rId1"/>
          <a:stretch>
            <a:fillRect/>
          </a:stretch>
        </p:blipFill>
        <p:spPr>
          <a:xfrm>
            <a:off x="5970704" y="2720819"/>
            <a:ext cx="2872671" cy="924255"/>
          </a:xfrm>
          <a:prstGeom prst="rect">
            <a:avLst/>
          </a:prstGeom>
        </p:spPr>
      </p:pic>
      <p:pic>
        <p:nvPicPr>
          <p:cNvPr id="10" name="Picture 9" descr="Tabl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908" y="3134082"/>
            <a:ext cx="4215293" cy="2415749"/>
          </a:xfrm>
          <a:prstGeom prst="rect">
            <a:avLst/>
          </a:prstGeom>
        </p:spPr>
      </p:pic>
      <p:sp>
        <p:nvSpPr>
          <p:cNvPr id="11" name="TextBox 10"/>
          <p:cNvSpPr txBox="1"/>
          <p:nvPr/>
        </p:nvSpPr>
        <p:spPr>
          <a:xfrm>
            <a:off x="5001201" y="4156364"/>
            <a:ext cx="716108" cy="378691"/>
          </a:xfrm>
          <a:prstGeom prst="rect">
            <a:avLst/>
          </a:prstGeom>
          <a:noFill/>
        </p:spPr>
        <p:txBody>
          <a:bodyPr wrap="square" rtlCol="0">
            <a:spAutoFit/>
          </a:bodyPr>
          <a:lstStyle/>
          <a:p>
            <a:r>
              <a:rPr lang="en-US" dirty="0"/>
              <a:t>60</a:t>
            </a:r>
            <a:endParaRPr lang="x-none" dirty="0"/>
          </a:p>
        </p:txBody>
      </p:sp>
      <p:sp>
        <p:nvSpPr>
          <p:cNvPr id="12" name="TextBox 11"/>
          <p:cNvSpPr txBox="1"/>
          <p:nvPr/>
        </p:nvSpPr>
        <p:spPr>
          <a:xfrm>
            <a:off x="3846656" y="5682095"/>
            <a:ext cx="716108" cy="378691"/>
          </a:xfrm>
          <a:prstGeom prst="rect">
            <a:avLst/>
          </a:prstGeom>
          <a:noFill/>
        </p:spPr>
        <p:txBody>
          <a:bodyPr wrap="square" rtlCol="0">
            <a:spAutoFit/>
          </a:bodyPr>
          <a:lstStyle/>
          <a:p>
            <a:r>
              <a:rPr lang="en-US" dirty="0"/>
              <a:t>960</a:t>
            </a:r>
            <a:endParaRPr lang="x-none" dirty="0"/>
          </a:p>
        </p:txBody>
      </p:sp>
      <p:sp>
        <p:nvSpPr>
          <p:cNvPr id="13" name="TextBox 12"/>
          <p:cNvSpPr txBox="1"/>
          <p:nvPr/>
        </p:nvSpPr>
        <p:spPr>
          <a:xfrm>
            <a:off x="4943737" y="5047926"/>
            <a:ext cx="716108" cy="378691"/>
          </a:xfrm>
          <a:prstGeom prst="rect">
            <a:avLst/>
          </a:prstGeom>
          <a:noFill/>
        </p:spPr>
        <p:txBody>
          <a:bodyPr wrap="square" rtlCol="0">
            <a:spAutoFit/>
          </a:bodyPr>
          <a:lstStyle/>
          <a:p>
            <a:r>
              <a:rPr lang="en-US" dirty="0"/>
              <a:t>940</a:t>
            </a:r>
            <a:endParaRPr lang="x-none" dirty="0"/>
          </a:p>
        </p:txBody>
      </p:sp>
      <p:sp>
        <p:nvSpPr>
          <p:cNvPr id="14" name="TextBox 13"/>
          <p:cNvSpPr txBox="1"/>
          <p:nvPr/>
        </p:nvSpPr>
        <p:spPr>
          <a:xfrm>
            <a:off x="2535500" y="5682094"/>
            <a:ext cx="716108" cy="378691"/>
          </a:xfrm>
          <a:prstGeom prst="rect">
            <a:avLst/>
          </a:prstGeom>
          <a:noFill/>
        </p:spPr>
        <p:txBody>
          <a:bodyPr wrap="square" rtlCol="0">
            <a:spAutoFit/>
          </a:bodyPr>
          <a:lstStyle/>
          <a:p>
            <a:r>
              <a:rPr lang="en-US" dirty="0"/>
              <a:t>40</a:t>
            </a:r>
            <a:endParaRPr lang="x-none" dirty="0"/>
          </a:p>
        </p:txBody>
      </p:sp>
      <p:sp>
        <p:nvSpPr>
          <p:cNvPr id="15" name="TextBox 14"/>
          <p:cNvSpPr txBox="1"/>
          <p:nvPr/>
        </p:nvSpPr>
        <p:spPr>
          <a:xfrm>
            <a:off x="1376337" y="5682093"/>
            <a:ext cx="716108" cy="378691"/>
          </a:xfrm>
          <a:prstGeom prst="rect">
            <a:avLst/>
          </a:prstGeom>
          <a:noFill/>
        </p:spPr>
        <p:txBody>
          <a:bodyPr wrap="square" rtlCol="0">
            <a:spAutoFit/>
          </a:bodyPr>
          <a:lstStyle/>
          <a:p>
            <a:r>
              <a:rPr lang="en-US" dirty="0"/>
              <a:t>Total</a:t>
            </a:r>
            <a:endParaRPr lang="x-none" dirty="0"/>
          </a:p>
        </p:txBody>
      </p:sp>
      <p:sp>
        <p:nvSpPr>
          <p:cNvPr id="16" name="TextBox 15"/>
          <p:cNvSpPr txBox="1"/>
          <p:nvPr/>
        </p:nvSpPr>
        <p:spPr>
          <a:xfrm>
            <a:off x="4960046" y="3394363"/>
            <a:ext cx="716108" cy="378691"/>
          </a:xfrm>
          <a:prstGeom prst="rect">
            <a:avLst/>
          </a:prstGeom>
          <a:noFill/>
        </p:spPr>
        <p:txBody>
          <a:bodyPr wrap="square" rtlCol="0">
            <a:spAutoFit/>
          </a:bodyPr>
          <a:lstStyle/>
          <a:p>
            <a:r>
              <a:rPr lang="en-US" dirty="0"/>
              <a:t>Total</a:t>
            </a:r>
            <a:endParaRPr lang="x-none" dirty="0"/>
          </a:p>
        </p:txBody>
      </p:sp>
      <p:sp>
        <p:nvSpPr>
          <p:cNvPr id="17" name="TextBox 16"/>
          <p:cNvSpPr txBox="1"/>
          <p:nvPr/>
        </p:nvSpPr>
        <p:spPr>
          <a:xfrm>
            <a:off x="4960046" y="5663356"/>
            <a:ext cx="716108" cy="378691"/>
          </a:xfrm>
          <a:prstGeom prst="rect">
            <a:avLst/>
          </a:prstGeom>
          <a:noFill/>
        </p:spPr>
        <p:txBody>
          <a:bodyPr wrap="square" rtlCol="0">
            <a:spAutoFit/>
          </a:bodyPr>
          <a:lstStyle/>
          <a:p>
            <a:r>
              <a:rPr lang="en-US" dirty="0"/>
              <a:t>1000</a:t>
            </a:r>
            <a:endParaRPr lang="x-none" dirty="0"/>
          </a:p>
        </p:txBody>
      </p:sp>
      <p:sp>
        <p:nvSpPr>
          <p:cNvPr id="18" name="TextBox 17"/>
          <p:cNvSpPr txBox="1"/>
          <p:nvPr/>
        </p:nvSpPr>
        <p:spPr>
          <a:xfrm>
            <a:off x="6210928" y="4350389"/>
            <a:ext cx="3721674" cy="369332"/>
          </a:xfrm>
          <a:prstGeom prst="rect">
            <a:avLst/>
          </a:prstGeom>
          <a:noFill/>
        </p:spPr>
        <p:txBody>
          <a:bodyPr wrap="square" rtlCol="0">
            <a:spAutoFit/>
          </a:bodyPr>
          <a:lstStyle/>
          <a:p>
            <a:r>
              <a:rPr lang="en-US" dirty="0"/>
              <a:t>SP=930/960 = 0.96</a:t>
            </a:r>
            <a:endParaRPr lang="x-non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False positive</a:t>
            </a:r>
            <a:r>
              <a:rPr lang="en-US" i="0" dirty="0">
                <a:effectLst/>
              </a:rPr>
              <a:t> rate</a:t>
            </a:r>
            <a:endParaRPr lang="x-none" dirty="0"/>
          </a:p>
        </p:txBody>
      </p:sp>
      <p:sp>
        <p:nvSpPr>
          <p:cNvPr id="3" name="Content Placeholder 2"/>
          <p:cNvSpPr>
            <a:spLocks noGrp="1"/>
          </p:cNvSpPr>
          <p:nvPr>
            <p:ph idx="1"/>
          </p:nvPr>
        </p:nvSpPr>
        <p:spPr>
          <a:xfrm>
            <a:off x="581192" y="2180496"/>
            <a:ext cx="11029615" cy="1727625"/>
          </a:xfrm>
        </p:spPr>
        <p:txBody>
          <a:bodyPr/>
          <a:lstStyle/>
          <a:p>
            <a:r>
              <a:rPr lang="en-US" b="0" i="0" dirty="0">
                <a:solidFill>
                  <a:srgbClr val="333333"/>
                </a:solidFill>
                <a:effectLst/>
              </a:rPr>
              <a:t>False positive rate (FPR) is calculated as the number of incorrect positive predictions divided by the total number of negatives. </a:t>
            </a:r>
            <a:endParaRPr lang="en-US" b="0" i="0" dirty="0">
              <a:solidFill>
                <a:srgbClr val="333333"/>
              </a:solidFill>
              <a:effectLst/>
            </a:endParaRPr>
          </a:p>
          <a:p>
            <a:r>
              <a:rPr lang="en-US" b="0" i="0" dirty="0">
                <a:solidFill>
                  <a:srgbClr val="333333"/>
                </a:solidFill>
                <a:effectLst/>
              </a:rPr>
              <a:t>The best false positive rate is 0.0 whereas the worst is 1.0. </a:t>
            </a:r>
            <a:endParaRPr lang="en-US" b="0" i="0" dirty="0">
              <a:solidFill>
                <a:srgbClr val="333333"/>
              </a:solidFill>
              <a:effectLst/>
            </a:endParaRPr>
          </a:p>
          <a:p>
            <a:r>
              <a:rPr lang="en-US" b="0" i="0" dirty="0">
                <a:solidFill>
                  <a:srgbClr val="333333"/>
                </a:solidFill>
                <a:effectLst/>
              </a:rPr>
              <a:t>It can also be calculated as 1 – specificity.</a:t>
            </a:r>
            <a:endParaRPr lang="x-none" dirty="0"/>
          </a:p>
        </p:txBody>
      </p:sp>
      <p:pic>
        <p:nvPicPr>
          <p:cNvPr id="5" name="Picture 4" descr="Diagram&#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71379" y="3808681"/>
            <a:ext cx="5649239" cy="2347163"/>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False positive</a:t>
            </a:r>
            <a:r>
              <a:rPr lang="en-US" i="0" dirty="0">
                <a:effectLst/>
              </a:rPr>
              <a:t> rate</a:t>
            </a:r>
            <a:endParaRPr lang="x-none" dirty="0"/>
          </a:p>
        </p:txBody>
      </p:sp>
      <p:sp>
        <p:nvSpPr>
          <p:cNvPr id="7" name="Content Placeholder 2"/>
          <p:cNvSpPr txBox="1"/>
          <p:nvPr/>
        </p:nvSpPr>
        <p:spPr>
          <a:xfrm>
            <a:off x="581192" y="2180497"/>
            <a:ext cx="11029615" cy="710486"/>
          </a:xfrm>
          <a:prstGeom prst="rect">
            <a:avLst/>
          </a:prstGeom>
        </p:spPr>
        <p:txBody>
          <a:bodyPr vert="horz" lIns="91440" tIns="45720" rIns="91440" bIns="45720" rtlCol="0" anchor="ctr">
            <a:normAutofit/>
          </a:bodyPr>
          <a:lst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rgbClr val="333333"/>
                </a:solidFill>
              </a:rPr>
              <a:t>The specificity would be calculated by the following formula</a:t>
            </a:r>
            <a:endParaRPr lang="en-US" dirty="0">
              <a:solidFill>
                <a:srgbClr val="333333"/>
              </a:solidFill>
            </a:endParaRPr>
          </a:p>
          <a:p>
            <a:endParaRPr lang="x-none" dirty="0"/>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5970704" y="2758462"/>
            <a:ext cx="2872671" cy="848968"/>
          </a:xfrm>
          <a:prstGeom prst="rect">
            <a:avLst/>
          </a:prstGeom>
        </p:spPr>
      </p:pic>
      <p:pic>
        <p:nvPicPr>
          <p:cNvPr id="10" name="Picture 9" descr="Tabl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908" y="3134082"/>
            <a:ext cx="4215293" cy="2415749"/>
          </a:xfrm>
          <a:prstGeom prst="rect">
            <a:avLst/>
          </a:prstGeom>
        </p:spPr>
      </p:pic>
      <p:sp>
        <p:nvSpPr>
          <p:cNvPr id="11" name="TextBox 10"/>
          <p:cNvSpPr txBox="1"/>
          <p:nvPr/>
        </p:nvSpPr>
        <p:spPr>
          <a:xfrm>
            <a:off x="5001201" y="4156364"/>
            <a:ext cx="716108" cy="378691"/>
          </a:xfrm>
          <a:prstGeom prst="rect">
            <a:avLst/>
          </a:prstGeom>
          <a:noFill/>
        </p:spPr>
        <p:txBody>
          <a:bodyPr wrap="square" rtlCol="0">
            <a:spAutoFit/>
          </a:bodyPr>
          <a:lstStyle/>
          <a:p>
            <a:r>
              <a:rPr lang="en-US" dirty="0"/>
              <a:t>60</a:t>
            </a:r>
            <a:endParaRPr lang="x-none" dirty="0"/>
          </a:p>
        </p:txBody>
      </p:sp>
      <p:sp>
        <p:nvSpPr>
          <p:cNvPr id="12" name="TextBox 11"/>
          <p:cNvSpPr txBox="1"/>
          <p:nvPr/>
        </p:nvSpPr>
        <p:spPr>
          <a:xfrm>
            <a:off x="3846656" y="5682095"/>
            <a:ext cx="716108" cy="378691"/>
          </a:xfrm>
          <a:prstGeom prst="rect">
            <a:avLst/>
          </a:prstGeom>
          <a:noFill/>
        </p:spPr>
        <p:txBody>
          <a:bodyPr wrap="square" rtlCol="0">
            <a:spAutoFit/>
          </a:bodyPr>
          <a:lstStyle/>
          <a:p>
            <a:r>
              <a:rPr lang="en-US" dirty="0"/>
              <a:t>960</a:t>
            </a:r>
            <a:endParaRPr lang="x-none" dirty="0"/>
          </a:p>
        </p:txBody>
      </p:sp>
      <p:sp>
        <p:nvSpPr>
          <p:cNvPr id="13" name="TextBox 12"/>
          <p:cNvSpPr txBox="1"/>
          <p:nvPr/>
        </p:nvSpPr>
        <p:spPr>
          <a:xfrm>
            <a:off x="4943737" y="5047926"/>
            <a:ext cx="716108" cy="378691"/>
          </a:xfrm>
          <a:prstGeom prst="rect">
            <a:avLst/>
          </a:prstGeom>
          <a:noFill/>
        </p:spPr>
        <p:txBody>
          <a:bodyPr wrap="square" rtlCol="0">
            <a:spAutoFit/>
          </a:bodyPr>
          <a:lstStyle/>
          <a:p>
            <a:r>
              <a:rPr lang="en-US" dirty="0"/>
              <a:t>940</a:t>
            </a:r>
            <a:endParaRPr lang="x-none" dirty="0"/>
          </a:p>
        </p:txBody>
      </p:sp>
      <p:sp>
        <p:nvSpPr>
          <p:cNvPr id="14" name="TextBox 13"/>
          <p:cNvSpPr txBox="1"/>
          <p:nvPr/>
        </p:nvSpPr>
        <p:spPr>
          <a:xfrm>
            <a:off x="2535500" y="5682094"/>
            <a:ext cx="716108" cy="378691"/>
          </a:xfrm>
          <a:prstGeom prst="rect">
            <a:avLst/>
          </a:prstGeom>
          <a:noFill/>
        </p:spPr>
        <p:txBody>
          <a:bodyPr wrap="square" rtlCol="0">
            <a:spAutoFit/>
          </a:bodyPr>
          <a:lstStyle/>
          <a:p>
            <a:r>
              <a:rPr lang="en-US" dirty="0"/>
              <a:t>40</a:t>
            </a:r>
            <a:endParaRPr lang="x-none" dirty="0"/>
          </a:p>
        </p:txBody>
      </p:sp>
      <p:sp>
        <p:nvSpPr>
          <p:cNvPr id="15" name="TextBox 14"/>
          <p:cNvSpPr txBox="1"/>
          <p:nvPr/>
        </p:nvSpPr>
        <p:spPr>
          <a:xfrm>
            <a:off x="1376337" y="5682093"/>
            <a:ext cx="716108" cy="378691"/>
          </a:xfrm>
          <a:prstGeom prst="rect">
            <a:avLst/>
          </a:prstGeom>
          <a:noFill/>
        </p:spPr>
        <p:txBody>
          <a:bodyPr wrap="square" rtlCol="0">
            <a:spAutoFit/>
          </a:bodyPr>
          <a:lstStyle/>
          <a:p>
            <a:r>
              <a:rPr lang="en-US" dirty="0"/>
              <a:t>Total</a:t>
            </a:r>
            <a:endParaRPr lang="x-none" dirty="0"/>
          </a:p>
        </p:txBody>
      </p:sp>
      <p:sp>
        <p:nvSpPr>
          <p:cNvPr id="16" name="TextBox 15"/>
          <p:cNvSpPr txBox="1"/>
          <p:nvPr/>
        </p:nvSpPr>
        <p:spPr>
          <a:xfrm>
            <a:off x="4960046" y="3394363"/>
            <a:ext cx="716108" cy="378691"/>
          </a:xfrm>
          <a:prstGeom prst="rect">
            <a:avLst/>
          </a:prstGeom>
          <a:noFill/>
        </p:spPr>
        <p:txBody>
          <a:bodyPr wrap="square" rtlCol="0">
            <a:spAutoFit/>
          </a:bodyPr>
          <a:lstStyle/>
          <a:p>
            <a:r>
              <a:rPr lang="en-US" dirty="0"/>
              <a:t>Total</a:t>
            </a:r>
            <a:endParaRPr lang="x-none" dirty="0"/>
          </a:p>
        </p:txBody>
      </p:sp>
      <p:sp>
        <p:nvSpPr>
          <p:cNvPr id="17" name="TextBox 16"/>
          <p:cNvSpPr txBox="1"/>
          <p:nvPr/>
        </p:nvSpPr>
        <p:spPr>
          <a:xfrm>
            <a:off x="4960046" y="5663356"/>
            <a:ext cx="716108" cy="378691"/>
          </a:xfrm>
          <a:prstGeom prst="rect">
            <a:avLst/>
          </a:prstGeom>
          <a:noFill/>
        </p:spPr>
        <p:txBody>
          <a:bodyPr wrap="square" rtlCol="0">
            <a:spAutoFit/>
          </a:bodyPr>
          <a:lstStyle/>
          <a:p>
            <a:r>
              <a:rPr lang="en-US" dirty="0"/>
              <a:t>1000</a:t>
            </a:r>
            <a:endParaRPr lang="x-none" dirty="0"/>
          </a:p>
        </p:txBody>
      </p:sp>
      <p:sp>
        <p:nvSpPr>
          <p:cNvPr id="18" name="TextBox 17"/>
          <p:cNvSpPr txBox="1"/>
          <p:nvPr/>
        </p:nvSpPr>
        <p:spPr>
          <a:xfrm>
            <a:off x="6210928" y="4350389"/>
            <a:ext cx="3721674" cy="369332"/>
          </a:xfrm>
          <a:prstGeom prst="rect">
            <a:avLst/>
          </a:prstGeom>
          <a:noFill/>
        </p:spPr>
        <p:txBody>
          <a:bodyPr wrap="square" rtlCol="0">
            <a:spAutoFit/>
          </a:bodyPr>
          <a:lstStyle/>
          <a:p>
            <a:r>
              <a:rPr lang="en-US" dirty="0"/>
              <a:t>FPR=30/960 = 0.031</a:t>
            </a:r>
            <a:endParaRPr lang="x-none"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PREDICTION</a:t>
            </a:r>
            <a:endParaRPr lang="x-none" dirty="0"/>
          </a:p>
        </p:txBody>
      </p:sp>
      <p:sp>
        <p:nvSpPr>
          <p:cNvPr id="3" name="Content Placeholder 2"/>
          <p:cNvSpPr>
            <a:spLocks noGrp="1"/>
          </p:cNvSpPr>
          <p:nvPr>
            <p:ph idx="1"/>
          </p:nvPr>
        </p:nvSpPr>
        <p:spPr/>
        <p:txBody>
          <a:bodyPr/>
          <a:lstStyle/>
          <a:p>
            <a:r>
              <a:rPr lang="en-US" b="0" i="0" dirty="0">
                <a:solidFill>
                  <a:srgbClr val="222222"/>
                </a:solidFill>
                <a:effectLst/>
                <a:latin typeface="Lato" panose="020F0502020204030203" pitchFamily="34" charset="0"/>
              </a:rPr>
              <a:t>A machine learning classification model can be used to predict the actual class of the data point directly or predict its probability of belonging to different classes.</a:t>
            </a:r>
            <a:endParaRPr lang="en-US" b="0" i="0" dirty="0">
              <a:solidFill>
                <a:srgbClr val="222222"/>
              </a:solidFill>
              <a:effectLst/>
              <a:latin typeface="Lato" panose="020F0502020204030203" pitchFamily="34" charset="0"/>
            </a:endParaRPr>
          </a:p>
          <a:p>
            <a:r>
              <a:rPr lang="en-US" b="0" i="0" dirty="0">
                <a:solidFill>
                  <a:srgbClr val="222222"/>
                </a:solidFill>
                <a:effectLst/>
                <a:latin typeface="Lato" panose="020F0502020204030203" pitchFamily="34" charset="0"/>
              </a:rPr>
              <a:t>We can determine our own threshold to interpret the result of the classifier.</a:t>
            </a:r>
            <a:endParaRPr lang="en-US" dirty="0">
              <a:solidFill>
                <a:srgbClr val="222222"/>
              </a:solidFill>
              <a:latin typeface="Lato" panose="020F0502020204030203" pitchFamily="34" charset="0"/>
            </a:endParaRPr>
          </a:p>
          <a:p>
            <a:r>
              <a:rPr lang="en-US" b="0" i="0" dirty="0">
                <a:solidFill>
                  <a:srgbClr val="222222"/>
                </a:solidFill>
                <a:effectLst/>
                <a:latin typeface="Lato" panose="020F0502020204030203" pitchFamily="34" charset="0"/>
              </a:rPr>
              <a:t>Setting different thresholds for classifying positive class for data points will inadvertently change the Sensitivity and Specificity of the model.</a:t>
            </a:r>
            <a:endParaRPr lang="en-US" b="0" i="0" dirty="0">
              <a:solidFill>
                <a:srgbClr val="222222"/>
              </a:solidFill>
              <a:effectLst/>
              <a:latin typeface="Lato" panose="020F0502020204030203" pitchFamily="34" charset="0"/>
            </a:endParaRPr>
          </a:p>
          <a:p>
            <a:r>
              <a:rPr lang="en-US" dirty="0">
                <a:solidFill>
                  <a:srgbClr val="222222"/>
                </a:solidFill>
                <a:latin typeface="Lato" panose="020F0502020204030203" pitchFamily="34" charset="0"/>
              </a:rPr>
              <a:t>O</a:t>
            </a:r>
            <a:r>
              <a:rPr lang="en-US" b="0" i="0" dirty="0">
                <a:solidFill>
                  <a:srgbClr val="222222"/>
                </a:solidFill>
                <a:effectLst/>
                <a:latin typeface="Lato" panose="020F0502020204030203" pitchFamily="34" charset="0"/>
              </a:rPr>
              <a:t>ne of these thresholds will probably give a better result than the others, depending on whether we are aiming to lower the number of False Negatives or False Positives.</a:t>
            </a:r>
            <a:endParaRPr lang="x-none"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7134" y="765460"/>
            <a:ext cx="8933035" cy="5327079"/>
          </a:xfrm>
          <a:prstGeom prst="rect">
            <a:avLst/>
          </a:prstGeom>
        </p:spPr>
      </p:pic>
      <p:sp>
        <p:nvSpPr>
          <p:cNvPr id="6" name="TextBox 5"/>
          <p:cNvSpPr txBox="1"/>
          <p:nvPr/>
        </p:nvSpPr>
        <p:spPr>
          <a:xfrm>
            <a:off x="9960170" y="4381693"/>
            <a:ext cx="1600534" cy="1200329"/>
          </a:xfrm>
          <a:prstGeom prst="rect">
            <a:avLst/>
          </a:prstGeom>
          <a:noFill/>
        </p:spPr>
        <p:txBody>
          <a:bodyPr wrap="square" rtlCol="0">
            <a:spAutoFit/>
          </a:bodyPr>
          <a:lstStyle/>
          <a:p>
            <a:r>
              <a:rPr lang="en-US" b="0" i="0" dirty="0">
                <a:solidFill>
                  <a:srgbClr val="222222"/>
                </a:solidFill>
                <a:effectLst/>
              </a:rPr>
              <a:t>The AUC-ROC curve solves just that problem</a:t>
            </a:r>
            <a:r>
              <a:rPr lang="en-US" b="0" i="0" dirty="0">
                <a:solidFill>
                  <a:srgbClr val="222222"/>
                </a:solidFill>
                <a:effectLst/>
                <a:latin typeface="Lato" panose="020F0502020204030203" pitchFamily="34" charset="0"/>
              </a:rPr>
              <a:t>!</a:t>
            </a:r>
            <a:endParaRPr lang="x-none" dirty="0"/>
          </a:p>
        </p:txBody>
      </p:sp>
      <mc:AlternateContent xmlns:mc="http://schemas.openxmlformats.org/markup-compatibility/2006" xmlns:p14="http://schemas.microsoft.com/office/powerpoint/2010/main">
        <mc:Choice Requires="p14">
          <p:contentPart r:id="rId2" p14:bwMode="auto">
            <p14:nvContentPartPr>
              <p14:cNvPr id="2" name="Ink 1"/>
              <p14:cNvContentPartPr/>
              <p14:nvPr/>
            </p14:nvContentPartPr>
            <p14:xfrm>
              <a:off x="11511280" y="4531360"/>
              <a:ext cx="10160" cy="360"/>
            </p14:xfrm>
          </p:contentPart>
        </mc:Choice>
        <mc:Fallback xmlns="">
          <p:pic>
            <p:nvPicPr>
              <p:cNvPr id="2" name="Ink 1"/>
            </p:nvPicPr>
            <p:blipFill>
              <a:blip r:embed="rId3"/>
            </p:blipFill>
            <p:spPr>
              <a:xfrm>
                <a:off x="11511280" y="4531360"/>
                <a:ext cx="1016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8" name="Ink 7"/>
              <p14:cNvContentPartPr/>
              <p14:nvPr/>
            </p14:nvContentPartPr>
            <p14:xfrm>
              <a:off x="3296920" y="1711960"/>
              <a:ext cx="10160" cy="360"/>
            </p14:xfrm>
          </p:contentPart>
        </mc:Choice>
        <mc:Fallback xmlns="">
          <p:pic>
            <p:nvPicPr>
              <p:cNvPr id="8" name="Ink 7"/>
            </p:nvPicPr>
            <p:blipFill>
              <a:blip r:embed="rId3"/>
            </p:blipFill>
            <p:spPr>
              <a:xfrm>
                <a:off x="3296920" y="1711960"/>
                <a:ext cx="10160" cy="36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AUC-ROC Curve</a:t>
            </a:r>
            <a:endParaRPr lang="x-none" dirty="0"/>
          </a:p>
        </p:txBody>
      </p:sp>
      <p:sp>
        <p:nvSpPr>
          <p:cNvPr id="3" name="Content Placeholder 2"/>
          <p:cNvSpPr>
            <a:spLocks noGrp="1"/>
          </p:cNvSpPr>
          <p:nvPr>
            <p:ph idx="1"/>
          </p:nvPr>
        </p:nvSpPr>
        <p:spPr>
          <a:xfrm>
            <a:off x="581192" y="2002559"/>
            <a:ext cx="11029615" cy="4709896"/>
          </a:xfrm>
        </p:spPr>
        <p:txBody>
          <a:bodyPr>
            <a:normAutofit/>
          </a:bodyPr>
          <a:lstStyle/>
          <a:p>
            <a:r>
              <a:rPr lang="en-US" sz="2000" dirty="0">
                <a:latin typeface="Times New Roman" panose="02020603050405020304" charset="0"/>
                <a:cs typeface="Times New Roman" panose="02020603050405020304" charset="0"/>
              </a:rPr>
              <a:t>The </a:t>
            </a:r>
            <a:r>
              <a:rPr lang="en-US" sz="2000" b="1" dirty="0">
                <a:latin typeface="Times New Roman" panose="02020603050405020304" charset="0"/>
                <a:cs typeface="Times New Roman" panose="02020603050405020304" charset="0"/>
              </a:rPr>
              <a:t>Receiver Operator Characteristic (ROC)</a:t>
            </a:r>
            <a:r>
              <a:rPr lang="en-US" sz="2000" dirty="0">
                <a:latin typeface="Times New Roman" panose="02020603050405020304" charset="0"/>
                <a:cs typeface="Times New Roman" panose="02020603050405020304" charset="0"/>
              </a:rPr>
              <a:t> curve is an evaluation metric for binary classification problems</a:t>
            </a:r>
            <a:r>
              <a:rPr lang="en-US" sz="2000" dirty="0" smtClean="0">
                <a:latin typeface="Times New Roman" panose="02020603050405020304" charset="0"/>
                <a:cs typeface="Times New Roman" panose="02020603050405020304" charset="0"/>
              </a:rPr>
              <a:t>.</a:t>
            </a:r>
            <a:endParaRPr lang="en-US" sz="2000" dirty="0" smtClean="0">
              <a:latin typeface="Times New Roman" panose="02020603050405020304" charset="0"/>
              <a:cs typeface="Times New Roman" panose="02020603050405020304" charset="0"/>
            </a:endParaRPr>
          </a:p>
          <a:p>
            <a:r>
              <a:rPr lang="en-US" sz="2000" dirty="0" smtClean="0">
                <a:solidFill>
                  <a:srgbClr val="3D3D4E"/>
                </a:solidFill>
                <a:latin typeface="Times New Roman" panose="02020603050405020304" charset="0"/>
                <a:cs typeface="Times New Roman" panose="02020603050405020304" charset="0"/>
              </a:rPr>
              <a:t>ROC curve shows </a:t>
            </a:r>
            <a:r>
              <a:rPr lang="en-US" sz="2000" dirty="0">
                <a:solidFill>
                  <a:srgbClr val="3D3D4E"/>
                </a:solidFill>
                <a:latin typeface="Times New Roman" panose="02020603050405020304" charset="0"/>
                <a:cs typeface="Times New Roman" panose="02020603050405020304" charset="0"/>
              </a:rPr>
              <a:t>the performance of a model at different classification </a:t>
            </a:r>
            <a:r>
              <a:rPr lang="en-US" sz="2000" dirty="0" smtClean="0">
                <a:solidFill>
                  <a:srgbClr val="3D3D4E"/>
                </a:solidFill>
                <a:latin typeface="Times New Roman" panose="02020603050405020304" charset="0"/>
                <a:cs typeface="Times New Roman" panose="02020603050405020304" charset="0"/>
              </a:rPr>
              <a:t>thresholds</a:t>
            </a:r>
            <a:endParaRPr lang="en-US" sz="2000" dirty="0" smtClean="0">
              <a:solidFill>
                <a:srgbClr val="3D3D4E"/>
              </a:solidFill>
              <a:latin typeface="Times New Roman" panose="02020603050405020304" charset="0"/>
              <a:cs typeface="Times New Roman" panose="02020603050405020304" charset="0"/>
            </a:endParaRPr>
          </a:p>
          <a:p>
            <a:r>
              <a:rPr lang="en-US" sz="2000" dirty="0" smtClean="0">
                <a:solidFill>
                  <a:schemeClr val="tx1"/>
                </a:solidFill>
                <a:latin typeface="Times New Roman" panose="02020603050405020304" charset="0"/>
                <a:cs typeface="Times New Roman" panose="02020603050405020304" charset="0"/>
              </a:rPr>
              <a:t>It </a:t>
            </a:r>
            <a:r>
              <a:rPr lang="en-US" sz="2000" dirty="0">
                <a:solidFill>
                  <a:schemeClr val="tx1"/>
                </a:solidFill>
                <a:latin typeface="Times New Roman" panose="02020603050405020304" charset="0"/>
                <a:cs typeface="Times New Roman" panose="02020603050405020304" charset="0"/>
              </a:rPr>
              <a:t>is a probability curve that tells us how well the model is capable of distinguishing between </a:t>
            </a:r>
            <a:r>
              <a:rPr lang="en-US" sz="2000" dirty="0" smtClean="0">
                <a:solidFill>
                  <a:schemeClr val="tx1"/>
                </a:solidFill>
                <a:latin typeface="Times New Roman" panose="02020603050405020304" charset="0"/>
                <a:cs typeface="Times New Roman" panose="02020603050405020304" charset="0"/>
              </a:rPr>
              <a:t>classes</a:t>
            </a:r>
            <a:endParaRPr lang="en-US" sz="2000" dirty="0" smtClean="0">
              <a:solidFill>
                <a:schemeClr val="tx1"/>
              </a:solidFill>
              <a:latin typeface="Times New Roman" panose="02020603050405020304" charset="0"/>
              <a:cs typeface="Times New Roman" panose="02020603050405020304" charset="0"/>
            </a:endParaRPr>
          </a:p>
          <a:p>
            <a:r>
              <a:rPr lang="en-US" sz="2000" dirty="0" smtClean="0">
                <a:latin typeface="Times New Roman" panose="02020603050405020304" charset="0"/>
                <a:cs typeface="Times New Roman" panose="02020603050405020304" charset="0"/>
              </a:rPr>
              <a:t>It </a:t>
            </a:r>
            <a:r>
              <a:rPr lang="en-US" sz="2000" dirty="0" smtClean="0">
                <a:solidFill>
                  <a:srgbClr val="3D3D4E"/>
                </a:solidFill>
                <a:latin typeface="Times New Roman" panose="02020603050405020304" charset="0"/>
                <a:cs typeface="Times New Roman" panose="02020603050405020304" charset="0"/>
              </a:rPr>
              <a:t>plots </a:t>
            </a:r>
            <a:r>
              <a:rPr lang="en-US" sz="2000" dirty="0">
                <a:solidFill>
                  <a:srgbClr val="3D3D4E"/>
                </a:solidFill>
                <a:latin typeface="Times New Roman" panose="02020603050405020304" charset="0"/>
                <a:cs typeface="Times New Roman" panose="02020603050405020304" charset="0"/>
              </a:rPr>
              <a:t>two parameters True Positive Rate (TPR) and False Positive Rate (FPR)</a:t>
            </a:r>
            <a:endParaRPr lang="en-US" sz="2000" dirty="0">
              <a:latin typeface="Times New Roman" panose="02020603050405020304" charset="0"/>
              <a:cs typeface="Times New Roman" panose="02020603050405020304" charset="0"/>
            </a:endParaRPr>
          </a:p>
          <a:p>
            <a:r>
              <a:rPr lang="en-US" sz="2000" dirty="0" smtClean="0">
                <a:latin typeface="Times New Roman" panose="02020603050405020304" charset="0"/>
                <a:cs typeface="Times New Roman" panose="02020603050405020304" charset="0"/>
              </a:rPr>
              <a:t>The</a:t>
            </a:r>
            <a:r>
              <a:rPr lang="en-US" sz="2000" dirty="0">
                <a:latin typeface="Times New Roman" panose="02020603050405020304" charset="0"/>
                <a:cs typeface="Times New Roman" panose="02020603050405020304" charset="0"/>
              </a:rPr>
              <a:t> </a:t>
            </a:r>
            <a:r>
              <a:rPr lang="en-US" sz="2000" b="1" dirty="0">
                <a:latin typeface="Times New Roman" panose="02020603050405020304" charset="0"/>
                <a:cs typeface="Times New Roman" panose="02020603050405020304" charset="0"/>
              </a:rPr>
              <a:t>Area Under the Curve (AUC) </a:t>
            </a:r>
            <a:r>
              <a:rPr lang="en-US" sz="2000" dirty="0">
                <a:latin typeface="Times New Roman" panose="02020603050405020304" charset="0"/>
                <a:cs typeface="Times New Roman" panose="02020603050405020304" charset="0"/>
              </a:rPr>
              <a:t>is the measure of the ability of a classifier to distinguish between classes and is used as a summary of the ROC curve.</a:t>
            </a:r>
            <a:endParaRPr lang="en-US" sz="2000" dirty="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Once the curve has been made for different thresholds the Area under the curve shows us the Model’s performance. </a:t>
            </a:r>
            <a:endParaRPr lang="en-US" sz="2000" dirty="0" smtClean="0">
              <a:latin typeface="Times New Roman" panose="02020603050405020304" charset="0"/>
              <a:cs typeface="Times New Roman" panose="02020603050405020304" charset="0"/>
            </a:endParaRPr>
          </a:p>
          <a:p>
            <a:r>
              <a:rPr lang="en-US" sz="2000" dirty="0">
                <a:latin typeface="Times New Roman" panose="02020603050405020304" charset="0"/>
                <a:cs typeface="Times New Roman" panose="02020603050405020304" charset="0"/>
              </a:rPr>
              <a:t>The greater the area the better the performance of the model.</a:t>
            </a:r>
            <a:endParaRPr lang="en-US" sz="2000" dirty="0">
              <a:latin typeface="Times New Roman" panose="02020603050405020304" charset="0"/>
              <a:cs typeface="Times New Roman" panose="02020603050405020304" charset="0"/>
            </a:endParaRPr>
          </a:p>
          <a:p>
            <a:endParaRPr lang="x-none" sz="2000" b="1"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charset="0"/>
                <a:cs typeface="Times New Roman" panose="02020603050405020304" charset="0"/>
                <a:sym typeface="+mn-ea"/>
              </a:rPr>
              <a:t>ROC </a:t>
            </a:r>
            <a:r>
              <a:rPr lang="en-US" b="1" dirty="0" smtClean="0">
                <a:latin typeface="Times New Roman" panose="02020603050405020304" charset="0"/>
                <a:cs typeface="Times New Roman" panose="02020603050405020304" charset="0"/>
                <a:sym typeface="+mn-ea"/>
              </a:rPr>
              <a:t>Curve</a:t>
            </a:r>
            <a:br>
              <a:rPr lang="en-US" b="1" i="0" dirty="0">
                <a:effectLst/>
                <a:latin typeface="Times New Roman" panose="02020603050405020304" charset="0"/>
                <a:cs typeface="Times New Roman" panose="02020603050405020304" charset="0"/>
              </a:rPr>
            </a:br>
            <a:endParaRPr lang="en-US"/>
          </a:p>
        </p:txBody>
      </p:sp>
      <p:sp>
        <p:nvSpPr>
          <p:cNvPr id="3" name="Content Placeholder 2"/>
          <p:cNvSpPr>
            <a:spLocks noGrp="1"/>
          </p:cNvSpPr>
          <p:nvPr>
            <p:ph sz="half" idx="1"/>
          </p:nvPr>
        </p:nvSpPr>
        <p:spPr>
          <a:xfrm>
            <a:off x="581025" y="2228215"/>
            <a:ext cx="6979285" cy="3632835"/>
          </a:xfrm>
        </p:spPr>
        <p:style>
          <a:lnRef idx="2">
            <a:schemeClr val="dk1"/>
          </a:lnRef>
          <a:fillRef idx="1">
            <a:schemeClr val="lt1"/>
          </a:fillRef>
          <a:effectRef idx="0">
            <a:schemeClr val="dk1"/>
          </a:effectRef>
          <a:fontRef idx="minor">
            <a:schemeClr val="dk1"/>
          </a:fontRef>
        </p:style>
        <p:txBody>
          <a:bodyPr/>
          <a:lstStyle/>
          <a:p>
            <a:pPr marL="285750" indent="-285750" algn="just">
              <a:buFont typeface="Arial" panose="020B0604020202020204" pitchFamily="34" charset="0"/>
              <a:buChar char="•"/>
            </a:pPr>
            <a:r>
              <a:rPr lang="en-US" sz="2000" dirty="0" smtClean="0">
                <a:effectLst/>
                <a:latin typeface="Times New Roman" panose="02020603050405020304" charset="0"/>
                <a:cs typeface="Times New Roman" panose="02020603050405020304" charset="0"/>
                <a:sym typeface="+mn-ea"/>
              </a:rPr>
              <a:t>The ROC curve is plotted with True Positive Rate (Recall/Sensitivity) against the False Positive Rate (FPR, </a:t>
            </a:r>
            <a:r>
              <a:rPr lang="en-US" sz="2000" i="1" dirty="0" smtClean="0">
                <a:effectLst/>
                <a:latin typeface="Times New Roman" panose="02020603050405020304" charset="0"/>
                <a:cs typeface="Times New Roman" panose="02020603050405020304" charset="0"/>
                <a:sym typeface="+mn-ea"/>
              </a:rPr>
              <a:t>1 - Specificity</a:t>
            </a:r>
            <a:r>
              <a:rPr lang="en-US" sz="2000" dirty="0" smtClean="0">
                <a:effectLst/>
                <a:latin typeface="Times New Roman" panose="02020603050405020304" charset="0"/>
                <a:cs typeface="Times New Roman" panose="02020603050405020304" charset="0"/>
                <a:sym typeface="+mn-ea"/>
              </a:rPr>
              <a:t>) where TPR is on y-axis and FPR is on the x-axis</a:t>
            </a:r>
            <a:endParaRPr lang="en-US" sz="20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2000" dirty="0">
                <a:latin typeface="Times New Roman" panose="02020603050405020304" charset="0"/>
                <a:cs typeface="Times New Roman" panose="02020603050405020304" charset="0"/>
                <a:sym typeface="+mn-ea"/>
              </a:rPr>
              <a:t>A higher X-axis value indicates a higher number of False positives than True negatives. </a:t>
            </a:r>
            <a:endParaRPr lang="en-US" sz="20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2000" dirty="0">
                <a:latin typeface="Times New Roman" panose="02020603050405020304" charset="0"/>
                <a:cs typeface="Times New Roman" panose="02020603050405020304" charset="0"/>
                <a:sym typeface="+mn-ea"/>
              </a:rPr>
              <a:t>While a higher Y-axis value indicates a higher number of True positives than False negatives. </a:t>
            </a:r>
            <a:endParaRPr lang="en-US" sz="20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sz="2000" dirty="0">
                <a:latin typeface="Times New Roman" panose="02020603050405020304" charset="0"/>
                <a:cs typeface="Times New Roman" panose="02020603050405020304" charset="0"/>
                <a:sym typeface="+mn-ea"/>
              </a:rPr>
              <a:t>So, the choice of the threshold depends on the ability to balance between False positives and False negatives.</a:t>
            </a:r>
            <a:endParaRPr lang="en-US" sz="2000" dirty="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US" sz="2000">
              <a:latin typeface="Times New Roman" panose="02020603050405020304" charset="0"/>
              <a:cs typeface="Times New Roman" panose="02020603050405020304" charset="0"/>
            </a:endParaRPr>
          </a:p>
        </p:txBody>
      </p:sp>
      <p:pic>
        <p:nvPicPr>
          <p:cNvPr id="4" name="Content Placeholder 3"/>
          <p:cNvPicPr>
            <a:picLocks noGrp="1" noChangeAspect="1"/>
          </p:cNvPicPr>
          <p:nvPr>
            <p:ph sz="half" idx="2"/>
          </p:nvPr>
        </p:nvPicPr>
        <p:blipFill>
          <a:blip r:embed="rId1"/>
          <a:stretch>
            <a:fillRect/>
          </a:stretch>
        </p:blipFill>
        <p:spPr>
          <a:xfrm>
            <a:off x="7560310" y="2456815"/>
            <a:ext cx="4486275" cy="348615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96186" y="1043733"/>
            <a:ext cx="7216765" cy="5156651"/>
          </a:xfrm>
          <a:prstGeom prst="rect">
            <a:avLst/>
          </a:prstGeom>
        </p:spPr>
      </p:pic>
      <p:sp>
        <p:nvSpPr>
          <p:cNvPr id="7" name="TextBox 6"/>
          <p:cNvSpPr txBox="1"/>
          <p:nvPr/>
        </p:nvSpPr>
        <p:spPr>
          <a:xfrm>
            <a:off x="7966554" y="1744621"/>
            <a:ext cx="3382027" cy="3754874"/>
          </a:xfrm>
          <a:prstGeom prst="rect">
            <a:avLst/>
          </a:prstGeom>
          <a:noFill/>
        </p:spPr>
        <p:txBody>
          <a:bodyPr wrap="square" rtlCol="0">
            <a:spAutoFit/>
          </a:bodyPr>
          <a:lstStyle/>
          <a:p>
            <a:pPr marL="285750" indent="-285750">
              <a:buFont typeface="Arial" panose="020B0604020202020204" pitchFamily="34" charset="0"/>
              <a:buChar char="•"/>
            </a:pPr>
            <a:r>
              <a:rPr lang="en-US" sz="2200" b="0" i="0" dirty="0">
                <a:solidFill>
                  <a:srgbClr val="222222"/>
                </a:solidFill>
                <a:effectLst/>
              </a:rPr>
              <a:t>The higher the AUC, the better the performance of the model at distinguishing between the positive and negative classes.</a:t>
            </a:r>
            <a:endParaRPr lang="en-US" sz="2200" b="0" i="0" dirty="0">
              <a:solidFill>
                <a:srgbClr val="222222"/>
              </a:solidFill>
              <a:effectLst/>
            </a:endParaRPr>
          </a:p>
          <a:p>
            <a:pPr marL="285750" indent="-285750">
              <a:buFont typeface="Arial" panose="020B0604020202020204" pitchFamily="34" charset="0"/>
              <a:buChar char="•"/>
            </a:pPr>
            <a:r>
              <a:rPr lang="en-US" sz="2200" dirty="0">
                <a:solidFill>
                  <a:srgbClr val="222222"/>
                </a:solidFill>
              </a:rPr>
              <a:t>When </a:t>
            </a:r>
            <a:endParaRPr lang="en-US" sz="2200" dirty="0">
              <a:solidFill>
                <a:srgbClr val="222222"/>
              </a:solidFill>
            </a:endParaRPr>
          </a:p>
          <a:p>
            <a:pPr marL="742950" lvl="1" indent="-285750">
              <a:buFont typeface="Arial" panose="020B0604020202020204" pitchFamily="34" charset="0"/>
              <a:buChar char="•"/>
            </a:pPr>
            <a:r>
              <a:rPr lang="en-US" sz="2200" b="0" i="0" dirty="0">
                <a:solidFill>
                  <a:srgbClr val="222222"/>
                </a:solidFill>
                <a:effectLst/>
              </a:rPr>
              <a:t>AUC = 1</a:t>
            </a:r>
            <a:endParaRPr lang="en-US" sz="2200" b="0" i="0" dirty="0">
              <a:solidFill>
                <a:srgbClr val="222222"/>
              </a:solidFill>
              <a:effectLst/>
            </a:endParaRPr>
          </a:p>
          <a:p>
            <a:pPr marL="742950" lvl="1" indent="-285750">
              <a:buFont typeface="Arial" panose="020B0604020202020204" pitchFamily="34" charset="0"/>
              <a:buChar char="•"/>
            </a:pPr>
            <a:r>
              <a:rPr lang="en-US" sz="2200" b="0" i="0" dirty="0">
                <a:solidFill>
                  <a:srgbClr val="222222"/>
                </a:solidFill>
                <a:effectLst/>
              </a:rPr>
              <a:t> 0.5&lt;AUC&lt;1</a:t>
            </a:r>
            <a:endParaRPr lang="en-US" sz="2200" b="0" i="0" dirty="0">
              <a:solidFill>
                <a:srgbClr val="222222"/>
              </a:solidFill>
              <a:effectLst/>
            </a:endParaRPr>
          </a:p>
          <a:p>
            <a:pPr marL="742950" lvl="1" indent="-285750">
              <a:buFont typeface="Arial" panose="020B0604020202020204" pitchFamily="34" charset="0"/>
              <a:buChar char="•"/>
            </a:pPr>
            <a:r>
              <a:rPr lang="en-US" sz="2200" b="0" i="0" dirty="0">
                <a:solidFill>
                  <a:srgbClr val="222222"/>
                </a:solidFill>
                <a:effectLst/>
              </a:rPr>
              <a:t> AUC=0.5</a:t>
            </a:r>
            <a:endParaRPr lang="en-US" sz="2200" b="0" i="0" dirty="0">
              <a:solidFill>
                <a:srgbClr val="222222"/>
              </a:solidFill>
              <a:effectLst/>
            </a:endParaRPr>
          </a:p>
          <a:p>
            <a:pPr marL="285750" indent="-285750">
              <a:buFont typeface="Arial" panose="020B0604020202020204" pitchFamily="34" charset="0"/>
              <a:buChar char="•"/>
            </a:pPr>
            <a:endParaRPr lang="x-none"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63905" y="1002030"/>
            <a:ext cx="5232400" cy="521970"/>
          </a:xfrm>
          <a:prstGeom prst="rect">
            <a:avLst/>
          </a:prstGeom>
          <a:noFill/>
        </p:spPr>
        <p:txBody>
          <a:bodyPr wrap="square" rtlCol="0">
            <a:spAutoFit/>
          </a:bodyPr>
          <a:lstStyle/>
          <a:p>
            <a:r>
              <a:rPr lang="en-US" sz="2800" dirty="0" smtClean="0">
                <a:latin typeface="+mj-lt"/>
              </a:rPr>
              <a:t>ROC-AUC: Threshold selection</a:t>
            </a:r>
            <a:endParaRPr lang="x-none" sz="2800" dirty="0">
              <a:latin typeface="+mj-lt"/>
            </a:endParaRPr>
          </a:p>
        </p:txBody>
      </p:sp>
      <p:sp>
        <p:nvSpPr>
          <p:cNvPr id="9" name="Rectangle 8"/>
          <p:cNvSpPr/>
          <p:nvPr/>
        </p:nvSpPr>
        <p:spPr>
          <a:xfrm>
            <a:off x="763905" y="1595120"/>
            <a:ext cx="10576560" cy="2584450"/>
          </a:xfrm>
          <a:prstGeom prst="rect">
            <a:avLst/>
          </a:prstGeom>
        </p:spPr>
        <p:txBody>
          <a:bodyPr wrap="square">
            <a:spAutoFit/>
          </a:bodyPr>
          <a:lstStyle/>
          <a:p>
            <a:pPr marL="285750" indent="-285750">
              <a:buFont typeface="Arial" panose="020B0604020202020204" pitchFamily="34" charset="0"/>
              <a:buChar char="•"/>
            </a:pPr>
            <a:endParaRPr lang="en-US" b="1" i="1" dirty="0">
              <a:solidFill>
                <a:srgbClr val="292929"/>
              </a:solidFill>
              <a:latin typeface="source-serif-pro"/>
            </a:endParaRPr>
          </a:p>
          <a:p>
            <a:pPr marL="285750" indent="-285750">
              <a:buFont typeface="Arial" panose="020B0604020202020204" pitchFamily="34" charset="0"/>
              <a:buChar char="•"/>
            </a:pPr>
            <a:r>
              <a:rPr lang="en-US" dirty="0" smtClean="0">
                <a:latin typeface="Times New Roman" panose="02020603050405020304" charset="0"/>
                <a:cs typeface="Times New Roman" panose="02020603050405020304" charset="0"/>
              </a:rPr>
              <a:t>The </a:t>
            </a:r>
            <a:r>
              <a:rPr lang="en-US" dirty="0">
                <a:latin typeface="Times New Roman" panose="02020603050405020304" charset="0"/>
                <a:cs typeface="Times New Roman" panose="02020603050405020304" charset="0"/>
              </a:rPr>
              <a:t>choice of threshold value depends on how the classifier is intended to be used.</a:t>
            </a:r>
            <a:endParaRPr lang="en-US" dirty="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dirty="0">
                <a:latin typeface="Times New Roman" panose="02020603050405020304" charset="0"/>
                <a:cs typeface="Times New Roman" panose="02020603050405020304" charset="0"/>
              </a:rPr>
              <a:t>If it is a cancer classification application you don’t want your threshold to be as big as 0.5. Even if a patient has a 0.3 probability of having cancer you would classify him to be 1.</a:t>
            </a:r>
            <a:endParaRPr lang="en-US" dirty="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dirty="0">
                <a:latin typeface="Times New Roman" panose="02020603050405020304" charset="0"/>
                <a:cs typeface="Times New Roman" panose="02020603050405020304" charset="0"/>
              </a:rPr>
              <a:t>Otherwise, in an application for reducing the limits on the credit card, you don’t want your threshold to be as less as 0.5. </a:t>
            </a:r>
            <a:endParaRPr lang="en-US" dirty="0">
              <a:latin typeface="Times New Roman" panose="02020603050405020304" charset="0"/>
              <a:cs typeface="Times New Roman" panose="02020603050405020304" charset="0"/>
            </a:endParaRPr>
          </a:p>
          <a:p>
            <a:pPr marL="285750" indent="-285750"/>
            <a:endParaRPr 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pic>
        <p:nvPicPr>
          <p:cNvPr id="7" name="Picture Placeholder 6"/>
          <p:cNvPicPr>
            <a:picLocks noGrp="1" noChangeAspect="1"/>
          </p:cNvPicPr>
          <p:nvPr>
            <p:ph type="pic" idx="1"/>
          </p:nvPr>
        </p:nvPicPr>
        <p:blipFill>
          <a:blip r:embed="rId1"/>
          <a:stretch>
            <a:fillRect/>
          </a:stretch>
        </p:blipFill>
        <p:spPr>
          <a:xfrm>
            <a:off x="3444875" y="664845"/>
            <a:ext cx="5560060" cy="55276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endParaRPr lang="x-none" dirty="0"/>
          </a:p>
        </p:txBody>
      </p:sp>
      <p:sp>
        <p:nvSpPr>
          <p:cNvPr id="3" name="Content Placeholder 2"/>
          <p:cNvSpPr>
            <a:spLocks noGrp="1"/>
          </p:cNvSpPr>
          <p:nvPr>
            <p:ph idx="1"/>
          </p:nvPr>
        </p:nvSpPr>
        <p:spPr>
          <a:xfrm>
            <a:off x="581192" y="2180497"/>
            <a:ext cx="11029615" cy="4201830"/>
          </a:xfrm>
        </p:spPr>
        <p:txBody>
          <a:bodyPr>
            <a:normAutofit fontScale="92500" lnSpcReduction="20000"/>
          </a:bodyPr>
          <a:lstStyle/>
          <a:p>
            <a:pPr algn="l"/>
            <a:r>
              <a:rPr lang="en-US" b="1" i="0" dirty="0">
                <a:solidFill>
                  <a:srgbClr val="292929"/>
                </a:solidFill>
                <a:effectLst/>
                <a:latin typeface="Times New Roman" panose="02020603050405020304" charset="0"/>
                <a:cs typeface="Times New Roman" panose="02020603050405020304" charset="0"/>
              </a:rPr>
              <a:t>True Positive(TP):</a:t>
            </a:r>
            <a:endParaRPr lang="en-US" b="0" i="0" dirty="0">
              <a:solidFill>
                <a:srgbClr val="292929"/>
              </a:solidFill>
              <a:effectLst/>
              <a:latin typeface="Times New Roman" panose="02020603050405020304" charset="0"/>
              <a:cs typeface="Times New Roman" panose="02020603050405020304" charset="0"/>
            </a:endParaRPr>
          </a:p>
          <a:p>
            <a:pPr lvl="1"/>
            <a:r>
              <a:rPr lang="en-US" b="0" i="1" dirty="0">
                <a:solidFill>
                  <a:srgbClr val="292929"/>
                </a:solidFill>
                <a:effectLst/>
                <a:latin typeface="Times New Roman" panose="02020603050405020304" charset="0"/>
                <a:cs typeface="Times New Roman" panose="02020603050405020304" charset="0"/>
              </a:rPr>
              <a:t>Interpretation</a:t>
            </a:r>
            <a:r>
              <a:rPr lang="en-US" b="0" i="0" dirty="0">
                <a:solidFill>
                  <a:srgbClr val="292929"/>
                </a:solidFill>
                <a:effectLst/>
                <a:latin typeface="Times New Roman" panose="02020603050405020304" charset="0"/>
                <a:cs typeface="Times New Roman" panose="02020603050405020304" charset="0"/>
              </a:rPr>
              <a:t>: You predicted positive and it’s true.</a:t>
            </a:r>
            <a:endParaRPr lang="en-US" b="0" i="0" dirty="0">
              <a:solidFill>
                <a:srgbClr val="292929"/>
              </a:solidFill>
              <a:effectLst/>
              <a:latin typeface="Times New Roman" panose="02020603050405020304" charset="0"/>
              <a:cs typeface="Times New Roman" panose="02020603050405020304" charset="0"/>
            </a:endParaRPr>
          </a:p>
          <a:p>
            <a:pPr lvl="1"/>
            <a:r>
              <a:rPr lang="en-US" dirty="0">
                <a:solidFill>
                  <a:srgbClr val="222222"/>
                </a:solidFill>
                <a:latin typeface="Times New Roman" panose="02020603050405020304" charset="0"/>
                <a:cs typeface="Times New Roman" panose="02020603050405020304" charset="0"/>
              </a:rPr>
              <a:t>Y</a:t>
            </a:r>
            <a:r>
              <a:rPr lang="en-US" b="0" i="0" dirty="0">
                <a:solidFill>
                  <a:srgbClr val="222222"/>
                </a:solidFill>
                <a:effectLst/>
                <a:latin typeface="Times New Roman" panose="02020603050405020304" charset="0"/>
                <a:cs typeface="Times New Roman" panose="02020603050405020304" charset="0"/>
              </a:rPr>
              <a:t>ou had predicted that France would win the world cup, and it won. </a:t>
            </a:r>
            <a:endParaRPr lang="en-US" b="0" i="0" dirty="0">
              <a:solidFill>
                <a:srgbClr val="222222"/>
              </a:solidFill>
              <a:effectLst/>
              <a:latin typeface="Times New Roman" panose="02020603050405020304" charset="0"/>
              <a:cs typeface="Times New Roman" panose="02020603050405020304" charset="0"/>
            </a:endParaRPr>
          </a:p>
          <a:p>
            <a:r>
              <a:rPr lang="en-US" b="1" i="0" dirty="0">
                <a:solidFill>
                  <a:srgbClr val="292929"/>
                </a:solidFill>
                <a:effectLst/>
                <a:latin typeface="Times New Roman" panose="02020603050405020304" charset="0"/>
                <a:cs typeface="Times New Roman" panose="02020603050405020304" charset="0"/>
              </a:rPr>
              <a:t>True Negative(TN):</a:t>
            </a:r>
            <a:endParaRPr lang="en-US" b="0" i="0" dirty="0">
              <a:solidFill>
                <a:srgbClr val="292929"/>
              </a:solidFill>
              <a:effectLst/>
              <a:latin typeface="Times New Roman" panose="02020603050405020304" charset="0"/>
              <a:cs typeface="Times New Roman" panose="02020603050405020304" charset="0"/>
            </a:endParaRPr>
          </a:p>
          <a:p>
            <a:pPr lvl="1"/>
            <a:r>
              <a:rPr lang="en-US" b="0" i="1" dirty="0">
                <a:solidFill>
                  <a:srgbClr val="292929"/>
                </a:solidFill>
                <a:effectLst/>
                <a:latin typeface="Times New Roman" panose="02020603050405020304" charset="0"/>
                <a:cs typeface="Times New Roman" panose="02020603050405020304" charset="0"/>
              </a:rPr>
              <a:t>Interpretation:</a:t>
            </a:r>
            <a:r>
              <a:rPr lang="en-US" b="0" i="0" dirty="0">
                <a:solidFill>
                  <a:srgbClr val="292929"/>
                </a:solidFill>
                <a:effectLst/>
                <a:latin typeface="Times New Roman" panose="02020603050405020304" charset="0"/>
                <a:cs typeface="Times New Roman" panose="02020603050405020304" charset="0"/>
              </a:rPr>
              <a:t> You predicted negative and it’s true.</a:t>
            </a:r>
            <a:endParaRPr lang="en-US" b="0" i="0" dirty="0">
              <a:solidFill>
                <a:srgbClr val="292929"/>
              </a:solidFill>
              <a:effectLst/>
              <a:latin typeface="Times New Roman" panose="02020603050405020304" charset="0"/>
              <a:cs typeface="Times New Roman" panose="02020603050405020304" charset="0"/>
            </a:endParaRPr>
          </a:p>
          <a:p>
            <a:pPr lvl="1"/>
            <a:r>
              <a:rPr lang="en-US" b="0" i="0" dirty="0">
                <a:solidFill>
                  <a:srgbClr val="222222"/>
                </a:solidFill>
                <a:effectLst/>
                <a:latin typeface="Times New Roman" panose="02020603050405020304" charset="0"/>
                <a:cs typeface="Times New Roman" panose="02020603050405020304" charset="0"/>
              </a:rPr>
              <a:t>You had predicted that England would not win, and it lost. </a:t>
            </a:r>
            <a:endParaRPr lang="en-US" b="0" i="0" dirty="0">
              <a:solidFill>
                <a:srgbClr val="222222"/>
              </a:solidFill>
              <a:effectLst/>
              <a:latin typeface="Times New Roman" panose="02020603050405020304" charset="0"/>
              <a:cs typeface="Times New Roman" panose="02020603050405020304" charset="0"/>
            </a:endParaRPr>
          </a:p>
          <a:p>
            <a:r>
              <a:rPr lang="en-US" b="1" i="0" dirty="0">
                <a:solidFill>
                  <a:srgbClr val="292929"/>
                </a:solidFill>
                <a:effectLst/>
                <a:latin typeface="Times New Roman" panose="02020603050405020304" charset="0"/>
                <a:cs typeface="Times New Roman" panose="02020603050405020304" charset="0"/>
              </a:rPr>
              <a:t>False Positive(FP): (Type 1 Error)</a:t>
            </a:r>
            <a:endParaRPr lang="en-US" b="0" i="0" dirty="0">
              <a:solidFill>
                <a:srgbClr val="292929"/>
              </a:solidFill>
              <a:effectLst/>
              <a:latin typeface="Times New Roman" panose="02020603050405020304" charset="0"/>
              <a:cs typeface="Times New Roman" panose="02020603050405020304" charset="0"/>
            </a:endParaRPr>
          </a:p>
          <a:p>
            <a:pPr lvl="1"/>
            <a:r>
              <a:rPr lang="en-US" b="0" i="1" dirty="0">
                <a:solidFill>
                  <a:srgbClr val="292929"/>
                </a:solidFill>
                <a:effectLst/>
                <a:latin typeface="Times New Roman" panose="02020603050405020304" charset="0"/>
                <a:cs typeface="Times New Roman" panose="02020603050405020304" charset="0"/>
              </a:rPr>
              <a:t>Interpretation</a:t>
            </a:r>
            <a:r>
              <a:rPr lang="en-US" b="0" i="0" dirty="0">
                <a:solidFill>
                  <a:srgbClr val="292929"/>
                </a:solidFill>
                <a:effectLst/>
                <a:latin typeface="Times New Roman" panose="02020603050405020304" charset="0"/>
                <a:cs typeface="Times New Roman" panose="02020603050405020304" charset="0"/>
              </a:rPr>
              <a:t>: You predicted positive and it’s false.</a:t>
            </a:r>
            <a:endParaRPr lang="en-US" b="0" i="0" dirty="0">
              <a:solidFill>
                <a:srgbClr val="292929"/>
              </a:solidFill>
              <a:effectLst/>
              <a:latin typeface="Times New Roman" panose="02020603050405020304" charset="0"/>
              <a:cs typeface="Times New Roman" panose="02020603050405020304" charset="0"/>
            </a:endParaRPr>
          </a:p>
          <a:p>
            <a:pPr lvl="1"/>
            <a:r>
              <a:rPr lang="en-US" b="0" i="0" dirty="0">
                <a:solidFill>
                  <a:srgbClr val="222222"/>
                </a:solidFill>
                <a:effectLst/>
                <a:latin typeface="Times New Roman" panose="02020603050405020304" charset="0"/>
                <a:cs typeface="Times New Roman" panose="02020603050405020304" charset="0"/>
              </a:rPr>
              <a:t>You had predicted that England would win, but it lost</a:t>
            </a:r>
            <a:r>
              <a:rPr lang="en-US" b="0" i="0" dirty="0">
                <a:solidFill>
                  <a:srgbClr val="292929"/>
                </a:solidFill>
                <a:effectLst/>
                <a:latin typeface="Times New Roman" panose="02020603050405020304" charset="0"/>
                <a:cs typeface="Times New Roman" panose="02020603050405020304" charset="0"/>
              </a:rPr>
              <a:t>.</a:t>
            </a:r>
            <a:endParaRPr lang="en-US" b="0" i="0" dirty="0">
              <a:solidFill>
                <a:srgbClr val="292929"/>
              </a:solidFill>
              <a:effectLst/>
              <a:latin typeface="Times New Roman" panose="02020603050405020304" charset="0"/>
              <a:cs typeface="Times New Roman" panose="02020603050405020304" charset="0"/>
            </a:endParaRPr>
          </a:p>
          <a:p>
            <a:pPr algn="l"/>
            <a:r>
              <a:rPr lang="en-US" b="1" i="0" dirty="0">
                <a:solidFill>
                  <a:srgbClr val="292929"/>
                </a:solidFill>
                <a:effectLst/>
                <a:latin typeface="Times New Roman" panose="02020603050405020304" charset="0"/>
                <a:cs typeface="Times New Roman" panose="02020603050405020304" charset="0"/>
              </a:rPr>
              <a:t>False Negative(FN): (Type 2 Error)</a:t>
            </a:r>
            <a:endParaRPr lang="en-US" b="0" i="0" dirty="0">
              <a:solidFill>
                <a:srgbClr val="292929"/>
              </a:solidFill>
              <a:effectLst/>
              <a:latin typeface="Times New Roman" panose="02020603050405020304" charset="0"/>
              <a:cs typeface="Times New Roman" panose="02020603050405020304" charset="0"/>
            </a:endParaRPr>
          </a:p>
          <a:p>
            <a:pPr lvl="1"/>
            <a:r>
              <a:rPr lang="en-US" b="0" i="1" dirty="0">
                <a:solidFill>
                  <a:srgbClr val="292929"/>
                </a:solidFill>
                <a:effectLst/>
                <a:latin typeface="Times New Roman" panose="02020603050405020304" charset="0"/>
                <a:cs typeface="Times New Roman" panose="02020603050405020304" charset="0"/>
              </a:rPr>
              <a:t>Interpretation</a:t>
            </a:r>
            <a:r>
              <a:rPr lang="en-US" b="0" i="0" dirty="0">
                <a:solidFill>
                  <a:srgbClr val="292929"/>
                </a:solidFill>
                <a:effectLst/>
                <a:latin typeface="Times New Roman" panose="02020603050405020304" charset="0"/>
                <a:cs typeface="Times New Roman" panose="02020603050405020304" charset="0"/>
              </a:rPr>
              <a:t>: You predicted negative and it’s false.</a:t>
            </a:r>
            <a:endParaRPr lang="en-US" b="0" i="0" dirty="0">
              <a:solidFill>
                <a:srgbClr val="292929"/>
              </a:solidFill>
              <a:effectLst/>
              <a:latin typeface="Times New Roman" panose="02020603050405020304" charset="0"/>
              <a:cs typeface="Times New Roman" panose="02020603050405020304" charset="0"/>
            </a:endParaRPr>
          </a:p>
          <a:p>
            <a:pPr lvl="1"/>
            <a:r>
              <a:rPr lang="en-US" b="0" i="0" dirty="0">
                <a:solidFill>
                  <a:srgbClr val="222222"/>
                </a:solidFill>
                <a:effectLst/>
                <a:latin typeface="Times New Roman" panose="02020603050405020304" charset="0"/>
                <a:cs typeface="Times New Roman" panose="02020603050405020304" charset="0"/>
              </a:rPr>
              <a:t>You had predicted that France would not win, but it won</a:t>
            </a:r>
            <a:r>
              <a:rPr lang="en-US" b="0" i="0" dirty="0">
                <a:solidFill>
                  <a:srgbClr val="292929"/>
                </a:solidFill>
                <a:effectLst/>
                <a:latin typeface="Times New Roman" panose="02020603050405020304" charset="0"/>
                <a:cs typeface="Times New Roman" panose="02020603050405020304" charset="0"/>
              </a:rPr>
              <a:t>.</a:t>
            </a:r>
            <a:endParaRPr lang="en-US" b="0" i="0" dirty="0">
              <a:solidFill>
                <a:srgbClr val="292929"/>
              </a:solidFill>
              <a:effectLst/>
              <a:latin typeface="Times New Roman" panose="02020603050405020304" charset="0"/>
              <a:cs typeface="Times New Roman" panose="02020603050405020304" charset="0"/>
            </a:endParaRPr>
          </a:p>
          <a:p>
            <a:pPr algn="l"/>
            <a:r>
              <a:rPr lang="en-US" b="0" i="0" dirty="0">
                <a:solidFill>
                  <a:srgbClr val="292929"/>
                </a:solidFill>
                <a:effectLst/>
                <a:latin typeface="Times New Roman" panose="02020603050405020304" charset="0"/>
                <a:cs typeface="Times New Roman" panose="02020603050405020304" charset="0"/>
              </a:rPr>
              <a:t>Just Remember, We describe predicted values as Positive and Negative and actual values as True and False.</a:t>
            </a:r>
            <a:endParaRPr lang="en-US" b="0" i="0" dirty="0">
              <a:solidFill>
                <a:srgbClr val="292929"/>
              </a:solidFill>
              <a:effectLst/>
              <a:latin typeface="Times New Roman" panose="02020603050405020304" charset="0"/>
              <a:cs typeface="Times New Roman" panose="02020603050405020304" charset="0"/>
            </a:endParaRPr>
          </a:p>
          <a:p>
            <a:endParaRPr lang="en-US" b="0" i="0" dirty="0">
              <a:solidFill>
                <a:srgbClr val="333333"/>
              </a:solidFill>
              <a:effectLst/>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 Multiclass</a:t>
            </a:r>
            <a:endParaRPr lang="en-US" dirty="0"/>
          </a:p>
        </p:txBody>
      </p:sp>
      <p:pic>
        <p:nvPicPr>
          <p:cNvPr id="307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94703" y="2262736"/>
            <a:ext cx="9802594" cy="3515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 Multiclass</a:t>
            </a:r>
            <a:endParaRPr lang="en-US" dirty="0"/>
          </a:p>
        </p:txBody>
      </p:sp>
      <p:sp>
        <p:nvSpPr>
          <p:cNvPr id="3" name="Content Placeholder 2"/>
          <p:cNvSpPr>
            <a:spLocks noGrp="1"/>
          </p:cNvSpPr>
          <p:nvPr>
            <p:ph idx="1"/>
          </p:nvPr>
        </p:nvSpPr>
        <p:spPr/>
        <p:txBody>
          <a:bodyPr>
            <a:normAutofit lnSpcReduction="10000"/>
          </a:bodyPr>
          <a:lstStyle/>
          <a:p>
            <a:r>
              <a:rPr lang="en-US" dirty="0"/>
              <a:t>IRIS Dataset</a:t>
            </a:r>
            <a:endParaRPr lang="en-US" dirty="0"/>
          </a:p>
          <a:p>
            <a:pPr lvl="1"/>
            <a:r>
              <a:rPr lang="en-US" b="0" i="0" dirty="0">
                <a:solidFill>
                  <a:srgbClr val="222222"/>
                </a:solidFill>
                <a:effectLst/>
                <a:latin typeface="Lato" panose="020F0502020204030203" pitchFamily="34" charset="0"/>
              </a:rPr>
              <a:t>The dataset has 3 flowers as outputs or classes, Versicolor, Virginia, </a:t>
            </a:r>
            <a:r>
              <a:rPr lang="en-US" b="0" i="0" dirty="0" err="1">
                <a:solidFill>
                  <a:srgbClr val="222222"/>
                </a:solidFill>
                <a:effectLst/>
                <a:latin typeface="Lato" panose="020F0502020204030203" pitchFamily="34" charset="0"/>
              </a:rPr>
              <a:t>Setosa</a:t>
            </a:r>
            <a:r>
              <a:rPr lang="en-US" b="0" i="0" dirty="0">
                <a:solidFill>
                  <a:srgbClr val="222222"/>
                </a:solidFill>
                <a:effectLst/>
                <a:latin typeface="Lato" panose="020F0502020204030203" pitchFamily="34" charset="0"/>
              </a:rPr>
              <a:t>.</a:t>
            </a:r>
            <a:endParaRPr lang="en-US" b="0" i="0" dirty="0">
              <a:solidFill>
                <a:srgbClr val="222222"/>
              </a:solidFill>
              <a:effectLst/>
              <a:latin typeface="Lato" panose="020F0502020204030203" pitchFamily="34" charset="0"/>
            </a:endParaRPr>
          </a:p>
          <a:p>
            <a:pPr lvl="1"/>
            <a:endParaRPr lang="en-US" dirty="0">
              <a:solidFill>
                <a:srgbClr val="222222"/>
              </a:solidFill>
              <a:latin typeface="Lato" panose="020F0502020204030203" pitchFamily="34" charset="0"/>
            </a:endParaRPr>
          </a:p>
          <a:p>
            <a:pPr lvl="1"/>
            <a:endParaRPr lang="en-US" b="0" i="0" dirty="0">
              <a:solidFill>
                <a:srgbClr val="222222"/>
              </a:solidFill>
              <a:effectLst/>
              <a:latin typeface="Lato" panose="020F0502020204030203" pitchFamily="34" charset="0"/>
            </a:endParaRPr>
          </a:p>
          <a:p>
            <a:pPr lvl="1"/>
            <a:endParaRPr lang="en-US" dirty="0">
              <a:solidFill>
                <a:srgbClr val="222222"/>
              </a:solidFill>
              <a:latin typeface="Lato" panose="020F0502020204030203" pitchFamily="34" charset="0"/>
            </a:endParaRPr>
          </a:p>
          <a:p>
            <a:pPr lvl="1"/>
            <a:endParaRPr lang="en-US" b="0" i="0" dirty="0">
              <a:solidFill>
                <a:srgbClr val="222222"/>
              </a:solidFill>
              <a:effectLst/>
              <a:latin typeface="Lato" panose="020F0502020204030203" pitchFamily="34" charset="0"/>
            </a:endParaRPr>
          </a:p>
          <a:p>
            <a:pPr lvl="1"/>
            <a:endParaRPr lang="en-US" dirty="0">
              <a:solidFill>
                <a:srgbClr val="222222"/>
              </a:solidFill>
              <a:latin typeface="Lato" panose="020F0502020204030203" pitchFamily="34" charset="0"/>
            </a:endParaRPr>
          </a:p>
          <a:p>
            <a:pPr lvl="1"/>
            <a:endParaRPr lang="en-US" b="0" i="0" dirty="0" smtClean="0">
              <a:solidFill>
                <a:srgbClr val="222222"/>
              </a:solidFill>
              <a:effectLst/>
              <a:latin typeface="Lato" panose="020F0502020204030203" pitchFamily="34" charset="0"/>
            </a:endParaRPr>
          </a:p>
          <a:p>
            <a:pPr lvl="1"/>
            <a:endParaRPr lang="en-US" b="0" i="0" dirty="0">
              <a:solidFill>
                <a:srgbClr val="222222"/>
              </a:solidFill>
              <a:effectLst/>
              <a:latin typeface="Lato" panose="020F0502020204030203" pitchFamily="34" charset="0"/>
            </a:endParaRPr>
          </a:p>
          <a:p>
            <a:pPr lvl="1"/>
            <a:r>
              <a:rPr lang="en-US" b="0" i="0" dirty="0">
                <a:solidFill>
                  <a:srgbClr val="222222"/>
                </a:solidFill>
                <a:effectLst/>
                <a:latin typeface="Lato" panose="020F0502020204030203" pitchFamily="34" charset="0"/>
              </a:rPr>
              <a:t>How to calculate TP, FP, TN, FN</a:t>
            </a:r>
            <a:endParaRPr lang="en-US" b="0" i="0" dirty="0">
              <a:solidFill>
                <a:srgbClr val="222222"/>
              </a:solidFill>
              <a:effectLst/>
              <a:latin typeface="Lato" panose="020F0502020204030203" pitchFamily="34" charset="0"/>
            </a:endParaRPr>
          </a:p>
          <a:p>
            <a:pPr lvl="1"/>
            <a:endParaRPr lang="en-US" dirty="0"/>
          </a:p>
        </p:txBody>
      </p:sp>
      <p:pic>
        <p:nvPicPr>
          <p:cNvPr id="5" name="Picture 4"/>
          <p:cNvPicPr>
            <a:picLocks noChangeAspect="1"/>
          </p:cNvPicPr>
          <p:nvPr/>
        </p:nvPicPr>
        <p:blipFill>
          <a:blip r:embed="rId1"/>
          <a:stretch>
            <a:fillRect/>
          </a:stretch>
        </p:blipFill>
        <p:spPr>
          <a:xfrm>
            <a:off x="2933847" y="2987760"/>
            <a:ext cx="6615158" cy="2274729"/>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 Multiclass</a:t>
            </a:r>
            <a:endParaRPr lang="en-US" dirty="0"/>
          </a:p>
        </p:txBody>
      </p:sp>
      <p:sp>
        <p:nvSpPr>
          <p:cNvPr id="3" name="Content Placeholder 2"/>
          <p:cNvSpPr>
            <a:spLocks noGrp="1"/>
          </p:cNvSpPr>
          <p:nvPr>
            <p:ph idx="1"/>
          </p:nvPr>
        </p:nvSpPr>
        <p:spPr>
          <a:xfrm>
            <a:off x="575310" y="2141537"/>
            <a:ext cx="10515600" cy="1354138"/>
          </a:xfrm>
        </p:spPr>
        <p:txBody>
          <a:bodyPr>
            <a:normAutofit/>
          </a:bodyPr>
          <a:lstStyle/>
          <a:p>
            <a:pPr algn="l"/>
            <a:r>
              <a:rPr lang="en-US" b="1" i="0" dirty="0">
                <a:solidFill>
                  <a:srgbClr val="222222"/>
                </a:solidFill>
                <a:effectLst/>
                <a:latin typeface="Lato" panose="020F0502020204030203" pitchFamily="34" charset="0"/>
              </a:rPr>
              <a:t>How to </a:t>
            </a:r>
            <a:r>
              <a:rPr lang="en-US" b="1" i="0" dirty="0" smtClean="0">
                <a:solidFill>
                  <a:srgbClr val="222222"/>
                </a:solidFill>
                <a:effectLst/>
                <a:latin typeface="Lato" panose="020F0502020204030203" pitchFamily="34" charset="0"/>
              </a:rPr>
              <a:t>calculate </a:t>
            </a:r>
            <a:r>
              <a:rPr lang="en-US" b="1" i="0" dirty="0">
                <a:solidFill>
                  <a:srgbClr val="222222"/>
                </a:solidFill>
                <a:effectLst/>
                <a:latin typeface="Lato" panose="020F0502020204030203" pitchFamily="34" charset="0"/>
              </a:rPr>
              <a:t>TP :</a:t>
            </a:r>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TP: The True positive value is where the actual value and predicted value are the same.</a:t>
            </a:r>
            <a:endParaRPr lang="en-US" b="0" i="0" dirty="0">
              <a:solidFill>
                <a:srgbClr val="222222"/>
              </a:solidFill>
              <a:effectLst/>
              <a:latin typeface="Lato" panose="020F0502020204030203" pitchFamily="34" charset="0"/>
            </a:endParaRPr>
          </a:p>
          <a:p>
            <a:endParaRPr lang="en-US" dirty="0"/>
          </a:p>
        </p:txBody>
      </p:sp>
      <p:pic>
        <p:nvPicPr>
          <p:cNvPr id="5" name="Picture 4"/>
          <p:cNvPicPr>
            <a:picLocks noChangeAspect="1"/>
          </p:cNvPicPr>
          <p:nvPr/>
        </p:nvPicPr>
        <p:blipFill>
          <a:blip r:embed="rId1"/>
          <a:stretch>
            <a:fillRect/>
          </a:stretch>
        </p:blipFill>
        <p:spPr>
          <a:xfrm>
            <a:off x="854905" y="3190875"/>
            <a:ext cx="4267200" cy="3362325"/>
          </a:xfrm>
          <a:prstGeom prst="rect">
            <a:avLst/>
          </a:prstGeom>
        </p:spPr>
      </p:pic>
      <p:sp>
        <p:nvSpPr>
          <p:cNvPr id="6" name="TextBox 5"/>
          <p:cNvSpPr txBox="1"/>
          <p:nvPr/>
        </p:nvSpPr>
        <p:spPr>
          <a:xfrm>
            <a:off x="5151120" y="3794762"/>
            <a:ext cx="5063490" cy="646331"/>
          </a:xfrm>
          <a:prstGeom prst="rect">
            <a:avLst/>
          </a:prstGeom>
          <a:noFill/>
        </p:spPr>
        <p:txBody>
          <a:bodyPr wrap="square" rtlCol="0">
            <a:spAutoFit/>
          </a:bodyPr>
          <a:lstStyle/>
          <a:p>
            <a:r>
              <a:rPr lang="en-US" dirty="0"/>
              <a:t>For SETOSA:</a:t>
            </a:r>
            <a:endParaRPr lang="en-US" dirty="0"/>
          </a:p>
          <a:p>
            <a:r>
              <a:rPr lang="en-US" dirty="0" smtClean="0"/>
              <a:t>TP</a:t>
            </a:r>
            <a:r>
              <a:rPr lang="en-US" dirty="0"/>
              <a:t>=  5     (R1C1)</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sp>
        <p:nvSpPr>
          <p:cNvPr id="3" name="Content Placeholder 2"/>
          <p:cNvSpPr>
            <a:spLocks noGrp="1"/>
          </p:cNvSpPr>
          <p:nvPr>
            <p:ph idx="1"/>
          </p:nvPr>
        </p:nvSpPr>
        <p:spPr>
          <a:xfrm>
            <a:off x="643336" y="1772124"/>
            <a:ext cx="11029615" cy="3678303"/>
          </a:xfrm>
        </p:spPr>
        <p:txBody>
          <a:bodyPr/>
          <a:lstStyle/>
          <a:p>
            <a:r>
              <a:rPr lang="en-US" b="1" dirty="0"/>
              <a:t>Accuracy</a:t>
            </a:r>
            <a:r>
              <a:rPr lang="en-US" dirty="0"/>
              <a:t> measures the proportion of correctly classified cases from the total number of objects in the dataset. To compute the metric, divide the number of correct predictions by the total number of predictions made by the model</a:t>
            </a:r>
            <a:r>
              <a:rPr lang="en-US" dirty="0" smtClean="0"/>
              <a:t>.</a:t>
            </a:r>
            <a:endParaRPr lang="en-US" dirty="0" smtClean="0"/>
          </a:p>
          <a:p>
            <a:r>
              <a:rPr lang="en-US" dirty="0"/>
              <a:t>accuracy represents the proportion of correct predictions among all the instances</a:t>
            </a:r>
            <a:r>
              <a:rPr lang="en-US" dirty="0" smtClean="0"/>
              <a:t>.</a:t>
            </a:r>
            <a:endParaRPr lang="en-US" dirty="0" smtClean="0"/>
          </a:p>
          <a:p>
            <a:pPr marL="629920" lvl="2" indent="0">
              <a:buNone/>
            </a:pPr>
            <a:r>
              <a:rPr lang="en-US" dirty="0" smtClean="0"/>
              <a:t>				</a:t>
            </a:r>
            <a:endParaRPr lang="en-US" dirty="0" smtClean="0"/>
          </a:p>
          <a:p>
            <a:pPr marL="629920" lvl="2" indent="0">
              <a:buNone/>
            </a:pPr>
            <a:r>
              <a:rPr lang="en-US" dirty="0"/>
              <a:t>	</a:t>
            </a:r>
            <a:r>
              <a:rPr lang="en-US" dirty="0" smtClean="0"/>
              <a:t>		Accuracy=correct prediction/All instances</a:t>
            </a:r>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 Multiclass</a:t>
            </a:r>
            <a:endParaRPr lang="en-US" dirty="0"/>
          </a:p>
        </p:txBody>
      </p:sp>
      <p:sp>
        <p:nvSpPr>
          <p:cNvPr id="3" name="Content Placeholder 2"/>
          <p:cNvSpPr>
            <a:spLocks noGrp="1"/>
          </p:cNvSpPr>
          <p:nvPr>
            <p:ph idx="1"/>
          </p:nvPr>
        </p:nvSpPr>
        <p:spPr>
          <a:xfrm>
            <a:off x="575310" y="2141537"/>
            <a:ext cx="10515600" cy="1562955"/>
          </a:xfrm>
        </p:spPr>
        <p:txBody>
          <a:bodyPr>
            <a:normAutofit/>
          </a:bodyPr>
          <a:lstStyle/>
          <a:p>
            <a:pPr algn="l"/>
            <a:r>
              <a:rPr lang="en-US" b="1" i="0" dirty="0">
                <a:solidFill>
                  <a:srgbClr val="222222"/>
                </a:solidFill>
                <a:effectLst/>
                <a:latin typeface="Lato" panose="020F0502020204030203" pitchFamily="34" charset="0"/>
              </a:rPr>
              <a:t>How to calculate FN, FP, TN, TP :</a:t>
            </a:r>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FN: The False-negative value for a class will be the sum of values of corresponding rows except for the TP value.</a:t>
            </a:r>
            <a:endParaRPr lang="en-US" b="0" i="0" dirty="0">
              <a:solidFill>
                <a:srgbClr val="222222"/>
              </a:solidFill>
              <a:effectLst/>
              <a:latin typeface="Lato" panose="020F0502020204030203" pitchFamily="34" charset="0"/>
            </a:endParaRPr>
          </a:p>
          <a:p>
            <a:endParaRPr lang="en-US" dirty="0"/>
          </a:p>
        </p:txBody>
      </p:sp>
      <p:pic>
        <p:nvPicPr>
          <p:cNvPr id="5" name="Picture 4"/>
          <p:cNvPicPr>
            <a:picLocks noChangeAspect="1"/>
          </p:cNvPicPr>
          <p:nvPr/>
        </p:nvPicPr>
        <p:blipFill>
          <a:blip r:embed="rId1"/>
          <a:stretch>
            <a:fillRect/>
          </a:stretch>
        </p:blipFill>
        <p:spPr>
          <a:xfrm>
            <a:off x="1475348" y="3312524"/>
            <a:ext cx="4267200" cy="336232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 Multiclass</a:t>
            </a:r>
            <a:endParaRPr lang="en-US" dirty="0"/>
          </a:p>
        </p:txBody>
      </p:sp>
      <p:sp>
        <p:nvSpPr>
          <p:cNvPr id="3" name="Content Placeholder 2"/>
          <p:cNvSpPr>
            <a:spLocks noGrp="1"/>
          </p:cNvSpPr>
          <p:nvPr>
            <p:ph idx="1"/>
          </p:nvPr>
        </p:nvSpPr>
        <p:spPr>
          <a:xfrm>
            <a:off x="575310" y="2141537"/>
            <a:ext cx="10515600" cy="1562955"/>
          </a:xfrm>
        </p:spPr>
        <p:txBody>
          <a:bodyPr>
            <a:normAutofit/>
          </a:bodyPr>
          <a:lstStyle/>
          <a:p>
            <a:pPr algn="l"/>
            <a:r>
              <a:rPr lang="en-US" b="1" i="0" dirty="0">
                <a:solidFill>
                  <a:srgbClr val="222222"/>
                </a:solidFill>
                <a:effectLst/>
                <a:latin typeface="Lato" panose="020F0502020204030203" pitchFamily="34" charset="0"/>
              </a:rPr>
              <a:t>How to calculate FN, FP, TN, TP :</a:t>
            </a:r>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FN: The False-negative value for a class will be the sum of values of corresponding rows except for the TP value.</a:t>
            </a:r>
            <a:endParaRPr lang="en-US" b="0" i="0" dirty="0">
              <a:solidFill>
                <a:srgbClr val="222222"/>
              </a:solidFill>
              <a:effectLst/>
              <a:latin typeface="Lato" panose="020F0502020204030203" pitchFamily="34" charset="0"/>
            </a:endParaRPr>
          </a:p>
          <a:p>
            <a:endParaRPr lang="en-US" dirty="0"/>
          </a:p>
        </p:txBody>
      </p:sp>
      <p:pic>
        <p:nvPicPr>
          <p:cNvPr id="5" name="Picture 4"/>
          <p:cNvPicPr>
            <a:picLocks noChangeAspect="1"/>
          </p:cNvPicPr>
          <p:nvPr/>
        </p:nvPicPr>
        <p:blipFill>
          <a:blip r:embed="rId1"/>
          <a:stretch>
            <a:fillRect/>
          </a:stretch>
        </p:blipFill>
        <p:spPr>
          <a:xfrm>
            <a:off x="1475348" y="3312524"/>
            <a:ext cx="4267200" cy="3362325"/>
          </a:xfrm>
          <a:prstGeom prst="rect">
            <a:avLst/>
          </a:prstGeom>
        </p:spPr>
      </p:pic>
      <p:sp>
        <p:nvSpPr>
          <p:cNvPr id="6" name="TextBox 5"/>
          <p:cNvSpPr txBox="1"/>
          <p:nvPr/>
        </p:nvSpPr>
        <p:spPr>
          <a:xfrm>
            <a:off x="6400800" y="3817620"/>
            <a:ext cx="4411980" cy="646331"/>
          </a:xfrm>
          <a:prstGeom prst="rect">
            <a:avLst/>
          </a:prstGeom>
          <a:noFill/>
        </p:spPr>
        <p:txBody>
          <a:bodyPr wrap="square" rtlCol="0">
            <a:spAutoFit/>
          </a:bodyPr>
          <a:lstStyle/>
          <a:p>
            <a:r>
              <a:rPr lang="en-US" dirty="0"/>
              <a:t>For SETOSA:</a:t>
            </a:r>
            <a:endParaRPr lang="en-US" dirty="0"/>
          </a:p>
          <a:p>
            <a:r>
              <a:rPr lang="en-US" dirty="0"/>
              <a:t>FN=  7 + 4</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 Multiclass</a:t>
            </a:r>
            <a:endParaRPr lang="en-US" dirty="0"/>
          </a:p>
        </p:txBody>
      </p:sp>
      <p:sp>
        <p:nvSpPr>
          <p:cNvPr id="3" name="Content Placeholder 2"/>
          <p:cNvSpPr>
            <a:spLocks noGrp="1"/>
          </p:cNvSpPr>
          <p:nvPr>
            <p:ph idx="1"/>
          </p:nvPr>
        </p:nvSpPr>
        <p:spPr>
          <a:xfrm>
            <a:off x="575310" y="2141537"/>
            <a:ext cx="10515600" cy="1539509"/>
          </a:xfrm>
        </p:spPr>
        <p:txBody>
          <a:bodyPr>
            <a:normAutofit/>
          </a:bodyPr>
          <a:lstStyle/>
          <a:p>
            <a:pPr algn="l"/>
            <a:r>
              <a:rPr lang="en-US" b="1" i="0" dirty="0">
                <a:solidFill>
                  <a:srgbClr val="222222"/>
                </a:solidFill>
                <a:effectLst/>
                <a:latin typeface="Lato" panose="020F0502020204030203" pitchFamily="34" charset="0"/>
              </a:rPr>
              <a:t>How to calculate FN, FP, TN, TP :</a:t>
            </a:r>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FP: The False-positive value for a class will be the sum of values of the corresponding column except for the TP value.</a:t>
            </a:r>
            <a:endParaRPr lang="en-US" b="0" i="0" dirty="0">
              <a:solidFill>
                <a:srgbClr val="222222"/>
              </a:solidFill>
              <a:effectLst/>
              <a:latin typeface="Lato" panose="020F0502020204030203" pitchFamily="34" charset="0"/>
            </a:endParaRPr>
          </a:p>
          <a:p>
            <a:endParaRPr lang="en-US" dirty="0"/>
          </a:p>
        </p:txBody>
      </p:sp>
      <p:pic>
        <p:nvPicPr>
          <p:cNvPr id="5" name="Picture 4"/>
          <p:cNvPicPr>
            <a:picLocks noChangeAspect="1"/>
          </p:cNvPicPr>
          <p:nvPr/>
        </p:nvPicPr>
        <p:blipFill>
          <a:blip r:embed="rId1"/>
          <a:stretch>
            <a:fillRect/>
          </a:stretch>
        </p:blipFill>
        <p:spPr>
          <a:xfrm>
            <a:off x="1101090" y="3308106"/>
            <a:ext cx="4267200" cy="3362325"/>
          </a:xfrm>
          <a:prstGeom prst="rect">
            <a:avLst/>
          </a:prstGeom>
        </p:spPr>
      </p:pic>
      <p:sp>
        <p:nvSpPr>
          <p:cNvPr id="6" name="TextBox 5"/>
          <p:cNvSpPr txBox="1"/>
          <p:nvPr/>
        </p:nvSpPr>
        <p:spPr>
          <a:xfrm>
            <a:off x="6400800" y="3817620"/>
            <a:ext cx="4411980" cy="923330"/>
          </a:xfrm>
          <a:prstGeom prst="rect">
            <a:avLst/>
          </a:prstGeom>
          <a:noFill/>
        </p:spPr>
        <p:txBody>
          <a:bodyPr wrap="square" rtlCol="0">
            <a:spAutoFit/>
          </a:bodyPr>
          <a:lstStyle/>
          <a:p>
            <a:r>
              <a:rPr lang="en-US" dirty="0"/>
              <a:t>For SETOSA:</a:t>
            </a:r>
            <a:endParaRPr lang="en-US" dirty="0"/>
          </a:p>
          <a:p>
            <a:r>
              <a:rPr lang="en-US" dirty="0"/>
              <a:t>FN=  7 + 4      (R1C2+ R1C3)</a:t>
            </a:r>
            <a:endParaRPr lang="en-US" dirty="0"/>
          </a:p>
          <a:p>
            <a:r>
              <a:rPr lang="en-US" dirty="0"/>
              <a:t>FP=  0  +  0     (R2C1  +  R3C1)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 Multiclass</a:t>
            </a:r>
            <a:endParaRPr lang="en-US" dirty="0"/>
          </a:p>
        </p:txBody>
      </p:sp>
      <p:sp>
        <p:nvSpPr>
          <p:cNvPr id="3" name="Content Placeholder 2"/>
          <p:cNvSpPr>
            <a:spLocks noGrp="1"/>
          </p:cNvSpPr>
          <p:nvPr>
            <p:ph idx="1"/>
          </p:nvPr>
        </p:nvSpPr>
        <p:spPr>
          <a:xfrm>
            <a:off x="575310" y="2141537"/>
            <a:ext cx="10515600" cy="2020155"/>
          </a:xfrm>
        </p:spPr>
        <p:txBody>
          <a:bodyPr>
            <a:normAutofit/>
          </a:bodyPr>
          <a:lstStyle/>
          <a:p>
            <a:pPr algn="l"/>
            <a:r>
              <a:rPr lang="en-US" b="1" i="0" dirty="0">
                <a:solidFill>
                  <a:srgbClr val="222222"/>
                </a:solidFill>
                <a:effectLst/>
                <a:latin typeface="Lato" panose="020F0502020204030203" pitchFamily="34" charset="0"/>
              </a:rPr>
              <a:t>How to calculate FN, FP, TN, TP :</a:t>
            </a:r>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TN: The True Negative value for a class will be the sum of values of all columns and rows except the values of that class that we are calculating the values for.</a:t>
            </a:r>
            <a:endParaRPr lang="en-US" b="0" i="0" dirty="0">
              <a:solidFill>
                <a:srgbClr val="222222"/>
              </a:solidFill>
              <a:effectLst/>
              <a:latin typeface="Lato" panose="020F0502020204030203" pitchFamily="34" charset="0"/>
            </a:endParaRPr>
          </a:p>
          <a:p>
            <a:endParaRPr lang="en-US" dirty="0"/>
          </a:p>
        </p:txBody>
      </p:sp>
      <p:pic>
        <p:nvPicPr>
          <p:cNvPr id="5" name="Picture 4"/>
          <p:cNvPicPr>
            <a:picLocks noChangeAspect="1"/>
          </p:cNvPicPr>
          <p:nvPr/>
        </p:nvPicPr>
        <p:blipFill>
          <a:blip r:embed="rId1"/>
          <a:stretch>
            <a:fillRect/>
          </a:stretch>
        </p:blipFill>
        <p:spPr>
          <a:xfrm>
            <a:off x="1379220" y="3491091"/>
            <a:ext cx="3875536" cy="3053715"/>
          </a:xfrm>
          <a:prstGeom prst="rect">
            <a:avLst/>
          </a:prstGeom>
        </p:spPr>
      </p:pic>
      <p:sp>
        <p:nvSpPr>
          <p:cNvPr id="6" name="TextBox 5"/>
          <p:cNvSpPr txBox="1"/>
          <p:nvPr/>
        </p:nvSpPr>
        <p:spPr>
          <a:xfrm>
            <a:off x="6400800" y="3817620"/>
            <a:ext cx="4857750" cy="1200329"/>
          </a:xfrm>
          <a:prstGeom prst="rect">
            <a:avLst/>
          </a:prstGeom>
          <a:noFill/>
        </p:spPr>
        <p:txBody>
          <a:bodyPr wrap="square" rtlCol="0">
            <a:spAutoFit/>
          </a:bodyPr>
          <a:lstStyle/>
          <a:p>
            <a:r>
              <a:rPr lang="en-US" dirty="0"/>
              <a:t>For SETOSA:</a:t>
            </a:r>
            <a:endParaRPr lang="en-US" dirty="0"/>
          </a:p>
          <a:p>
            <a:r>
              <a:rPr lang="en-US" dirty="0"/>
              <a:t>FN=  7 + 4      (R1C2+ R1C3)</a:t>
            </a:r>
            <a:endParaRPr lang="en-US" dirty="0"/>
          </a:p>
          <a:p>
            <a:r>
              <a:rPr lang="en-US" dirty="0"/>
              <a:t>FP=  0  +  0     (R2C1  +  R3C1)</a:t>
            </a:r>
            <a:endParaRPr lang="en-US" dirty="0"/>
          </a:p>
          <a:p>
            <a:r>
              <a:rPr lang="en-US" dirty="0"/>
              <a:t>TN=  1 + 17 + 0 + 11  (R2C2 + R2C3 + R3C2 + R3C3</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 Multiclass</a:t>
            </a:r>
            <a:endParaRPr lang="en-US" dirty="0"/>
          </a:p>
        </p:txBody>
      </p:sp>
      <p:sp>
        <p:nvSpPr>
          <p:cNvPr id="3" name="Content Placeholder 2"/>
          <p:cNvSpPr>
            <a:spLocks noGrp="1"/>
          </p:cNvSpPr>
          <p:nvPr>
            <p:ph idx="1"/>
          </p:nvPr>
        </p:nvSpPr>
        <p:spPr>
          <a:xfrm>
            <a:off x="575310" y="2141537"/>
            <a:ext cx="10515600" cy="4351338"/>
          </a:xfrm>
        </p:spPr>
        <p:txBody>
          <a:bodyPr>
            <a:normAutofit/>
          </a:bodyPr>
          <a:lstStyle/>
          <a:p>
            <a:pPr algn="l"/>
            <a:r>
              <a:rPr lang="en-US" b="1" i="0" dirty="0">
                <a:solidFill>
                  <a:srgbClr val="222222"/>
                </a:solidFill>
                <a:effectLst/>
                <a:latin typeface="Lato" panose="020F0502020204030203" pitchFamily="34" charset="0"/>
              </a:rPr>
              <a:t>How to calculate FN, FP, TN, TP :</a:t>
            </a:r>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FN: The False-negative value for a class will be the sum of values of corresponding rows except for the TP value.</a:t>
            </a:r>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FP: The False-positive value for a class will be the sum of values of the corresponding column except for the TP value.</a:t>
            </a:r>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TN: The True Negative value for a class will be the sum of values of all columns and rows except the values of that class that we are calculating the values for.</a:t>
            </a:r>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TP: The True positive value is where the actual value and predicted value are the same.</a:t>
            </a:r>
            <a:endParaRPr lang="en-US" b="0" i="0" dirty="0">
              <a:solidFill>
                <a:srgbClr val="222222"/>
              </a:solidFill>
              <a:effectLst/>
              <a:latin typeface="Lato" panose="020F0502020204030203" pitchFamily="34" charset="0"/>
            </a:endParaRP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Multiclass Classification: Confusion Matrix</a:t>
            </a:r>
            <a:endParaRPr lang="en-US" dirty="0"/>
          </a:p>
        </p:txBody>
      </p:sp>
      <p:sp>
        <p:nvSpPr>
          <p:cNvPr id="3" name="Content Placeholder 2"/>
          <p:cNvSpPr>
            <a:spLocks noGrp="1"/>
          </p:cNvSpPr>
          <p:nvPr>
            <p:ph idx="1"/>
          </p:nvPr>
        </p:nvSpPr>
        <p:spPr>
          <a:xfrm>
            <a:off x="581192" y="2180496"/>
            <a:ext cx="11029615" cy="822477"/>
          </a:xfrm>
        </p:spPr>
        <p:txBody>
          <a:bodyPr/>
          <a:lstStyle/>
          <a:p>
            <a:r>
              <a:rPr lang="en-US" dirty="0"/>
              <a:t>MNIST Dataset: labels[0-9]</a:t>
            </a:r>
            <a:endParaRPr lang="en-US" dirty="0"/>
          </a:p>
          <a:p>
            <a:endParaRPr lang="en-US" dirty="0"/>
          </a:p>
        </p:txBody>
      </p:sp>
      <p:pic>
        <p:nvPicPr>
          <p:cNvPr id="7" name="Picture 6"/>
          <p:cNvPicPr>
            <a:picLocks noChangeAspect="1"/>
          </p:cNvPicPr>
          <p:nvPr/>
        </p:nvPicPr>
        <p:blipFill>
          <a:blip r:embed="rId1"/>
          <a:stretch>
            <a:fillRect/>
          </a:stretch>
        </p:blipFill>
        <p:spPr>
          <a:xfrm>
            <a:off x="1045235" y="2690523"/>
            <a:ext cx="9665110" cy="401161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831273" y="1080655"/>
            <a:ext cx="2881745" cy="369332"/>
          </a:xfrm>
          <a:prstGeom prst="rect">
            <a:avLst/>
          </a:prstGeom>
          <a:noFill/>
        </p:spPr>
        <p:txBody>
          <a:bodyPr wrap="square" rtlCol="0">
            <a:spAutoFit/>
          </a:bodyPr>
          <a:lstStyle/>
          <a:p>
            <a:r>
              <a:rPr lang="en-US" u="sng" dirty="0"/>
              <a:t>Example 1</a:t>
            </a:r>
            <a:endParaRPr lang="x-none" u="sng" dirty="0"/>
          </a:p>
        </p:txBody>
      </p:sp>
      <p:sp>
        <p:nvSpPr>
          <p:cNvPr id="7" name="TextBox 6"/>
          <p:cNvSpPr txBox="1"/>
          <p:nvPr/>
        </p:nvSpPr>
        <p:spPr>
          <a:xfrm>
            <a:off x="10649527" y="3491344"/>
            <a:ext cx="969818" cy="369332"/>
          </a:xfrm>
          <a:prstGeom prst="rect">
            <a:avLst/>
          </a:prstGeom>
          <a:noFill/>
        </p:spPr>
        <p:txBody>
          <a:bodyPr wrap="square" rtlCol="0">
            <a:spAutoFit/>
          </a:bodyPr>
          <a:lstStyle/>
          <a:p>
            <a:r>
              <a:rPr lang="en-US" dirty="0"/>
              <a:t>4</a:t>
            </a:r>
            <a:endParaRPr lang="x-none" dirty="0"/>
          </a:p>
        </p:txBody>
      </p:sp>
      <p:sp>
        <p:nvSpPr>
          <p:cNvPr id="9" name="TextBox 8"/>
          <p:cNvSpPr txBox="1"/>
          <p:nvPr/>
        </p:nvSpPr>
        <p:spPr>
          <a:xfrm>
            <a:off x="10649527" y="4613562"/>
            <a:ext cx="969818" cy="369332"/>
          </a:xfrm>
          <a:prstGeom prst="rect">
            <a:avLst/>
          </a:prstGeom>
          <a:noFill/>
        </p:spPr>
        <p:txBody>
          <a:bodyPr wrap="square" rtlCol="0">
            <a:spAutoFit/>
          </a:bodyPr>
          <a:lstStyle/>
          <a:p>
            <a:r>
              <a:rPr lang="en-US" dirty="0"/>
              <a:t>6</a:t>
            </a:r>
            <a:endParaRPr lang="x-none" dirty="0"/>
          </a:p>
        </p:txBody>
      </p:sp>
      <p:sp>
        <p:nvSpPr>
          <p:cNvPr id="17" name="TextBox 16"/>
          <p:cNvSpPr txBox="1"/>
          <p:nvPr/>
        </p:nvSpPr>
        <p:spPr>
          <a:xfrm>
            <a:off x="8409708" y="5370944"/>
            <a:ext cx="969818" cy="369332"/>
          </a:xfrm>
          <a:prstGeom prst="rect">
            <a:avLst/>
          </a:prstGeom>
          <a:noFill/>
        </p:spPr>
        <p:txBody>
          <a:bodyPr wrap="square" rtlCol="0">
            <a:spAutoFit/>
          </a:bodyPr>
          <a:lstStyle/>
          <a:p>
            <a:r>
              <a:rPr lang="en-US" dirty="0"/>
              <a:t>3</a:t>
            </a:r>
            <a:endParaRPr lang="x-none" dirty="0"/>
          </a:p>
        </p:txBody>
      </p:sp>
      <p:sp>
        <p:nvSpPr>
          <p:cNvPr id="24" name="TextBox 23"/>
          <p:cNvSpPr txBox="1"/>
          <p:nvPr/>
        </p:nvSpPr>
        <p:spPr>
          <a:xfrm>
            <a:off x="9679709" y="5370944"/>
            <a:ext cx="969818" cy="369332"/>
          </a:xfrm>
          <a:prstGeom prst="rect">
            <a:avLst/>
          </a:prstGeom>
          <a:noFill/>
        </p:spPr>
        <p:txBody>
          <a:bodyPr wrap="square" rtlCol="0">
            <a:spAutoFit/>
          </a:bodyPr>
          <a:lstStyle/>
          <a:p>
            <a:r>
              <a:rPr lang="en-US" dirty="0"/>
              <a:t>7</a:t>
            </a:r>
            <a:endParaRPr lang="x-none" dirty="0"/>
          </a:p>
        </p:txBody>
      </p:sp>
      <p:sp>
        <p:nvSpPr>
          <p:cNvPr id="25" name="TextBox 24"/>
          <p:cNvSpPr txBox="1"/>
          <p:nvPr/>
        </p:nvSpPr>
        <p:spPr>
          <a:xfrm>
            <a:off x="7019634" y="5370944"/>
            <a:ext cx="969818" cy="369332"/>
          </a:xfrm>
          <a:prstGeom prst="rect">
            <a:avLst/>
          </a:prstGeom>
          <a:noFill/>
        </p:spPr>
        <p:txBody>
          <a:bodyPr wrap="square" rtlCol="0">
            <a:spAutoFit/>
          </a:bodyPr>
          <a:lstStyle/>
          <a:p>
            <a:r>
              <a:rPr lang="en-US" dirty="0"/>
              <a:t>Total</a:t>
            </a:r>
            <a:endParaRPr lang="x-none" dirty="0"/>
          </a:p>
        </p:txBody>
      </p:sp>
      <p:sp>
        <p:nvSpPr>
          <p:cNvPr id="29" name="TextBox 28"/>
          <p:cNvSpPr txBox="1"/>
          <p:nvPr/>
        </p:nvSpPr>
        <p:spPr>
          <a:xfrm>
            <a:off x="10568842" y="2560903"/>
            <a:ext cx="969818" cy="369332"/>
          </a:xfrm>
          <a:prstGeom prst="rect">
            <a:avLst/>
          </a:prstGeom>
          <a:noFill/>
        </p:spPr>
        <p:txBody>
          <a:bodyPr wrap="square" rtlCol="0">
            <a:spAutoFit/>
          </a:bodyPr>
          <a:lstStyle/>
          <a:p>
            <a:r>
              <a:rPr lang="en-US" dirty="0"/>
              <a:t>Total</a:t>
            </a:r>
            <a:endParaRPr lang="x-none" dirty="0"/>
          </a:p>
        </p:txBody>
      </p:sp>
      <p:sp>
        <p:nvSpPr>
          <p:cNvPr id="30" name="TextBox 29"/>
          <p:cNvSpPr txBox="1"/>
          <p:nvPr/>
        </p:nvSpPr>
        <p:spPr>
          <a:xfrm>
            <a:off x="10672618" y="5366448"/>
            <a:ext cx="969818" cy="369332"/>
          </a:xfrm>
          <a:prstGeom prst="rect">
            <a:avLst/>
          </a:prstGeom>
          <a:noFill/>
        </p:spPr>
        <p:txBody>
          <a:bodyPr wrap="square" rtlCol="0">
            <a:spAutoFit/>
          </a:bodyPr>
          <a:lstStyle/>
          <a:p>
            <a:r>
              <a:rPr lang="en-US" dirty="0"/>
              <a:t>10</a:t>
            </a:r>
            <a:endParaRPr lang="x-none" dirty="0"/>
          </a:p>
        </p:txBody>
      </p:sp>
      <p:graphicFrame>
        <p:nvGraphicFramePr>
          <p:cNvPr id="2" name="Object 1"/>
          <p:cNvGraphicFramePr/>
          <p:nvPr/>
        </p:nvGraphicFramePr>
        <p:xfrm>
          <a:off x="923290" y="1894840"/>
          <a:ext cx="4880610" cy="3561715"/>
        </p:xfrm>
        <a:graphic>
          <a:graphicData uri="http://schemas.openxmlformats.org/presentationml/2006/ole">
            <mc:AlternateContent xmlns:mc="http://schemas.openxmlformats.org/markup-compatibility/2006">
              <mc:Choice xmlns:v="urn:schemas-microsoft-com:vml" Requires="v">
                <p:oleObj spid="_x0000_s1069" name="" r:id="rId1" imgW="4876800" imgH="3558540" progId="Paint.Picture">
                  <p:embed/>
                </p:oleObj>
              </mc:Choice>
              <mc:Fallback>
                <p:oleObj name="" r:id="rId1" imgW="4876800" imgH="3558540" progId="Paint.Picture">
                  <p:embed/>
                  <p:pic>
                    <p:nvPicPr>
                      <p:cNvPr id="0" name="Picture 3"/>
                      <p:cNvPicPr/>
                      <p:nvPr/>
                    </p:nvPicPr>
                    <p:blipFill>
                      <a:blip r:embed="rId2"/>
                      <a:stretch>
                        <a:fillRect/>
                      </a:stretch>
                    </p:blipFill>
                    <p:spPr>
                      <a:xfrm>
                        <a:off x="923290" y="1894840"/>
                        <a:ext cx="4880610" cy="3561715"/>
                      </a:xfrm>
                      <a:prstGeom prst="rect">
                        <a:avLst/>
                      </a:prstGeom>
                    </p:spPr>
                  </p:pic>
                </p:oleObj>
              </mc:Fallback>
            </mc:AlternateContent>
          </a:graphicData>
        </a:graphic>
      </p:graphicFrame>
      <p:graphicFrame>
        <p:nvGraphicFramePr>
          <p:cNvPr id="5" name="Object 4"/>
          <p:cNvGraphicFramePr/>
          <p:nvPr/>
        </p:nvGraphicFramePr>
        <p:xfrm>
          <a:off x="6527165" y="1894840"/>
          <a:ext cx="4041775" cy="3279140"/>
        </p:xfrm>
        <a:graphic>
          <a:graphicData uri="http://schemas.openxmlformats.org/presentationml/2006/ole">
            <mc:AlternateContent xmlns:mc="http://schemas.openxmlformats.org/markup-compatibility/2006">
              <mc:Choice xmlns:v="urn:schemas-microsoft-com:vml" Requires="v">
                <p:oleObj spid="_x0000_s1070" name="" r:id="rId3" imgW="4038600" imgH="3276600" progId="Paint.Picture">
                  <p:embed/>
                </p:oleObj>
              </mc:Choice>
              <mc:Fallback>
                <p:oleObj name="" r:id="rId3" imgW="4038600" imgH="3276600" progId="Paint.Picture">
                  <p:embed/>
                  <p:pic>
                    <p:nvPicPr>
                      <p:cNvPr id="0" name="Picture 7"/>
                      <p:cNvPicPr/>
                      <p:nvPr/>
                    </p:nvPicPr>
                    <p:blipFill>
                      <a:blip r:embed="rId4"/>
                      <a:stretch>
                        <a:fillRect/>
                      </a:stretch>
                    </p:blipFill>
                    <p:spPr>
                      <a:xfrm>
                        <a:off x="6527165" y="1894840"/>
                        <a:ext cx="4041775" cy="327914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7" grpId="0"/>
      <p:bldP spid="24" grpId="0"/>
      <p:bldP spid="25" grpId="0"/>
      <p:bldP spid="29" grpId="0"/>
      <p:bldP spid="3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1">
            <a:extLst>
              <a:ext uri="{BEBA8EAE-BF5A-486C-A8C5-ECC9F3942E4B}">
                <a14:imgProps xmlns:a14="http://schemas.microsoft.com/office/drawing/2010/main">
                  <a14:imgLayer r:embed="rId2">
                    <a14:imgEffect>
                      <a14:sharpenSoften amount="25000"/>
                    </a14:imgEffect>
                  </a14:imgLayer>
                </a14:imgProps>
              </a:ext>
            </a:extLst>
          </a:blip>
          <a:stretch>
            <a:fillRect/>
          </a:stretch>
        </p:blipFill>
        <p:spPr>
          <a:xfrm>
            <a:off x="1682630" y="365125"/>
            <a:ext cx="8826740" cy="612775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1">
            <a:extLst>
              <a:ext uri="{BEBA8EAE-BF5A-486C-A8C5-ECC9F3942E4B}">
                <a14:imgProps xmlns:a14="http://schemas.microsoft.com/office/drawing/2010/main">
                  <a14:imgLayer r:embed="rId2">
                    <a14:imgEffect>
                      <a14:sharpenSoften amount="25000"/>
                    </a14:imgEffect>
                  </a14:imgLayer>
                </a14:imgProps>
              </a:ext>
            </a:extLst>
          </a:blip>
          <a:stretch>
            <a:fillRect/>
          </a:stretch>
        </p:blipFill>
        <p:spPr>
          <a:xfrm>
            <a:off x="1800232" y="413123"/>
            <a:ext cx="8892236" cy="6079752"/>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1">
            <a:extLst>
              <a:ext uri="{BEBA8EAE-BF5A-486C-A8C5-ECC9F3942E4B}">
                <a14:imgProps xmlns:a14="http://schemas.microsoft.com/office/drawing/2010/main">
                  <a14:imgLayer r:embed="rId2">
                    <a14:imgEffect>
                      <a14:sharpenSoften amount="25000"/>
                    </a14:imgEffect>
                  </a14:imgLayer>
                </a14:imgProps>
              </a:ext>
            </a:extLst>
          </a:blip>
          <a:stretch>
            <a:fillRect/>
          </a:stretch>
        </p:blipFill>
        <p:spPr>
          <a:xfrm>
            <a:off x="838200" y="1825625"/>
            <a:ext cx="9335468" cy="39565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966353" y="1210938"/>
            <a:ext cx="9902537" cy="5521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Test and train Split</a:t>
            </a:r>
            <a:endParaRPr lang="x-none" dirty="0"/>
          </a:p>
        </p:txBody>
      </p:sp>
      <p:sp>
        <p:nvSpPr>
          <p:cNvPr id="6" name="Content Placeholder 5"/>
          <p:cNvSpPr>
            <a:spLocks noGrp="1"/>
          </p:cNvSpPr>
          <p:nvPr>
            <p:ph idx="1"/>
          </p:nvPr>
        </p:nvSpPr>
        <p:spPr/>
        <p:txBody>
          <a:bodyPr>
            <a:noAutofit/>
          </a:bodyPr>
          <a:lstStyle/>
          <a:p>
            <a:endParaRPr lang="en-US" sz="2000" i="0" dirty="0">
              <a:solidFill>
                <a:schemeClr val="tx1"/>
              </a:solidFill>
              <a:effectLst/>
            </a:endParaRPr>
          </a:p>
          <a:p>
            <a:r>
              <a:rPr lang="en-US" sz="2000" i="0" dirty="0">
                <a:solidFill>
                  <a:schemeClr val="tx1"/>
                </a:solidFill>
                <a:effectLst/>
              </a:rPr>
              <a:t>An important decision when developing any </a:t>
            </a:r>
            <a:r>
              <a:rPr lang="en-US" sz="2000" i="0" u="none" strike="noStrike" dirty="0">
                <a:solidFill>
                  <a:schemeClr val="tx1"/>
                </a:solidFill>
                <a:effectLst/>
                <a:hlinkClick r:id="rId1"/>
              </a:rPr>
              <a:t>machine learning</a:t>
            </a:r>
            <a:r>
              <a:rPr lang="en-US" sz="2000" i="0" dirty="0">
                <a:solidFill>
                  <a:schemeClr val="tx1"/>
                </a:solidFill>
                <a:effectLst/>
              </a:rPr>
              <a:t> model is how to evaluate its final performance</a:t>
            </a:r>
            <a:endParaRPr lang="en-US" sz="2000" dirty="0">
              <a:solidFill>
                <a:schemeClr val="tx1"/>
              </a:solidFill>
            </a:endParaRPr>
          </a:p>
          <a:p>
            <a:r>
              <a:rPr lang="en-US" sz="2000" i="0" dirty="0">
                <a:solidFill>
                  <a:schemeClr val="tx1"/>
                </a:solidFill>
                <a:effectLst/>
              </a:rPr>
              <a:t>To get an unbiased estimate of the model’s performance, we need to evaluate it on the data we didn’t use for training.</a:t>
            </a:r>
            <a:endParaRPr lang="en-US" sz="2000" i="0" dirty="0">
              <a:solidFill>
                <a:schemeClr val="tx1"/>
              </a:solidFill>
              <a:effectLst/>
            </a:endParaRPr>
          </a:p>
          <a:p>
            <a:r>
              <a:rPr lang="en-US" sz="2000" i="0" dirty="0">
                <a:solidFill>
                  <a:schemeClr val="tx1"/>
                </a:solidFill>
                <a:effectLst/>
              </a:rPr>
              <a:t>The simplest way to </a:t>
            </a:r>
            <a:r>
              <a:rPr lang="en-US" sz="2000" i="0" u="none" strike="noStrike" dirty="0">
                <a:solidFill>
                  <a:schemeClr val="tx1"/>
                </a:solidFill>
                <a:effectLst/>
                <a:hlinkClick r:id="rId2"/>
              </a:rPr>
              <a:t>split the data</a:t>
            </a:r>
            <a:r>
              <a:rPr lang="en-US" sz="2000" i="0" dirty="0">
                <a:solidFill>
                  <a:schemeClr val="tx1"/>
                </a:solidFill>
                <a:effectLst/>
              </a:rPr>
              <a:t> is to use the train-test split method.</a:t>
            </a:r>
            <a:endParaRPr lang="en-US" sz="2000" i="0" dirty="0">
              <a:solidFill>
                <a:schemeClr val="tx1"/>
              </a:solidFill>
              <a:effectLst/>
            </a:endParaRPr>
          </a:p>
          <a:p>
            <a:r>
              <a:rPr lang="en-US" sz="2000" i="0" dirty="0">
                <a:solidFill>
                  <a:schemeClr val="tx1"/>
                </a:solidFill>
                <a:effectLst/>
              </a:rPr>
              <a:t> It randomly partitions the dataset into two subsets (called training and test sets) so that the predefined percentage of the entire dataset is in the training set.</a:t>
            </a:r>
            <a:endParaRPr lang="en-US" sz="2000" i="0" dirty="0">
              <a:solidFill>
                <a:schemeClr val="tx1"/>
              </a:solidFill>
              <a:effectLst/>
            </a:endParaRPr>
          </a:p>
          <a:p>
            <a:r>
              <a:rPr lang="en-US" sz="2000" i="0" dirty="0">
                <a:solidFill>
                  <a:schemeClr val="tx1"/>
                </a:solidFill>
                <a:effectLst/>
              </a:rPr>
              <a:t>Then, we train our machine learning model on the training set and evaluate its performance on the test set. In this way, we are always sure that the samples used for training are not used for </a:t>
            </a:r>
            <a:r>
              <a:rPr lang="en-US" sz="2000" i="0" u="none" strike="noStrike" dirty="0">
                <a:solidFill>
                  <a:schemeClr val="tx1"/>
                </a:solidFill>
                <a:effectLst/>
                <a:hlinkClick r:id="rId3"/>
              </a:rPr>
              <a:t>evaluation</a:t>
            </a:r>
            <a:r>
              <a:rPr lang="en-US" sz="2000" i="0" dirty="0">
                <a:solidFill>
                  <a:schemeClr val="tx1"/>
                </a:solidFill>
                <a:effectLst/>
              </a:rPr>
              <a:t> and vice versa.</a:t>
            </a:r>
            <a:endParaRPr lang="en-US" sz="2000" i="0" dirty="0">
              <a:solidFill>
                <a:schemeClr val="tx1"/>
              </a:solidFill>
              <a:effectLst/>
            </a:endParaRPr>
          </a:p>
          <a:p>
            <a:r>
              <a:rPr lang="en-US" sz="2000" dirty="0">
                <a:solidFill>
                  <a:schemeClr val="tx1"/>
                </a:solidFill>
              </a:rPr>
              <a:t>Usually, we use 80/20 split.</a:t>
            </a:r>
            <a:endParaRPr lang="x-none" sz="2000" dirty="0">
              <a:solidFill>
                <a:schemeClr val="tx1"/>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Test and train Split</a:t>
            </a:r>
            <a:endParaRPr lang="x-none"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7211" y="2467628"/>
            <a:ext cx="7301620" cy="3006246"/>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a:t>
            </a:r>
            <a:endParaRPr lang="x-none" dirty="0"/>
          </a:p>
        </p:txBody>
      </p:sp>
      <p:sp>
        <p:nvSpPr>
          <p:cNvPr id="3" name="Content Placeholder 2"/>
          <p:cNvSpPr>
            <a:spLocks noGrp="1"/>
          </p:cNvSpPr>
          <p:nvPr>
            <p:ph idx="1"/>
          </p:nvPr>
        </p:nvSpPr>
        <p:spPr/>
        <p:txBody>
          <a:bodyPr>
            <a:normAutofit/>
          </a:bodyPr>
          <a:lstStyle/>
          <a:p>
            <a:r>
              <a:rPr lang="en-US" sz="2400" dirty="0">
                <a:solidFill>
                  <a:srgbClr val="000000"/>
                </a:solidFill>
              </a:rPr>
              <a:t>T</a:t>
            </a:r>
            <a:r>
              <a:rPr lang="en-US" sz="2400" i="0" dirty="0">
                <a:solidFill>
                  <a:srgbClr val="000000"/>
                </a:solidFill>
                <a:effectLst/>
              </a:rPr>
              <a:t>he train-split method has certain limitations. When the dataset is small, the method is prone to high variance.</a:t>
            </a:r>
            <a:endParaRPr lang="en-US" sz="2400" i="0" dirty="0">
              <a:solidFill>
                <a:srgbClr val="000000"/>
              </a:solidFill>
              <a:effectLst/>
            </a:endParaRPr>
          </a:p>
          <a:p>
            <a:r>
              <a:rPr lang="en-US" sz="2400" i="0" dirty="0">
                <a:solidFill>
                  <a:srgbClr val="000000"/>
                </a:solidFill>
                <a:effectLst/>
              </a:rPr>
              <a:t>To deal with this issue, we use </a:t>
            </a:r>
            <a:r>
              <a:rPr lang="en-US" sz="2400" i="0" u="none" strike="noStrike" dirty="0">
                <a:solidFill>
                  <a:schemeClr val="tx1"/>
                </a:solidFill>
                <a:effectLst/>
                <a:hlinkClick r:id="rId1"/>
              </a:rPr>
              <a:t>cross-validation</a:t>
            </a:r>
            <a:r>
              <a:rPr lang="en-US" sz="2400" i="0" dirty="0">
                <a:solidFill>
                  <a:srgbClr val="000000"/>
                </a:solidFill>
                <a:effectLst/>
              </a:rPr>
              <a:t> to evaluate the performance of a machine-learning model. </a:t>
            </a:r>
            <a:endParaRPr lang="en-US" sz="2400" i="0" dirty="0">
              <a:solidFill>
                <a:srgbClr val="000000"/>
              </a:solidFill>
              <a:effectLst/>
            </a:endParaRPr>
          </a:p>
          <a:p>
            <a:r>
              <a:rPr lang="en-US" sz="2400" i="0" dirty="0">
                <a:solidFill>
                  <a:srgbClr val="000000"/>
                </a:solidFill>
                <a:effectLst/>
              </a:rPr>
              <a:t>In cross-validation, we don’t divide the dataset into training and test sets only once. </a:t>
            </a:r>
            <a:endParaRPr lang="en-US" sz="2400" i="0" dirty="0">
              <a:solidFill>
                <a:srgbClr val="000000"/>
              </a:solidFill>
              <a:effectLst/>
            </a:endParaRPr>
          </a:p>
          <a:p>
            <a:r>
              <a:rPr lang="en-US" sz="2400" i="0" dirty="0">
                <a:solidFill>
                  <a:srgbClr val="000000"/>
                </a:solidFill>
                <a:effectLst/>
              </a:rPr>
              <a:t>Instead, we repeatedly partition the dataset into smaller groups and then average the performance in each group. That way, we reduce the impact of partition randomness on the results.</a:t>
            </a:r>
            <a:endParaRPr lang="x-none"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K-Fold CROSS VALIDATION METHOD</a:t>
            </a:r>
            <a:endParaRPr lang="x-none" dirty="0"/>
          </a:p>
        </p:txBody>
      </p:sp>
      <p:sp>
        <p:nvSpPr>
          <p:cNvPr id="3" name="Content Placeholder 2"/>
          <p:cNvSpPr>
            <a:spLocks noGrp="1"/>
          </p:cNvSpPr>
          <p:nvPr>
            <p:ph idx="1"/>
          </p:nvPr>
        </p:nvSpPr>
        <p:spPr>
          <a:xfrm>
            <a:off x="581192" y="2968668"/>
            <a:ext cx="11029615" cy="2890131"/>
          </a:xfrm>
        </p:spPr>
        <p:txBody>
          <a:bodyPr>
            <a:noAutofit/>
          </a:bodyPr>
          <a:lstStyle/>
          <a:p>
            <a:pPr eaLnBrk="1" hangingPunct="1">
              <a:spcBef>
                <a:spcPts val="450"/>
              </a:spcBef>
              <a:buFont typeface="Verdana" panose="020B0604030504040204" pitchFamily="34" charset="0"/>
              <a:buChar char="•"/>
            </a:pPr>
            <a:r>
              <a:rPr lang="en-US" altLang="x-none" dirty="0">
                <a:solidFill>
                  <a:srgbClr val="000000"/>
                </a:solidFill>
                <a:latin typeface="Verdana" panose="020B0604030504040204" pitchFamily="34" charset="0"/>
              </a:rPr>
              <a:t>“k-fold Cross-Validation” (e.g., k=10)</a:t>
            </a:r>
            <a:endParaRPr lang="en-US" altLang="x-none" dirty="0">
              <a:solidFill>
                <a:srgbClr val="000000"/>
              </a:solidFill>
              <a:latin typeface="Verdana" panose="020B0604030504040204" pitchFamily="34" charset="0"/>
            </a:endParaRPr>
          </a:p>
          <a:p>
            <a:pPr lvl="1"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randomly partition our full data set into k</a:t>
            </a:r>
            <a:r>
              <a:rPr lang="en-US" altLang="x-none" sz="1800" u="sng" dirty="0">
                <a:solidFill>
                  <a:srgbClr val="000000"/>
                </a:solidFill>
                <a:latin typeface="Verdana" panose="020B0604030504040204" pitchFamily="34" charset="0"/>
              </a:rPr>
              <a:t> disjoint subsets</a:t>
            </a:r>
            <a:r>
              <a:rPr lang="en-US" altLang="x-none" sz="1800" dirty="0">
                <a:solidFill>
                  <a:srgbClr val="000000"/>
                </a:solidFill>
                <a:latin typeface="Verdana" panose="020B0604030504040204" pitchFamily="34" charset="0"/>
              </a:rPr>
              <a:t> (each roughly of size n/k, n = total number of training data points)</a:t>
            </a:r>
            <a:endParaRPr lang="en-US" altLang="x-none" sz="1800" dirty="0">
              <a:solidFill>
                <a:srgbClr val="000000"/>
              </a:solidFill>
              <a:latin typeface="Verdana" panose="020B0604030504040204" pitchFamily="34" charset="0"/>
            </a:endParaRPr>
          </a:p>
          <a:p>
            <a:pPr lvl="2"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for  </a:t>
            </a:r>
            <a:r>
              <a:rPr lang="en-US" altLang="x-none" sz="1800" dirty="0" err="1">
                <a:solidFill>
                  <a:srgbClr val="000000"/>
                </a:solidFill>
                <a:latin typeface="Verdana" panose="020B0604030504040204" pitchFamily="34" charset="0"/>
              </a:rPr>
              <a:t>i</a:t>
            </a:r>
            <a:r>
              <a:rPr lang="en-US" altLang="x-none" sz="1800" dirty="0">
                <a:solidFill>
                  <a:srgbClr val="000000"/>
                </a:solidFill>
                <a:latin typeface="Verdana" panose="020B0604030504040204" pitchFamily="34" charset="0"/>
              </a:rPr>
              <a:t> = 1:10  (here k = 10)</a:t>
            </a:r>
            <a:endParaRPr lang="en-US" altLang="x-none" sz="1800" dirty="0">
              <a:solidFill>
                <a:srgbClr val="000000"/>
              </a:solidFill>
              <a:latin typeface="Verdana" panose="020B0604030504040204" pitchFamily="34" charset="0"/>
            </a:endParaRPr>
          </a:p>
          <a:p>
            <a:pPr lvl="3"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train on 90% of data,</a:t>
            </a:r>
            <a:endParaRPr lang="en-US" altLang="x-none" sz="1800" dirty="0">
              <a:solidFill>
                <a:srgbClr val="000000"/>
              </a:solidFill>
              <a:latin typeface="Verdana" panose="020B0604030504040204" pitchFamily="34" charset="0"/>
            </a:endParaRPr>
          </a:p>
          <a:p>
            <a:pPr lvl="3"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Acc(</a:t>
            </a:r>
            <a:r>
              <a:rPr lang="en-US" altLang="x-none" sz="1800" dirty="0" err="1">
                <a:solidFill>
                  <a:srgbClr val="000000"/>
                </a:solidFill>
                <a:latin typeface="Verdana" panose="020B0604030504040204" pitchFamily="34" charset="0"/>
              </a:rPr>
              <a:t>i</a:t>
            </a:r>
            <a:r>
              <a:rPr lang="en-US" altLang="x-none" sz="1800" dirty="0">
                <a:solidFill>
                  <a:srgbClr val="000000"/>
                </a:solidFill>
                <a:latin typeface="Verdana" panose="020B0604030504040204" pitchFamily="34" charset="0"/>
              </a:rPr>
              <a:t>) =  accuracy on other 10%</a:t>
            </a:r>
            <a:endParaRPr lang="en-US" altLang="x-none" sz="1800" dirty="0">
              <a:solidFill>
                <a:srgbClr val="000000"/>
              </a:solidFill>
              <a:latin typeface="Verdana" panose="020B0604030504040204" pitchFamily="34" charset="0"/>
            </a:endParaRPr>
          </a:p>
          <a:p>
            <a:pPr lvl="2"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end</a:t>
            </a:r>
            <a:endParaRPr lang="en-US" altLang="x-none" sz="1800" dirty="0">
              <a:solidFill>
                <a:srgbClr val="000000"/>
              </a:solidFill>
              <a:latin typeface="Verdana" panose="020B0604030504040204" pitchFamily="34" charset="0"/>
            </a:endParaRPr>
          </a:p>
          <a:p>
            <a:pPr lvl="2"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Cross-Validation-Accuracy =  1/k  </a:t>
            </a:r>
            <a:r>
              <a:rPr lang="en-US" altLang="x-none" sz="1800" dirty="0">
                <a:solidFill>
                  <a:srgbClr val="000000"/>
                </a:solidFill>
                <a:latin typeface="Symbol" panose="05050102010706020507" pitchFamily="18" charset="2"/>
              </a:rPr>
              <a:t></a:t>
            </a:r>
            <a:r>
              <a:rPr lang="en-US" altLang="x-none" sz="1800" baseline="-25000" dirty="0" err="1">
                <a:solidFill>
                  <a:srgbClr val="000000"/>
                </a:solidFill>
                <a:latin typeface="Verdana" panose="020B0604030504040204" pitchFamily="34" charset="0"/>
              </a:rPr>
              <a:t>i</a:t>
            </a:r>
            <a:r>
              <a:rPr lang="en-US" altLang="x-none" sz="1800" dirty="0">
                <a:solidFill>
                  <a:srgbClr val="000000"/>
                </a:solidFill>
                <a:latin typeface="Verdana" panose="020B0604030504040204" pitchFamily="34" charset="0"/>
              </a:rPr>
              <a:t>  Acc(</a:t>
            </a:r>
            <a:r>
              <a:rPr lang="en-US" altLang="x-none" sz="1800" dirty="0" err="1">
                <a:solidFill>
                  <a:srgbClr val="000000"/>
                </a:solidFill>
                <a:latin typeface="Verdana" panose="020B0604030504040204" pitchFamily="34" charset="0"/>
              </a:rPr>
              <a:t>i</a:t>
            </a:r>
            <a:r>
              <a:rPr lang="en-US" altLang="x-none" sz="1800" dirty="0">
                <a:solidFill>
                  <a:srgbClr val="000000"/>
                </a:solidFill>
                <a:latin typeface="Verdana" panose="020B0604030504040204" pitchFamily="34" charset="0"/>
              </a:rPr>
              <a:t>)</a:t>
            </a:r>
            <a:endParaRPr lang="en-US" altLang="x-none" sz="1800" dirty="0">
              <a:solidFill>
                <a:srgbClr val="000000"/>
              </a:solidFill>
              <a:latin typeface="Verdana" panose="020B0604030504040204" pitchFamily="34" charset="0"/>
            </a:endParaRPr>
          </a:p>
          <a:p>
            <a:pPr lvl="1"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choose the method with the highest cross-validation accuracy</a:t>
            </a:r>
            <a:endParaRPr lang="en-US" altLang="x-none" sz="1800" dirty="0">
              <a:solidFill>
                <a:srgbClr val="000000"/>
              </a:solidFill>
              <a:latin typeface="Verdana" panose="020B0604030504040204" pitchFamily="34" charset="0"/>
            </a:endParaRPr>
          </a:p>
          <a:p>
            <a:pPr lvl="1" eaLnBrk="1" hangingPunct="1">
              <a:spcBef>
                <a:spcPts val="400"/>
              </a:spcBef>
              <a:buFont typeface="Verdana" panose="020B0604030504040204" pitchFamily="34" charset="0"/>
              <a:buChar char="–"/>
            </a:pPr>
            <a:r>
              <a:rPr lang="en-US" altLang="x-none" sz="1800" dirty="0">
                <a:solidFill>
                  <a:srgbClr val="000000"/>
                </a:solidFill>
                <a:latin typeface="Verdana" panose="020B0604030504040204" pitchFamily="34" charset="0"/>
              </a:rPr>
              <a:t>common values for k are 5 and 10</a:t>
            </a:r>
            <a:endParaRPr lang="en-US" altLang="x-none" sz="1800" dirty="0">
              <a:solidFill>
                <a:srgbClr val="000000"/>
              </a:solidFill>
              <a:latin typeface="Verdana" panose="020B0604030504040204" pitchFamily="34" charset="0"/>
            </a:endParaRPr>
          </a:p>
          <a:p>
            <a:endParaRPr lang="x-none"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20224" y="618233"/>
            <a:ext cx="2921902" cy="1945146"/>
          </a:xfrm>
          <a:prstGeom prst="rect">
            <a:avLst/>
          </a:prstGeom>
        </p:spPr>
      </p:pic>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128" y="823106"/>
            <a:ext cx="3628612" cy="629913"/>
          </a:xfrm>
          <a:prstGeom prst="rect">
            <a:avLst/>
          </a:prstGeom>
        </p:spPr>
      </p:pic>
      <p:cxnSp>
        <p:nvCxnSpPr>
          <p:cNvPr id="19" name="Straight Arrow Connector 18"/>
          <p:cNvCxnSpPr>
            <a:stCxn id="17" idx="3"/>
          </p:cNvCxnSpPr>
          <p:nvPr/>
        </p:nvCxnSpPr>
        <p:spPr>
          <a:xfrm>
            <a:off x="4446740" y="1138063"/>
            <a:ext cx="76408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597" y="3004923"/>
            <a:ext cx="9469677" cy="2827265"/>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53643" y="951978"/>
            <a:ext cx="7690981" cy="323171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rotWithShape="1">
          <a:blip r:embed="rId1">
            <a:extLst>
              <a:ext uri="{28A0092B-C50C-407E-A947-70E740481C1C}">
                <a14:useLocalDpi xmlns:a14="http://schemas.microsoft.com/office/drawing/2010/main" val="0"/>
              </a:ext>
            </a:extLst>
          </a:blip>
          <a:srcRect t="-1044" r="42654" b="-1"/>
          <a:stretch>
            <a:fillRect/>
          </a:stretch>
        </p:blipFill>
        <p:spPr>
          <a:xfrm>
            <a:off x="1431637" y="1988787"/>
            <a:ext cx="5070764" cy="3716626"/>
          </a:xfrm>
        </p:spPr>
      </p:pic>
      <p:cxnSp>
        <p:nvCxnSpPr>
          <p:cNvPr id="8" name="Straight Arrow Connector 7"/>
          <p:cNvCxnSpPr/>
          <p:nvPr/>
        </p:nvCxnSpPr>
        <p:spPr>
          <a:xfrm>
            <a:off x="6585527" y="2678545"/>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585527" y="3140364"/>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585527" y="3616036"/>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585527" y="4068618"/>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85527" y="4502727"/>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585527" y="4909127"/>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585527" y="5394036"/>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269017" y="2493879"/>
            <a:ext cx="517237" cy="369332"/>
          </a:xfrm>
          <a:prstGeom prst="rect">
            <a:avLst/>
          </a:prstGeom>
          <a:noFill/>
        </p:spPr>
        <p:txBody>
          <a:bodyPr wrap="square" rtlCol="0">
            <a:spAutoFit/>
          </a:bodyPr>
          <a:lstStyle/>
          <a:p>
            <a:r>
              <a:rPr lang="en-US" dirty="0"/>
              <a:t>TN</a:t>
            </a:r>
            <a:endParaRPr lang="x-none" dirty="0"/>
          </a:p>
        </p:txBody>
      </p:sp>
      <p:sp>
        <p:nvSpPr>
          <p:cNvPr id="18" name="TextBox 17"/>
          <p:cNvSpPr txBox="1"/>
          <p:nvPr/>
        </p:nvSpPr>
        <p:spPr>
          <a:xfrm>
            <a:off x="7269017" y="2955698"/>
            <a:ext cx="517237" cy="369332"/>
          </a:xfrm>
          <a:prstGeom prst="rect">
            <a:avLst/>
          </a:prstGeom>
          <a:noFill/>
        </p:spPr>
        <p:txBody>
          <a:bodyPr wrap="square" rtlCol="0">
            <a:spAutoFit/>
          </a:bodyPr>
          <a:lstStyle/>
          <a:p>
            <a:r>
              <a:rPr lang="en-US" dirty="0"/>
              <a:t>TP</a:t>
            </a:r>
            <a:endParaRPr lang="x-none" dirty="0"/>
          </a:p>
        </p:txBody>
      </p:sp>
      <p:sp>
        <p:nvSpPr>
          <p:cNvPr id="19" name="TextBox 18"/>
          <p:cNvSpPr txBox="1"/>
          <p:nvPr/>
        </p:nvSpPr>
        <p:spPr>
          <a:xfrm>
            <a:off x="7269017" y="3463699"/>
            <a:ext cx="517237" cy="369332"/>
          </a:xfrm>
          <a:prstGeom prst="rect">
            <a:avLst/>
          </a:prstGeom>
          <a:noFill/>
        </p:spPr>
        <p:txBody>
          <a:bodyPr wrap="square" rtlCol="0">
            <a:spAutoFit/>
          </a:bodyPr>
          <a:lstStyle/>
          <a:p>
            <a:r>
              <a:rPr lang="en-US" dirty="0"/>
              <a:t>FP</a:t>
            </a:r>
            <a:endParaRPr lang="x-none" dirty="0"/>
          </a:p>
        </p:txBody>
      </p:sp>
      <p:sp>
        <p:nvSpPr>
          <p:cNvPr id="20" name="TextBox 19"/>
          <p:cNvSpPr txBox="1"/>
          <p:nvPr/>
        </p:nvSpPr>
        <p:spPr>
          <a:xfrm>
            <a:off x="7269016" y="3883952"/>
            <a:ext cx="517237" cy="369332"/>
          </a:xfrm>
          <a:prstGeom prst="rect">
            <a:avLst/>
          </a:prstGeom>
          <a:noFill/>
        </p:spPr>
        <p:txBody>
          <a:bodyPr wrap="square" rtlCol="0">
            <a:spAutoFit/>
          </a:bodyPr>
          <a:lstStyle/>
          <a:p>
            <a:r>
              <a:rPr lang="en-US" dirty="0"/>
              <a:t>TP</a:t>
            </a:r>
            <a:endParaRPr lang="x-none" dirty="0"/>
          </a:p>
        </p:txBody>
      </p:sp>
      <p:sp>
        <p:nvSpPr>
          <p:cNvPr id="21" name="TextBox 20"/>
          <p:cNvSpPr txBox="1"/>
          <p:nvPr/>
        </p:nvSpPr>
        <p:spPr>
          <a:xfrm>
            <a:off x="7269015" y="4341151"/>
            <a:ext cx="517237" cy="369332"/>
          </a:xfrm>
          <a:prstGeom prst="rect">
            <a:avLst/>
          </a:prstGeom>
          <a:noFill/>
        </p:spPr>
        <p:txBody>
          <a:bodyPr wrap="square" rtlCol="0">
            <a:spAutoFit/>
          </a:bodyPr>
          <a:lstStyle/>
          <a:p>
            <a:r>
              <a:rPr lang="en-US" dirty="0"/>
              <a:t>FN</a:t>
            </a:r>
            <a:endParaRPr lang="x-none" dirty="0"/>
          </a:p>
        </p:txBody>
      </p:sp>
      <p:sp>
        <p:nvSpPr>
          <p:cNvPr id="22" name="TextBox 21"/>
          <p:cNvSpPr txBox="1"/>
          <p:nvPr/>
        </p:nvSpPr>
        <p:spPr>
          <a:xfrm>
            <a:off x="7269015" y="4710483"/>
            <a:ext cx="517237" cy="369332"/>
          </a:xfrm>
          <a:prstGeom prst="rect">
            <a:avLst/>
          </a:prstGeom>
          <a:noFill/>
        </p:spPr>
        <p:txBody>
          <a:bodyPr wrap="square" rtlCol="0">
            <a:spAutoFit/>
          </a:bodyPr>
          <a:lstStyle/>
          <a:p>
            <a:r>
              <a:rPr lang="en-US" dirty="0"/>
              <a:t>TN</a:t>
            </a:r>
            <a:endParaRPr lang="x-none" dirty="0"/>
          </a:p>
        </p:txBody>
      </p:sp>
      <p:sp>
        <p:nvSpPr>
          <p:cNvPr id="23" name="TextBox 22"/>
          <p:cNvSpPr txBox="1"/>
          <p:nvPr/>
        </p:nvSpPr>
        <p:spPr>
          <a:xfrm>
            <a:off x="7269014" y="5250993"/>
            <a:ext cx="517237" cy="369332"/>
          </a:xfrm>
          <a:prstGeom prst="rect">
            <a:avLst/>
          </a:prstGeom>
          <a:noFill/>
        </p:spPr>
        <p:txBody>
          <a:bodyPr wrap="square" rtlCol="0">
            <a:spAutoFit/>
          </a:bodyPr>
          <a:lstStyle/>
          <a:p>
            <a:r>
              <a:rPr lang="en-US" dirty="0"/>
              <a:t>FN</a:t>
            </a:r>
            <a:endParaRPr lang="x-none" dirty="0"/>
          </a:p>
        </p:txBody>
      </p:sp>
      <p:sp>
        <p:nvSpPr>
          <p:cNvPr id="28" name="TextBox 27"/>
          <p:cNvSpPr txBox="1"/>
          <p:nvPr/>
        </p:nvSpPr>
        <p:spPr>
          <a:xfrm>
            <a:off x="831273" y="1080655"/>
            <a:ext cx="2881745" cy="369332"/>
          </a:xfrm>
          <a:prstGeom prst="rect">
            <a:avLst/>
          </a:prstGeom>
          <a:noFill/>
        </p:spPr>
        <p:txBody>
          <a:bodyPr wrap="square" rtlCol="0">
            <a:spAutoFit/>
          </a:bodyPr>
          <a:lstStyle/>
          <a:p>
            <a:r>
              <a:rPr lang="en-US" u="sng" dirty="0"/>
              <a:t>Example 2</a:t>
            </a:r>
            <a:endParaRPr lang="x-none"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P spid="21" grpId="0"/>
      <p:bldP spid="22" grpId="0"/>
      <p:bldP spid="2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53227" y="901875"/>
            <a:ext cx="9231683" cy="3194136"/>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52603" y="889348"/>
            <a:ext cx="9995770" cy="543629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rotWithShape="1">
          <a:blip r:embed="rId1">
            <a:extLst>
              <a:ext uri="{28A0092B-C50C-407E-A947-70E740481C1C}">
                <a14:useLocalDpi xmlns:a14="http://schemas.microsoft.com/office/drawing/2010/main" val="0"/>
              </a:ext>
            </a:extLst>
          </a:blip>
          <a:srcRect t="-1044" r="42654" b="-1"/>
          <a:stretch>
            <a:fillRect/>
          </a:stretch>
        </p:blipFill>
        <p:spPr>
          <a:xfrm>
            <a:off x="1431637" y="1988787"/>
            <a:ext cx="5070764" cy="3716626"/>
          </a:xfrm>
        </p:spPr>
      </p:pic>
      <p:cxnSp>
        <p:nvCxnSpPr>
          <p:cNvPr id="8" name="Straight Arrow Connector 7"/>
          <p:cNvCxnSpPr/>
          <p:nvPr/>
        </p:nvCxnSpPr>
        <p:spPr>
          <a:xfrm>
            <a:off x="6585527" y="2678545"/>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585527" y="3140364"/>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585527" y="3616036"/>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585527" y="4068618"/>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585527" y="4502727"/>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585527" y="4909127"/>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585527" y="5394036"/>
            <a:ext cx="517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269017" y="2493879"/>
            <a:ext cx="517237" cy="369332"/>
          </a:xfrm>
          <a:prstGeom prst="rect">
            <a:avLst/>
          </a:prstGeom>
          <a:noFill/>
        </p:spPr>
        <p:txBody>
          <a:bodyPr wrap="square" rtlCol="0">
            <a:spAutoFit/>
          </a:bodyPr>
          <a:lstStyle/>
          <a:p>
            <a:r>
              <a:rPr lang="en-US" dirty="0"/>
              <a:t>TN</a:t>
            </a:r>
            <a:endParaRPr lang="x-none" dirty="0"/>
          </a:p>
        </p:txBody>
      </p:sp>
      <p:sp>
        <p:nvSpPr>
          <p:cNvPr id="18" name="TextBox 17"/>
          <p:cNvSpPr txBox="1"/>
          <p:nvPr/>
        </p:nvSpPr>
        <p:spPr>
          <a:xfrm>
            <a:off x="7269017" y="2955698"/>
            <a:ext cx="517237" cy="369332"/>
          </a:xfrm>
          <a:prstGeom prst="rect">
            <a:avLst/>
          </a:prstGeom>
          <a:noFill/>
        </p:spPr>
        <p:txBody>
          <a:bodyPr wrap="square" rtlCol="0">
            <a:spAutoFit/>
          </a:bodyPr>
          <a:lstStyle/>
          <a:p>
            <a:r>
              <a:rPr lang="en-US" dirty="0"/>
              <a:t>TP</a:t>
            </a:r>
            <a:endParaRPr lang="x-none" dirty="0"/>
          </a:p>
        </p:txBody>
      </p:sp>
      <p:sp>
        <p:nvSpPr>
          <p:cNvPr id="19" name="TextBox 18"/>
          <p:cNvSpPr txBox="1"/>
          <p:nvPr/>
        </p:nvSpPr>
        <p:spPr>
          <a:xfrm>
            <a:off x="7269017" y="3463699"/>
            <a:ext cx="517237" cy="369332"/>
          </a:xfrm>
          <a:prstGeom prst="rect">
            <a:avLst/>
          </a:prstGeom>
          <a:noFill/>
        </p:spPr>
        <p:txBody>
          <a:bodyPr wrap="square" rtlCol="0">
            <a:spAutoFit/>
          </a:bodyPr>
          <a:lstStyle/>
          <a:p>
            <a:r>
              <a:rPr lang="en-US" dirty="0"/>
              <a:t>FP</a:t>
            </a:r>
            <a:endParaRPr lang="x-none" dirty="0"/>
          </a:p>
        </p:txBody>
      </p:sp>
      <p:sp>
        <p:nvSpPr>
          <p:cNvPr id="20" name="TextBox 19"/>
          <p:cNvSpPr txBox="1"/>
          <p:nvPr/>
        </p:nvSpPr>
        <p:spPr>
          <a:xfrm>
            <a:off x="7269016" y="3883952"/>
            <a:ext cx="517237" cy="369332"/>
          </a:xfrm>
          <a:prstGeom prst="rect">
            <a:avLst/>
          </a:prstGeom>
          <a:noFill/>
        </p:spPr>
        <p:txBody>
          <a:bodyPr wrap="square" rtlCol="0">
            <a:spAutoFit/>
          </a:bodyPr>
          <a:lstStyle/>
          <a:p>
            <a:r>
              <a:rPr lang="en-US" dirty="0"/>
              <a:t>TP</a:t>
            </a:r>
            <a:endParaRPr lang="x-none" dirty="0"/>
          </a:p>
        </p:txBody>
      </p:sp>
      <p:sp>
        <p:nvSpPr>
          <p:cNvPr id="21" name="TextBox 20"/>
          <p:cNvSpPr txBox="1"/>
          <p:nvPr/>
        </p:nvSpPr>
        <p:spPr>
          <a:xfrm>
            <a:off x="7269015" y="4341151"/>
            <a:ext cx="517237" cy="369332"/>
          </a:xfrm>
          <a:prstGeom prst="rect">
            <a:avLst/>
          </a:prstGeom>
          <a:noFill/>
        </p:spPr>
        <p:txBody>
          <a:bodyPr wrap="square" rtlCol="0">
            <a:spAutoFit/>
          </a:bodyPr>
          <a:lstStyle/>
          <a:p>
            <a:r>
              <a:rPr lang="en-US" dirty="0"/>
              <a:t>FN</a:t>
            </a:r>
            <a:endParaRPr lang="x-none" dirty="0"/>
          </a:p>
        </p:txBody>
      </p:sp>
      <p:sp>
        <p:nvSpPr>
          <p:cNvPr id="22" name="TextBox 21"/>
          <p:cNvSpPr txBox="1"/>
          <p:nvPr/>
        </p:nvSpPr>
        <p:spPr>
          <a:xfrm>
            <a:off x="7269015" y="4710483"/>
            <a:ext cx="517237" cy="369332"/>
          </a:xfrm>
          <a:prstGeom prst="rect">
            <a:avLst/>
          </a:prstGeom>
          <a:noFill/>
        </p:spPr>
        <p:txBody>
          <a:bodyPr wrap="square" rtlCol="0">
            <a:spAutoFit/>
          </a:bodyPr>
          <a:lstStyle/>
          <a:p>
            <a:r>
              <a:rPr lang="en-US" dirty="0"/>
              <a:t>TN</a:t>
            </a:r>
            <a:endParaRPr lang="x-none" dirty="0"/>
          </a:p>
        </p:txBody>
      </p:sp>
      <p:sp>
        <p:nvSpPr>
          <p:cNvPr id="23" name="TextBox 22"/>
          <p:cNvSpPr txBox="1"/>
          <p:nvPr/>
        </p:nvSpPr>
        <p:spPr>
          <a:xfrm>
            <a:off x="7269014" y="5250993"/>
            <a:ext cx="517237" cy="369332"/>
          </a:xfrm>
          <a:prstGeom prst="rect">
            <a:avLst/>
          </a:prstGeom>
          <a:noFill/>
        </p:spPr>
        <p:txBody>
          <a:bodyPr wrap="square" rtlCol="0">
            <a:spAutoFit/>
          </a:bodyPr>
          <a:lstStyle/>
          <a:p>
            <a:r>
              <a:rPr lang="en-US" dirty="0"/>
              <a:t>FN</a:t>
            </a:r>
            <a:endParaRPr lang="x-none" dirty="0"/>
          </a:p>
        </p:txBody>
      </p:sp>
      <p:sp>
        <p:nvSpPr>
          <p:cNvPr id="28" name="TextBox 27"/>
          <p:cNvSpPr txBox="1"/>
          <p:nvPr/>
        </p:nvSpPr>
        <p:spPr>
          <a:xfrm>
            <a:off x="831273" y="1080655"/>
            <a:ext cx="2881745" cy="369332"/>
          </a:xfrm>
          <a:prstGeom prst="rect">
            <a:avLst/>
          </a:prstGeom>
          <a:noFill/>
        </p:spPr>
        <p:txBody>
          <a:bodyPr wrap="square" rtlCol="0">
            <a:spAutoFit/>
          </a:bodyPr>
          <a:lstStyle/>
          <a:p>
            <a:r>
              <a:rPr lang="en-US" u="sng" dirty="0"/>
              <a:t>Example 2</a:t>
            </a:r>
            <a:endParaRPr lang="x-none" u="sng" dirty="0"/>
          </a:p>
        </p:txBody>
      </p:sp>
      <p:graphicFrame>
        <p:nvGraphicFramePr>
          <p:cNvPr id="2" name="Object 1"/>
          <p:cNvGraphicFramePr/>
          <p:nvPr/>
        </p:nvGraphicFramePr>
        <p:xfrm>
          <a:off x="7952740" y="2207895"/>
          <a:ext cx="3957955" cy="3042920"/>
        </p:xfrm>
        <a:graphic>
          <a:graphicData uri="http://schemas.openxmlformats.org/presentationml/2006/ole">
            <mc:AlternateContent xmlns:mc="http://schemas.openxmlformats.org/markup-compatibility/2006">
              <mc:Choice xmlns:v="urn:schemas-microsoft-com:vml" Requires="v">
                <p:oleObj spid="_x0000_s2071" name="" r:id="rId2" imgW="3954780" imgH="3040380" progId="Paint.Picture">
                  <p:embed/>
                </p:oleObj>
              </mc:Choice>
              <mc:Fallback>
                <p:oleObj name="" r:id="rId2" imgW="3954780" imgH="3040380" progId="Paint.Picture">
                  <p:embed/>
                  <p:pic>
                    <p:nvPicPr>
                      <p:cNvPr id="0" name="Picture 2"/>
                      <p:cNvPicPr/>
                      <p:nvPr/>
                    </p:nvPicPr>
                    <p:blipFill>
                      <a:blip r:embed="rId3"/>
                      <a:stretch>
                        <a:fillRect/>
                      </a:stretch>
                    </p:blipFill>
                    <p:spPr>
                      <a:xfrm>
                        <a:off x="7952740" y="2207895"/>
                        <a:ext cx="3957955" cy="304292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a:t>
            </a:r>
            <a:endParaRPr lang="x-none" dirty="0"/>
          </a:p>
        </p:txBody>
      </p:sp>
      <p:sp>
        <p:nvSpPr>
          <p:cNvPr id="3" name="Content Placeholder 2"/>
          <p:cNvSpPr>
            <a:spLocks noGrp="1"/>
          </p:cNvSpPr>
          <p:nvPr>
            <p:ph idx="1"/>
          </p:nvPr>
        </p:nvSpPr>
        <p:spPr>
          <a:xfrm>
            <a:off x="581192" y="2180497"/>
            <a:ext cx="11029615" cy="2068230"/>
          </a:xfrm>
        </p:spPr>
        <p:txBody>
          <a:bodyPr/>
          <a:lstStyle/>
          <a:p>
            <a:r>
              <a:rPr lang="en-US" b="0" i="0" dirty="0">
                <a:solidFill>
                  <a:srgbClr val="333333"/>
                </a:solidFill>
                <a:effectLst/>
              </a:rPr>
              <a:t>Accuracy (ACC) is calculated as the number of all correct predictions divided by the total number of the dataset.</a:t>
            </a:r>
            <a:endParaRPr lang="en-US" b="0" i="0" dirty="0">
              <a:solidFill>
                <a:srgbClr val="333333"/>
              </a:solidFill>
              <a:effectLst/>
            </a:endParaRPr>
          </a:p>
          <a:p>
            <a:r>
              <a:rPr lang="en-US" b="0" i="0" dirty="0">
                <a:solidFill>
                  <a:srgbClr val="333333"/>
                </a:solidFill>
                <a:effectLst/>
              </a:rPr>
              <a:t>The best accuracy is 1.0, whereas the worst is 0.0.</a:t>
            </a:r>
            <a:endParaRPr lang="en-US" b="0" i="0" dirty="0">
              <a:solidFill>
                <a:srgbClr val="333333"/>
              </a:solidFill>
              <a:effectLst/>
            </a:endParaRPr>
          </a:p>
          <a:p>
            <a:r>
              <a:rPr lang="en-US" b="0" i="0" dirty="0">
                <a:solidFill>
                  <a:srgbClr val="444444"/>
                </a:solidFill>
                <a:effectLst/>
              </a:rPr>
              <a:t>Overall, how often is the classifier correct?</a:t>
            </a:r>
            <a:endParaRPr lang="en-US" dirty="0">
              <a:solidFill>
                <a:srgbClr val="333333"/>
              </a:solidFill>
            </a:endParaRPr>
          </a:p>
          <a:p>
            <a:endParaRPr lang="en-US" dirty="0">
              <a:solidFill>
                <a:srgbClr val="333333"/>
              </a:solidFill>
              <a:latin typeface="Noto Serif" panose="02020600060500020200" pitchFamily="18" charset="0"/>
            </a:endParaRPr>
          </a:p>
          <a:p>
            <a:endParaRPr lang="x-none" dirty="0"/>
          </a:p>
        </p:txBody>
      </p:sp>
      <p:pic>
        <p:nvPicPr>
          <p:cNvPr id="5" name="Picture 4" descr="Diagram&#10;&#10;Description automatically generated with medium confidenc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81452" y="3629025"/>
            <a:ext cx="5029093" cy="239288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a:t>
            </a:r>
            <a:r>
              <a:rPr lang="en-US" dirty="0" err="1"/>
              <a:t>cont</a:t>
            </a:r>
            <a:r>
              <a:rPr lang="en-US" dirty="0"/>
              <a:t>)</a:t>
            </a:r>
            <a:endParaRPr lang="x-none" dirty="0"/>
          </a:p>
        </p:txBody>
      </p:sp>
      <p:sp>
        <p:nvSpPr>
          <p:cNvPr id="3" name="Content Placeholder 2"/>
          <p:cNvSpPr>
            <a:spLocks noGrp="1"/>
          </p:cNvSpPr>
          <p:nvPr>
            <p:ph idx="1"/>
          </p:nvPr>
        </p:nvSpPr>
        <p:spPr>
          <a:xfrm>
            <a:off x="581192" y="2180497"/>
            <a:ext cx="11029615" cy="1248503"/>
          </a:xfrm>
        </p:spPr>
        <p:txBody>
          <a:bodyPr/>
          <a:lstStyle/>
          <a:p>
            <a:r>
              <a:rPr lang="en-US" dirty="0">
                <a:solidFill>
                  <a:srgbClr val="333333"/>
                </a:solidFill>
                <a:latin typeface="Noto Serif" panose="02020600060500020200" pitchFamily="18" charset="0"/>
              </a:rPr>
              <a:t>The accuracy would be calculated by the following formula</a:t>
            </a:r>
            <a:endParaRPr lang="en-US" dirty="0">
              <a:solidFill>
                <a:srgbClr val="333333"/>
              </a:solidFill>
              <a:latin typeface="Noto Serif" panose="02020600060500020200" pitchFamily="18" charset="0"/>
            </a:endParaRPr>
          </a:p>
          <a:p>
            <a:endParaRPr lang="x-none" dirty="0"/>
          </a:p>
        </p:txBody>
      </p:sp>
      <p:pic>
        <p:nvPicPr>
          <p:cNvPr id="6" name="Picture 5"/>
          <p:cNvPicPr>
            <a:picLocks noChangeAspect="1"/>
          </p:cNvPicPr>
          <p:nvPr/>
        </p:nvPicPr>
        <p:blipFill>
          <a:blip r:embed="rId1"/>
          <a:stretch>
            <a:fillRect/>
          </a:stretch>
        </p:blipFill>
        <p:spPr>
          <a:xfrm>
            <a:off x="4949120" y="2804748"/>
            <a:ext cx="4617858" cy="1000145"/>
          </a:xfrm>
          <a:prstGeom prst="rect">
            <a:avLst/>
          </a:prstGeom>
        </p:spPr>
      </p:pic>
      <p:pic>
        <p:nvPicPr>
          <p:cNvPr id="8" name="Picture 7" descr="Tabl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474" y="3176166"/>
            <a:ext cx="3891076" cy="2979678"/>
          </a:xfrm>
          <a:prstGeom prst="rect">
            <a:avLst/>
          </a:prstGeom>
        </p:spPr>
      </p:pic>
      <p:sp>
        <p:nvSpPr>
          <p:cNvPr id="9" name="TextBox 8"/>
          <p:cNvSpPr txBox="1"/>
          <p:nvPr/>
        </p:nvSpPr>
        <p:spPr>
          <a:xfrm>
            <a:off x="5324475" y="4291618"/>
            <a:ext cx="4242503" cy="646331"/>
          </a:xfrm>
          <a:prstGeom prst="rect">
            <a:avLst/>
          </a:prstGeom>
          <a:noFill/>
        </p:spPr>
        <p:txBody>
          <a:bodyPr wrap="square" rtlCol="0">
            <a:spAutoFit/>
          </a:bodyPr>
          <a:lstStyle/>
          <a:p>
            <a:r>
              <a:rPr lang="en-US" dirty="0"/>
              <a:t>ACC= (2+5)/10 = </a:t>
            </a:r>
            <a:r>
              <a:rPr lang="en-US" dirty="0" smtClean="0"/>
              <a:t>0.7</a:t>
            </a:r>
            <a:endParaRPr lang="en-US" dirty="0" smtClean="0"/>
          </a:p>
          <a:p>
            <a:endParaRPr lang="x-none" dirty="0"/>
          </a:p>
        </p:txBody>
      </p:sp>
      <p:sp>
        <p:nvSpPr>
          <p:cNvPr id="11" name="TextBox 10"/>
          <p:cNvSpPr txBox="1"/>
          <p:nvPr/>
        </p:nvSpPr>
        <p:spPr>
          <a:xfrm>
            <a:off x="5287327" y="4868487"/>
            <a:ext cx="4316798" cy="923330"/>
          </a:xfrm>
          <a:prstGeom prst="rect">
            <a:avLst/>
          </a:prstGeom>
          <a:noFill/>
        </p:spPr>
        <p:txBody>
          <a:bodyPr wrap="square" rtlCol="0">
            <a:spAutoFit/>
          </a:bodyPr>
          <a:lstStyle/>
          <a:p>
            <a:endParaRPr lang="en-US" dirty="0" smtClean="0"/>
          </a:p>
          <a:p>
            <a:r>
              <a:rPr lang="en-US" dirty="0" smtClean="0"/>
              <a:t>So </a:t>
            </a:r>
            <a:r>
              <a:rPr lang="en-US" dirty="0"/>
              <a:t>the model is saying I can predict sick people 70% of the time.</a:t>
            </a:r>
            <a:endParaRPr lang="x-non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endParaRPr lang="x-none" dirty="0"/>
          </a:p>
        </p:txBody>
      </p:sp>
      <p:pic>
        <p:nvPicPr>
          <p:cNvPr id="17" name="Picture 16" descr="Diagram&#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18298" y="2247089"/>
            <a:ext cx="7033098" cy="409534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0</TotalTime>
  <Words>12235</Words>
  <Application>WPS Presentation</Application>
  <PresentationFormat>Custom</PresentationFormat>
  <Paragraphs>436</Paragraphs>
  <Slides>51</Slides>
  <Notes>23</Notes>
  <HiddenSlides>1</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3</vt:i4>
      </vt:variant>
      <vt:variant>
        <vt:lpstr>幻灯片标题</vt:lpstr>
      </vt:variant>
      <vt:variant>
        <vt:i4>51</vt:i4>
      </vt:variant>
    </vt:vector>
  </HeadingPairs>
  <TitlesOfParts>
    <vt:vector size="74" baseType="lpstr">
      <vt:lpstr>Arial</vt:lpstr>
      <vt:lpstr>SimSun</vt:lpstr>
      <vt:lpstr>Wingdings</vt:lpstr>
      <vt:lpstr>Wingdings 2</vt:lpstr>
      <vt:lpstr>Gill Sans MT (Body)</vt:lpstr>
      <vt:lpstr>Gill Sans MT</vt:lpstr>
      <vt:lpstr>Times New Roman</vt:lpstr>
      <vt:lpstr>Noto Serif</vt:lpstr>
      <vt:lpstr>Kigelia</vt:lpstr>
      <vt:lpstr>Segoe UI Symbol</vt:lpstr>
      <vt:lpstr>Lato</vt:lpstr>
      <vt:lpstr>Microsoft YaHei</vt:lpstr>
      <vt:lpstr>Arial Unicode MS</vt:lpstr>
      <vt:lpstr>Calibri</vt:lpstr>
      <vt:lpstr>source-serif-pro</vt:lpstr>
      <vt:lpstr>Raleway</vt:lpstr>
      <vt:lpstr>Verdana</vt:lpstr>
      <vt:lpstr>Symbol</vt:lpstr>
      <vt:lpstr>Segoe Print</vt:lpstr>
      <vt:lpstr>Dividend</vt:lpstr>
      <vt:lpstr>Paint.Picture</vt:lpstr>
      <vt:lpstr>Paint.Picture</vt:lpstr>
      <vt:lpstr>Paint.Picture</vt:lpstr>
      <vt:lpstr>Performance Measures</vt:lpstr>
      <vt:lpstr>Confusion Matrix</vt:lpstr>
      <vt:lpstr>Confusion Matrix</vt:lpstr>
      <vt:lpstr>PowerPoint 演示文稿</vt:lpstr>
      <vt:lpstr>PowerPoint 演示文稿</vt:lpstr>
      <vt:lpstr>PowerPoint 演示文稿</vt:lpstr>
      <vt:lpstr>Accuracy</vt:lpstr>
      <vt:lpstr>Accuracy(cont)</vt:lpstr>
      <vt:lpstr>Confusion Matrix</vt:lpstr>
      <vt:lpstr>ACCURACY(cont)</vt:lpstr>
      <vt:lpstr>Evaluation Metric: Accuracy</vt:lpstr>
      <vt:lpstr>The Accuracy Trap </vt:lpstr>
      <vt:lpstr>Recall/True positive rate/sensitivity</vt:lpstr>
      <vt:lpstr>Recall(CONT)</vt:lpstr>
      <vt:lpstr>Precision</vt:lpstr>
      <vt:lpstr>Precision(cont.)</vt:lpstr>
      <vt:lpstr>Analysis: Precision vs Recall</vt:lpstr>
      <vt:lpstr>F1-score</vt:lpstr>
      <vt:lpstr>Specificity (True negative rate)</vt:lpstr>
      <vt:lpstr>Specificity (True negative rate)</vt:lpstr>
      <vt:lpstr>False positive rate</vt:lpstr>
      <vt:lpstr>False positive rate</vt:lpstr>
      <vt:lpstr>PROBABILITY OF PREDICTION</vt:lpstr>
      <vt:lpstr>PowerPoint 演示文稿</vt:lpstr>
      <vt:lpstr>AUC-ROC Curve</vt:lpstr>
      <vt:lpstr>ROC Curve </vt:lpstr>
      <vt:lpstr>PowerPoint 演示文稿</vt:lpstr>
      <vt:lpstr>PowerPoint 演示文稿</vt:lpstr>
      <vt:lpstr>PowerPoint 演示文稿</vt:lpstr>
      <vt:lpstr>Confusion Matrix: Multiclass</vt:lpstr>
      <vt:lpstr>Confusion Matrix: Multiclass</vt:lpstr>
      <vt:lpstr>Confusion Matrix: Multiclass</vt:lpstr>
      <vt:lpstr>Accuracy</vt:lpstr>
      <vt:lpstr>Confusion Matrix: Multiclass</vt:lpstr>
      <vt:lpstr>Confusion Matrix: Multiclass</vt:lpstr>
      <vt:lpstr>Confusion Matrix: Multiclass</vt:lpstr>
      <vt:lpstr>Confusion Matrix: Multiclass</vt:lpstr>
      <vt:lpstr>Confusion Matrix: Multiclass</vt:lpstr>
      <vt:lpstr>Multiclass Classification: Confusion Matrix</vt:lpstr>
      <vt:lpstr>   </vt:lpstr>
      <vt:lpstr>PowerPoint 演示文稿</vt:lpstr>
      <vt:lpstr>PowerPoint 演示文稿</vt:lpstr>
      <vt:lpstr>PowerPoint 演示文稿</vt:lpstr>
      <vt:lpstr>Test and train Split</vt:lpstr>
      <vt:lpstr>Test and train Split</vt:lpstr>
      <vt:lpstr>Cross Validation</vt:lpstr>
      <vt:lpstr>K-Fold CROSS VALIDATION METHOD</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Classification and Performance Measures</dc:title>
  <dc:creator>Hira Ilyas</dc:creator>
  <cp:lastModifiedBy>92321</cp:lastModifiedBy>
  <cp:revision>59</cp:revision>
  <dcterms:created xsi:type="dcterms:W3CDTF">2022-10-09T10:03:00Z</dcterms:created>
  <dcterms:modified xsi:type="dcterms:W3CDTF">2024-04-30T18:19:01Z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2BDEB0A7CB574162B0964D8A6B5CE94E</vt:lpwstr>
  </property>
  <property fmtid="{D5CDD505-2E9C-101B-9397-08002B2CF9AE}" pid="3" name="KSOProductBuildVer">
    <vt:lpwstr>1033-12.2.0.16731</vt:lpwstr>
  </property>
</Properties>
</file>