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292" r:id="rId2"/>
    <p:sldId id="422" r:id="rId3"/>
    <p:sldId id="357" r:id="rId4"/>
    <p:sldId id="534" r:id="rId5"/>
    <p:sldId id="511" r:id="rId6"/>
    <p:sldId id="358" r:id="rId7"/>
    <p:sldId id="423" r:id="rId8"/>
    <p:sldId id="586" r:id="rId9"/>
    <p:sldId id="426"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3" autoAdjust="0"/>
    <p:restoredTop sz="94614" autoAdjust="0"/>
  </p:normalViewPr>
  <p:slideViewPr>
    <p:cSldViewPr snapToGrid="0">
      <p:cViewPr>
        <p:scale>
          <a:sx n="75" d="100"/>
          <a:sy n="75" d="100"/>
        </p:scale>
        <p:origin x="-734" y="-235"/>
      </p:cViewPr>
      <p:guideLst>
        <p:guide orient="horz" pos="2148"/>
        <p:guide pos="37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t>4/9/2024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t>‹#›</a:t>
            </a:fld>
            <a:endParaRPr lang="en-US"/>
          </a:p>
        </p:txBody>
      </p:sp>
    </p:spTree>
    <p:extLst>
      <p:ext uri="{BB962C8B-B14F-4D97-AF65-F5344CB8AC3E}">
        <p14:creationId xmlns:p14="http://schemas.microsoft.com/office/powerpoint/2010/main" val="107536686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00:48"/>
    </inkml:context>
    <inkml:brush xml:id="br0">
      <inkml:brushProperty name="width" value="0.05292" units="cm"/>
      <inkml:brushProperty name="height" value="0.05292" units="cm"/>
      <inkml:brushProperty name="color" value="#0000FF"/>
    </inkml:brush>
  </inkml:definitions>
  <inkml:trace contextRef="#ctx0" brushRef="#br0">9891 13756 3683,'-27'0'448,"27"0"353,-27 0 801,27 0 736,-25 0-865,25 0-576,0 0 96,0 0 160,0 0-96,0 0-160,-27 0-128,27-26-225,0 26-63,0 0-161,0 0-224,0 26 32,0-26-64,0 0 32,27 0 193,-2 0-193,2 0 160,26 0-256,-25 0 128,23 0 32,30 0-32,-29 0 1,28 27-65,-28-27-32,2 0 0,-2 0-64,1 0 64,0 27-32,-27-27-64,0 0 0,1 0-289,-27 0-416,0 0-544,0-27-1826,-27 27-7431</inkml:trace>
  <inkml:trace contextRef="#ctx0" brushRef="#br0">25004 12724 10537,'-25'0'833,"25"-28"288,0 28 929,-27 0-288,27 0-673,27 0-577,-27 0-31,25 0 31,2 0-63,26 0-225,-1 0-160,1 0 32,29 0-96,-4 0-96,-24 0-32,24 0-192,1 0-193,1 0-608,-28 0-1313,-25 0-2723</inkml:trace>
  <inkml:trace contextRef="#ctx0" brushRef="#br0">2084 7849 9577,'0'0'-193,"0"0"-63,0 0 288,0 0 385,0 0 447,24 0-255,31 0-97,22 0-31,31 0-1,-3 0-63,27 0-129,28 0 96,-28 0-223,26 0-1,0 0-32,2 0-32,-1 0 0,-27-27-64,0 27 64,1-26-64,-54 26 0,1-27-64,-53 27-897,-2 0-3715</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47:36"/>
    </inkml:context>
    <inkml:brush xml:id="br0">
      <inkml:brushProperty name="width" value="0.05292" units="cm"/>
      <inkml:brushProperty name="height" value="0.05292" units="cm"/>
      <inkml:brushProperty name="color" value="#00FF00"/>
    </inkml:brush>
  </inkml:definitions>
  <inkml:trace contextRef="#ctx0" brushRef="#br0">13987 1297 4420,'-14'0'352,"14"0"1410,0-21 480,-15 21-865,15-20-288,15-2-32,-1 2 256,-14 20-160,14-22-224,0 22-320,0 0-161,0 0-127,1 22-129,-2 20-96,1-22 0,0 44-32,1-21-96,0-2-192,-3 2-96,-12-22-385,15 0-640,14 0-1570,-29-21-1762</inkml:trace>
  <inkml:trace contextRef="#ctx0" brushRef="#br0">14270 1234 13484,'0'22'-256,"13"-2"736,-13 1 738,0 1-770,0-1-288,0 22-64,14-22-64,-14-1-192,15 1-544,-1 22-1955,0-22-5124</inkml:trace>
  <inkml:trace contextRef="#ctx0" brushRef="#br0">14664 1424 12523,'15'-20'96,"-15"20"-96,-15 0 1154,-12 20-97,-2 1-545,1 22-32,14-1-95,-14 22 63,14-1-63,-1 1-97,15-1-160,0-20-32,29-1-96,-1 21-192,14-41-385,0 20-704,16-21-2114,-17-21-6310</inkml:trace>
  <inkml:trace contextRef="#ctx0" brushRef="#br0">14919 1889 14381,'0'22'96,"0"-22"-128,-14 21 801,14 1-449,0 20-224,0 0-160,14-20-192,14-1 96,1 0 96,-2-21 32,2 0 32,-1-21 128,0 0 64,-13-1 353,-1 1-33,-14 0-128,0 0-95,0 0-257,-14-1-96,-1 1-225,2-1-351,-2 2-545,2 0-1057,-2 20-1314,0 0-832</inkml:trace>
  <inkml:trace contextRef="#ctx0" brushRef="#br0">15117 1996 1953,'28'64'2275,"-14"-22"-1859,-14-42 865,0 20-448,14 2-225,-14-22 225,0-22 1057,0 2-1858,14-1-96,-14-22 128,14 22-32,-14 0-32,15 0 96,-15 0 192,0 21 449,0-22 128,0 22 32,13 0 160,-13 0-481,14 22-383,1-1-290,-15 21-895,14 1-2244,0-1-4163</inkml:trace>
  <inkml:trace contextRef="#ctx0" brushRef="#br0">15370 1932 12908,'0'22'32,"14"-1"288,-14 0 641,15 21-609,-15-20-160,15 20-192,-1-22-192,-1 2 417,16-22 319,-15 0 33,0-22-97,0 2-128,-14-1-127,14-22-97,-14 22-64,0-21-256,0 21-449,0 21-961,0-22-1889,0 1-3043</inkml:trace>
  <inkml:trace contextRef="#ctx0" brushRef="#br0">15555 2017 9352,'13'21'577,"-13"1"1729,14-1 0,0-21-1121,1 0-448,14-21 32,-15 21-289,14-22 33,-14 1-161,0 0-160,0 0-128,-14 0-64,0 21-256,0-22-288,-14 22-1,14-21 129,-14 21 127,-15 0 193,16 0 64,-1 21 0,-1 1 64,15 20 32,0 0 0,15 1-32,12-2 32,-12 2-192,13-22 64,0-21-32,0 0 0,1 0 0,-15 0 0,-1-21-288,2 0-641,-1-1 0,-14 2-32,0 20-449,0 0 770,0 0 255,0 0 833,0 20 33,0 2-65,0-1-96,0 0-160,0 0-192,14-21 64,-14 0 96,0 0 321,0 0 671,14 0-671,-14-21-193,0 0-96,14 0 0,-14-1-64,0 2 0,0 20-64,14-21 32,-14 21-32,0-21-64,0 21-64,0 0-257,15 0-1088,-15 21-417,0-21-1666</inkml:trace>
  <inkml:trace contextRef="#ctx0" brushRef="#br0">15851 2081 9256,'0'0'801,"-14"0"1601,14 0 577,0-21-1313,0 21-545,0 0-320,0 0-417,0 0 32,14 0-95,0 21-1,0 20-32,0-19 32,15-1-191,-14 21-33,11-20-96,4-2-160,-3 22 416,2-20-256,0-1-353,-16 2-159,1-23-321,0 0-448,-14 0-897,0 0-1986</inkml:trace>
  <inkml:trace contextRef="#ctx0" brushRef="#br0">16091 1996 16976,'-13'21'-161,"-2"22"65,1-22 993,-28 20-96,13 23-641,-12-21-96,11 19 160,-12-19-352,14 0 192,13-23-1313,15 2-2947</inkml:trace>
  <inkml:trace contextRef="#ctx0" brushRef="#br0">16713 1700 8520,'14'-64'1313,"-14"42"-1377,0-19 1441,0-2-480,0 1-641,-14-1-128,0 2 0,-1-1 33,1-1 351,-14 21-128,14 22-31,-15 0 319,16 43 1,-16 0-193,15 19-287,-1 23-33,15-1-160,0 2-224,15-2-65,14 1 193,-15-22 96,-1 1 0,2-22-32,-1-20-96,-14-1 96,-29-42-448,16 21-257,-16-22 256,0 1 161,17 0 256,-3 21 416,15-21 257,-15 21 224,15-21-289,15 21-416,-15-22-224,27 22 64,2-21 32,0 21 0,13-22-32,0 2-224,1 20-385,-1-20-672,0 20-961,-14 0-1922</inkml:trace>
  <inkml:trace contextRef="#ctx0" brushRef="#br0">16925 1932 1665,'14'22'769,"0"-22"544,-14 0 257,14 21-834,-14 0-255,0 0 31,-14 0-127,14 1 159,0-22-448,0 0 64,0 0-288,14-22-961,-14 22-576,0-21-481,0 0-1056</inkml:trace>
  <inkml:trace contextRef="#ctx0" brushRef="#br0">16967 1975 768,'0'-21'2146,"14"21"-416,-14 0-353,0 0-704,0 21-449,0-21-96,0 21-128,0-21 32,0 21-160,0-21-96,0 0 128,0 0 96,0 0 32,0 0 32,0 0 320,0-21 225,0 21-65,0-21 129,-14 21 64,14-21 192,0 21 96,0-22 352,0 22-320,0 0-641,0 0-448,0 0 128,0 0 64,0 22-31,0-1-33,0 21-64,14-21 0,0 22-32,0-22-32,1-1 32,-2 2-32,1-22-257,1 0-287,-1 0-449,-14 0-897,14-22-897,-1 2-1120</inkml:trace>
  <inkml:trace contextRef="#ctx0" brushRef="#br0">17122 1911 928,'0'0'1025,"14"0"-448,-14 21-65,15 1 417,-1-1-64,-14 21 64,13-21 32,1 22-128,-14-22-609,15-1-224,-15-20 32,0 22-224,0-22 128,0-22 64,0 2-193,0-1 193,0 0 33,0-1-1,0 1 320,0 0 961,0 21 545,0 0-193,0-21-768,15 21-640,-15 0 255,14 0-256,-1 21-96,1 0-128,15 0-96,-15 1-128,0-1-609,0 0-1601,-14-1-1441</inkml:trace>
  <inkml:trace contextRef="#ctx0" brushRef="#br0">17448 1996 12395,'0'-21'609,"0"21"-545,0 0 1601,-15 0-704,1 21-576,-1 0-161,2 0-96,13 22-32,0-22-64,13 21-288,2-21-353,14 0-320,-15 0-320,28-21-1217,-28 0-2339</inkml:trace>
  <inkml:trace contextRef="#ctx0" brushRef="#br0">17546 1975 13292,'-14'0'-32,"14"-21"1121,14 21 865,0 0-1281,0 0-193,29 0-64,-15 0-31,14 0-417,1 0-257,-16 0-607,-13 0-1026,1-22-3235,-15 22-4132</inkml:trace>
  <inkml:trace contextRef="#ctx0" brushRef="#br0">17645 1700 10602,'14'41'768,"0"-19"2307,-14-1-1121,14 0-833,-14 23-640,0 18-289,14-19-160,-14 41-64,0-20-449,0-22-608,14 0-512,-14-21-994,0-21-1953</inkml:trace>
  <inkml:trace contextRef="#ctx0" brushRef="#br0">17857 1996 12427,'14'42'577,"-14"-20"-65,0-22 641,0 42-992,0-22-1026,14 2-1441,-14-1-1378,14-21-2145</inkml:trace>
  <inkml:trace contextRef="#ctx0" brushRef="#br0">17956 1911 16207,'-14'-42'-128,"14"22"256,-15-2 320,15 22-1056,0 0-3845,15-22-2785</inkml:trace>
  <inkml:trace contextRef="#ctx0" brushRef="#br0">18012 2038 9480,'-14'64'2307,"14"-44"-2211,0-20 448,14 22 225,-14-22-865,15 21-353,-1-21 385,13 0 128,-12 0 97,14 0 255,-16 0 545,2-21 64,-15-21-609,13 21-63,-13 0-129,-13-22-160,-2 22-128,2 0-160,-16 0-609,14 21-2402,1-22-4581</inkml:trace>
  <inkml:trace contextRef="#ctx0" brushRef="#br0">18253 2186 8936,'0'43'4292,"0"-23"-3940,0 2 1602,0-22-256,0 0-994,0 0-736,13 0 0,-13-22-192,14-20 64,-14 21-160,14-21 192,-14 0 64,15 21 32,0-22 128,-3 22 384,3 21 33,-1 0-97,-14 0-32,15 21-127,-15 1-161,14-1-32,-1 20-160,-13 2-769,15-22-769,-15 22-1697,0-23-4773</inkml:trace>
  <inkml:trace contextRef="#ctx0" brushRef="#br0">18521 1340 15406,'14'0'-576,"-14"0"1184,0 0-127,0 22-449,-14-1-609,14 0-832,-14 20-1922,14 2-2115</inkml:trace>
  <inkml:trace contextRef="#ctx0" brushRef="#br0">18648 1404 15502,'14'0'-512,"-14"20"1729,0-20-96,0 21-705,-14 22-256,14-22-128,0 20-800,-15 23-1763,2-21-5380</inkml:trace>
  <inkml:trace contextRef="#ctx0" brushRef="#br0">14622 2524 3363,'-28'0'1665,"28"0"33,-14 0 928,14 0-768,0 22-929,0-22 32,14 0 32,0 20-32,28-20-32,1 21-225,28-21-191,14 0-193,27 0 0,2 0 129,12-21-225,16 21-128,-1 0-128,0 21 128,-14 1-192,-14-22 96,-29 21-544,-26-21-834,-30 21-447,-14 1-2307,-14-22-6086</inkml:trace>
  <inkml:trace contextRef="#ctx0" brushRef="#br0">15032 1889 1249,'0'0'1441,"0"0"225,0 0 320,0 0-65,0-20-415,0 20-33,0 0-416,0 0-224,0 0-353,-15 0-416,15 0 1,0 0-130,-14 0-63,0 0-32,1 0 64,-2 0-961,-13 20-2146,14 2-5445</inkml:trace>
  <inkml:trace contextRef="#ctx0" brushRef="#br0">15314 6290 8423,'0'0'-320,"0"21"192,0 20 576,14 23 289,-14 0-160,15 21-449,-1-1 64,-14 1-128,13-21 32,-13-22 289,14 0 223,1-42 289,-15 0 192,0-21-769,0-42-320,0-1-128,0 0 32,-15-19 96,15 19 0,-14 0 0,14 0-64,0 1-352,14 21-97,-14-1 225,15 22 160,14 0 96,-16 21 224,1 21 192,1-21-63,-1 21 31,0 0-128,-14 22 64,-14-22-95,14-1-33,-14 23-32,14-22-32,0 1-448,-15 20-385,15-21-320,15 1 192,-1 20 641,-14-20 64,14 19 128,14 1 32,-28 1 0,14-22 32,-14 21 0,0-20 288,-14-1 449,0-21 64,-14 21-449,-1-21-224,2 0-352,13 0-769,-16 0-705,16 0-864,14 0-2531</inkml:trace>
  <inkml:trace contextRef="#ctx0" brushRef="#br0">15738 6713 6245,'28'21'545,"-28"0"-961,-14 0 576,0 1 64,0 20 320,0-21 65,0 21 64,14-20 608,14-2-192,-14-20 0,14 0-224,14 0-193,-14-20-31,15 20 0,-15-43 31,-14 22 65,13 0-129,-13 0-319,-13 0-161,-1-1-256,0 1 96,-15 0-385,15 21-896,14 0-1185,-14 0-2115</inkml:trace>
  <inkml:trace contextRef="#ctx0" brushRef="#br0">16063 6755 7655,'0'-21'1954,"0"21"-353,-14 0-416,14 21 32,-14 22-288,14-22-608,-15 21-193,15-21-32,0 22-32,15-23 0,13 3-64,-13-2 32,12-21 64,2 0-96,-2-21-96,-12-2-64,-1 3 32,0-23 64,-14 22 32,0 0 64,0 21-64,0 0-97,0 0-63,0 0 96,0 21 64,0 0 0,0-21 32,15 21 0,12-21 64,-13 22-64,1-22 224,-1 0 257,1 0 31,-2-22-127,2 1-129,-15 21-128,0-42-160,-15 21-320,15 0-545,-13-1-1121,13 1-1954,-15-21-5187</inkml:trace>
  <inkml:trace contextRef="#ctx0" brushRef="#br0">16402 6268 13452,'14'22'449,"-14"-22"-321,14 42 384,-14-22 577,0 23-512,15 21-1,-15 0-223,0 20-129,0-21-64,0 22-160,13 0-192,-13-22-737,14 2-608,0-2-1378,1-43-352,-15 2-2467</inkml:trace>
  <inkml:trace contextRef="#ctx0" brushRef="#br0">16599 6861 10153,'29'-21'641,"0"21"1056,-16-21 449,16 21-1217,-1 0-833,0 0-800,-14 0-1731,0 0-3362</inkml:trace>
  <inkml:trace contextRef="#ctx0" brushRef="#br0">17278 6713 6502,'-29'-21'2082,"16"21"-1089,-16 0 704,0 0-512,2 0-736,-2 0-257,14 21-96,2 21-64,-1-21 0,14 22 192,0-1-96,27 0-64,-12 0 1,28-19-33,-16 17 128,3-17 0,-16 19 32,-1-21-32,-13-21 64,0 21 1,0-21 127,-27 0-192,-3 0-128,3 0-32,-16 0-224,15-21-513,0 0-1121,-1-1-1473,16 2-1858</inkml:trace>
  <inkml:trace contextRef="#ctx0" brushRef="#br0">17334 6226 13068,'29'0'-128,"-16"42"0,-13 1 256,0 20 224,0 22 32,0 21-95,-13-1-161,-2-20 0,1 0-64,14 0 64,-14-21-96,14-22 64,0-22 32,14 2 97,-14-22 607,0 0-319,14-22-385,-14 2-96,15-22-64,-15-2 0,13 2-192,2 21-129,-2 0 193,2 0 32,-15 21 32,14 0 160,1 42 32,-15-21 64,14 1-96,-1 21-96,2-3-192,-1-17-1409,0 19-2467,14-21-2851</inkml:trace>
  <inkml:trace contextRef="#ctx0" brushRef="#br0">17673 6989 10473,'0'-21'961,"-14"-2"-480,0 23 608,-1 0-481,2 23-351,-1-2-65,14-2 0,-14 24 0,14 0 0,14-22-64,-14 22-63,14-22 31,14 0-64,0-1-64,0-20-64,-14 0-65,16-20 33,-18-1 128,2 0 0,-14-1 0,0-20 32,0 21-64,0-1 32,-14 2-64,14-3-64,-12 23 32,-3 0-32,15 0 32,0 23 0,0-23 32,0 20 64,0 2-32,15-1 64,-3-21-32,2 0 32,16 21 0,-30-21 0,14 0 32,-14 0-32,0 0 64,13 0-128,-13 0 128,0 21-32,0 1-32,0-1 32,0 0-32,0 21-32,15 0 64,-15 21-96,0-21 96,0 1-64,0-22 32,0 22 96,0-43 321,0 20 512,0-20-641,0-20-128,0-2-128,0-20 64,0-1-128,0 1 0,0-21-96,0-1-384,0 2-289,14 19 449,0 1 352,0 0 0,0 19 128,0 23 256,0 0-63,1 23 63,-15 19-160,0-21-63,-15 21-65,15-20-64,-14 20 32,0-22-128,0 2-449,14-1-448,-14 0-1185,0-21-2658</inkml:trace>
  <inkml:trace contextRef="#ctx0" brushRef="#br0">17927 7158 9224,'43'0'2659,"-29"0"-2083,0-22 1538,15 22-704,-15 0-706,-1-21-159,16 21 31,0 0-287,-16-21-161,2 21-128,-2-21-289,-13 21-639,0 0-97,-13-22 64,-15 22 288,13 0 385,-14 22 192,2-22 0,13 21 96,-1-21 96,15 21 160,0 0 0,0 1-32,15-1-31,-1 0-97,13-21 0,2 20 0,-1-20-64,0 0 160,-13 0-64,-1 0-96,0 0-64,-14 0-160,14 0 0,-14 0 96,-14 0 32,14 0 64,0 0-32,-14 22 64,14-22 0,0 21 32,0-21 96,14 21 32,-14-21 0,14 0 33,0 0 31,0 0 32,14-21 96,-14 0-63,0-1-97,1-19-96,0-2-128,-3-20-64,3-2-224,-15 2-353,0-21 97,0 21 383,0-22 129,-15 42 32,3 1 96,-3 1 65,0 41 63,1 0 160,0 41 161,1 1-33,-2 22 65,15 21-257,15-1 0,-2 2-95,15-24-65,14 23-64,2-21 0,-17-22-64,16 21 0,-15-41-256,-14 20-417,1-22-544,-15 2-1345,-15-22-4837</inkml:trace>
  <inkml:trace contextRef="#ctx0" brushRef="#br0">4990 5359 1825,'-43'21'-160,"15"1"192,14-22 192,-16 0 161,4 20 159,-18-20-191,16 0-1,-14 0 449,0 0-289,0 0 225,13 0 224,-13 0-193,14 0-447,-14 0-193,13-20-192,-14 20-64,15 20 0,-15-20 96,16 0 0,-2 22 96,2-22-96,12 22-65,1-22 97,-1 20 32,15-20-32,-14 22-32,14-2-64,0 1 160,0 2 0,0 18-96,0 1 129,0 22-97,0-1 352,0 1-128,14 42-64,-14-23-64,15 24-32,-15-23-32,14 22 65,-14-22-130,15 1 130,-15 21-33,0 0 0,12 0-32,-12 0-32,0 0-32,0 21-128,15-22-65,-15 21 33,0 1 32,15-21-96,-15 0 192,14-1-225,-14-20 193,14 1 96,-14-24 32,0-19 32,0 20 161,13-20-129,-13-1 160,0 0 32,-13 0-96,13 1-95,0-22 127,0 22-128,0-22 32,0-21 32,0 20 0,13-20 0,-13 21 97,15-21-65,-15 0-96,14 0-32,0 22 64,1-22 96,-2 0 33,16 0 127,-1 0-288,0 0-32,1 21-64,-1-21 64,14 0 32,0 0-96,1 0 96,13 0-64,-14 0 0,16-21-32,-2 21-32,0-22-256,-14 22 64,15 0-193,-15-21-479,-13 21-33,13 0 256,-28 0 513,15 0 128,-15 0 96,-14 0 320,14 0 481,-14 0 320,0 0-224,0 0-64,0 0-352,0 0-481,-14 0-96,14 0 0,0 0-33,0-20-127,0-1-128,0-2 224,0 3-32,0-1-257,0-22-31,0-19 128,14 18 352,-14-19-64,0 0 0,0-22-64,0-21 32,0 0-32,0-21-32,0 1-353,0-22 97,0 0 192,0 0 192,-14 1-64,14-23 288,-14 0 256,0 22-127,14-21-1,-15 0 33,15 21 63,0 0-288,0 0-96,0 42-64,0 0 0,0 42 32,0 22-64,0 0-96,0 21-256,0 21-2114,0 0-4037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00:48"/>
    </inkml:context>
    <inkml:brush xml:id="br0">
      <inkml:brushProperty name="width" value="0.05292" units="cm"/>
      <inkml:brushProperty name="height" value="0.05292" units="cm"/>
      <inkml:brushProperty name="color" value="#0000FF"/>
    </inkml:brush>
  </inkml:definitions>
  <inkml:trace contextRef="#ctx0" brushRef="#br0">9891 13756 3683,'-27'0'448,"27"0"353,-27 0 801,27 0 736,-25 0-865,25 0-576,0 0 96,0 0 160,0 0-96,0 0-160,-27 0-128,27-26-225,0 26-63,0 0-161,0 0-224,0 26 32,0-26-64,0 0 32,27 0 193,-2 0-193,2 0 160,26 0-256,-25 0 128,23 0 32,30 0-32,-29 0 1,28 27-65,-28-27-32,2 0 0,-2 0-64,1 0 64,0 27-32,-27-27-64,0 0 0,1 0-289,-27 0-416,0 0-544,0-27-1826,-27 27-7431</inkml:trace>
  <inkml:trace contextRef="#ctx0" brushRef="#br0">25004 12724 10537,'-25'0'833,"25"-28"288,0 28 929,-27 0-288,27 0-673,27 0-577,-27 0-31,25 0 31,2 0-63,26 0-225,-1 0-160,1 0 32,29 0-96,-4 0-96,-24 0-32,24 0-192,1 0-193,1 0-608,-28 0-1313,-25 0-2723</inkml:trace>
  <inkml:trace contextRef="#ctx0" brushRef="#br0">2084 7849 9577,'0'0'-193,"0"0"-63,0 0 288,0 0 385,0 0 447,24 0-255,31 0-97,22 0-31,31 0-1,-3 0-63,27 0-129,28 0 96,-28 0-223,26 0-1,0 0-32,2 0-32,-1 0 0,-27-27-64,0 27 64,1-26-64,-54 26 0,1-27-64,-53 27-897,-2 0-3715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13T23:03:25"/>
    </inkml:context>
    <inkml:brush xml:id="br0">
      <inkml:brushProperty name="width" value="0.05292" units="cm"/>
      <inkml:brushProperty name="height" value="0.05292" units="cm"/>
      <inkml:brushProperty name="color" value="#FF0000"/>
    </inkml:brush>
  </inkml:definitions>
  <inkml:trace contextRef="#ctx0" brushRef="#br0">20134 9552 8359,'0'0'289,"0"0"-65,-25 0 1153,25 0 257,0-28-193,0 28-384,0 0-256,0 0 0,0 0-161,0 0-223,0 0-289,25 0-128,2 0 96,0 28 0,27-2-96,25 26 96,1-25-96,-1 51 96,26-24-96,0 26 0,3 0 0,-2-2-96,-1-24 64,-26 24 32,27-24-64,-27-28 0,-24 1-64,-5 0-161,5-1-319,-55-26-193,27 0-352,-27 0-64,0 0-1634,-27-26-1985</inkml:trace>
  <inkml:trace contextRef="#ctx0" brushRef="#br0">20982 9524 3203,'27'0'1249,"-27"0"-320,0 0 864,0 0-95,-27 0-865,-1 0 192,-22 0-128,-32 0-289,4 0-127,-28 0-193,26 28 0,-25-28 128,26 0-159,-2 0-161,2 26-32,26-26 64,26 0 32,2 0-96,-2 0-64,27 25-32,0-25 160,27 0 257,-2 27-97,2-27-64,0 27 128,-1-1-63,26 1 63,-25 26-96,1 1-192,25-29-64,-1 28 0,-25 1-128,0-2-224,26-26-321,-28 28-480,2-28-1601,-27 1-4677</inkml:trace>
  <inkml:trace contextRef="#ctx0" brushRef="#br0">11214 5762 352,'0'0'993,"0"0"-128,0 0 256,0 0-224,0 0-33,0 0 97,0 0 32,0 0 128,0 0-96,0 0 32,0 0-256,0 0-192,0-26-97,0 26-64,0 0-159,0-27-97,0 27 0,-27 0-96,27-25 32,-25 25-96,-2 0 32,0 0 0,1-27-32,-1 27-32,-25 0 0,-1 0-32,1 0 0,-2 0 0,0 27 32,3-2-64,-4-25 64,29 27-32,-26-1 0,25 29-64,0-30 96,1 2 0,0 25 0,26 3 0,0-30 0,26 27 64,0 3 0,1-3 32,0 1-64,25-26-64,2 25 96,0-26-32,24 1 33,-24 0 63,24-1 96,-24-26 32,-2 0-96,28-26-32,-28 26-32,2-27 33,-3 0 31,4 1 32,-2-26 32,-28 25 96,2 0 97,0-26-129,-27 28-32,0-30 97,-27 30-129,0-27-128,2-3-64,-28 3-32,-2 25 0,4-26 0,-3 26 0,2 1 32,-2 26-32,1-27-32,28 27 0,-2 0-32,0 0-192,1 0-1026,26 27-1536,-27 26-3684</inkml:trace>
  <inkml:trace contextRef="#ctx0" brushRef="#br0">11851 11379 4260,'24'-26'1473,"-24"26"-288,0 0 833,0 0 352,0 0-768,0 0-641,0 0-545,-24 0-256,24 0 321,0 26 31,-27-26-160,27 27-95,-28 26-65,2-1 0,-25 2 64,-4 26-160,-23 25 97,-2 2-1,-26 25-96,-26 26 0,-1 28 0,1 0-32,27 25-32,-27-24 32,24-29-64,2 1 96,28-27 0,-2-27-96,28 2-64,-28-54 32,52 27-64,-23-26-448,51-29-673,0 2-1186,0-27-2369</inkml:trace>
  <inkml:trace contextRef="#ctx0" brushRef="#br0">11082 11459 8680,'-52'26'833,"52"0"-385,0-26 545,0 0 448,0 0-160,25 0-288,28-26-416,26 26-193,2-54-95,25 29-33,26-2-32,-27 1-128,-25-1-96,-1 27 32,2-27-32,-57 27 0,4 0-96,-1 27 128,-27 0 32,0-1 64,-27 26 0,27 2 1,-28 26-33,28 0-64,0-28-64,0 28-321,0 0-1248,28-2-2435</inkml:trace>
  <inkml:trace contextRef="#ctx0" brushRef="#br0">12088 5392 1345,'27'0'704,"-27"-27"-607,0 27 1344,0 0 865,0 0-352,0 0-929,-27-25-160,27 25 64,0 0-161,-26 0-159,26 0-97,-27-27 1,0 27-129,2 0-128,-2 0 1,-26-28 63,25 28-64,-23 0-256,-3 0 0,3 28 32,-4-1 32,2-2-32,28 2-32,-29 26 0,28 0-32,-1-27-32,0 54 32,27-27 32,0-1 0,27 28 0,26-27 32,1-1-32,-2 30 0,29-57 96,-4 27-96,2-24 64,2-28 65,-2 0 95,1 0 128,-1-28-64,-1-24-159,-24 0 63,0-3-256,-3 3 160,-23-28-64,-28 2-32,0 24 0,-28-26 0,-23 28 0,-3-1 32,-25 25 32,-1 3-64,1 25-96,-1 0-993,2 0-2210</inkml:trace>
  <inkml:trace contextRef="#ctx0" brushRef="#br0">20293 9630 1281,'0'0'865,"0"0"576,0 0 32,0 0-512,0 0-608,-27 0-161,27 0 192,0-27 97,0 27 159,0 0-31,0 0-129,0 0 97,0 0-129,-24 0-63,24 0 127,0 0-160,-28-25 1,28 25-33,0 0 192,0 0 33,0 0-33,-26 0 1,26 0-161,0 0-31,0 0-97,0 0-160,0 0 0,0 0 128,26 25-64,-26-25 64,28 27-63,23-27-1,4 27-128,-2 26 96,26-28-64,-1 29-64,2-1 0,26 0-32,-28 1 128,4 24-128,-4-24 0,2 24 32,-1-24 0,-26-1 64,26 0 0,0-26-32,-53-2 0,29-25 32,-28 0-32,-27 0-32,0 0-129,0 0-255,0-25-545,-27 25-608,-1-27-1570,1 1-3908</inkml:trace>
  <inkml:trace contextRef="#ctx0" brushRef="#br0">20954 9552 2914,'28'0'1986,"-1"0"-1954,0 0 897,-1 0 769,0 0-321,-26 0-768,26 0-289,-26 0 64,0 0 33,0 0 640,-26 0-417,0 0-448,-27 26-31,-2-26 223,-22 0 64,-2 25-63,-29-25-129,3 0-160,0 0 32,26 0-96,-1 0 32,25 0-32,3 0 64,26 0-64,26 0 32,-27 0-96,27 27 0,0-27 128,27 0 225,-1 27 31,2-1 32,-4 26 1,31-24-65,-2 26-96,-26-2 33,25 1-193,1 0-64,-1-1 0,-25 2-64,26-1-353,-26-28-448,-27 29-672,25-28-1025,-25 1-2980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t>‹#›</a:t>
            </a:fld>
            <a:endParaRPr lang="en-US"/>
          </a:p>
        </p:txBody>
      </p:sp>
    </p:spTree>
    <p:extLst>
      <p:ext uri="{BB962C8B-B14F-4D97-AF65-F5344CB8AC3E}">
        <p14:creationId xmlns:p14="http://schemas.microsoft.com/office/powerpoint/2010/main" val="5033322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https://www.simplilearn.com/tutorials/machine-learning-tutorial/cost-function-in-machine-learning#:~:text=For%20the%20Linear%20regression%20model,minimum%20of%20these%20error%20values.</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24BCD14-5A93-4938-87CE-709050061C51}" type="slidenum">
              <a:rPr lang="en-US" smtClean="0">
                <a:solidFill>
                  <a:prstClr val="black"/>
                </a:solidFill>
                <a:latin typeface="Arial" panose="020B0604020202020204" pitchFamily="34" charset="0"/>
              </a:rPr>
              <a:t>9</a:t>
            </a:fld>
            <a:endParaRPr lang="en-US" smtClean="0">
              <a:solidFill>
                <a:prstClr val="black"/>
              </a:solidFill>
              <a:latin typeface="Arial" panose="020B0604020202020204" pitchFamily="34"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olidFill>
                  <a:srgbClr val="3D3D4E"/>
                </a:solidFill>
                <a:latin typeface="Droid Serif"/>
                <a:sym typeface="+mn-ea"/>
              </a:rPr>
              <a:t>Since we need a method in which we do not use predetermined values of </a:t>
            </a:r>
            <a:r>
              <a:rPr lang="en-US" i="1" dirty="0" err="1">
                <a:solidFill>
                  <a:srgbClr val="3D3D4E"/>
                </a:solidFill>
                <a:latin typeface="KaTeX_Math"/>
                <a:sym typeface="+mn-ea"/>
              </a:rPr>
              <a:t>θ</a:t>
            </a:r>
            <a:r>
              <a:rPr lang="en-US" dirty="0">
                <a:solidFill>
                  <a:srgbClr val="3D3D4E"/>
                </a:solidFill>
                <a:latin typeface="Droid Serif"/>
                <a:sym typeface="+mn-ea"/>
              </a:rPr>
              <a:t>, lets start by picking a random value of </a:t>
            </a:r>
            <a:r>
              <a:rPr lang="en-US" i="1" dirty="0" err="1">
                <a:solidFill>
                  <a:srgbClr val="3D3D4E"/>
                </a:solidFill>
                <a:latin typeface="KaTeX_Math"/>
                <a:sym typeface="+mn-ea"/>
              </a:rPr>
              <a:t>θ</a:t>
            </a:r>
            <a:r>
              <a:rPr lang="en-US" dirty="0">
                <a:solidFill>
                  <a:srgbClr val="3D3D4E"/>
                </a:solidFill>
                <a:latin typeface="Droid Serif"/>
                <a:sym typeface="+mn-ea"/>
              </a:rPr>
              <a:t> and see what our loss is. </a:t>
            </a:r>
            <a:endParaRPr lang="en-US" dirty="0">
              <a:solidFill>
                <a:srgbClr val="3D3D4E"/>
              </a:solidFill>
              <a:latin typeface="Droid Serif"/>
            </a:endParaRPr>
          </a:p>
          <a:p>
            <a:r>
              <a:rPr lang="en-US" dirty="0">
                <a:solidFill>
                  <a:srgbClr val="3D3D4E"/>
                </a:solidFill>
                <a:latin typeface="Droid Serif"/>
                <a:sym typeface="+mn-ea"/>
              </a:rPr>
              <a:t>After this, we will decide whether to increase the current value of </a:t>
            </a:r>
            <a:r>
              <a:rPr lang="en-US" i="1" dirty="0" err="1">
                <a:solidFill>
                  <a:srgbClr val="3D3D4E"/>
                </a:solidFill>
                <a:latin typeface="KaTeX_Math"/>
                <a:sym typeface="+mn-ea"/>
              </a:rPr>
              <a:t>θ</a:t>
            </a:r>
            <a:r>
              <a:rPr lang="en-US" dirty="0">
                <a:solidFill>
                  <a:srgbClr val="3D3D4E"/>
                </a:solidFill>
                <a:latin typeface="Droid Serif"/>
                <a:sym typeface="+mn-ea"/>
              </a:rPr>
              <a:t> or decrease it and the amount to increase or decrease. </a:t>
            </a:r>
          </a:p>
          <a:p>
            <a:r>
              <a:rPr lang="en-US" dirty="0">
                <a:solidFill>
                  <a:srgbClr val="3D3D4E"/>
                </a:solidFill>
                <a:latin typeface="Droid Serif"/>
                <a:sym typeface="+mn-ea"/>
              </a:rPr>
              <a:t>Lets look at the direction and amount separately.</a:t>
            </a:r>
            <a:endParaRPr lang="en-US" dirty="0"/>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24BCD14-5A93-4938-87CE-709050061C51}" type="slidenum">
              <a:rPr lang="en-US" smtClean="0">
                <a:solidFill>
                  <a:prstClr val="black"/>
                </a:solidFill>
                <a:latin typeface="Arial" panose="020B0604020202020204" pitchFamily="34" charset="0"/>
              </a:rPr>
              <a:t>19</a:t>
            </a:fld>
            <a:endParaRPr lang="en-US" smtClean="0">
              <a:solidFill>
                <a:prstClr val="black"/>
              </a:solidFill>
              <a:latin typeface="Arial" panose="020B0604020202020204" pitchFamily="34"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90F41B15-6F5C-47EB-9972-9BA42C6AE2E6}" type="slidenum">
              <a:rPr lang="en-US" smtClean="0">
                <a:solidFill>
                  <a:prstClr val="black"/>
                </a:solidFill>
                <a:latin typeface="Arial" panose="020B0604020202020204" pitchFamily="34" charset="0"/>
              </a:rPr>
              <a:t>20</a:t>
            </a:fld>
            <a:endParaRPr lang="en-US" smtClean="0">
              <a:solidFill>
                <a:prstClr val="black"/>
              </a:solidFill>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xfrm>
            <a:off x="914400" y="4343400"/>
            <a:ext cx="5029200" cy="4114800"/>
          </a:xfrm>
          <a:noFill/>
        </p:spPr>
        <p:txBody>
          <a:bodyPr/>
          <a:lstStyle/>
          <a:p>
            <a:pPr eaLnBrk="1" hangingPunct="1"/>
            <a:endParaRPr 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F6018DD-BCB1-44D5-B697-3AF196AEE732}" type="datetime1">
              <a:rPr lang="en-US" smtClean="0"/>
              <a:t>4/9/2024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236E1-770F-48E6-970E-3A7A786ADF9F}"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370E334-8E86-4F3A-B8C2-D435B5D87BFA}" type="datetime1">
              <a:rPr lang="en-US" smtClean="0"/>
              <a:t>4/9/2024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9516B-3E4A-4947-B7C8-56B8E9DC2299}"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DB87AE9-ABE1-4A25-8586-46C164E29C88}" type="datetime1">
              <a:rPr lang="en-US" smtClean="0"/>
              <a:t>4/9/2024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FBDC7C-9AA4-4431-B719-399683B24DC4}" type="datetime1">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0645C0-A352-4A9D-A18E-4FB358578669}" type="datetime1">
              <a:rPr lang="en-US" smtClean="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A82D27-8EB1-4A6C-A2CE-DE4D5CDC92BF}" type="datetime1">
              <a:rPr lang="en-US" smtClean="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1FB76-3CE6-4B60-ACE6-833D1FCAE23F}" type="datetime1">
              <a:rPr lang="en-US" smtClean="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F684427-E154-4A42-ACC6-AECF7E625D23}" type="datetime1">
              <a:rPr lang="en-US" smtClean="0"/>
              <a:t>4/9/2024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F65B09-0D0A-4413-8F38-F2A4A0ED841D}" type="datetime1">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70355EE-A284-4896-8599-3E72BAF6DE27}" type="datetime1">
              <a:rPr lang="en-US" smtClean="0"/>
              <a:t>4/9/2024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customXml" Target="../ink/ink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uiltin.com/machine-learning/loss-fun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743200" y="2819400"/>
            <a:ext cx="573024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2743200" y="759899"/>
            <a:ext cx="9093200" cy="2167452"/>
          </a:xfrm>
        </p:spPr>
        <p:txBody>
          <a:bodyPr>
            <a:noAutofit/>
          </a:bodyPr>
          <a:lstStyle/>
          <a:p>
            <a:pPr algn="l"/>
            <a:r>
              <a:rPr lang="en-US" sz="7200" b="1" dirty="0">
                <a:solidFill>
                  <a:schemeClr val="tx1"/>
                </a:solidFill>
              </a:rPr>
              <a:t>Gradient Descent</a:t>
            </a:r>
          </a:p>
        </p:txBody>
      </p:sp>
      <p:sp>
        <p:nvSpPr>
          <p:cNvPr id="3" name="Rectangle 2"/>
          <p:cNvSpPr/>
          <p:nvPr/>
        </p:nvSpPr>
        <p:spPr>
          <a:xfrm>
            <a:off x="10871200" y="6273800"/>
            <a:ext cx="1320800" cy="58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Gradient Descent algorithm</a:t>
            </a:r>
          </a:p>
        </p:txBody>
      </p:sp>
      <p:sp>
        <p:nvSpPr>
          <p:cNvPr id="3" name="Date Placeholder 2"/>
          <p:cNvSpPr>
            <a:spLocks noGrp="1"/>
          </p:cNvSpPr>
          <p:nvPr>
            <p:ph type="dt" sz="half" idx="10"/>
          </p:nvPr>
        </p:nvSpPr>
        <p:spPr/>
        <p:txBody>
          <a:bodyPr/>
          <a:lstStyle/>
          <a:p>
            <a:fld id="{869EEA47-7804-44C5-B098-EFAF08642129}" type="datetime1">
              <a:rPr lang="en-US" smtClean="0"/>
              <a:t>4/9/2024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10</a:t>
            </a:fld>
            <a:endParaRPr lang="en-US" dirty="0"/>
          </a:p>
        </p:txBody>
      </p:sp>
      <p:graphicFrame>
        <p:nvGraphicFramePr>
          <p:cNvPr id="6" name="Content Placeholder 5"/>
          <p:cNvGraphicFramePr>
            <a:graphicFrameLocks noGrp="1"/>
          </p:cNvGraphicFramePr>
          <p:nvPr>
            <p:ph idx="1"/>
          </p:nvPr>
        </p:nvGraphicFramePr>
        <p:xfrm>
          <a:off x="5732921" y="1715676"/>
          <a:ext cx="5698206" cy="3678303"/>
        </p:xfrm>
        <a:graphic>
          <a:graphicData uri="http://schemas.openxmlformats.org/presentationml/2006/ole">
            <mc:AlternateContent xmlns:mc="http://schemas.openxmlformats.org/markup-compatibility/2006">
              <mc:Choice xmlns:v="urn:schemas-microsoft-com:vml" Requires="v">
                <p:oleObj spid="_x0000_s3078" r:id="rId4" imgW="7200900" imgH="4648200" progId="Paint.Picture">
                  <p:embed/>
                </p:oleObj>
              </mc:Choice>
              <mc:Fallback>
                <p:oleObj r:id="rId4" imgW="7200900" imgH="4648200" progId="Paint.Picture">
                  <p:embed/>
                  <p:pic>
                    <p:nvPicPr>
                      <p:cNvPr id="0" name="Picture 6"/>
                      <p:cNvPicPr/>
                      <p:nvPr/>
                    </p:nvPicPr>
                    <p:blipFill>
                      <a:blip r:embed="rId5"/>
                      <a:stretch>
                        <a:fillRect/>
                      </a:stretch>
                    </p:blipFill>
                    <p:spPr>
                      <a:xfrm>
                        <a:off x="5732921" y="1715676"/>
                        <a:ext cx="5698206" cy="3678303"/>
                      </a:xfrm>
                      <a:prstGeom prst="rect">
                        <a:avLst/>
                      </a:prstGeom>
                    </p:spPr>
                  </p:pic>
                </p:oleObj>
              </mc:Fallback>
            </mc:AlternateContent>
          </a:graphicData>
        </a:graphic>
      </p:graphicFrame>
      <p:sp>
        <p:nvSpPr>
          <p:cNvPr id="9" name="Text Box 8"/>
          <p:cNvSpPr txBox="1"/>
          <p:nvPr/>
        </p:nvSpPr>
        <p:spPr>
          <a:xfrm>
            <a:off x="581025" y="4422775"/>
            <a:ext cx="5810250" cy="922020"/>
          </a:xfrm>
          <a:prstGeom prst="rect">
            <a:avLst/>
          </a:prstGeom>
          <a:noFill/>
        </p:spPr>
        <p:txBody>
          <a:bodyPr wrap="square" rtlCol="0" anchor="t">
            <a:spAutoFit/>
          </a:bodyPr>
          <a:lstStyle/>
          <a:p>
            <a:r>
              <a:rPr lang="en-US"/>
              <a:t>• Gradient </a:t>
            </a:r>
          </a:p>
          <a:p>
            <a:r>
              <a:rPr lang="en-US"/>
              <a:t>	 slope of line tangent to curve</a:t>
            </a:r>
          </a:p>
          <a:p>
            <a:r>
              <a:rPr lang="en-US"/>
              <a:t>• Larger learning rate =&gt; larger step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box(in)">
                                      <p:cBhvr>
                                        <p:cTn id="11"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sym typeface="+mn-ea"/>
              </a:rPr>
              <a:t>Gradient Descent</a:t>
            </a:r>
            <a:endParaRPr lang="en-US"/>
          </a:p>
        </p:txBody>
      </p:sp>
      <p:sp>
        <p:nvSpPr>
          <p:cNvPr id="4" name="Date Placeholder 3"/>
          <p:cNvSpPr>
            <a:spLocks noGrp="1"/>
          </p:cNvSpPr>
          <p:nvPr>
            <p:ph type="dt" sz="half" idx="10"/>
          </p:nvPr>
        </p:nvSpPr>
        <p:spPr/>
        <p:txBody>
          <a:bodyPr/>
          <a:lstStyle/>
          <a:p>
            <a:fld id="{D4594FB6-13FE-439C-8C43-CF7F2D697051}"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11</a:t>
            </a:fld>
            <a:endParaRPr lang="en-US" dirty="0"/>
          </a:p>
        </p:txBody>
      </p:sp>
      <p:graphicFrame>
        <p:nvGraphicFramePr>
          <p:cNvPr id="7" name="Content Placeholder 6"/>
          <p:cNvGraphicFramePr>
            <a:graphicFrameLocks noGrp="1" noChangeAspect="1"/>
          </p:cNvGraphicFramePr>
          <p:nvPr>
            <p:ph sz="half" idx="1"/>
          </p:nvPr>
        </p:nvGraphicFramePr>
        <p:xfrm>
          <a:off x="3384718" y="5712652"/>
          <a:ext cx="5422390" cy="843318"/>
        </p:xfrm>
        <a:graphic>
          <a:graphicData uri="http://schemas.openxmlformats.org/presentationml/2006/ole">
            <mc:AlternateContent xmlns:mc="http://schemas.openxmlformats.org/markup-compatibility/2006">
              <mc:Choice xmlns:v="urn:schemas-microsoft-com:vml" Requires="v">
                <p:oleObj spid="_x0000_s4107" r:id="rId3" imgW="5585460" imgH="868680" progId="Paint.Picture">
                  <p:embed/>
                </p:oleObj>
              </mc:Choice>
              <mc:Fallback>
                <p:oleObj r:id="rId3" imgW="5585460" imgH="868680" progId="Paint.Picture">
                  <p:embed/>
                  <p:pic>
                    <p:nvPicPr>
                      <p:cNvPr id="0" name="Picture 7"/>
                      <p:cNvPicPr/>
                      <p:nvPr/>
                    </p:nvPicPr>
                    <p:blipFill>
                      <a:blip r:embed="rId4"/>
                      <a:stretch>
                        <a:fillRect/>
                      </a:stretch>
                    </p:blipFill>
                    <p:spPr>
                      <a:xfrm>
                        <a:off x="3384718" y="5712652"/>
                        <a:ext cx="5422390" cy="843318"/>
                      </a:xfrm>
                      <a:prstGeom prst="rect">
                        <a:avLst/>
                      </a:prstGeom>
                    </p:spPr>
                  </p:pic>
                </p:oleObj>
              </mc:Fallback>
            </mc:AlternateContent>
          </a:graphicData>
        </a:graphic>
      </p:graphicFrame>
      <p:graphicFrame>
        <p:nvGraphicFramePr>
          <p:cNvPr id="9" name="Content Placeholder 8"/>
          <p:cNvGraphicFramePr>
            <a:graphicFrameLocks noGrp="1"/>
          </p:cNvGraphicFramePr>
          <p:nvPr>
            <p:ph sz="half" idx="2"/>
          </p:nvPr>
        </p:nvGraphicFramePr>
        <p:xfrm>
          <a:off x="2637790" y="995680"/>
          <a:ext cx="8829040" cy="4525010"/>
        </p:xfrm>
        <a:graphic>
          <a:graphicData uri="http://schemas.openxmlformats.org/presentationml/2006/ole">
            <mc:AlternateContent xmlns:mc="http://schemas.openxmlformats.org/markup-compatibility/2006">
              <mc:Choice xmlns:v="urn:schemas-microsoft-com:vml" Requires="v">
                <p:oleObj spid="_x0000_s4108" r:id="rId5" imgW="7200900" imgH="4648200" progId="Paint.Picture">
                  <p:embed/>
                </p:oleObj>
              </mc:Choice>
              <mc:Fallback>
                <p:oleObj r:id="rId5" imgW="7200900" imgH="4648200" progId="Paint.Picture">
                  <p:embed/>
                  <p:pic>
                    <p:nvPicPr>
                      <p:cNvPr id="0" name="Picture 6"/>
                      <p:cNvPicPr/>
                      <p:nvPr/>
                    </p:nvPicPr>
                    <p:blipFill>
                      <a:blip r:embed="rId6"/>
                      <a:stretch>
                        <a:fillRect/>
                      </a:stretch>
                    </p:blipFill>
                    <p:spPr>
                      <a:xfrm>
                        <a:off x="2637790" y="995680"/>
                        <a:ext cx="8829040" cy="45250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Gradient Descent</a:t>
            </a:r>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2759D5A6-2B81-4771-976C-C06BEB0EB091}"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12</a:t>
            </a:fld>
            <a:endParaRPr lang="en-US" dirty="0"/>
          </a:p>
        </p:txBody>
      </p:sp>
      <p:graphicFrame>
        <p:nvGraphicFramePr>
          <p:cNvPr id="8" name="Content Placeholder 7"/>
          <p:cNvGraphicFramePr>
            <a:graphicFrameLocks noGrp="1" noChangeAspect="1"/>
          </p:cNvGraphicFramePr>
          <p:nvPr>
            <p:ph sz="half" idx="1"/>
          </p:nvPr>
        </p:nvGraphicFramePr>
        <p:xfrm>
          <a:off x="4357370" y="886460"/>
          <a:ext cx="6412865" cy="5850255"/>
        </p:xfrm>
        <a:graphic>
          <a:graphicData uri="http://schemas.openxmlformats.org/presentationml/2006/ole">
            <mc:AlternateContent xmlns:mc="http://schemas.openxmlformats.org/markup-compatibility/2006">
              <mc:Choice xmlns:v="urn:schemas-microsoft-com:vml" Requires="v">
                <p:oleObj spid="_x0000_s5126" r:id="rId3" imgW="4191000" imgH="5577840" progId="Paint.Picture">
                  <p:embed/>
                </p:oleObj>
              </mc:Choice>
              <mc:Fallback>
                <p:oleObj r:id="rId3" imgW="4191000" imgH="5577840" progId="Paint.Picture">
                  <p:embed/>
                  <p:pic>
                    <p:nvPicPr>
                      <p:cNvPr id="0" name="Picture 8"/>
                      <p:cNvPicPr/>
                      <p:nvPr/>
                    </p:nvPicPr>
                    <p:blipFill>
                      <a:blip r:embed="rId4"/>
                      <a:stretch>
                        <a:fillRect/>
                      </a:stretch>
                    </p:blipFill>
                    <p:spPr>
                      <a:xfrm>
                        <a:off x="4357370" y="886460"/>
                        <a:ext cx="6412865" cy="58502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Gradient Descent: </a:t>
            </a:r>
            <a:r>
              <a:rPr lang="en-US" dirty="0">
                <a:solidFill>
                  <a:schemeClr val="bg1"/>
                </a:solidFill>
                <a:latin typeface="Times New Roman" panose="02020603050405020304" charset="0"/>
                <a:cs typeface="Times New Roman" panose="02020603050405020304" charset="0"/>
                <a:sym typeface="+mn-ea"/>
              </a:rPr>
              <a:t>direction and amount </a:t>
            </a:r>
            <a:r>
              <a:rPr lang="en-US" dirty="0"/>
              <a:t/>
            </a:r>
            <a:br>
              <a:rPr lang="en-US" dirty="0"/>
            </a:br>
            <a:endParaRPr lang="en-US"/>
          </a:p>
        </p:txBody>
      </p:sp>
      <p:sp>
        <p:nvSpPr>
          <p:cNvPr id="5" name="Date Placeholder 4"/>
          <p:cNvSpPr>
            <a:spLocks noGrp="1"/>
          </p:cNvSpPr>
          <p:nvPr>
            <p:ph type="dt" sz="half" idx="10"/>
          </p:nvPr>
        </p:nvSpPr>
        <p:spPr/>
        <p:txBody>
          <a:bodyPr/>
          <a:lstStyle/>
          <a:p>
            <a:fld id="{5EEC02F8-631D-4864-A566-686901DE966C}"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13</a:t>
            </a:fld>
            <a:endParaRPr lang="en-US" dirty="0"/>
          </a:p>
        </p:txBody>
      </p:sp>
      <p:graphicFrame>
        <p:nvGraphicFramePr>
          <p:cNvPr id="8" name="Content Placeholder 7"/>
          <p:cNvGraphicFramePr>
            <a:graphicFrameLocks noGrp="1" noChangeAspect="1"/>
          </p:cNvGraphicFramePr>
          <p:nvPr>
            <p:ph sz="half" idx="1"/>
          </p:nvPr>
        </p:nvGraphicFramePr>
        <p:xfrm>
          <a:off x="5024120" y="1972310"/>
          <a:ext cx="7146290" cy="4814570"/>
        </p:xfrm>
        <a:graphic>
          <a:graphicData uri="http://schemas.openxmlformats.org/presentationml/2006/ole">
            <mc:AlternateContent xmlns:mc="http://schemas.openxmlformats.org/markup-compatibility/2006">
              <mc:Choice xmlns:v="urn:schemas-microsoft-com:vml" Requires="v">
                <p:oleObj spid="_x0000_s6155" r:id="rId3" imgW="8031480" imgH="5410200" progId="Paint.Picture">
                  <p:embed/>
                </p:oleObj>
              </mc:Choice>
              <mc:Fallback>
                <p:oleObj r:id="rId3" imgW="8031480" imgH="5410200" progId="Paint.Picture">
                  <p:embed/>
                  <p:pic>
                    <p:nvPicPr>
                      <p:cNvPr id="0" name="Picture 8"/>
                      <p:cNvPicPr/>
                      <p:nvPr/>
                    </p:nvPicPr>
                    <p:blipFill>
                      <a:blip r:embed="rId4"/>
                      <a:stretch>
                        <a:fillRect/>
                      </a:stretch>
                    </p:blipFill>
                    <p:spPr>
                      <a:xfrm>
                        <a:off x="5024120" y="1972310"/>
                        <a:ext cx="7146290" cy="4814570"/>
                      </a:xfrm>
                      <a:prstGeom prst="rect">
                        <a:avLst/>
                      </a:prstGeom>
                    </p:spPr>
                  </p:pic>
                </p:oleObj>
              </mc:Fallback>
            </mc:AlternateContent>
          </a:graphicData>
        </a:graphic>
      </p:graphicFrame>
      <p:sp>
        <p:nvSpPr>
          <p:cNvPr id="3" name="Text Box 2"/>
          <p:cNvSpPr txBox="1"/>
          <p:nvPr/>
        </p:nvSpPr>
        <p:spPr>
          <a:xfrm>
            <a:off x="341630" y="3737610"/>
            <a:ext cx="4682490" cy="2030095"/>
          </a:xfrm>
          <a:prstGeom prst="rect">
            <a:avLst/>
          </a:prstGeom>
          <a:noFill/>
        </p:spPr>
        <p:txBody>
          <a:bodyPr wrap="square" rtlCol="0" anchor="t">
            <a:spAutoFit/>
          </a:bodyPr>
          <a:lstStyle/>
          <a:p>
            <a:pPr marL="285750" indent="-285750">
              <a:buClr>
                <a:srgbClr val="4590B8"/>
              </a:buClr>
              <a:buFont typeface="Wingdings" panose="05000000000000000000" charset="0"/>
              <a:buChar char="§"/>
            </a:pPr>
            <a:r>
              <a:rPr lang="en-US" dirty="0" smtClean="0">
                <a:latin typeface="Georgia" panose="02040502050405020303" pitchFamily="18" charset="0"/>
                <a:sym typeface="+mn-ea"/>
              </a:rPr>
              <a:t>When </a:t>
            </a:r>
            <a:r>
              <a:rPr lang="en-US" dirty="0">
                <a:latin typeface="Georgia" panose="02040502050405020303" pitchFamily="18" charset="0"/>
                <a:sym typeface="+mn-ea"/>
              </a:rPr>
              <a:t>the curve is steep, </a:t>
            </a:r>
            <a:r>
              <a:rPr lang="en-US" dirty="0" smtClean="0">
                <a:latin typeface="Georgia" panose="02040502050405020303" pitchFamily="18" charset="0"/>
                <a:sym typeface="+mn-ea"/>
              </a:rPr>
              <a:t>the adjustment </a:t>
            </a:r>
            <a:r>
              <a:rPr lang="en-US" dirty="0">
                <a:latin typeface="Georgia" panose="02040502050405020303" pitchFamily="18" charset="0"/>
                <a:sym typeface="+mn-ea"/>
              </a:rPr>
              <a:t>will be large, as the slope is greater in magnitude at those points. </a:t>
            </a:r>
          </a:p>
          <a:p>
            <a:pPr marL="285750" indent="-285750">
              <a:buClr>
                <a:srgbClr val="4590B8"/>
              </a:buClr>
              <a:buFont typeface="Wingdings" panose="05000000000000000000" charset="0"/>
              <a:buChar char="§"/>
            </a:pPr>
            <a:endParaRPr lang="en-US" dirty="0" smtClean="0">
              <a:latin typeface="Georgia" panose="02040502050405020303" pitchFamily="18" charset="0"/>
            </a:endParaRPr>
          </a:p>
          <a:p>
            <a:pPr marL="285750" indent="-285750">
              <a:buClr>
                <a:srgbClr val="4590B8"/>
              </a:buClr>
              <a:buFont typeface="Wingdings" panose="05000000000000000000" charset="0"/>
              <a:buChar char="§"/>
            </a:pPr>
            <a:r>
              <a:rPr lang="en-US" dirty="0" smtClean="0">
                <a:latin typeface="Georgia" panose="02040502050405020303" pitchFamily="18" charset="0"/>
                <a:sym typeface="+mn-ea"/>
              </a:rPr>
              <a:t>When </a:t>
            </a:r>
            <a:r>
              <a:rPr lang="en-US" dirty="0">
                <a:latin typeface="Georgia" panose="02040502050405020303" pitchFamily="18" charset="0"/>
                <a:sym typeface="+mn-ea"/>
              </a:rPr>
              <a:t>the </a:t>
            </a:r>
            <a:r>
              <a:rPr lang="en-US" dirty="0" smtClean="0">
                <a:latin typeface="Georgia" panose="02040502050405020303" pitchFamily="18" charset="0"/>
                <a:sym typeface="+mn-ea"/>
              </a:rPr>
              <a:t>curve is </a:t>
            </a:r>
            <a:r>
              <a:rPr lang="en-US" dirty="0">
                <a:latin typeface="Georgia" panose="02040502050405020303" pitchFamily="18" charset="0"/>
                <a:sym typeface="+mn-ea"/>
              </a:rPr>
              <a:t>nearly flat, the adjustment will be smaller, due to less slope</a:t>
            </a:r>
            <a:r>
              <a:rPr lang="en-US" dirty="0" smtClean="0">
                <a:latin typeface="Georgia" panose="02040502050405020303" pitchFamily="18" charset="0"/>
                <a:sym typeface="+mn-ea"/>
              </a:rPr>
              <a:t>.</a:t>
            </a:r>
            <a:endParaRPr lang="en-US"/>
          </a:p>
        </p:txBody>
      </p:sp>
      <p:graphicFrame>
        <p:nvGraphicFramePr>
          <p:cNvPr id="10" name="Content Placeholder 9"/>
          <p:cNvGraphicFramePr>
            <a:graphicFrameLocks noGrp="1" noChangeAspect="1"/>
          </p:cNvGraphicFramePr>
          <p:nvPr>
            <p:ph sz="half" idx="2"/>
          </p:nvPr>
        </p:nvGraphicFramePr>
        <p:xfrm>
          <a:off x="228600" y="1972310"/>
          <a:ext cx="5422265" cy="1510665"/>
        </p:xfrm>
        <a:graphic>
          <a:graphicData uri="http://schemas.openxmlformats.org/presentationml/2006/ole">
            <mc:AlternateContent xmlns:mc="http://schemas.openxmlformats.org/markup-compatibility/2006">
              <mc:Choice xmlns:v="urn:schemas-microsoft-com:vml" Requires="v">
                <p:oleObj spid="_x0000_s6156" r:id="rId5" imgW="8641080" imgH="2407920" progId="Paint.Picture">
                  <p:embed/>
                </p:oleObj>
              </mc:Choice>
              <mc:Fallback>
                <p:oleObj r:id="rId5" imgW="8641080" imgH="2407920" progId="Paint.Picture">
                  <p:embed/>
                  <p:pic>
                    <p:nvPicPr>
                      <p:cNvPr id="0" name="Picture 10"/>
                      <p:cNvPicPr/>
                      <p:nvPr/>
                    </p:nvPicPr>
                    <p:blipFill>
                      <a:blip r:embed="rId6"/>
                      <a:stretch>
                        <a:fillRect/>
                      </a:stretch>
                    </p:blipFill>
                    <p:spPr>
                      <a:xfrm>
                        <a:off x="228600" y="1972310"/>
                        <a:ext cx="5422265" cy="151066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Stopping condition</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a:t>When should the algorithm stop?</a:t>
                </a:r>
              </a:p>
              <a:p>
                <a:pPr lvl="1"/>
                <a:r>
                  <a:rPr lang="en-US"/>
                  <a:t>When the update in </a:t>
                </a:r>
                <a14:m>
                  <m:oMath xmlns:m="http://schemas.openxmlformats.org/officeDocument/2006/math">
                    <m:r>
                      <a:rPr lang="en-US" i="1">
                        <a:latin typeface="Cambria Math" panose="02040503050406030204" pitchFamily="18" charset="0"/>
                        <a:cs typeface="Cambria Math" panose="02040503050406030204" pitchFamily="18" charset="0"/>
                      </a:rPr>
                      <m:t>𝜃</m:t>
                    </m:r>
                  </m:oMath>
                </a14:m>
                <a:r>
                  <a:rPr lang="en-US">
                    <a:sym typeface="+mn-ea"/>
                  </a:rPr>
                  <a:t> </a:t>
                </a:r>
                <a:r>
                  <a:rPr lang="en-US"/>
                  <a:t>is below some threshold</a:t>
                </a:r>
              </a:p>
              <a:p>
                <a:pPr lvl="1"/>
                <a:r>
                  <a:rPr lang="en-US"/>
                  <a:t>Or maximum number of iterations is reached</a:t>
                </a:r>
              </a:p>
              <a:p>
                <a:endParaRPr lang="en-US"/>
              </a:p>
            </p:txBody>
          </p:sp>
        </mc:Choice>
        <mc:Fallback xmlns="">
          <p:sp>
            <p:nvSpPr>
              <p:cNvPr id="3" name="Content Placeholder 2"/>
              <p:cNvSpPr>
                <a:spLocks noRot="1" noChangeAspect="1" noMove="1" noResize="1" noEditPoints="1" noAdjustHandles="1" noChangeArrowheads="1" noChangeShapeType="1" noTextEdit="1"/>
              </p:cNvSpPr>
              <p:nvPr>
                <p:ph sz="half" idx="1"/>
              </p:nvPr>
            </p:nvSpPr>
            <p:spPr>
              <a:blipFill rotWithShape="1">
                <a:blip r:embed="rId3"/>
                <a:stretch>
                  <a:fillRect l="-3" t="-12" r="5"/>
                </a:stretch>
              </a:blipFill>
            </p:spPr>
            <p:txBody>
              <a:bodyPr/>
              <a:lstStyle/>
              <a:p>
                <a:r>
                  <a:rPr lang="en-US" altLang="en-US">
                    <a:noFill/>
                  </a:rPr>
                  <a:t> </a:t>
                </a:r>
              </a:p>
            </p:txBody>
          </p:sp>
        </mc:Fallback>
      </mc:AlternateContent>
      <p:sp>
        <p:nvSpPr>
          <p:cNvPr id="5" name="Date Placeholder 4"/>
          <p:cNvSpPr>
            <a:spLocks noGrp="1"/>
          </p:cNvSpPr>
          <p:nvPr>
            <p:ph type="dt" sz="half" idx="10"/>
          </p:nvPr>
        </p:nvSpPr>
        <p:spPr/>
        <p:txBody>
          <a:bodyPr/>
          <a:lstStyle/>
          <a:p>
            <a:fld id="{27296216-B267-48FC-ADD2-62D62853F654}"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14</a:t>
            </a:fld>
            <a:endParaRPr lang="en-US" dirty="0"/>
          </a:p>
        </p:txBody>
      </p:sp>
      <p:graphicFrame>
        <p:nvGraphicFramePr>
          <p:cNvPr id="8" name="Content Placeholder 7"/>
          <p:cNvGraphicFramePr>
            <a:graphicFrameLocks noGrp="1"/>
          </p:cNvGraphicFramePr>
          <p:nvPr>
            <p:ph sz="half" idx="2"/>
          </p:nvPr>
        </p:nvGraphicFramePr>
        <p:xfrm>
          <a:off x="6188417" y="2294397"/>
          <a:ext cx="5422392" cy="3500260"/>
        </p:xfrm>
        <a:graphic>
          <a:graphicData uri="http://schemas.openxmlformats.org/presentationml/2006/ole">
            <mc:AlternateContent xmlns:mc="http://schemas.openxmlformats.org/markup-compatibility/2006">
              <mc:Choice xmlns:v="urn:schemas-microsoft-com:vml" Requires="v">
                <p:oleObj spid="_x0000_s7174" r:id="rId4" imgW="7200900" imgH="4648200" progId="Paint.Picture">
                  <p:embed/>
                </p:oleObj>
              </mc:Choice>
              <mc:Fallback>
                <p:oleObj r:id="rId4" imgW="7200900" imgH="4648200" progId="Paint.Picture">
                  <p:embed/>
                  <p:pic>
                    <p:nvPicPr>
                      <p:cNvPr id="0" name="Picture 6"/>
                      <p:cNvPicPr/>
                      <p:nvPr/>
                    </p:nvPicPr>
                    <p:blipFill>
                      <a:blip r:embed="rId5"/>
                      <a:stretch>
                        <a:fillRect/>
                      </a:stretch>
                    </p:blipFill>
                    <p:spPr>
                      <a:xfrm>
                        <a:off x="6188417" y="2294397"/>
                        <a:ext cx="5422392" cy="35002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GD Convergence Issues</a:t>
            </a:r>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fld id="{D5FD99C3-A7B8-438C-BC3B-1BB1B21E000F}"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15</a:t>
            </a:fld>
            <a:endParaRPr lang="en-US" dirty="0"/>
          </a:p>
        </p:txBody>
      </p:sp>
      <p:graphicFrame>
        <p:nvGraphicFramePr>
          <p:cNvPr id="8" name="Content Placeholder 7"/>
          <p:cNvGraphicFramePr>
            <a:graphicFrameLocks noGrp="1" noChangeAspect="1"/>
          </p:cNvGraphicFramePr>
          <p:nvPr>
            <p:ph sz="half" idx="1"/>
          </p:nvPr>
        </p:nvGraphicFramePr>
        <p:xfrm>
          <a:off x="2385695" y="1907540"/>
          <a:ext cx="7420610" cy="4274185"/>
        </p:xfrm>
        <a:graphic>
          <a:graphicData uri="http://schemas.openxmlformats.org/presentationml/2006/ole">
            <mc:AlternateContent xmlns:mc="http://schemas.openxmlformats.org/markup-compatibility/2006">
              <mc:Choice xmlns:v="urn:schemas-microsoft-com:vml" Requires="v">
                <p:oleObj spid="_x0000_s8198" r:id="rId3" imgW="6918960" imgH="3985260" progId="Paint.Picture">
                  <p:embed/>
                </p:oleObj>
              </mc:Choice>
              <mc:Fallback>
                <p:oleObj r:id="rId3" imgW="6918960" imgH="3985260" progId="Paint.Picture">
                  <p:embed/>
                  <p:pic>
                    <p:nvPicPr>
                      <p:cNvPr id="0" name="Picture 8"/>
                      <p:cNvPicPr/>
                      <p:nvPr/>
                    </p:nvPicPr>
                    <p:blipFill>
                      <a:blip r:embed="rId4"/>
                      <a:stretch>
                        <a:fillRect/>
                      </a:stretch>
                    </p:blipFill>
                    <p:spPr>
                      <a:xfrm>
                        <a:off x="2385695" y="1907540"/>
                        <a:ext cx="7420610" cy="42741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sym typeface="+mn-ea"/>
              </a:rPr>
              <a:t>GD Convergence Issues</a:t>
            </a:r>
            <a:r>
              <a:rPr lang="en-US"/>
              <a:t/>
            </a:r>
            <a:br>
              <a:rPr lang="en-US"/>
            </a:b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a:t>What happens when </a:t>
                </a:r>
                <a14:m>
                  <m:oMath xmlns:m="http://schemas.openxmlformats.org/officeDocument/2006/math">
                    <m:r>
                      <a:rPr lang="en-US" i="1">
                        <a:latin typeface="Cambria Math" panose="02040503050406030204" pitchFamily="18" charset="0"/>
                        <a:cs typeface="Cambria Math" panose="02040503050406030204" pitchFamily="18" charset="0"/>
                      </a:rPr>
                      <m:t>𝜃</m:t>
                    </m:r>
                  </m:oMath>
                </a14:m>
                <a:r>
                  <a:rPr lang="en-US">
                    <a:sym typeface="+mn-ea"/>
                  </a:rPr>
                  <a:t> </a:t>
                </a:r>
                <a:r>
                  <a:rPr lang="en-US"/>
                  <a:t>reaches a local minimum?</a:t>
                </a:r>
              </a:p>
              <a:p>
                <a:pPr lvl="1"/>
                <a:r>
                  <a:rPr lang="en-US">
                    <a:solidFill>
                      <a:srgbClr val="FF0000"/>
                    </a:solidFill>
                  </a:rPr>
                  <a:t>The slope is 0, and gradient descent converges!</a:t>
                </a:r>
              </a:p>
              <a:p>
                <a:r>
                  <a:rPr lang="en-US"/>
                  <a:t>Strictly convex functions only have </a:t>
                </a:r>
                <a:r>
                  <a:rPr lang="en-US">
                    <a:solidFill>
                      <a:srgbClr val="FF0000"/>
                    </a:solidFill>
                  </a:rPr>
                  <a:t>global minimum </a:t>
                </a:r>
                <a:r>
                  <a:rPr lang="en-US">
                    <a:sym typeface="+mn-ea"/>
                  </a:rPr>
                  <a:t>no local minima</a:t>
                </a:r>
                <a:endParaRPr lang="en-US"/>
              </a:p>
              <a:p>
                <a:endParaRPr lang="en-US">
                  <a:solidFill>
                    <a:srgbClr val="FF0000"/>
                  </a:solidFill>
                </a:endParaRPr>
              </a:p>
            </p:txBody>
          </p:sp>
        </mc:Choice>
        <mc:Fallback xmlns="">
          <p:sp>
            <p:nvSpPr>
              <p:cNvPr id="3" name="Content Placeholder 2"/>
              <p:cNvSpPr>
                <a:spLocks noRot="1" noChangeAspect="1" noMove="1" noResize="1" noEditPoints="1" noAdjustHandles="1" noChangeArrowheads="1" noChangeShapeType="1" noTextEdit="1"/>
              </p:cNvSpPr>
              <p:nvPr>
                <p:ph sz="half" idx="1"/>
              </p:nvPr>
            </p:nvSpPr>
            <p:spPr>
              <a:blipFill rotWithShape="1">
                <a:blip r:embed="rId2"/>
                <a:stretch>
                  <a:fillRect l="-3" t="-12" r="5"/>
                </a:stretch>
              </a:blipFill>
            </p:spPr>
            <p:txBody>
              <a:bodyPr/>
              <a:lstStyle/>
              <a:p>
                <a:r>
                  <a:rPr lang="en-US" altLang="en-US">
                    <a:noFill/>
                  </a:rPr>
                  <a:t> </a:t>
                </a:r>
              </a:p>
            </p:txBody>
          </p:sp>
        </mc:Fallback>
      </mc:AlternateContent>
      <p:sp>
        <p:nvSpPr>
          <p:cNvPr id="5" name="Date Placeholder 4"/>
          <p:cNvSpPr>
            <a:spLocks noGrp="1"/>
          </p:cNvSpPr>
          <p:nvPr>
            <p:ph type="dt" sz="half" idx="10"/>
          </p:nvPr>
        </p:nvSpPr>
        <p:spPr/>
        <p:txBody>
          <a:bodyPr/>
          <a:lstStyle/>
          <a:p>
            <a:fld id="{8A2D0E55-9F98-49CC-8EA9-0E0881B434FC}"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16</a:t>
            </a:fld>
            <a:endParaRPr lang="en-US" dirty="0"/>
          </a:p>
        </p:txBody>
      </p:sp>
      <p:pic>
        <p:nvPicPr>
          <p:cNvPr id="1026" name="Picture 2" descr="C:\Users\Public\Documents\ml-class\lectures-slides\assets\2.bowl.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84950" y="2228215"/>
            <a:ext cx="4628515" cy="36328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6663055" y="1835150"/>
              <a:ext cx="5197475" cy="2650490"/>
            </p14:xfrm>
          </p:contentPart>
        </mc:Choice>
        <mc:Fallback xmlns="">
          <p:pic>
            <p:nvPicPr>
              <p:cNvPr id="9" name="Ink 8"/>
            </p:nvPicPr>
            <p:blipFill>
              <a:blip r:embed="rId5"/>
            </p:blipFill>
            <p:spPr>
              <a:xfrm>
                <a:off x="6663055" y="1835150"/>
                <a:ext cx="5197475" cy="2650490"/>
              </a:xfrm>
              <a:prstGeom prst="rect"/>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GD Convergence Issues:</a:t>
            </a:r>
            <a:br>
              <a:rPr lang="en-US">
                <a:sym typeface="+mn-ea"/>
              </a:rPr>
            </a:br>
            <a:r>
              <a:rPr lang="en-US"/>
              <a:t>Complex loss function</a:t>
            </a:r>
          </a:p>
        </p:txBody>
      </p:sp>
      <p:sp>
        <p:nvSpPr>
          <p:cNvPr id="3" name="Content Placeholder 2"/>
          <p:cNvSpPr>
            <a:spLocks noGrp="1"/>
          </p:cNvSpPr>
          <p:nvPr>
            <p:ph sz="half" idx="1"/>
          </p:nvPr>
        </p:nvSpPr>
        <p:spPr/>
        <p:txBody>
          <a:bodyPr/>
          <a:lstStyle/>
          <a:p>
            <a:r>
              <a:rPr lang="en-US"/>
              <a:t>Complex loss functions are more difficult to optimize as they have multiple local optima</a:t>
            </a:r>
          </a:p>
        </p:txBody>
      </p:sp>
      <p:sp>
        <p:nvSpPr>
          <p:cNvPr id="5" name="Date Placeholder 4"/>
          <p:cNvSpPr>
            <a:spLocks noGrp="1"/>
          </p:cNvSpPr>
          <p:nvPr>
            <p:ph type="dt" sz="half" idx="10"/>
          </p:nvPr>
        </p:nvSpPr>
        <p:spPr/>
        <p:txBody>
          <a:bodyPr/>
          <a:lstStyle/>
          <a:p>
            <a:fld id="{040BF9D7-19B2-46C0-8802-9EB5B483AAAF}"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17</a:t>
            </a:fld>
            <a:endParaRPr lang="en-US" dirty="0"/>
          </a:p>
        </p:txBody>
      </p:sp>
      <p:graphicFrame>
        <p:nvGraphicFramePr>
          <p:cNvPr id="8" name="Content Placeholder 7"/>
          <p:cNvGraphicFramePr>
            <a:graphicFrameLocks noGrp="1" noChangeAspect="1"/>
          </p:cNvGraphicFramePr>
          <p:nvPr>
            <p:ph sz="half" idx="2"/>
          </p:nvPr>
        </p:nvGraphicFramePr>
        <p:xfrm>
          <a:off x="6373495" y="2009775"/>
          <a:ext cx="4951730" cy="4070350"/>
        </p:xfrm>
        <a:graphic>
          <a:graphicData uri="http://schemas.openxmlformats.org/presentationml/2006/ole">
            <mc:AlternateContent xmlns:mc="http://schemas.openxmlformats.org/markup-compatibility/2006">
              <mc:Choice xmlns:v="urn:schemas-microsoft-com:vml" Requires="v">
                <p:oleObj spid="_x0000_s9222" r:id="rId3" imgW="4282440" imgH="3520440" progId="Paint.Picture">
                  <p:embed/>
                </p:oleObj>
              </mc:Choice>
              <mc:Fallback>
                <p:oleObj r:id="rId3" imgW="4282440" imgH="3520440" progId="Paint.Picture">
                  <p:embed/>
                  <p:pic>
                    <p:nvPicPr>
                      <p:cNvPr id="0" name="Picture 8"/>
                      <p:cNvPicPr/>
                      <p:nvPr/>
                    </p:nvPicPr>
                    <p:blipFill>
                      <a:blip r:embed="rId4"/>
                      <a:stretch>
                        <a:fillRect/>
                      </a:stretch>
                    </p:blipFill>
                    <p:spPr>
                      <a:xfrm>
                        <a:off x="6373495" y="2009775"/>
                        <a:ext cx="4951730" cy="40703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GD Convergence Issues</a:t>
            </a:r>
          </a:p>
        </p:txBody>
      </p:sp>
      <p:sp>
        <p:nvSpPr>
          <p:cNvPr id="5" name="Date Placeholder 4"/>
          <p:cNvSpPr>
            <a:spLocks noGrp="1"/>
          </p:cNvSpPr>
          <p:nvPr>
            <p:ph type="dt" sz="half" idx="10"/>
          </p:nvPr>
        </p:nvSpPr>
        <p:spPr/>
        <p:txBody>
          <a:bodyPr/>
          <a:lstStyle/>
          <a:p>
            <a:fld id="{C6D32D2B-4B75-4E91-9CBA-981AF6008CE9}"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18</a:t>
            </a:fld>
            <a:endParaRPr lang="en-US" dirty="0"/>
          </a:p>
        </p:txBody>
      </p:sp>
      <p:graphicFrame>
        <p:nvGraphicFramePr>
          <p:cNvPr id="8" name="Content Placeholder 7"/>
          <p:cNvGraphicFramePr>
            <a:graphicFrameLocks noGrp="1" noChangeAspect="1"/>
          </p:cNvGraphicFramePr>
          <p:nvPr>
            <p:ph sz="half" idx="1"/>
          </p:nvPr>
        </p:nvGraphicFramePr>
        <p:xfrm>
          <a:off x="3636010" y="3738245"/>
          <a:ext cx="4919980" cy="2834005"/>
        </p:xfrm>
        <a:graphic>
          <a:graphicData uri="http://schemas.openxmlformats.org/presentationml/2006/ole">
            <mc:AlternateContent xmlns:mc="http://schemas.openxmlformats.org/markup-compatibility/2006">
              <mc:Choice xmlns:v="urn:schemas-microsoft-com:vml" Requires="v">
                <p:oleObj spid="_x0000_s10246" r:id="rId3" imgW="6918960" imgH="3985260" progId="Paint.Picture">
                  <p:embed/>
                </p:oleObj>
              </mc:Choice>
              <mc:Fallback>
                <p:oleObj r:id="rId3" imgW="6918960" imgH="3985260" progId="Paint.Picture">
                  <p:embed/>
                  <p:pic>
                    <p:nvPicPr>
                      <p:cNvPr id="0" name="Picture 8"/>
                      <p:cNvPicPr/>
                      <p:nvPr/>
                    </p:nvPicPr>
                    <p:blipFill>
                      <a:blip r:embed="rId4"/>
                      <a:stretch>
                        <a:fillRect/>
                      </a:stretch>
                    </p:blipFill>
                    <p:spPr>
                      <a:xfrm>
                        <a:off x="3636010" y="3738245"/>
                        <a:ext cx="4919980" cy="2834005"/>
                      </a:xfrm>
                      <a:prstGeom prst="rect">
                        <a:avLst/>
                      </a:prstGeom>
                    </p:spPr>
                  </p:pic>
                </p:oleObj>
              </mc:Fallback>
            </mc:AlternateContent>
          </a:graphicData>
        </a:graphic>
      </p:graphicFrame>
      <p:sp>
        <p:nvSpPr>
          <p:cNvPr id="3" name="Text Box 2"/>
          <p:cNvSpPr txBox="1"/>
          <p:nvPr/>
        </p:nvSpPr>
        <p:spPr>
          <a:xfrm>
            <a:off x="581025" y="2488565"/>
            <a:ext cx="10089515" cy="1106805"/>
          </a:xfrm>
          <a:prstGeom prst="rect">
            <a:avLst/>
          </a:prstGeom>
          <a:noFill/>
        </p:spPr>
        <p:txBody>
          <a:bodyPr wrap="square" rtlCol="0" anchor="t">
            <a:spAutoFit/>
          </a:bodyPr>
          <a:lstStyle/>
          <a:p>
            <a:pPr marL="285750" indent="-285750">
              <a:buClr>
                <a:srgbClr val="45CBE8"/>
              </a:buClr>
              <a:buFont typeface="Wingdings" panose="05000000000000000000" charset="0"/>
              <a:buChar char="§"/>
            </a:pPr>
            <a:r>
              <a:rPr lang="en-US" sz="2200"/>
              <a:t>Local minimum: Gradient descent stops</a:t>
            </a:r>
          </a:p>
          <a:p>
            <a:pPr marL="285750" indent="-285750">
              <a:buClr>
                <a:srgbClr val="45CBE8"/>
              </a:buClr>
              <a:buFont typeface="Wingdings" panose="05000000000000000000" charset="0"/>
              <a:buChar char="§"/>
            </a:pPr>
            <a:r>
              <a:rPr lang="en-US" sz="2200"/>
              <a:t>Plateau: Almost flat region where slope is small</a:t>
            </a:r>
          </a:p>
          <a:p>
            <a:pPr marL="742950" lvl="1" indent="-285750">
              <a:buClr>
                <a:srgbClr val="45CBE8"/>
              </a:buClr>
              <a:buFont typeface="Wingdings" panose="05000000000000000000" charset="0"/>
              <a:buChar char="§"/>
            </a:pPr>
            <a:r>
              <a:rPr lang="en-US" sz="2200">
                <a:solidFill>
                  <a:srgbClr val="FF0000"/>
                </a:solidFill>
              </a:rPr>
              <a:t>Solution: start from multiple random locations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812800" y="681038"/>
            <a:ext cx="10236200" cy="5376863"/>
          </a:xfrm>
          <a:prstGeom prst="rect">
            <a:avLst/>
          </a:prstGeom>
          <a:noFill/>
          <a:ln w="9525">
            <a:noFill/>
            <a:miter lim="800000"/>
            <a:headEnd/>
            <a:tailEnd/>
          </a:ln>
        </p:spPr>
      </p:pic>
      <p:sp>
        <p:nvSpPr>
          <p:cNvPr id="477191" name="AutoShape 7"/>
          <p:cNvSpPr>
            <a:spLocks noChangeArrowheads="1"/>
          </p:cNvSpPr>
          <p:nvPr/>
        </p:nvSpPr>
        <p:spPr bwMode="auto">
          <a:xfrm>
            <a:off x="5054600" y="269874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2" name="AutoShape 8"/>
          <p:cNvSpPr>
            <a:spLocks noChangeArrowheads="1"/>
          </p:cNvSpPr>
          <p:nvPr/>
        </p:nvSpPr>
        <p:spPr bwMode="auto">
          <a:xfrm>
            <a:off x="5105400" y="2989261"/>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3" name="AutoShape 9"/>
          <p:cNvSpPr>
            <a:spLocks noChangeArrowheads="1"/>
          </p:cNvSpPr>
          <p:nvPr/>
        </p:nvSpPr>
        <p:spPr bwMode="auto">
          <a:xfrm>
            <a:off x="5080000" y="32845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4" name="AutoShape 10"/>
          <p:cNvSpPr>
            <a:spLocks noChangeArrowheads="1"/>
          </p:cNvSpPr>
          <p:nvPr/>
        </p:nvSpPr>
        <p:spPr bwMode="auto">
          <a:xfrm>
            <a:off x="4775200" y="35893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5" name="AutoShape 11"/>
          <p:cNvSpPr>
            <a:spLocks noChangeArrowheads="1"/>
          </p:cNvSpPr>
          <p:nvPr/>
        </p:nvSpPr>
        <p:spPr bwMode="auto">
          <a:xfrm>
            <a:off x="4876800" y="38941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6" name="AutoShape 12"/>
          <p:cNvSpPr>
            <a:spLocks noChangeArrowheads="1"/>
          </p:cNvSpPr>
          <p:nvPr/>
        </p:nvSpPr>
        <p:spPr bwMode="auto">
          <a:xfrm>
            <a:off x="5283200" y="39703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7" name="AutoShape 13"/>
          <p:cNvSpPr>
            <a:spLocks noChangeArrowheads="1"/>
          </p:cNvSpPr>
          <p:nvPr/>
        </p:nvSpPr>
        <p:spPr bwMode="auto">
          <a:xfrm>
            <a:off x="5486400" y="41989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8" name="AutoShape 14"/>
          <p:cNvSpPr>
            <a:spLocks noChangeArrowheads="1"/>
          </p:cNvSpPr>
          <p:nvPr/>
        </p:nvSpPr>
        <p:spPr bwMode="auto">
          <a:xfrm>
            <a:off x="5384800" y="45037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cxnSp>
        <p:nvCxnSpPr>
          <p:cNvPr id="477199" name="AutoShape 15"/>
          <p:cNvCxnSpPr>
            <a:cxnSpLocks noChangeShapeType="1"/>
          </p:cNvCxnSpPr>
          <p:nvPr/>
        </p:nvCxnSpPr>
        <p:spPr bwMode="auto">
          <a:xfrm>
            <a:off x="4923367" y="3703636"/>
            <a:ext cx="101600" cy="304800"/>
          </a:xfrm>
          <a:prstGeom prst="straightConnector1">
            <a:avLst/>
          </a:prstGeom>
          <a:noFill/>
          <a:ln w="28575">
            <a:solidFill>
              <a:schemeClr val="tx1"/>
            </a:solidFill>
            <a:round/>
          </a:ln>
        </p:spPr>
      </p:cxnSp>
      <p:cxnSp>
        <p:nvCxnSpPr>
          <p:cNvPr id="477200" name="AutoShape 16"/>
          <p:cNvCxnSpPr>
            <a:cxnSpLocks noChangeShapeType="1"/>
          </p:cNvCxnSpPr>
          <p:nvPr/>
        </p:nvCxnSpPr>
        <p:spPr bwMode="auto">
          <a:xfrm flipH="1">
            <a:off x="4923367" y="3398836"/>
            <a:ext cx="304800" cy="304800"/>
          </a:xfrm>
          <a:prstGeom prst="straightConnector1">
            <a:avLst/>
          </a:prstGeom>
          <a:noFill/>
          <a:ln w="28575">
            <a:solidFill>
              <a:schemeClr val="tx1"/>
            </a:solidFill>
            <a:round/>
          </a:ln>
        </p:spPr>
      </p:cxnSp>
      <p:cxnSp>
        <p:nvCxnSpPr>
          <p:cNvPr id="477201" name="AutoShape 17"/>
          <p:cNvCxnSpPr>
            <a:cxnSpLocks noChangeShapeType="1"/>
          </p:cNvCxnSpPr>
          <p:nvPr/>
        </p:nvCxnSpPr>
        <p:spPr bwMode="auto">
          <a:xfrm>
            <a:off x="5033433" y="4008436"/>
            <a:ext cx="406400" cy="76200"/>
          </a:xfrm>
          <a:prstGeom prst="straightConnector1">
            <a:avLst/>
          </a:prstGeom>
          <a:noFill/>
          <a:ln w="28575">
            <a:solidFill>
              <a:schemeClr val="tx1"/>
            </a:solidFill>
            <a:round/>
          </a:ln>
        </p:spPr>
      </p:cxnSp>
      <p:cxnSp>
        <p:nvCxnSpPr>
          <p:cNvPr id="477202" name="AutoShape 18"/>
          <p:cNvCxnSpPr>
            <a:cxnSpLocks noChangeShapeType="1"/>
          </p:cNvCxnSpPr>
          <p:nvPr/>
        </p:nvCxnSpPr>
        <p:spPr bwMode="auto">
          <a:xfrm>
            <a:off x="5425017" y="4084636"/>
            <a:ext cx="203200" cy="228600"/>
          </a:xfrm>
          <a:prstGeom prst="straightConnector1">
            <a:avLst/>
          </a:prstGeom>
          <a:noFill/>
          <a:ln w="28575">
            <a:solidFill>
              <a:schemeClr val="tx1"/>
            </a:solidFill>
            <a:round/>
          </a:ln>
        </p:spPr>
      </p:cxnSp>
      <p:cxnSp>
        <p:nvCxnSpPr>
          <p:cNvPr id="477203" name="AutoShape 19"/>
          <p:cNvCxnSpPr>
            <a:cxnSpLocks noChangeShapeType="1"/>
          </p:cNvCxnSpPr>
          <p:nvPr/>
        </p:nvCxnSpPr>
        <p:spPr bwMode="auto">
          <a:xfrm flipH="1">
            <a:off x="5526617" y="4313236"/>
            <a:ext cx="101600" cy="304800"/>
          </a:xfrm>
          <a:prstGeom prst="straightConnector1">
            <a:avLst/>
          </a:prstGeom>
          <a:noFill/>
          <a:ln w="28575">
            <a:solidFill>
              <a:schemeClr val="tx1"/>
            </a:solidFill>
            <a:round/>
          </a:ln>
        </p:spPr>
      </p:cxnSp>
      <p:sp>
        <p:nvSpPr>
          <p:cNvPr id="477204" name="Line 20"/>
          <p:cNvSpPr>
            <a:spLocks noChangeShapeType="1"/>
          </p:cNvSpPr>
          <p:nvPr/>
        </p:nvSpPr>
        <p:spPr bwMode="auto">
          <a:xfrm>
            <a:off x="5207002" y="2813049"/>
            <a:ext cx="57151" cy="304800"/>
          </a:xfrm>
          <a:prstGeom prst="line">
            <a:avLst/>
          </a:prstGeom>
          <a:noFill/>
          <a:ln w="28575">
            <a:solidFill>
              <a:schemeClr val="tx1"/>
            </a:solidFill>
            <a:round/>
          </a:ln>
        </p:spPr>
        <p:txBody>
          <a:bodyPr/>
          <a:lstStyle/>
          <a:p>
            <a:endParaRPr lang="en-US" sz="2400">
              <a:solidFill>
                <a:prstClr val="black"/>
              </a:solidFill>
            </a:endParaRPr>
          </a:p>
        </p:txBody>
      </p:sp>
      <p:sp>
        <p:nvSpPr>
          <p:cNvPr id="477205" name="Line 21"/>
          <p:cNvSpPr>
            <a:spLocks noChangeShapeType="1"/>
          </p:cNvSpPr>
          <p:nvPr/>
        </p:nvSpPr>
        <p:spPr bwMode="auto">
          <a:xfrm flipH="1">
            <a:off x="5232402" y="3113087"/>
            <a:ext cx="31751" cy="280988"/>
          </a:xfrm>
          <a:prstGeom prst="line">
            <a:avLst/>
          </a:prstGeom>
          <a:noFill/>
          <a:ln w="28575">
            <a:solidFill>
              <a:schemeClr val="tx1"/>
            </a:solidFill>
            <a:round/>
          </a:ln>
        </p:spPr>
        <p:txBody>
          <a:bodyPr/>
          <a:lstStyle/>
          <a:p>
            <a:endParaRPr lang="en-US" sz="2400">
              <a:solidFill>
                <a:prstClr val="black"/>
              </a:solidFill>
            </a:endParaRPr>
          </a:p>
        </p:txBody>
      </p:sp>
      <p:sp>
        <p:nvSpPr>
          <p:cNvPr id="50196" name="Text Box 22"/>
          <p:cNvSpPr txBox="1">
            <a:spLocks noChangeArrowheads="1"/>
          </p:cNvSpPr>
          <p:nvPr/>
        </p:nvSpPr>
        <p:spPr bwMode="auto">
          <a:xfrm>
            <a:off x="9029701" y="4953000"/>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1</a:t>
            </a:r>
            <a:endParaRPr lang="en-US" sz="2400" baseline="-25000">
              <a:solidFill>
                <a:prstClr val="black"/>
              </a:solidFill>
              <a:latin typeface="Symbol" panose="05050102010706020507" pitchFamily="18" charset="2"/>
            </a:endParaRPr>
          </a:p>
        </p:txBody>
      </p:sp>
      <p:sp>
        <p:nvSpPr>
          <p:cNvPr id="50197" name="Text Box 23"/>
          <p:cNvSpPr txBox="1">
            <a:spLocks noChangeArrowheads="1"/>
          </p:cNvSpPr>
          <p:nvPr/>
        </p:nvSpPr>
        <p:spPr bwMode="auto">
          <a:xfrm>
            <a:off x="3668184" y="5332413"/>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0</a:t>
            </a:r>
            <a:endParaRPr lang="en-US" sz="2400" baseline="-25000">
              <a:solidFill>
                <a:prstClr val="black"/>
              </a:solidFill>
              <a:latin typeface="Symbol" panose="05050102010706020507" pitchFamily="18" charset="2"/>
            </a:endParaRPr>
          </a:p>
        </p:txBody>
      </p:sp>
      <p:sp>
        <p:nvSpPr>
          <p:cNvPr id="23" name="Text Box 21"/>
          <p:cNvSpPr txBox="1">
            <a:spLocks noChangeArrowheads="1"/>
          </p:cNvSpPr>
          <p:nvPr/>
        </p:nvSpPr>
        <p:spPr bwMode="auto">
          <a:xfrm>
            <a:off x="795047" y="3173094"/>
            <a:ext cx="1063112" cy="461665"/>
          </a:xfrm>
          <a:prstGeom prst="rect">
            <a:avLst/>
          </a:prstGeom>
          <a:noFill/>
          <a:ln w="9525">
            <a:noFill/>
            <a:miter lim="800000"/>
          </a:ln>
        </p:spPr>
        <p:txBody>
          <a:bodyPr wrap="none">
            <a:spAutoFit/>
          </a:bodyPr>
          <a:lstStyle/>
          <a:p>
            <a:r>
              <a:rPr lang="en-US" sz="2400" dirty="0">
                <a:solidFill>
                  <a:prstClr val="black"/>
                </a:solidFill>
              </a:rPr>
              <a:t>J(</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0</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1</a:t>
            </a:r>
            <a:r>
              <a:rPr lang="en-US" sz="2400" dirty="0">
                <a:solidFill>
                  <a:prstClr val="black"/>
                </a:solidFill>
              </a:rPr>
              <a:t>)</a:t>
            </a:r>
            <a:endParaRPr lang="en-US" sz="2400" baseline="-25000" dirty="0">
              <a:solidFill>
                <a:prstClr val="black"/>
              </a:solidFill>
              <a:latin typeface="Symbol" panose="05050102010706020507" pitchFamily="18" charset="2"/>
              <a:sym typeface="Symbol" panose="05050102010706020507" pitchFamily="18" charset="2"/>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000320" y="3729120"/>
              <a:ext cx="8508960" cy="2175360"/>
            </p14:xfrm>
          </p:contentPart>
        </mc:Choice>
        <mc:Fallback xmlns="">
          <p:pic>
            <p:nvPicPr>
              <p:cNvPr id="2" name="Ink 1"/>
            </p:nvPicPr>
            <p:blipFill>
              <a:blip r:embed="rId5"/>
            </p:blipFill>
            <p:spPr>
              <a:xfrm>
                <a:off x="1000320" y="3729120"/>
                <a:ext cx="8508960" cy="2175360"/>
              </a:xfrm>
              <a:prstGeom prst="rect"/>
            </p:spPr>
          </p:pic>
        </mc:Fallback>
      </mc:AlternateContent>
      <p:sp>
        <p:nvSpPr>
          <p:cNvPr id="3" name="Text Box 2"/>
          <p:cNvSpPr txBox="1"/>
          <p:nvPr/>
        </p:nvSpPr>
        <p:spPr>
          <a:xfrm>
            <a:off x="586105" y="5930265"/>
            <a:ext cx="2540000" cy="368300"/>
          </a:xfrm>
          <a:prstGeom prst="rect">
            <a:avLst/>
          </a:prstGeom>
          <a:noFill/>
        </p:spPr>
        <p:txBody>
          <a:bodyPr wrap="square" rtlCol="0" anchor="t">
            <a:spAutoFit/>
          </a:bodyPr>
          <a:lstStyle/>
          <a:p>
            <a:r>
              <a:rPr lang="en-US"/>
              <a:t>Possible Solution</a:t>
            </a:r>
          </a:p>
        </p:txBody>
      </p:sp>
      <p:sp>
        <p:nvSpPr>
          <p:cNvPr id="4" name="Date Placeholder 3"/>
          <p:cNvSpPr>
            <a:spLocks noGrp="1"/>
          </p:cNvSpPr>
          <p:nvPr>
            <p:ph type="dt" sz="half" idx="10"/>
          </p:nvPr>
        </p:nvSpPr>
        <p:spPr/>
        <p:txBody>
          <a:bodyPr/>
          <a:lstStyle/>
          <a:p>
            <a:fld id="{EF035CE1-C5A0-47F9-9ADE-9C3651F5B2F5}" type="datetime1">
              <a:rPr lang="en-US" smtClean="0"/>
              <a:t>4/9/2024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720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77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720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771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72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7719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500"/>
                                  </p:stCondLst>
                                  <p:childTnLst>
                                    <p:set>
                                      <p:cBhvr>
                                        <p:cTn id="30" dur="1" fill="hold">
                                          <p:stCondLst>
                                            <p:cond delay="0"/>
                                          </p:stCondLst>
                                        </p:cTn>
                                        <p:tgtEl>
                                          <p:spTgt spid="477199"/>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7719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477201"/>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47719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477202"/>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477197"/>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nodeType="afterEffect">
                                  <p:stCondLst>
                                    <p:cond delay="500"/>
                                  </p:stCondLst>
                                  <p:childTnLst>
                                    <p:set>
                                      <p:cBhvr>
                                        <p:cTn id="48" dur="1" fill="hold">
                                          <p:stCondLst>
                                            <p:cond delay="0"/>
                                          </p:stCondLst>
                                        </p:cTn>
                                        <p:tgtEl>
                                          <p:spTgt spid="47720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477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bldLvl="0" animBg="1"/>
      <p:bldP spid="477192" grpId="0" bldLvl="0" animBg="1"/>
      <p:bldP spid="477193" grpId="0" bldLvl="0" animBg="1"/>
      <p:bldP spid="477194" grpId="0" bldLvl="0" animBg="1"/>
      <p:bldP spid="477195" grpId="0" bldLvl="0" animBg="1"/>
      <p:bldP spid="477196" grpId="0" bldLvl="0" animBg="1"/>
      <p:bldP spid="477197" grpId="0" bldLvl="0" animBg="1"/>
      <p:bldP spid="477198" grpId="0" bldLvl="0" animBg="1"/>
      <p:bldP spid="477204" grpId="0" bldLvl="0" animBg="1"/>
      <p:bldP spid="47720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Outline</a:t>
            </a:r>
          </a:p>
        </p:txBody>
      </p:sp>
      <p:sp>
        <p:nvSpPr>
          <p:cNvPr id="3" name="Content Placeholder 2"/>
          <p:cNvSpPr>
            <a:spLocks noGrp="1"/>
          </p:cNvSpPr>
          <p:nvPr>
            <p:ph idx="1"/>
          </p:nvPr>
        </p:nvSpPr>
        <p:spPr/>
        <p:txBody>
          <a:bodyPr/>
          <a:lstStyle/>
          <a:p>
            <a:r>
              <a:rPr lang="en-US" dirty="0"/>
              <a:t>Gradient descent</a:t>
            </a:r>
          </a:p>
          <a:p>
            <a:r>
              <a:rPr lang="en-US" dirty="0"/>
              <a:t>General optimization </a:t>
            </a:r>
            <a:r>
              <a:rPr lang="en-US" dirty="0" smtClean="0"/>
              <a:t>algorithm</a:t>
            </a:r>
            <a:endParaRPr lang="en-US" dirty="0"/>
          </a:p>
          <a:p>
            <a:r>
              <a:rPr lang="en-US" dirty="0"/>
              <a:t>Issues with gradient </a:t>
            </a:r>
            <a:r>
              <a:rPr lang="en-US" dirty="0" smtClean="0"/>
              <a:t>descent</a:t>
            </a:r>
            <a:endParaRPr lang="en-US" dirty="0"/>
          </a:p>
        </p:txBody>
      </p:sp>
      <p:sp>
        <p:nvSpPr>
          <p:cNvPr id="4" name="Date Placeholder 3"/>
          <p:cNvSpPr>
            <a:spLocks noGrp="1"/>
          </p:cNvSpPr>
          <p:nvPr>
            <p:ph type="dt" sz="half" idx="10"/>
          </p:nvPr>
        </p:nvSpPr>
        <p:spPr/>
        <p:txBody>
          <a:bodyPr/>
          <a:lstStyle/>
          <a:p>
            <a:fld id="{1AEC37C7-179A-4946-9DED-F8506E491854}"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3" cstate="print"/>
          <a:srcRect/>
          <a:stretch>
            <a:fillRect/>
          </a:stretch>
        </p:blipFill>
        <p:spPr bwMode="auto">
          <a:xfrm>
            <a:off x="812800" y="681038"/>
            <a:ext cx="10236200" cy="5376863"/>
          </a:xfrm>
          <a:prstGeom prst="rect">
            <a:avLst/>
          </a:prstGeom>
          <a:noFill/>
          <a:ln w="9525">
            <a:noFill/>
            <a:miter lim="800000"/>
            <a:headEnd/>
            <a:tailEnd/>
          </a:ln>
        </p:spPr>
      </p:pic>
      <p:sp>
        <p:nvSpPr>
          <p:cNvPr id="51204" name="Text Box 4"/>
          <p:cNvSpPr txBox="1">
            <a:spLocks noChangeArrowheads="1"/>
          </p:cNvSpPr>
          <p:nvPr/>
        </p:nvSpPr>
        <p:spPr bwMode="auto">
          <a:xfrm>
            <a:off x="3668184" y="5324476"/>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0</a:t>
            </a:r>
            <a:endParaRPr lang="en-US" sz="2400" baseline="-25000">
              <a:solidFill>
                <a:prstClr val="black"/>
              </a:solidFill>
              <a:latin typeface="Symbol" panose="05050102010706020507" pitchFamily="18" charset="2"/>
            </a:endParaRPr>
          </a:p>
        </p:txBody>
      </p:sp>
      <p:sp>
        <p:nvSpPr>
          <p:cNvPr id="51205" name="Text Box 5"/>
          <p:cNvSpPr txBox="1">
            <a:spLocks noChangeArrowheads="1"/>
          </p:cNvSpPr>
          <p:nvPr/>
        </p:nvSpPr>
        <p:spPr bwMode="auto">
          <a:xfrm>
            <a:off x="9029701" y="4945062"/>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1</a:t>
            </a:r>
            <a:endParaRPr lang="en-US" sz="2400" baseline="-25000">
              <a:solidFill>
                <a:prstClr val="black"/>
              </a:solidFill>
              <a:latin typeface="Symbol" panose="05050102010706020507" pitchFamily="18" charset="2"/>
            </a:endParaRPr>
          </a:p>
        </p:txBody>
      </p:sp>
      <p:sp>
        <p:nvSpPr>
          <p:cNvPr id="479239" name="AutoShape 7"/>
          <p:cNvSpPr>
            <a:spLocks noChangeArrowheads="1"/>
          </p:cNvSpPr>
          <p:nvPr/>
        </p:nvSpPr>
        <p:spPr bwMode="auto">
          <a:xfrm>
            <a:off x="5314951" y="2566987"/>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0" name="AutoShape 8"/>
          <p:cNvSpPr>
            <a:spLocks noChangeArrowheads="1"/>
          </p:cNvSpPr>
          <p:nvPr/>
        </p:nvSpPr>
        <p:spPr bwMode="auto">
          <a:xfrm>
            <a:off x="5657851" y="287654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1" name="AutoShape 9"/>
          <p:cNvSpPr>
            <a:spLocks noChangeArrowheads="1"/>
          </p:cNvSpPr>
          <p:nvPr/>
        </p:nvSpPr>
        <p:spPr bwMode="auto">
          <a:xfrm>
            <a:off x="6038851" y="3000373"/>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2" name="AutoShape 10"/>
          <p:cNvSpPr>
            <a:spLocks noChangeArrowheads="1"/>
          </p:cNvSpPr>
          <p:nvPr/>
        </p:nvSpPr>
        <p:spPr bwMode="auto">
          <a:xfrm>
            <a:off x="6502400" y="327659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3" name="AutoShape 11"/>
          <p:cNvSpPr>
            <a:spLocks noChangeArrowheads="1"/>
          </p:cNvSpPr>
          <p:nvPr/>
        </p:nvSpPr>
        <p:spPr bwMode="auto">
          <a:xfrm>
            <a:off x="7010400" y="350519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4" name="AutoShape 12"/>
          <p:cNvSpPr>
            <a:spLocks noChangeArrowheads="1"/>
          </p:cNvSpPr>
          <p:nvPr/>
        </p:nvSpPr>
        <p:spPr bwMode="auto">
          <a:xfrm>
            <a:off x="7518400" y="365759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45" name="AutoShape 13"/>
          <p:cNvSpPr>
            <a:spLocks noChangeArrowheads="1"/>
          </p:cNvSpPr>
          <p:nvPr/>
        </p:nvSpPr>
        <p:spPr bwMode="auto">
          <a:xfrm>
            <a:off x="8026400" y="380999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cxnSp>
        <p:nvCxnSpPr>
          <p:cNvPr id="479246" name="AutoShape 14"/>
          <p:cNvCxnSpPr>
            <a:cxnSpLocks noChangeShapeType="1"/>
          </p:cNvCxnSpPr>
          <p:nvPr/>
        </p:nvCxnSpPr>
        <p:spPr bwMode="auto">
          <a:xfrm>
            <a:off x="6635751" y="3390899"/>
            <a:ext cx="508000" cy="228600"/>
          </a:xfrm>
          <a:prstGeom prst="straightConnector1">
            <a:avLst/>
          </a:prstGeom>
          <a:noFill/>
          <a:ln w="28575">
            <a:solidFill>
              <a:schemeClr val="tx1"/>
            </a:solidFill>
            <a:round/>
          </a:ln>
        </p:spPr>
      </p:cxnSp>
      <p:cxnSp>
        <p:nvCxnSpPr>
          <p:cNvPr id="479247" name="AutoShape 15"/>
          <p:cNvCxnSpPr>
            <a:cxnSpLocks noChangeShapeType="1"/>
          </p:cNvCxnSpPr>
          <p:nvPr/>
        </p:nvCxnSpPr>
        <p:spPr bwMode="auto">
          <a:xfrm>
            <a:off x="7158567" y="3619499"/>
            <a:ext cx="508000" cy="152400"/>
          </a:xfrm>
          <a:prstGeom prst="straightConnector1">
            <a:avLst/>
          </a:prstGeom>
          <a:noFill/>
          <a:ln w="28575">
            <a:solidFill>
              <a:schemeClr val="tx1"/>
            </a:solidFill>
            <a:round/>
          </a:ln>
        </p:spPr>
      </p:cxnSp>
      <p:cxnSp>
        <p:nvCxnSpPr>
          <p:cNvPr id="479248" name="AutoShape 16"/>
          <p:cNvCxnSpPr>
            <a:cxnSpLocks noChangeShapeType="1"/>
          </p:cNvCxnSpPr>
          <p:nvPr/>
        </p:nvCxnSpPr>
        <p:spPr bwMode="auto">
          <a:xfrm>
            <a:off x="7666567" y="3771899"/>
            <a:ext cx="508000" cy="152400"/>
          </a:xfrm>
          <a:prstGeom prst="straightConnector1">
            <a:avLst/>
          </a:prstGeom>
          <a:noFill/>
          <a:ln w="28575">
            <a:solidFill>
              <a:schemeClr val="tx1"/>
            </a:solidFill>
            <a:round/>
          </a:ln>
        </p:spPr>
      </p:cxnSp>
      <p:sp>
        <p:nvSpPr>
          <p:cNvPr id="479249" name="Line 17"/>
          <p:cNvSpPr>
            <a:spLocks noChangeShapeType="1"/>
          </p:cNvSpPr>
          <p:nvPr/>
        </p:nvSpPr>
        <p:spPr bwMode="auto">
          <a:xfrm>
            <a:off x="5467351" y="2686049"/>
            <a:ext cx="330200" cy="300039"/>
          </a:xfrm>
          <a:prstGeom prst="line">
            <a:avLst/>
          </a:prstGeom>
          <a:noFill/>
          <a:ln w="28575">
            <a:solidFill>
              <a:schemeClr val="tx1"/>
            </a:solidFill>
            <a:round/>
          </a:ln>
        </p:spPr>
        <p:txBody>
          <a:bodyPr/>
          <a:lstStyle/>
          <a:p>
            <a:endParaRPr lang="en-US" sz="2400">
              <a:solidFill>
                <a:prstClr val="black"/>
              </a:solidFill>
            </a:endParaRPr>
          </a:p>
        </p:txBody>
      </p:sp>
      <p:sp>
        <p:nvSpPr>
          <p:cNvPr id="479250" name="Line 18"/>
          <p:cNvSpPr>
            <a:spLocks noChangeShapeType="1"/>
          </p:cNvSpPr>
          <p:nvPr/>
        </p:nvSpPr>
        <p:spPr bwMode="auto">
          <a:xfrm>
            <a:off x="5797551" y="2990849"/>
            <a:ext cx="387349" cy="133351"/>
          </a:xfrm>
          <a:prstGeom prst="line">
            <a:avLst/>
          </a:prstGeom>
          <a:noFill/>
          <a:ln w="28575">
            <a:solidFill>
              <a:schemeClr val="tx1"/>
            </a:solidFill>
            <a:round/>
          </a:ln>
        </p:spPr>
        <p:txBody>
          <a:bodyPr/>
          <a:lstStyle/>
          <a:p>
            <a:endParaRPr lang="en-US" sz="2400">
              <a:solidFill>
                <a:prstClr val="black"/>
              </a:solidFill>
            </a:endParaRPr>
          </a:p>
        </p:txBody>
      </p:sp>
      <p:sp>
        <p:nvSpPr>
          <p:cNvPr id="479251" name="AutoShape 19"/>
          <p:cNvSpPr>
            <a:spLocks noChangeArrowheads="1"/>
          </p:cNvSpPr>
          <p:nvPr/>
        </p:nvSpPr>
        <p:spPr bwMode="auto">
          <a:xfrm>
            <a:off x="5054600" y="2690812"/>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9252" name="Line 20"/>
          <p:cNvSpPr>
            <a:spLocks noChangeShapeType="1"/>
          </p:cNvSpPr>
          <p:nvPr/>
        </p:nvSpPr>
        <p:spPr bwMode="auto">
          <a:xfrm>
            <a:off x="6191253" y="3128964"/>
            <a:ext cx="444500" cy="261937"/>
          </a:xfrm>
          <a:prstGeom prst="line">
            <a:avLst/>
          </a:prstGeom>
          <a:noFill/>
          <a:ln w="28575">
            <a:solidFill>
              <a:schemeClr val="tx1"/>
            </a:solidFill>
            <a:round/>
          </a:ln>
        </p:spPr>
        <p:txBody>
          <a:bodyPr/>
          <a:lstStyle/>
          <a:p>
            <a:endParaRPr lang="en-US" sz="2400">
              <a:solidFill>
                <a:prstClr val="black"/>
              </a:solidFill>
            </a:endParaRPr>
          </a:p>
        </p:txBody>
      </p:sp>
      <p:sp>
        <p:nvSpPr>
          <p:cNvPr id="22" name="Text Box 21"/>
          <p:cNvSpPr txBox="1">
            <a:spLocks noChangeArrowheads="1"/>
          </p:cNvSpPr>
          <p:nvPr/>
        </p:nvSpPr>
        <p:spPr bwMode="auto">
          <a:xfrm>
            <a:off x="795047" y="3177857"/>
            <a:ext cx="1063112" cy="461665"/>
          </a:xfrm>
          <a:prstGeom prst="rect">
            <a:avLst/>
          </a:prstGeom>
          <a:noFill/>
          <a:ln w="9525">
            <a:noFill/>
            <a:miter lim="800000"/>
          </a:ln>
        </p:spPr>
        <p:txBody>
          <a:bodyPr wrap="none">
            <a:spAutoFit/>
          </a:bodyPr>
          <a:lstStyle/>
          <a:p>
            <a:r>
              <a:rPr lang="en-US" sz="2400" dirty="0">
                <a:solidFill>
                  <a:prstClr val="black"/>
                </a:solidFill>
              </a:rPr>
              <a:t>J(</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0</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1</a:t>
            </a:r>
            <a:r>
              <a:rPr lang="en-US" sz="2400" dirty="0">
                <a:solidFill>
                  <a:prstClr val="black"/>
                </a:solidFill>
              </a:rPr>
              <a:t>)</a:t>
            </a:r>
            <a:endParaRPr lang="en-US" sz="2400" baseline="-25000" dirty="0">
              <a:solidFill>
                <a:prstClr val="black"/>
              </a:solidFill>
              <a:latin typeface="Symbol" panose="05050102010706020507" pitchFamily="18" charset="2"/>
              <a:sym typeface="Symbol" panose="05050102010706020507" pitchFamily="18" charset="2"/>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887840" y="2536800"/>
              <a:ext cx="4059840" cy="3072000"/>
            </p14:xfrm>
          </p:contentPart>
        </mc:Choice>
        <mc:Fallback xmlns="">
          <p:pic>
            <p:nvPicPr>
              <p:cNvPr id="2" name="Ink 1"/>
            </p:nvPicPr>
            <p:blipFill>
              <a:blip r:embed="rId5"/>
            </p:blipFill>
            <p:spPr>
              <a:xfrm>
                <a:off x="4887840" y="2536800"/>
                <a:ext cx="4059840" cy="3072000"/>
              </a:xfrm>
              <a:prstGeom prst="rect"/>
            </p:spPr>
          </p:pic>
        </mc:Fallback>
      </mc:AlternateContent>
      <p:sp>
        <p:nvSpPr>
          <p:cNvPr id="3" name="Text Box 2"/>
          <p:cNvSpPr txBox="1"/>
          <p:nvPr/>
        </p:nvSpPr>
        <p:spPr>
          <a:xfrm>
            <a:off x="575945" y="5942965"/>
            <a:ext cx="2540000" cy="368300"/>
          </a:xfrm>
          <a:prstGeom prst="rect">
            <a:avLst/>
          </a:prstGeom>
          <a:noFill/>
        </p:spPr>
        <p:txBody>
          <a:bodyPr wrap="square" rtlCol="0" anchor="t">
            <a:spAutoFit/>
          </a:bodyPr>
          <a:lstStyle/>
          <a:p>
            <a:r>
              <a:rPr lang="en-US"/>
              <a:t>Possible Solution</a:t>
            </a:r>
          </a:p>
        </p:txBody>
      </p:sp>
      <p:sp>
        <p:nvSpPr>
          <p:cNvPr id="4" name="Date Placeholder 3"/>
          <p:cNvSpPr>
            <a:spLocks noGrp="1"/>
          </p:cNvSpPr>
          <p:nvPr>
            <p:ph type="dt" sz="half" idx="10"/>
          </p:nvPr>
        </p:nvSpPr>
        <p:spPr/>
        <p:txBody>
          <a:bodyPr/>
          <a:lstStyle/>
          <a:p>
            <a:fld id="{26CD4EA0-C0CF-4FA7-BDF7-1B7AF6B2DBFC}" type="datetime1">
              <a:rPr lang="en-US" smtClean="0"/>
              <a:t>4/9/2024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2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7924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925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4792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925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47924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500"/>
                                  </p:stCondLst>
                                  <p:childTnLst>
                                    <p:set>
                                      <p:cBhvr>
                                        <p:cTn id="34" dur="1" fill="hold">
                                          <p:stCondLst>
                                            <p:cond delay="0"/>
                                          </p:stCondLst>
                                        </p:cTn>
                                        <p:tgtEl>
                                          <p:spTgt spid="479246"/>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7924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47924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479244"/>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500"/>
                                  </p:stCondLst>
                                  <p:childTnLst>
                                    <p:set>
                                      <p:cBhvr>
                                        <p:cTn id="46" dur="1" fill="hold">
                                          <p:stCondLst>
                                            <p:cond delay="0"/>
                                          </p:stCondLst>
                                        </p:cTn>
                                        <p:tgtEl>
                                          <p:spTgt spid="479248"/>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0"/>
                                          </p:stCondLst>
                                        </p:cTn>
                                        <p:tgtEl>
                                          <p:spTgt spid="479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9" grpId="0" bldLvl="0" animBg="1"/>
      <p:bldP spid="479240" grpId="0" bldLvl="0" animBg="1"/>
      <p:bldP spid="479241" grpId="0" bldLvl="0" animBg="1"/>
      <p:bldP spid="479242" grpId="0" bldLvl="0" animBg="1"/>
      <p:bldP spid="479243" grpId="0" bldLvl="0" animBg="1"/>
      <p:bldP spid="479244" grpId="0" bldLvl="0" animBg="1"/>
      <p:bldP spid="479245" grpId="0" bldLvl="0" animBg="1"/>
      <p:bldP spid="479249" grpId="0" bldLvl="0" animBg="1"/>
      <p:bldP spid="479250" grpId="0" bldLvl="0" animBg="1"/>
      <p:bldP spid="479251" grpId="0" bldLvl="0" animBg="1"/>
      <p:bldP spid="47925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Learning Rate</a:t>
            </a:r>
          </a:p>
        </p:txBody>
      </p:sp>
      <p:sp>
        <p:nvSpPr>
          <p:cNvPr id="3" name="Date Placeholder 2"/>
          <p:cNvSpPr>
            <a:spLocks noGrp="1"/>
          </p:cNvSpPr>
          <p:nvPr>
            <p:ph type="dt" sz="half" idx="10"/>
          </p:nvPr>
        </p:nvSpPr>
        <p:spPr/>
        <p:txBody>
          <a:bodyPr/>
          <a:lstStyle/>
          <a:p>
            <a:fld id="{8622C793-7A4F-469B-8ACD-44800F48234A}" type="datetime1">
              <a:rPr lang="en-US" smtClean="0"/>
              <a:t>4/9/2024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21</a:t>
            </a:fld>
            <a:endParaRPr lang="en-US" dirty="0"/>
          </a:p>
        </p:txBody>
      </p:sp>
      <p:graphicFrame>
        <p:nvGraphicFramePr>
          <p:cNvPr id="6" name="Content Placeholder 5"/>
          <p:cNvGraphicFramePr>
            <a:graphicFrameLocks noGrp="1"/>
          </p:cNvGraphicFramePr>
          <p:nvPr>
            <p:ph idx="1"/>
          </p:nvPr>
        </p:nvGraphicFramePr>
        <p:xfrm>
          <a:off x="1733550" y="2075180"/>
          <a:ext cx="9158605" cy="4337685"/>
        </p:xfrm>
        <a:graphic>
          <a:graphicData uri="http://schemas.openxmlformats.org/presentationml/2006/ole">
            <mc:AlternateContent xmlns:mc="http://schemas.openxmlformats.org/markup-compatibility/2006">
              <mc:Choice xmlns:v="urn:schemas-microsoft-com:vml" Requires="v">
                <p:oleObj spid="_x0000_s11270" r:id="rId3" imgW="7467600" imgH="5013960" progId="Paint.Picture">
                  <p:embed/>
                </p:oleObj>
              </mc:Choice>
              <mc:Fallback>
                <p:oleObj r:id="rId3" imgW="7467600" imgH="5013960" progId="Paint.Picture">
                  <p:embed/>
                  <p:pic>
                    <p:nvPicPr>
                      <p:cNvPr id="0" name="Picture 6"/>
                      <p:cNvPicPr/>
                      <p:nvPr/>
                    </p:nvPicPr>
                    <p:blipFill>
                      <a:blip r:embed="rId4"/>
                      <a:stretch>
                        <a:fillRect/>
                      </a:stretch>
                    </p:blipFill>
                    <p:spPr>
                      <a:xfrm>
                        <a:off x="1733550" y="2075180"/>
                        <a:ext cx="9158605" cy="43376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phase of most ML</a:t>
            </a:r>
          </a:p>
        </p:txBody>
      </p:sp>
      <p:sp>
        <p:nvSpPr>
          <p:cNvPr id="3" name="Content Placeholder 2"/>
          <p:cNvSpPr>
            <a:spLocks noGrp="1"/>
          </p:cNvSpPr>
          <p:nvPr>
            <p:ph idx="1"/>
          </p:nvPr>
        </p:nvSpPr>
        <p:spPr/>
        <p:txBody>
          <a:bodyPr/>
          <a:lstStyle/>
          <a:p>
            <a:r>
              <a:rPr lang="en-US" dirty="0">
                <a:latin typeface="Times New Roman" panose="02020603050405020304" charset="0"/>
                <a:cs typeface="Times New Roman" panose="02020603050405020304" charset="0"/>
              </a:rPr>
              <a:t>Input: labeled data</a:t>
            </a:r>
          </a:p>
          <a:p>
            <a:r>
              <a:rPr lang="en-US" dirty="0" smtClean="0">
                <a:latin typeface="Times New Roman" panose="02020603050405020304" charset="0"/>
                <a:cs typeface="Times New Roman" panose="02020603050405020304" charset="0"/>
              </a:rPr>
              <a:t>Define </a:t>
            </a:r>
            <a:r>
              <a:rPr lang="en-US" dirty="0">
                <a:latin typeface="Times New Roman" panose="02020603050405020304" charset="0"/>
                <a:cs typeface="Times New Roman" panose="02020603050405020304" charset="0"/>
              </a:rPr>
              <a:t>objective / loss metric</a:t>
            </a:r>
          </a:p>
          <a:p>
            <a:pPr lvl="1"/>
            <a:r>
              <a:rPr lang="en-US" dirty="0" smtClean="0">
                <a:latin typeface="Times New Roman" panose="02020603050405020304" charset="0"/>
                <a:cs typeface="Times New Roman" panose="02020603050405020304" charset="0"/>
              </a:rPr>
              <a:t>Specific </a:t>
            </a:r>
            <a:r>
              <a:rPr lang="en-US" dirty="0">
                <a:latin typeface="Times New Roman" panose="02020603050405020304" charset="0"/>
                <a:cs typeface="Times New Roman" panose="02020603050405020304" charset="0"/>
              </a:rPr>
              <a:t>loss functions for classification</a:t>
            </a:r>
          </a:p>
          <a:p>
            <a:r>
              <a:rPr lang="en-US" dirty="0" smtClean="0">
                <a:latin typeface="Times New Roman" panose="02020603050405020304" charset="0"/>
                <a:cs typeface="Times New Roman" panose="02020603050405020304" charset="0"/>
              </a:rPr>
              <a:t>Run </a:t>
            </a:r>
            <a:r>
              <a:rPr lang="en-US" dirty="0">
                <a:latin typeface="Times New Roman" panose="02020603050405020304" charset="0"/>
                <a:cs typeface="Times New Roman" panose="02020603050405020304" charset="0"/>
              </a:rPr>
              <a:t>an optimization procedure to </a:t>
            </a:r>
            <a:r>
              <a:rPr lang="en-US" dirty="0" smtClean="0">
                <a:latin typeface="Times New Roman" panose="02020603050405020304" charset="0"/>
                <a:cs typeface="Times New Roman" panose="02020603050405020304" charset="0"/>
              </a:rPr>
              <a:t>minimize loss </a:t>
            </a:r>
            <a:r>
              <a:rPr lang="en-US" dirty="0">
                <a:latin typeface="Times New Roman" panose="02020603050405020304" charset="0"/>
                <a:cs typeface="Times New Roman" panose="02020603050405020304" charset="0"/>
              </a:rPr>
              <a:t>(error) on training data</a:t>
            </a:r>
          </a:p>
          <a:p>
            <a:r>
              <a:rPr lang="en-US" dirty="0" smtClean="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Output: trained model that best fits </a:t>
            </a:r>
            <a:r>
              <a:rPr lang="en-US" dirty="0" smtClean="0">
                <a:latin typeface="Times New Roman" panose="02020603050405020304" charset="0"/>
                <a:cs typeface="Times New Roman" panose="02020603050405020304" charset="0"/>
              </a:rPr>
              <a:t>the training </a:t>
            </a:r>
            <a:r>
              <a:rPr lang="en-US" dirty="0">
                <a:latin typeface="Times New Roman" panose="02020603050405020304" charset="0"/>
                <a:cs typeface="Times New Roman" panose="02020603050405020304" charset="0"/>
              </a:rPr>
              <a:t>data</a:t>
            </a:r>
          </a:p>
          <a:p>
            <a:r>
              <a:rPr lang="en-US" dirty="0">
                <a:solidFill>
                  <a:srgbClr val="000000"/>
                </a:solidFill>
                <a:latin typeface="Times New Roman" panose="02020603050405020304" charset="0"/>
                <a:cs typeface="Times New Roman" panose="02020603050405020304" charset="0"/>
                <a:sym typeface="+mn-ea"/>
              </a:rPr>
              <a:t>The process of using algorithms like gradient descent to minimize a function is sometimes called </a:t>
            </a:r>
            <a:r>
              <a:rPr lang="en-US" b="1" dirty="0">
                <a:solidFill>
                  <a:srgbClr val="000000"/>
                </a:solidFill>
                <a:latin typeface="Times New Roman" panose="02020603050405020304" charset="0"/>
                <a:cs typeface="Times New Roman" panose="02020603050405020304" charset="0"/>
                <a:sym typeface="+mn-ea"/>
              </a:rPr>
              <a:t>optimization</a:t>
            </a:r>
            <a:r>
              <a:rPr lang="en-US" dirty="0">
                <a:solidFill>
                  <a:srgbClr val="000000"/>
                </a:solidFill>
                <a:latin typeface="Times New Roman" panose="02020603050405020304" charset="0"/>
                <a:cs typeface="Times New Roman" panose="02020603050405020304" charset="0"/>
                <a:sym typeface="+mn-ea"/>
              </a:rPr>
              <a:t>.</a:t>
            </a:r>
            <a:endParaRPr lang="en-US"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194C7136-2B52-432C-BA1E-8B6A709CE5DA}"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we need </a:t>
            </a:r>
            <a:r>
              <a:rPr lang="en-US" dirty="0">
                <a:sym typeface="+mn-ea"/>
              </a:rPr>
              <a:t>Gradient Descent?</a:t>
            </a:r>
            <a:endParaRPr lang="en-US"/>
          </a:p>
        </p:txBody>
      </p:sp>
      <p:sp>
        <p:nvSpPr>
          <p:cNvPr id="3" name="Content Placeholder 2"/>
          <p:cNvSpPr>
            <a:spLocks noGrp="1"/>
          </p:cNvSpPr>
          <p:nvPr>
            <p:ph idx="1"/>
          </p:nvPr>
        </p:nvSpPr>
        <p:spPr/>
        <p:txBody>
          <a:bodyPr>
            <a:normAutofit/>
          </a:bodyPr>
          <a:lstStyle/>
          <a:p>
            <a:r>
              <a:rPr lang="en-US" dirty="0"/>
              <a:t>After training your model, you need to see how well your model is performing.</a:t>
            </a:r>
          </a:p>
          <a:p>
            <a:r>
              <a:rPr lang="en-US" dirty="0"/>
              <a:t>While accuracy functions tell you how well the model is performing, they do not provide you with an insight on how to better improve them.</a:t>
            </a:r>
          </a:p>
          <a:p>
            <a:r>
              <a:rPr lang="en-US" dirty="0"/>
              <a:t>A Cost Function is used to measure just how wrong the model is in finding a relation between the input and output. </a:t>
            </a:r>
          </a:p>
          <a:p>
            <a:r>
              <a:rPr lang="en-US" dirty="0">
                <a:sym typeface="+mn-ea"/>
              </a:rPr>
              <a:t>Cost function allows us to evaluate model parameters.</a:t>
            </a:r>
            <a:endParaRPr lang="en-US" dirty="0"/>
          </a:p>
          <a:p>
            <a:r>
              <a:rPr lang="en-US" dirty="0"/>
              <a:t>Gradient Descent is an algorithm that is used to optimize the cost function or the error of the model. It is used to find the minimum value of error possible in your </a:t>
            </a:r>
            <a:r>
              <a:rPr lang="en-US" dirty="0" smtClean="0"/>
              <a:t>model</a:t>
            </a:r>
          </a:p>
          <a:p>
            <a:r>
              <a:rPr lang="en-US" b="1" dirty="0">
                <a:solidFill>
                  <a:srgbClr val="000000"/>
                </a:solidFill>
                <a:latin typeface="Times New Roman" panose="02020603050405020304" charset="0"/>
                <a:cs typeface="Times New Roman" panose="02020603050405020304" charset="0"/>
                <a:sym typeface="+mn-ea"/>
              </a:rPr>
              <a:t>GD is an algorithm to update the values of model parameters to find the best model. </a:t>
            </a:r>
            <a:endParaRPr lang="en-US" b="1"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B684F846-B551-4E22-9993-3164E528850A}"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Objective/Cost Function</a:t>
            </a:r>
          </a:p>
        </p:txBody>
      </p:sp>
      <p:sp>
        <p:nvSpPr>
          <p:cNvPr id="3" name="Content Placeholder 2"/>
          <p:cNvSpPr>
            <a:spLocks noGrp="1"/>
          </p:cNvSpPr>
          <p:nvPr>
            <p:ph idx="1"/>
          </p:nvPr>
        </p:nvSpPr>
        <p:spPr/>
        <p:txBody>
          <a:bodyPr>
            <a:normAutofit fontScale="92500" lnSpcReduction="20000"/>
          </a:bodyPr>
          <a:lstStyle/>
          <a:p>
            <a:r>
              <a:rPr lang="en-US" dirty="0"/>
              <a:t>Cost function </a:t>
            </a:r>
            <a:endParaRPr lang="en-US" dirty="0" smtClean="0"/>
          </a:p>
          <a:p>
            <a:pPr lvl="1"/>
            <a:r>
              <a:rPr lang="en-US" dirty="0" smtClean="0"/>
              <a:t>measures </a:t>
            </a:r>
            <a:r>
              <a:rPr lang="en-US" dirty="0"/>
              <a:t>the performance of a machine learning model for given </a:t>
            </a:r>
            <a:r>
              <a:rPr lang="en-US" dirty="0" smtClean="0"/>
              <a:t>data</a:t>
            </a:r>
          </a:p>
          <a:p>
            <a:pPr lvl="1"/>
            <a:r>
              <a:rPr lang="en-US" dirty="0" smtClean="0"/>
              <a:t>Quantifies </a:t>
            </a:r>
            <a:r>
              <a:rPr lang="en-US" dirty="0"/>
              <a:t>the error between predicted and expected values </a:t>
            </a:r>
            <a:endParaRPr lang="en-US" dirty="0" smtClean="0"/>
          </a:p>
          <a:p>
            <a:pPr lvl="1"/>
            <a:r>
              <a:rPr lang="en-US" dirty="0" smtClean="0"/>
              <a:t>p</a:t>
            </a:r>
            <a:r>
              <a:rPr lang="en-US" dirty="0" smtClean="0"/>
              <a:t>resent </a:t>
            </a:r>
            <a:r>
              <a:rPr lang="en-US" dirty="0"/>
              <a:t>that error in the form of a single real </a:t>
            </a:r>
            <a:r>
              <a:rPr lang="en-US" dirty="0" smtClean="0"/>
              <a:t>number </a:t>
            </a:r>
            <a:endParaRPr lang="en-US" dirty="0"/>
          </a:p>
          <a:p>
            <a:r>
              <a:rPr lang="en-US" dirty="0"/>
              <a:t>Depending on the problem, cost function can be formed in many different ways. </a:t>
            </a:r>
          </a:p>
          <a:p>
            <a:r>
              <a:rPr lang="en-US" dirty="0"/>
              <a:t>The purpose of cost function is to be either</a:t>
            </a:r>
            <a:r>
              <a:rPr lang="en-US" dirty="0" smtClean="0"/>
              <a:t>:</a:t>
            </a:r>
          </a:p>
          <a:p>
            <a:pPr lvl="1"/>
            <a:r>
              <a:rPr lang="en-US" dirty="0"/>
              <a:t>Minimized: The returned value is usually called cost, </a:t>
            </a:r>
            <a:r>
              <a:rPr lang="en-US" dirty="0">
                <a:hlinkClick r:id="rId2"/>
              </a:rPr>
              <a:t>loss</a:t>
            </a:r>
            <a:r>
              <a:rPr lang="en-US" dirty="0"/>
              <a:t> or error. The goal is to find the values of model parameters for which cost function return as small a number as possible.</a:t>
            </a:r>
          </a:p>
          <a:p>
            <a:pPr lvl="1"/>
            <a:r>
              <a:rPr lang="en-US" dirty="0"/>
              <a:t>Maximized: In this case, the value it yields is named a reward. The goal is to find values of model parameters for which the returned number is as large as possible.</a:t>
            </a:r>
          </a:p>
          <a:p>
            <a:r>
              <a:rPr lang="en-US" b="1" dirty="0">
                <a:solidFill>
                  <a:srgbClr val="3D3D4E"/>
                </a:solidFill>
                <a:latin typeface="Times New Roman" panose="02020603050405020304" charset="0"/>
                <a:cs typeface="Times New Roman" panose="02020603050405020304" charset="0"/>
                <a:sym typeface="+mn-ea"/>
              </a:rPr>
              <a:t>The process of finding the best model according to a loss function is called model fitting. The goal of model fitting is to find the minimum of the error curve.</a:t>
            </a:r>
            <a:endParaRPr lang="en-US" b="1" dirty="0">
              <a:latin typeface="Times New Roman" panose="02020603050405020304" charset="0"/>
              <a:cs typeface="Times New Roman" panose="02020603050405020304" charset="0"/>
            </a:endParaRPr>
          </a:p>
        </p:txBody>
      </p:sp>
      <p:sp>
        <p:nvSpPr>
          <p:cNvPr id="4" name="Date Placeholder 3"/>
          <p:cNvSpPr>
            <a:spLocks noGrp="1"/>
          </p:cNvSpPr>
          <p:nvPr>
            <p:ph type="dt" sz="half" idx="10"/>
          </p:nvPr>
        </p:nvSpPr>
        <p:spPr/>
        <p:txBody>
          <a:bodyPr/>
          <a:lstStyle/>
          <a:p>
            <a:fld id="{E661B532-94CD-4F1A-8E94-A5F3245EA9A0}"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How to optimize loss functions </a:t>
                </a:r>
                <a14:m>
                  <m:oMath xmlns:m="http://schemas.openxmlformats.org/officeDocument/2006/math">
                    <m:r>
                      <a:rPr lang="en-US" i="1">
                        <a:latin typeface="Cambria Math" panose="02040503050406030204" pitchFamily="18" charset="0"/>
                        <a:cs typeface="Cambria Math" panose="02040503050406030204" pitchFamily="18" charset="0"/>
                      </a:rPr>
                      <m:t>𝐽</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𝜃</m:t>
                    </m:r>
                    <m:r>
                      <a:rPr lang="en-US" i="1">
                        <a:latin typeface="Cambria Math" panose="02040503050406030204" pitchFamily="18" charset="0"/>
                        <a:cs typeface="Cambria Math" panose="02040503050406030204" pitchFamily="18" charset="0"/>
                      </a:rPr>
                      <m:t>)</m:t>
                    </m:r>
                  </m:oMath>
                </a14:m>
                <a:r>
                  <a:rPr lang="en-US" dirty="0"/>
                  <a:t>?</a:t>
                </a:r>
              </a:p>
            </p:txBody>
          </p:sp>
        </mc:Choice>
        <mc:Fallback xmlns="">
          <p:sp>
            <p:nvSpPr>
              <p:cNvPr id="2" name="Title 1"/>
              <p:cNvSpPr>
                <a:spLocks noRot="1" noChangeAspect="1" noMove="1" noResize="1" noEditPoints="1" noAdjustHandles="1" noChangeArrowheads="1" noChangeShapeType="1" noTextEdit="1"/>
              </p:cNvSpPr>
              <p:nvPr>
                <p:ph type="title"/>
              </p:nvPr>
            </p:nvSpPr>
            <p:spPr>
              <a:blipFill rotWithShape="1">
                <a:blip r:embed="rId4"/>
                <a:stretch>
                  <a:fillRect l="-2" t="-47" r="4" b="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3695" y="2507615"/>
                <a:ext cx="11029315" cy="4104005"/>
              </a:xfrm>
            </p:spPr>
            <p:txBody>
              <a:bodyPr>
                <a:noAutofit/>
              </a:bodyPr>
              <a:lstStyle/>
              <a:p>
                <a:r>
                  <a:rPr lang="en-US" sz="2000" dirty="0" smtClean="0"/>
                  <a:t>General </a:t>
                </a:r>
                <a:r>
                  <a:rPr lang="en-US" sz="2000" dirty="0"/>
                  <a:t>method to optimize a multi-</a:t>
                </a:r>
                <a:r>
                  <a:rPr lang="en-US" sz="2000" dirty="0" err="1"/>
                  <a:t>variate </a:t>
                </a:r>
                <a:r>
                  <a:rPr lang="en-US" sz="2000" dirty="0"/>
                  <a:t>function</a:t>
                </a:r>
              </a:p>
              <a:p>
                <a:pPr lvl="1"/>
                <a:r>
                  <a:rPr lang="en-US" sz="2000" dirty="0"/>
                  <a:t>Practical and efficient</a:t>
                </a:r>
              </a:p>
              <a:p>
                <a:pPr lvl="1"/>
                <a:r>
                  <a:rPr lang="en-US" sz="2000" dirty="0"/>
                  <a:t>Generally applicable to different loss functions</a:t>
                </a:r>
              </a:p>
              <a:p>
                <a:pPr lvl="1"/>
                <a:r>
                  <a:rPr lang="en-US" sz="2000" dirty="0"/>
                  <a:t>Convergence guarantees for certain loss functions (e.g., convex)</a:t>
                </a:r>
              </a:p>
              <a:p>
                <a:pPr marL="323850" lvl="1" indent="0">
                  <a:buNone/>
                </a:pPr>
                <a:r>
                  <a:rPr lang="en-US" sz="2000" dirty="0">
                    <a:sym typeface="+mn-ea"/>
                  </a:rPr>
                  <a:t>Have some function</a:t>
                </a:r>
                <a:endParaRPr lang="en-US" sz="2000" dirty="0"/>
              </a:p>
              <a:p>
                <a:pPr marL="323850" lvl="1" indent="0">
                  <a:buNone/>
                </a:pPr>
                <a:r>
                  <a:rPr lang="en-US" sz="2000" b="1" dirty="0">
                    <a:sym typeface="+mn-ea"/>
                  </a:rPr>
                  <a:t>want</a:t>
                </a:r>
              </a:p>
              <a:p>
                <a:pPr marL="323850" lvl="1" indent="0">
                  <a:buNone/>
                </a:pPr>
                <a:endParaRPr lang="en-US" sz="2000" b="1" dirty="0">
                  <a:sym typeface="+mn-ea"/>
                </a:endParaRPr>
              </a:p>
              <a:p>
                <a:pPr marL="323850" lvl="1" indent="0">
                  <a:buNone/>
                </a:pPr>
                <a:r>
                  <a:rPr lang="en-US" sz="2000" b="1" dirty="0">
                    <a:sym typeface="+mn-ea"/>
                  </a:rPr>
                  <a:t>Outline:</a:t>
                </a:r>
              </a:p>
              <a:p>
                <a:pPr lvl="1">
                  <a:buFont typeface="Wingdings" panose="05000000000000000000" charset="0"/>
                  <a:buChar char="§"/>
                </a:pPr>
                <a:r>
                  <a:rPr lang="en-US" sz="2000" dirty="0">
                    <a:sym typeface="+mn-ea"/>
                  </a:rPr>
                  <a:t>Choose </a:t>
                </a:r>
                <a:r>
                  <a:rPr lang="en-US" sz="2000" dirty="0" smtClean="0">
                    <a:sym typeface="+mn-ea"/>
                  </a:rPr>
                  <a:t>initial </a:t>
                </a:r>
                <a:r>
                  <a:rPr lang="en-US" sz="2000" dirty="0">
                    <a:sym typeface="+mn-ea"/>
                  </a:rPr>
                  <a:t>value of </a:t>
                </a:r>
                <a14:m>
                  <m:oMath xmlns:m="http://schemas.openxmlformats.org/officeDocument/2006/math">
                    <m:r>
                      <a:rPr lang="en-US" sz="2000" i="1">
                        <a:latin typeface="Cambria Math" panose="02040503050406030204" pitchFamily="18" charset="0"/>
                        <a:cs typeface="Cambria Math" panose="02040503050406030204" pitchFamily="18" charset="0"/>
                      </a:rPr>
                      <m:t>𝜃</m:t>
                    </m:r>
                  </m:oMath>
                </a14:m>
                <a:r>
                  <a:rPr lang="en-US" sz="2000" dirty="0">
                    <a:sym typeface="+mn-ea"/>
                  </a:rPr>
                  <a:t> </a:t>
                </a:r>
              </a:p>
              <a:p>
                <a:pPr lvl="1">
                  <a:buFont typeface="Wingdings" panose="05000000000000000000" charset="0"/>
                  <a:buChar char="§"/>
                </a:pPr>
                <a:r>
                  <a:rPr lang="en-US" sz="2000" dirty="0">
                    <a:sym typeface="+mn-ea"/>
                  </a:rPr>
                  <a:t>Keep changing </a:t>
                </a:r>
                <a14:m>
                  <m:oMath xmlns:m="http://schemas.openxmlformats.org/officeDocument/2006/math">
                    <m:r>
                      <a:rPr lang="en-US" sz="2000" i="1">
                        <a:latin typeface="Cambria Math" panose="02040503050406030204" pitchFamily="18" charset="0"/>
                        <a:cs typeface="Cambria Math" panose="02040503050406030204" pitchFamily="18" charset="0"/>
                      </a:rPr>
                      <m:t> </m:t>
                    </m:r>
                    <m:r>
                      <a:rPr lang="en-US" sz="2000" i="1">
                        <a:latin typeface="Cambria Math" panose="02040503050406030204" pitchFamily="18" charset="0"/>
                        <a:cs typeface="Cambria Math" panose="02040503050406030204" pitchFamily="18" charset="0"/>
                      </a:rPr>
                      <m:t>𝜃</m:t>
                    </m:r>
                    <m:r>
                      <a:rPr lang="en-US" sz="2000" i="1">
                        <a:latin typeface="Cambria Math" panose="02040503050406030204" pitchFamily="18" charset="0"/>
                        <a:cs typeface="Cambria Math" panose="02040503050406030204" pitchFamily="18" charset="0"/>
                      </a:rPr>
                      <m:t> </m:t>
                    </m:r>
                  </m:oMath>
                </a14:m>
                <a:r>
                  <a:rPr lang="en-US" sz="2000" dirty="0">
                    <a:sym typeface="+mn-ea"/>
                  </a:rPr>
                  <a:t>to reduce </a:t>
                </a:r>
                <a14:m>
                  <m:oMath xmlns:m="http://schemas.openxmlformats.org/officeDocument/2006/math">
                    <m:r>
                      <a:rPr lang="en-US" sz="2000" i="1">
                        <a:latin typeface="Cambria Math" panose="02040503050406030204" pitchFamily="18" charset="0"/>
                        <a:cs typeface="Cambria Math" panose="02040503050406030204" pitchFamily="18" charset="0"/>
                      </a:rPr>
                      <m:t>𝐽</m:t>
                    </m:r>
                    <m:r>
                      <a:rPr lang="en-US" sz="2000" i="1">
                        <a:latin typeface="Cambria Math" panose="02040503050406030204" pitchFamily="18" charset="0"/>
                        <a:cs typeface="Cambria Math" panose="02040503050406030204" pitchFamily="18" charset="0"/>
                      </a:rPr>
                      <m:t>(</m:t>
                    </m:r>
                    <m:r>
                      <a:rPr lang="en-US" sz="2000" i="1">
                        <a:latin typeface="Cambria Math" panose="02040503050406030204" pitchFamily="18" charset="0"/>
                        <a:cs typeface="Cambria Math" panose="02040503050406030204" pitchFamily="18" charset="0"/>
                      </a:rPr>
                      <m:t>𝜃</m:t>
                    </m:r>
                    <m:r>
                      <a:rPr lang="en-US" sz="2000" i="1">
                        <a:latin typeface="Cambria Math" panose="02040503050406030204" pitchFamily="18" charset="0"/>
                        <a:cs typeface="Cambria Math" panose="02040503050406030204" pitchFamily="18" charset="0"/>
                      </a:rPr>
                      <m:t>)</m:t>
                    </m:r>
                  </m:oMath>
                </a14:m>
                <a:r>
                  <a:rPr lang="en-US" sz="2000" dirty="0">
                    <a:sym typeface="+mn-ea"/>
                  </a:rPr>
                  <a:t> until we hopefully end up at a minimum</a:t>
                </a:r>
                <a:endParaRPr lang="en-US" sz="2000" dirty="0"/>
              </a:p>
              <a:p>
                <a:pPr lvl="1"/>
                <a:endParaRPr lang="en-US" sz="2000" dirty="0"/>
              </a:p>
              <a:p>
                <a:pPr marL="323850" lvl="1"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3695" y="2507615"/>
                <a:ext cx="11029315" cy="4104005"/>
              </a:xfrm>
              <a:blipFill rotWithShape="1">
                <a:blip r:embed="rId5"/>
                <a:stretch>
                  <a:fillRect l="-276" t="-1468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C0E910D-EFEB-4AEB-B2AB-B738BCCFD40A}"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6</a:t>
            </a:fld>
            <a:endParaRPr lang="en-US" dirty="0"/>
          </a:p>
        </p:txBody>
      </p:sp>
      <p:sp>
        <p:nvSpPr>
          <p:cNvPr id="7" name="Content Placeholder 2"/>
          <p:cNvSpPr>
            <a:spLocks noGrp="1"/>
          </p:cNvSpPr>
          <p:nvPr/>
        </p:nvSpPr>
        <p:spPr>
          <a:xfrm>
            <a:off x="581025" y="4070350"/>
            <a:ext cx="5422265" cy="1790700"/>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a:p>
          <a:p>
            <a:endParaRPr lang="en-US"/>
          </a:p>
          <a:p>
            <a:pPr lvl="1"/>
            <a:endParaRPr lang="en-US"/>
          </a:p>
        </p:txBody>
      </p:sp>
      <p:pic>
        <p:nvPicPr>
          <p:cNvPr id="43" name="Picture 4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945130" y="3767772"/>
            <a:ext cx="1372870" cy="390525"/>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47800" y="4298950"/>
            <a:ext cx="1905635" cy="521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Strategy to Use?</a:t>
            </a:r>
          </a:p>
        </p:txBody>
      </p:sp>
      <p:sp>
        <p:nvSpPr>
          <p:cNvPr id="3" name="Content Placeholder 2"/>
          <p:cNvSpPr>
            <a:spLocks noGrp="1"/>
          </p:cNvSpPr>
          <p:nvPr>
            <p:ph sz="half" idx="1"/>
          </p:nvPr>
        </p:nvSpPr>
        <p:spPr>
          <a:xfrm>
            <a:off x="581025" y="2228215"/>
            <a:ext cx="4711700" cy="3632835"/>
          </a:xfrm>
        </p:spPr>
        <p:txBody>
          <a:bodyPr/>
          <a:lstStyle/>
          <a:p>
            <a:endParaRPr lang="en-US"/>
          </a:p>
        </p:txBody>
      </p:sp>
      <p:sp>
        <p:nvSpPr>
          <p:cNvPr id="4" name="Date Placeholder 3"/>
          <p:cNvSpPr>
            <a:spLocks noGrp="1"/>
          </p:cNvSpPr>
          <p:nvPr>
            <p:ph type="dt" sz="half" idx="10"/>
          </p:nvPr>
        </p:nvSpPr>
        <p:spPr/>
        <p:txBody>
          <a:bodyPr/>
          <a:lstStyle/>
          <a:p>
            <a:fld id="{A4E940E0-7052-4E20-85D4-8ACA7C08EFAA}" type="datetime1">
              <a:rPr lang="en-US" smtClean="0"/>
              <a:t>4/9/2024</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7</a:t>
            </a:fld>
            <a:endParaRPr lang="en-US" dirty="0"/>
          </a:p>
        </p:txBody>
      </p:sp>
      <p:graphicFrame>
        <p:nvGraphicFramePr>
          <p:cNvPr id="9" name="Object 8"/>
          <p:cNvGraphicFramePr/>
          <p:nvPr/>
        </p:nvGraphicFramePr>
        <p:xfrm>
          <a:off x="2430780" y="2082800"/>
          <a:ext cx="7330440" cy="4238625"/>
        </p:xfrm>
        <a:graphic>
          <a:graphicData uri="http://schemas.openxmlformats.org/presentationml/2006/ole">
            <mc:AlternateContent xmlns:mc="http://schemas.openxmlformats.org/markup-compatibility/2006">
              <mc:Choice xmlns:v="urn:schemas-microsoft-com:vml" Requires="v">
                <p:oleObj spid="_x0000_s1030" r:id="rId3" imgW="5981700" imgH="3992880" progId="Paint.Picture">
                  <p:embed/>
                </p:oleObj>
              </mc:Choice>
              <mc:Fallback>
                <p:oleObj r:id="rId3" imgW="5981700" imgH="3992880" progId="Paint.Picture">
                  <p:embed/>
                  <p:pic>
                    <p:nvPicPr>
                      <p:cNvPr id="0" name="Picture 9"/>
                      <p:cNvPicPr/>
                      <p:nvPr/>
                    </p:nvPicPr>
                    <p:blipFill>
                      <a:blip r:embed="rId4"/>
                      <a:stretch>
                        <a:fillRect/>
                      </a:stretch>
                    </p:blipFill>
                    <p:spPr>
                      <a:xfrm>
                        <a:off x="2430780" y="2082800"/>
                        <a:ext cx="7330440" cy="423862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Follow the Slope</a:t>
            </a:r>
            <a:r>
              <a:rPr lang="en-US"/>
              <a:t/>
            </a:r>
            <a:br>
              <a:rPr lang="en-US"/>
            </a:br>
            <a:endParaRPr lang="en-US"/>
          </a:p>
        </p:txBody>
      </p:sp>
      <p:sp>
        <p:nvSpPr>
          <p:cNvPr id="5" name="Date Placeholder 4"/>
          <p:cNvSpPr>
            <a:spLocks noGrp="1"/>
          </p:cNvSpPr>
          <p:nvPr>
            <p:ph type="dt" sz="half" idx="10"/>
          </p:nvPr>
        </p:nvSpPr>
        <p:spPr/>
        <p:txBody>
          <a:bodyPr/>
          <a:lstStyle/>
          <a:p>
            <a:fld id="{5E8766C1-17F8-4F7B-A589-9B6F34945034}" type="datetime1">
              <a:rPr lang="en-US" smtClean="0"/>
              <a:t>4/9/2024</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8</a:t>
            </a:fld>
            <a:endParaRPr lang="en-US" dirty="0"/>
          </a:p>
        </p:txBody>
      </p:sp>
      <p:graphicFrame>
        <p:nvGraphicFramePr>
          <p:cNvPr id="8" name="Object 7"/>
          <p:cNvGraphicFramePr/>
          <p:nvPr/>
        </p:nvGraphicFramePr>
        <p:xfrm>
          <a:off x="5098697" y="2116878"/>
          <a:ext cx="5352662" cy="3633047"/>
        </p:xfrm>
        <a:graphic>
          <a:graphicData uri="http://schemas.openxmlformats.org/presentationml/2006/ole">
            <mc:AlternateContent xmlns:mc="http://schemas.openxmlformats.org/markup-compatibility/2006">
              <mc:Choice xmlns:v="urn:schemas-microsoft-com:vml" Requires="v">
                <p:oleObj spid="_x0000_s2054" r:id="rId3" imgW="5905500" imgH="4008120" progId="Paint.Picture">
                  <p:embed/>
                </p:oleObj>
              </mc:Choice>
              <mc:Fallback>
                <p:oleObj r:id="rId3" imgW="5905500" imgH="4008120" progId="Paint.Picture">
                  <p:embed/>
                  <p:pic>
                    <p:nvPicPr>
                      <p:cNvPr id="0" name="Picture 7"/>
                      <p:cNvPicPr/>
                      <p:nvPr/>
                    </p:nvPicPr>
                    <p:blipFill>
                      <a:blip r:embed="rId4"/>
                      <a:stretch>
                        <a:fillRect/>
                      </a:stretch>
                    </p:blipFill>
                    <p:spPr>
                      <a:xfrm>
                        <a:off x="5098697" y="2116878"/>
                        <a:ext cx="5352662" cy="3633047"/>
                      </a:xfrm>
                      <a:prstGeom prst="rect">
                        <a:avLst/>
                      </a:prstGeom>
                    </p:spPr>
                  </p:pic>
                </p:oleObj>
              </mc:Fallback>
            </mc:AlternateContent>
          </a:graphicData>
        </a:graphic>
      </p:graphicFrame>
      <p:sp>
        <p:nvSpPr>
          <p:cNvPr id="11" name="Text Box 10"/>
          <p:cNvSpPr txBox="1"/>
          <p:nvPr/>
        </p:nvSpPr>
        <p:spPr>
          <a:xfrm>
            <a:off x="1119505" y="3891280"/>
            <a:ext cx="3978910" cy="368300"/>
          </a:xfrm>
          <a:prstGeom prst="rect">
            <a:avLst/>
          </a:prstGeom>
          <a:noFill/>
        </p:spPr>
        <p:txBody>
          <a:bodyPr wrap="none" rtlCol="0" anchor="t">
            <a:spAutoFit/>
          </a:bodyPr>
          <a:lstStyle/>
          <a:p>
            <a:r>
              <a:rPr lang="en-US">
                <a:sym typeface="+mn-ea"/>
              </a:rPr>
              <a:t>Follow the direction of steepest descent!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812800" y="681038"/>
            <a:ext cx="10236200" cy="5376863"/>
          </a:xfrm>
          <a:prstGeom prst="rect">
            <a:avLst/>
          </a:prstGeom>
          <a:noFill/>
          <a:ln w="9525">
            <a:noFill/>
            <a:miter lim="800000"/>
            <a:headEnd/>
            <a:tailEnd/>
          </a:ln>
        </p:spPr>
      </p:pic>
      <p:sp>
        <p:nvSpPr>
          <p:cNvPr id="477191" name="AutoShape 7"/>
          <p:cNvSpPr>
            <a:spLocks noChangeArrowheads="1"/>
          </p:cNvSpPr>
          <p:nvPr/>
        </p:nvSpPr>
        <p:spPr bwMode="auto">
          <a:xfrm>
            <a:off x="5054600" y="2698749"/>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2" name="AutoShape 8"/>
          <p:cNvSpPr>
            <a:spLocks noChangeArrowheads="1"/>
          </p:cNvSpPr>
          <p:nvPr/>
        </p:nvSpPr>
        <p:spPr bwMode="auto">
          <a:xfrm>
            <a:off x="5105400" y="2989261"/>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3" name="AutoShape 9"/>
          <p:cNvSpPr>
            <a:spLocks noChangeArrowheads="1"/>
          </p:cNvSpPr>
          <p:nvPr/>
        </p:nvSpPr>
        <p:spPr bwMode="auto">
          <a:xfrm>
            <a:off x="5080000" y="32845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4" name="AutoShape 10"/>
          <p:cNvSpPr>
            <a:spLocks noChangeArrowheads="1"/>
          </p:cNvSpPr>
          <p:nvPr/>
        </p:nvSpPr>
        <p:spPr bwMode="auto">
          <a:xfrm>
            <a:off x="4775200" y="35893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5" name="AutoShape 11"/>
          <p:cNvSpPr>
            <a:spLocks noChangeArrowheads="1"/>
          </p:cNvSpPr>
          <p:nvPr/>
        </p:nvSpPr>
        <p:spPr bwMode="auto">
          <a:xfrm>
            <a:off x="4876800" y="38941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6" name="AutoShape 12"/>
          <p:cNvSpPr>
            <a:spLocks noChangeArrowheads="1"/>
          </p:cNvSpPr>
          <p:nvPr/>
        </p:nvSpPr>
        <p:spPr bwMode="auto">
          <a:xfrm>
            <a:off x="5283200" y="39703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7" name="AutoShape 13"/>
          <p:cNvSpPr>
            <a:spLocks noChangeArrowheads="1"/>
          </p:cNvSpPr>
          <p:nvPr/>
        </p:nvSpPr>
        <p:spPr bwMode="auto">
          <a:xfrm>
            <a:off x="5486400" y="41989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sp>
        <p:nvSpPr>
          <p:cNvPr id="477198" name="AutoShape 14"/>
          <p:cNvSpPr>
            <a:spLocks noChangeArrowheads="1"/>
          </p:cNvSpPr>
          <p:nvPr/>
        </p:nvSpPr>
        <p:spPr bwMode="auto">
          <a:xfrm>
            <a:off x="5384800" y="4503736"/>
            <a:ext cx="304800" cy="228600"/>
          </a:xfrm>
          <a:prstGeom prst="star4">
            <a:avLst>
              <a:gd name="adj" fmla="val 12500"/>
            </a:avLst>
          </a:prstGeom>
          <a:solidFill>
            <a:schemeClr val="tx1">
              <a:alpha val="59999"/>
            </a:schemeClr>
          </a:solidFill>
          <a:ln w="9525">
            <a:solidFill>
              <a:schemeClr val="tx1"/>
            </a:solidFill>
            <a:miter lim="800000"/>
          </a:ln>
        </p:spPr>
        <p:txBody>
          <a:bodyPr wrap="none" anchor="ctr"/>
          <a:lstStyle/>
          <a:p>
            <a:endParaRPr lang="en-US" sz="2400">
              <a:solidFill>
                <a:prstClr val="black"/>
              </a:solidFill>
            </a:endParaRPr>
          </a:p>
        </p:txBody>
      </p:sp>
      <p:cxnSp>
        <p:nvCxnSpPr>
          <p:cNvPr id="477199" name="AutoShape 15"/>
          <p:cNvCxnSpPr>
            <a:cxnSpLocks noChangeShapeType="1"/>
          </p:cNvCxnSpPr>
          <p:nvPr/>
        </p:nvCxnSpPr>
        <p:spPr bwMode="auto">
          <a:xfrm>
            <a:off x="4923367" y="3703636"/>
            <a:ext cx="101600" cy="304800"/>
          </a:xfrm>
          <a:prstGeom prst="straightConnector1">
            <a:avLst/>
          </a:prstGeom>
          <a:noFill/>
          <a:ln w="28575">
            <a:solidFill>
              <a:schemeClr val="tx1"/>
            </a:solidFill>
            <a:round/>
          </a:ln>
        </p:spPr>
      </p:cxnSp>
      <p:cxnSp>
        <p:nvCxnSpPr>
          <p:cNvPr id="477200" name="AutoShape 16"/>
          <p:cNvCxnSpPr>
            <a:cxnSpLocks noChangeShapeType="1"/>
          </p:cNvCxnSpPr>
          <p:nvPr/>
        </p:nvCxnSpPr>
        <p:spPr bwMode="auto">
          <a:xfrm flipH="1">
            <a:off x="4923367" y="3398836"/>
            <a:ext cx="304800" cy="304800"/>
          </a:xfrm>
          <a:prstGeom prst="straightConnector1">
            <a:avLst/>
          </a:prstGeom>
          <a:noFill/>
          <a:ln w="28575">
            <a:solidFill>
              <a:schemeClr val="tx1"/>
            </a:solidFill>
            <a:round/>
          </a:ln>
        </p:spPr>
      </p:cxnSp>
      <p:cxnSp>
        <p:nvCxnSpPr>
          <p:cNvPr id="477201" name="AutoShape 17"/>
          <p:cNvCxnSpPr>
            <a:cxnSpLocks noChangeShapeType="1"/>
          </p:cNvCxnSpPr>
          <p:nvPr/>
        </p:nvCxnSpPr>
        <p:spPr bwMode="auto">
          <a:xfrm>
            <a:off x="5033433" y="4008436"/>
            <a:ext cx="406400" cy="76200"/>
          </a:xfrm>
          <a:prstGeom prst="straightConnector1">
            <a:avLst/>
          </a:prstGeom>
          <a:noFill/>
          <a:ln w="28575">
            <a:solidFill>
              <a:schemeClr val="tx1"/>
            </a:solidFill>
            <a:round/>
          </a:ln>
        </p:spPr>
      </p:cxnSp>
      <p:cxnSp>
        <p:nvCxnSpPr>
          <p:cNvPr id="477202" name="AutoShape 18"/>
          <p:cNvCxnSpPr>
            <a:cxnSpLocks noChangeShapeType="1"/>
          </p:cNvCxnSpPr>
          <p:nvPr/>
        </p:nvCxnSpPr>
        <p:spPr bwMode="auto">
          <a:xfrm>
            <a:off x="5425017" y="4084636"/>
            <a:ext cx="203200" cy="228600"/>
          </a:xfrm>
          <a:prstGeom prst="straightConnector1">
            <a:avLst/>
          </a:prstGeom>
          <a:noFill/>
          <a:ln w="28575">
            <a:solidFill>
              <a:schemeClr val="tx1"/>
            </a:solidFill>
            <a:round/>
          </a:ln>
        </p:spPr>
      </p:cxnSp>
      <p:cxnSp>
        <p:nvCxnSpPr>
          <p:cNvPr id="477203" name="AutoShape 19"/>
          <p:cNvCxnSpPr>
            <a:cxnSpLocks noChangeShapeType="1"/>
          </p:cNvCxnSpPr>
          <p:nvPr/>
        </p:nvCxnSpPr>
        <p:spPr bwMode="auto">
          <a:xfrm flipH="1">
            <a:off x="5526617" y="4313236"/>
            <a:ext cx="101600" cy="304800"/>
          </a:xfrm>
          <a:prstGeom prst="straightConnector1">
            <a:avLst/>
          </a:prstGeom>
          <a:noFill/>
          <a:ln w="28575">
            <a:solidFill>
              <a:schemeClr val="tx1"/>
            </a:solidFill>
            <a:round/>
          </a:ln>
        </p:spPr>
      </p:cxnSp>
      <p:sp>
        <p:nvSpPr>
          <p:cNvPr id="477204" name="Line 20"/>
          <p:cNvSpPr>
            <a:spLocks noChangeShapeType="1"/>
          </p:cNvSpPr>
          <p:nvPr/>
        </p:nvSpPr>
        <p:spPr bwMode="auto">
          <a:xfrm>
            <a:off x="5207002" y="2813049"/>
            <a:ext cx="57151" cy="304800"/>
          </a:xfrm>
          <a:prstGeom prst="line">
            <a:avLst/>
          </a:prstGeom>
          <a:noFill/>
          <a:ln w="28575">
            <a:solidFill>
              <a:schemeClr val="tx1"/>
            </a:solidFill>
            <a:round/>
          </a:ln>
        </p:spPr>
        <p:txBody>
          <a:bodyPr/>
          <a:lstStyle/>
          <a:p>
            <a:endParaRPr lang="en-US" sz="2400">
              <a:solidFill>
                <a:prstClr val="black"/>
              </a:solidFill>
            </a:endParaRPr>
          </a:p>
        </p:txBody>
      </p:sp>
      <p:sp>
        <p:nvSpPr>
          <p:cNvPr id="477205" name="Line 21"/>
          <p:cNvSpPr>
            <a:spLocks noChangeShapeType="1"/>
          </p:cNvSpPr>
          <p:nvPr/>
        </p:nvSpPr>
        <p:spPr bwMode="auto">
          <a:xfrm flipH="1">
            <a:off x="5232402" y="3113087"/>
            <a:ext cx="31751" cy="280988"/>
          </a:xfrm>
          <a:prstGeom prst="line">
            <a:avLst/>
          </a:prstGeom>
          <a:noFill/>
          <a:ln w="28575">
            <a:solidFill>
              <a:schemeClr val="tx1"/>
            </a:solidFill>
            <a:round/>
          </a:ln>
        </p:spPr>
        <p:txBody>
          <a:bodyPr/>
          <a:lstStyle/>
          <a:p>
            <a:endParaRPr lang="en-US" sz="2400">
              <a:solidFill>
                <a:prstClr val="black"/>
              </a:solidFill>
            </a:endParaRPr>
          </a:p>
        </p:txBody>
      </p:sp>
      <p:sp>
        <p:nvSpPr>
          <p:cNvPr id="50196" name="Text Box 22"/>
          <p:cNvSpPr txBox="1">
            <a:spLocks noChangeArrowheads="1"/>
          </p:cNvSpPr>
          <p:nvPr/>
        </p:nvSpPr>
        <p:spPr bwMode="auto">
          <a:xfrm>
            <a:off x="9029701" y="4953000"/>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1</a:t>
            </a:r>
            <a:endParaRPr lang="en-US" sz="2400" baseline="-25000">
              <a:solidFill>
                <a:prstClr val="black"/>
              </a:solidFill>
              <a:latin typeface="Symbol" panose="05050102010706020507" pitchFamily="18" charset="2"/>
            </a:endParaRPr>
          </a:p>
        </p:txBody>
      </p:sp>
      <p:sp>
        <p:nvSpPr>
          <p:cNvPr id="50197" name="Text Box 23"/>
          <p:cNvSpPr txBox="1">
            <a:spLocks noChangeArrowheads="1"/>
          </p:cNvSpPr>
          <p:nvPr/>
        </p:nvSpPr>
        <p:spPr bwMode="auto">
          <a:xfrm>
            <a:off x="3668184" y="5332413"/>
            <a:ext cx="447558" cy="461665"/>
          </a:xfrm>
          <a:prstGeom prst="rect">
            <a:avLst/>
          </a:prstGeom>
          <a:noFill/>
          <a:ln w="9525">
            <a:noFill/>
            <a:miter lim="800000"/>
          </a:ln>
        </p:spPr>
        <p:txBody>
          <a:bodyPr wrap="none">
            <a:spAutoFit/>
          </a:bodyPr>
          <a:lstStyle/>
          <a:p>
            <a:r>
              <a:rPr lang="en-US" sz="2400">
                <a:solidFill>
                  <a:prstClr val="black"/>
                </a:solidFill>
                <a:latin typeface="Symbol" panose="05050102010706020507" pitchFamily="18" charset="2"/>
                <a:sym typeface="Symbol" panose="05050102010706020507" pitchFamily="18" charset="2"/>
              </a:rPr>
              <a:t></a:t>
            </a:r>
            <a:r>
              <a:rPr lang="en-US" sz="2400" baseline="-25000">
                <a:solidFill>
                  <a:prstClr val="black"/>
                </a:solidFill>
                <a:latin typeface="Symbol" panose="05050102010706020507" pitchFamily="18" charset="2"/>
                <a:sym typeface="Symbol" panose="05050102010706020507" pitchFamily="18" charset="2"/>
              </a:rPr>
              <a:t>0</a:t>
            </a:r>
            <a:endParaRPr lang="en-US" sz="2400" baseline="-25000">
              <a:solidFill>
                <a:prstClr val="black"/>
              </a:solidFill>
              <a:latin typeface="Symbol" panose="05050102010706020507" pitchFamily="18" charset="2"/>
            </a:endParaRPr>
          </a:p>
        </p:txBody>
      </p:sp>
      <p:sp>
        <p:nvSpPr>
          <p:cNvPr id="23" name="Text Box 21"/>
          <p:cNvSpPr txBox="1">
            <a:spLocks noChangeArrowheads="1"/>
          </p:cNvSpPr>
          <p:nvPr/>
        </p:nvSpPr>
        <p:spPr bwMode="auto">
          <a:xfrm>
            <a:off x="795047" y="3173094"/>
            <a:ext cx="1063112" cy="461665"/>
          </a:xfrm>
          <a:prstGeom prst="rect">
            <a:avLst/>
          </a:prstGeom>
          <a:noFill/>
          <a:ln w="9525">
            <a:noFill/>
            <a:miter lim="800000"/>
          </a:ln>
        </p:spPr>
        <p:txBody>
          <a:bodyPr wrap="none">
            <a:spAutoFit/>
          </a:bodyPr>
          <a:lstStyle/>
          <a:p>
            <a:r>
              <a:rPr lang="en-US" sz="2400" dirty="0">
                <a:solidFill>
                  <a:prstClr val="black"/>
                </a:solidFill>
              </a:rPr>
              <a:t>J(</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0</a:t>
            </a:r>
            <a:r>
              <a:rPr lang="en-US" sz="2400" dirty="0">
                <a:solidFill>
                  <a:prstClr val="black"/>
                </a:solidFill>
                <a:latin typeface="Symbol" panose="05050102010706020507" pitchFamily="18" charset="2"/>
                <a:sym typeface="Symbol" panose="05050102010706020507" pitchFamily="18" charset="2"/>
              </a:rPr>
              <a:t>,</a:t>
            </a:r>
            <a:r>
              <a:rPr lang="en-US" sz="2400" baseline="-25000" dirty="0">
                <a:solidFill>
                  <a:prstClr val="black"/>
                </a:solidFill>
                <a:latin typeface="Symbol" panose="05050102010706020507" pitchFamily="18" charset="2"/>
                <a:sym typeface="Symbol" panose="05050102010706020507" pitchFamily="18" charset="2"/>
              </a:rPr>
              <a:t>1</a:t>
            </a:r>
            <a:r>
              <a:rPr lang="en-US" sz="2400" dirty="0">
                <a:solidFill>
                  <a:prstClr val="black"/>
                </a:solidFill>
              </a:rPr>
              <a:t>)</a:t>
            </a:r>
            <a:endParaRPr lang="en-US" sz="2400" baseline="-25000" dirty="0">
              <a:solidFill>
                <a:prstClr val="black"/>
              </a:solidFill>
              <a:latin typeface="Symbol" panose="05050102010706020507" pitchFamily="18" charset="2"/>
              <a:sym typeface="Symbol" panose="05050102010706020507" pitchFamily="18" charset="2"/>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000320" y="3729120"/>
              <a:ext cx="8508960" cy="2175360"/>
            </p14:xfrm>
          </p:contentPart>
        </mc:Choice>
        <mc:Fallback xmlns="">
          <p:pic>
            <p:nvPicPr>
              <p:cNvPr id="2" name="Ink 1"/>
            </p:nvPicPr>
            <p:blipFill>
              <a:blip r:embed="rId5"/>
            </p:blipFill>
            <p:spPr>
              <a:xfrm>
                <a:off x="1000320" y="3729120"/>
                <a:ext cx="8508960" cy="2175360"/>
              </a:xfrm>
              <a:prstGeom prst="rect"/>
            </p:spPr>
          </p:pic>
        </mc:Fallback>
      </mc:AlternateContent>
      <p:sp>
        <p:nvSpPr>
          <p:cNvPr id="3" name="Date Placeholder 2"/>
          <p:cNvSpPr>
            <a:spLocks noGrp="1"/>
          </p:cNvSpPr>
          <p:nvPr>
            <p:ph type="dt" sz="half" idx="10"/>
          </p:nvPr>
        </p:nvSpPr>
        <p:spPr/>
        <p:txBody>
          <a:bodyPr/>
          <a:lstStyle/>
          <a:p>
            <a:fld id="{E6F9C1B3-9544-4CAC-8FE1-915413E2DDC8}" type="datetime1">
              <a:rPr lang="en-US" smtClean="0"/>
              <a:t>4/9/2024</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720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771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720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771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72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47719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500"/>
                                  </p:stCondLst>
                                  <p:childTnLst>
                                    <p:set>
                                      <p:cBhvr>
                                        <p:cTn id="30" dur="1" fill="hold">
                                          <p:stCondLst>
                                            <p:cond delay="0"/>
                                          </p:stCondLst>
                                        </p:cTn>
                                        <p:tgtEl>
                                          <p:spTgt spid="477199"/>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7719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477201"/>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47719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500"/>
                                  </p:stCondLst>
                                  <p:childTnLst>
                                    <p:set>
                                      <p:cBhvr>
                                        <p:cTn id="42" dur="1" fill="hold">
                                          <p:stCondLst>
                                            <p:cond delay="0"/>
                                          </p:stCondLst>
                                        </p:cTn>
                                        <p:tgtEl>
                                          <p:spTgt spid="477202"/>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477197"/>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nodeType="afterEffect">
                                  <p:stCondLst>
                                    <p:cond delay="500"/>
                                  </p:stCondLst>
                                  <p:childTnLst>
                                    <p:set>
                                      <p:cBhvr>
                                        <p:cTn id="48" dur="1" fill="hold">
                                          <p:stCondLst>
                                            <p:cond delay="0"/>
                                          </p:stCondLst>
                                        </p:cTn>
                                        <p:tgtEl>
                                          <p:spTgt spid="47720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477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1" grpId="0" bldLvl="0" animBg="1"/>
      <p:bldP spid="477192" grpId="0" bldLvl="0" animBg="1"/>
      <p:bldP spid="477193" grpId="0" bldLvl="0" animBg="1"/>
      <p:bldP spid="477194" grpId="0" bldLvl="0" animBg="1"/>
      <p:bldP spid="477195" grpId="0" bldLvl="0" animBg="1"/>
      <p:bldP spid="477196" grpId="0" bldLvl="0" animBg="1"/>
      <p:bldP spid="477197" grpId="0" bldLvl="0" animBg="1"/>
      <p:bldP spid="477198" grpId="0" bldLvl="0" animBg="1"/>
      <p:bldP spid="477204" grpId="0" bldLvl="0" animBg="1"/>
      <p:bldP spid="47720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theta_0,\theta_1) &#10;$&#10;% \delta_i^{(l)} = \left(\sum_j W_{ji}^{(l)} \delta_j^{(l+1)}\right) f'(z_i^{(l)})&#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underset{\theta_0,\theta_1}{\mathrm{min}} \; J(\theta_0,\theta_1)&#10;$&#10;% \delta_i^{(l)} = \left(\sum_j W_{ji}^{(l)} \delta_j^{(l+1)}\right) f'(z_i^{(l)})&#10;&#10;&#10;&#10;\end{document}"/>
  <p:tag name="IGUANATEXSIZE" val="30"/>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89</TotalTime>
  <Words>618</Words>
  <Application>Microsoft Office PowerPoint</Application>
  <PresentationFormat>Custom</PresentationFormat>
  <Paragraphs>131</Paragraphs>
  <Slides>21</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Dividend</vt:lpstr>
      <vt:lpstr>Paintbrush Picture</vt:lpstr>
      <vt:lpstr>Gradient Descent</vt:lpstr>
      <vt:lpstr>Today’s Outline</vt:lpstr>
      <vt:lpstr>Training phase of most ML</vt:lpstr>
      <vt:lpstr>Why we need Gradient Descent?</vt:lpstr>
      <vt:lpstr>Objective/Cost Function</vt:lpstr>
      <vt:lpstr>How to optimize loss functions J(θ)?</vt:lpstr>
      <vt:lpstr>What Strategy to Use?</vt:lpstr>
      <vt:lpstr>Follow the Slope </vt:lpstr>
      <vt:lpstr>PowerPoint Presentation</vt:lpstr>
      <vt:lpstr>Gradient Descent algorithm</vt:lpstr>
      <vt:lpstr>Gradient Descent</vt:lpstr>
      <vt:lpstr>Gradient Descent</vt:lpstr>
      <vt:lpstr>Gradient Descent: direction and amount  </vt:lpstr>
      <vt:lpstr>Stopping condition</vt:lpstr>
      <vt:lpstr>GD Convergence Issues</vt:lpstr>
      <vt:lpstr>GD Convergence Issues </vt:lpstr>
      <vt:lpstr>GD Convergence Issues: Complex loss function</vt:lpstr>
      <vt:lpstr>GD Convergence Issues</vt:lpstr>
      <vt:lpstr>PowerPoint Presentation</vt:lpstr>
      <vt:lpstr>PowerPoint Presentation</vt:lpstr>
      <vt:lpstr>Choosing Learning Rate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92321</cp:lastModifiedBy>
  <cp:revision>259</cp:revision>
  <dcterms:created xsi:type="dcterms:W3CDTF">2022-08-19T05:02:00Z</dcterms:created>
  <dcterms:modified xsi:type="dcterms:W3CDTF">2024-04-09T07:04:47Z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4BA28376C19B4D38AB424673154CE0DC</vt:lpwstr>
  </property>
  <property fmtid="{D5CDD505-2E9C-101B-9397-08002B2CF9AE}" pid="3" name="KSOProductBuildVer">
    <vt:lpwstr>1033-11.2.0.11486</vt:lpwstr>
  </property>
</Properties>
</file>