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j1Ake699r+IEvby1yivBKUcwsB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741711"/>
            <a:ext cx="12192000" cy="4836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03 – Algebraic Solution Method</a:t>
            </a:r>
            <a:endParaRPr/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LP Model Using Simplex Method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Amjad Ali</a:t>
            </a:r>
            <a:endParaRPr/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16446" y="450574"/>
            <a:ext cx="11967024" cy="1537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600"/>
              <a:buFont typeface="Calibri"/>
              <a:buNone/>
            </a:pPr>
            <a:r>
              <a:rPr b="1" i="0" lang="en-US" sz="4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Operations Research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-1066766" y="3010284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- 5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613969" y="5174385"/>
            <a:ext cx="2103047" cy="42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-718379" y="3619890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-722735" y="4033550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-661776" y="4408021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87467" y="4756366"/>
            <a:ext cx="4375913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605305" y="2396318"/>
            <a:ext cx="2673473" cy="3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 FORM: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4088763" y="3045117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- 5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769498" y="5209218"/>
            <a:ext cx="3720866" cy="42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4437150" y="3654723"/>
            <a:ext cx="6222141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4432794" y="4068383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493753" y="4442854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5442996" y="4791199"/>
            <a:ext cx="53077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5760834" y="2431151"/>
            <a:ext cx="2673473" cy="3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 FORM: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4911732" y="3045117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- 5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6840664" y="5052462"/>
            <a:ext cx="3758063" cy="42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 0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5260119" y="3654723"/>
            <a:ext cx="6222141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5255763" y="4068383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5316722" y="4442854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265965" y="4791199"/>
            <a:ext cx="53077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   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6583803" y="2431151"/>
            <a:ext cx="2673473" cy="3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 FORM: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306293" y="3706974"/>
            <a:ext cx="1867988" cy="42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1389116" y="4003068"/>
            <a:ext cx="136716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1463039" y="4312224"/>
            <a:ext cx="104502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471845" y="4647506"/>
            <a:ext cx="905620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1480552" y="4982788"/>
            <a:ext cx="949154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053797" y="2348415"/>
            <a:ext cx="5608260" cy="14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starting basic feasible solution, take decision variables </a:t>
            </a:r>
            <a:r>
              <a:rPr b="1" i="1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1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b="1" i="1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i.e.,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0,    </a:t>
            </a:r>
            <a:r>
              <a:rPr b="1" i="1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Put these value in the model and we will get </a:t>
            </a:r>
            <a:endParaRPr b="0" i="0" sz="1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553046" y="5505305"/>
            <a:ext cx="8290508" cy="412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make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b="1" i="1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non-zero values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and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2534267" y="4547350"/>
            <a:ext cx="4968185" cy="4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starting Basic Feasible solution.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561753" y="5879776"/>
            <a:ext cx="7154039" cy="377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variables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</a:t>
            </a:r>
            <a:r>
              <a:rPr b="1" i="1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zero values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/>
        </p:nvSpPr>
        <p:spPr>
          <a:xfrm>
            <a:off x="154288" y="473117"/>
            <a:ext cx="10210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5695512" y="2809983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- 5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7480751" y="5052462"/>
            <a:ext cx="3230894" cy="42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 0</a:t>
            </a: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2"/>
          <p:cNvSpPr txBox="1"/>
          <p:nvPr/>
        </p:nvSpPr>
        <p:spPr>
          <a:xfrm>
            <a:off x="6043899" y="3419589"/>
            <a:ext cx="6222141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6039543" y="3833249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12"/>
          <p:cNvSpPr txBox="1"/>
          <p:nvPr/>
        </p:nvSpPr>
        <p:spPr>
          <a:xfrm>
            <a:off x="6100502" y="4207720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7049745" y="4556065"/>
            <a:ext cx="53077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+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9261660" y="1002933"/>
            <a:ext cx="1867988" cy="420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=0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2"/>
          <p:cNvSpPr txBox="1"/>
          <p:nvPr/>
        </p:nvSpPr>
        <p:spPr>
          <a:xfrm>
            <a:off x="9344483" y="1299027"/>
            <a:ext cx="136716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9418406" y="1608183"/>
            <a:ext cx="104502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9427212" y="1943465"/>
            <a:ext cx="905620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9435919" y="2278747"/>
            <a:ext cx="949154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0" name="Google Shape;240;p12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241" name="Google Shape;241;p12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12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12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12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12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12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7" name="Google Shape;247;p12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260" name="Google Shape;260;p12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261" name="Google Shape;261;p12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1           0           0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0           1           0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0           0           1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270" name="Google Shape;270;p13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271" name="Google Shape;271;p13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3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3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3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3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3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7" name="Google Shape;277;p13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3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290" name="Google Shape;290;p13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291" name="Google Shape;291;p13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1           0           0</a:t>
            </a:r>
            <a:endParaRPr/>
          </a:p>
        </p:txBody>
      </p:sp>
      <p:sp>
        <p:nvSpPr>
          <p:cNvPr id="292" name="Google Shape;292;p13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0           1           0</a:t>
            </a:r>
            <a:endParaRPr/>
          </a:p>
        </p:txBody>
      </p:sp>
      <p:sp>
        <p:nvSpPr>
          <p:cNvPr id="293" name="Google Shape;293;p13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0           0           1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8229734" y="3097357"/>
            <a:ext cx="3683591" cy="1213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Iteration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Variables: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Variables: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302" name="Google Shape;302;p14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4" name="Google Shape;304;p14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5" name="Google Shape;305;p14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6" name="Google Shape;306;p14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4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8" name="Google Shape;308;p14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4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4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4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14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4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21" name="Google Shape;321;p14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22" name="Google Shape;322;p14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1           0           0</a:t>
            </a:r>
            <a:endParaRPr/>
          </a:p>
        </p:txBody>
      </p:sp>
      <p:sp>
        <p:nvSpPr>
          <p:cNvPr id="323" name="Google Shape;323;p14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0           1           0</a:t>
            </a:r>
            <a:endParaRPr/>
          </a:p>
        </p:txBody>
      </p:sp>
      <p:sp>
        <p:nvSpPr>
          <p:cNvPr id="324" name="Google Shape;324;p14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0           0           1</a:t>
            </a:r>
            <a:endParaRPr/>
          </a:p>
        </p:txBody>
      </p:sp>
      <p:sp>
        <p:nvSpPr>
          <p:cNvPr id="325" name="Google Shape;325;p14"/>
          <p:cNvSpPr txBox="1"/>
          <p:nvPr/>
        </p:nvSpPr>
        <p:spPr>
          <a:xfrm>
            <a:off x="418141" y="5278857"/>
            <a:ext cx="3683591" cy="48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Variables: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2860766" y="3618415"/>
            <a:ext cx="2913017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333" name="Google Shape;333;p15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334" name="Google Shape;334;p15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0" name="Google Shape;340;p15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5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5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15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5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15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5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53" name="Google Shape;353;p15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54" name="Google Shape;354;p15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</a:t>
            </a:r>
            <a:endParaRPr/>
          </a:p>
        </p:txBody>
      </p:sp>
      <p:sp>
        <p:nvSpPr>
          <p:cNvPr id="355" name="Google Shape;355;p15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</a:t>
            </a:r>
            <a:endParaRPr/>
          </a:p>
        </p:txBody>
      </p:sp>
      <p:sp>
        <p:nvSpPr>
          <p:cNvPr id="356" name="Google Shape;356;p15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7" name="Google Shape;357;p15"/>
          <p:cNvSpPr txBox="1"/>
          <p:nvPr/>
        </p:nvSpPr>
        <p:spPr>
          <a:xfrm>
            <a:off x="418141" y="5278857"/>
            <a:ext cx="3683591" cy="48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Variables: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2860766" y="3618415"/>
            <a:ext cx="2913017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5"/>
          <p:cNvSpPr/>
          <p:nvPr/>
        </p:nvSpPr>
        <p:spPr>
          <a:xfrm>
            <a:off x="2869473" y="3222170"/>
            <a:ext cx="2913017" cy="3309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366" name="Google Shape;366;p16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367" name="Google Shape;367;p16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16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6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16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16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16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3" name="Google Shape;373;p16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6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6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6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6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6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6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baseline="-2500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86" name="Google Shape;386;p16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387" name="Google Shape;387;p16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</a:t>
            </a:r>
            <a:endParaRPr/>
          </a:p>
        </p:txBody>
      </p:sp>
      <p:sp>
        <p:nvSpPr>
          <p:cNvPr id="388" name="Google Shape;388;p16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</a:t>
            </a:r>
            <a:endParaRPr/>
          </a:p>
        </p:txBody>
      </p:sp>
      <p:sp>
        <p:nvSpPr>
          <p:cNvPr id="389" name="Google Shape;389;p16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0" name="Google Shape;390;p16"/>
          <p:cNvSpPr txBox="1"/>
          <p:nvPr/>
        </p:nvSpPr>
        <p:spPr>
          <a:xfrm>
            <a:off x="418141" y="5278857"/>
            <a:ext cx="3683591" cy="48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Variables: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2860766" y="3618415"/>
            <a:ext cx="2913017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2869473" y="3222170"/>
            <a:ext cx="2913017" cy="3309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7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399" name="Google Shape;399;p17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400" name="Google Shape;400;p17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17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17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17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17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17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06" name="Google Shape;406;p17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7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7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17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17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7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7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7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1           0           0</a:t>
            </a:r>
            <a:endParaRPr/>
          </a:p>
        </p:txBody>
      </p:sp>
      <p:sp>
        <p:nvSpPr>
          <p:cNvPr id="421" name="Google Shape;421;p17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0           1           0</a:t>
            </a:r>
            <a:endParaRPr/>
          </a:p>
        </p:txBody>
      </p:sp>
      <p:sp>
        <p:nvSpPr>
          <p:cNvPr id="422" name="Google Shape;422;p17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0           0           1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248323" y="5213540"/>
            <a:ext cx="3683591" cy="46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Variables: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988402" y="3222170"/>
            <a:ext cx="1297578" cy="3309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8"/>
          <p:cNvSpPr txBox="1"/>
          <p:nvPr/>
        </p:nvSpPr>
        <p:spPr>
          <a:xfrm>
            <a:off x="178519" y="1563181"/>
            <a:ext cx="5608327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900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Starting Basic Feasible Solution</a:t>
            </a:r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154295" y="2939194"/>
            <a:ext cx="7293427" cy="2037998"/>
            <a:chOff x="154295" y="2939194"/>
            <a:chExt cx="7293427" cy="2037998"/>
          </a:xfrm>
        </p:grpSpPr>
        <p:cxnSp>
          <p:nvCxnSpPr>
            <p:cNvPr id="432" name="Google Shape;432;p18"/>
            <p:cNvCxnSpPr/>
            <p:nvPr/>
          </p:nvCxnSpPr>
          <p:spPr>
            <a:xfrm>
              <a:off x="174171" y="3193995"/>
              <a:ext cx="7273551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18"/>
            <p:cNvCxnSpPr/>
            <p:nvPr/>
          </p:nvCxnSpPr>
          <p:spPr>
            <a:xfrm>
              <a:off x="812800" y="2949604"/>
              <a:ext cx="0" cy="19878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18"/>
            <p:cNvCxnSpPr/>
            <p:nvPr/>
          </p:nvCxnSpPr>
          <p:spPr>
            <a:xfrm>
              <a:off x="6155633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5" name="Google Shape;435;p18"/>
            <p:cNvCxnSpPr/>
            <p:nvPr/>
          </p:nvCxnSpPr>
          <p:spPr>
            <a:xfrm>
              <a:off x="154295" y="3570544"/>
              <a:ext cx="7293427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6" name="Google Shape;436;p18"/>
            <p:cNvCxnSpPr/>
            <p:nvPr/>
          </p:nvCxnSpPr>
          <p:spPr>
            <a:xfrm>
              <a:off x="180799" y="4849525"/>
              <a:ext cx="7266923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7" name="Google Shape;437;p18"/>
            <p:cNvCxnSpPr/>
            <p:nvPr/>
          </p:nvCxnSpPr>
          <p:spPr>
            <a:xfrm>
              <a:off x="6877875" y="2939194"/>
              <a:ext cx="0" cy="203799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8" name="Google Shape;438;p18"/>
          <p:cNvSpPr txBox="1"/>
          <p:nvPr/>
        </p:nvSpPr>
        <p:spPr>
          <a:xfrm>
            <a:off x="378808" y="3210581"/>
            <a:ext cx="391901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8"/>
          <p:cNvSpPr txBox="1"/>
          <p:nvPr/>
        </p:nvSpPr>
        <p:spPr>
          <a:xfrm>
            <a:off x="988414" y="2788209"/>
            <a:ext cx="6209220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8"/>
          <p:cNvSpPr txBox="1"/>
          <p:nvPr/>
        </p:nvSpPr>
        <p:spPr>
          <a:xfrm>
            <a:off x="326730" y="3515348"/>
            <a:ext cx="522356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18"/>
          <p:cNvSpPr txBox="1"/>
          <p:nvPr/>
        </p:nvSpPr>
        <p:spPr>
          <a:xfrm>
            <a:off x="322374" y="3837567"/>
            <a:ext cx="526712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18"/>
          <p:cNvSpPr txBox="1"/>
          <p:nvPr/>
        </p:nvSpPr>
        <p:spPr>
          <a:xfrm>
            <a:off x="331081" y="4120597"/>
            <a:ext cx="49187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8"/>
          <p:cNvSpPr txBox="1"/>
          <p:nvPr/>
        </p:nvSpPr>
        <p:spPr>
          <a:xfrm>
            <a:off x="326725" y="4377501"/>
            <a:ext cx="49623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8"/>
          <p:cNvSpPr txBox="1"/>
          <p:nvPr/>
        </p:nvSpPr>
        <p:spPr>
          <a:xfrm>
            <a:off x="6200727" y="3615498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6209434" y="3937717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6218141" y="420768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6226848" y="4490714"/>
            <a:ext cx="722646" cy="43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6209434" y="3219253"/>
            <a:ext cx="722646" cy="34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18"/>
          <p:cNvSpPr txBox="1"/>
          <p:nvPr/>
        </p:nvSpPr>
        <p:spPr>
          <a:xfrm>
            <a:off x="91441" y="2866587"/>
            <a:ext cx="766353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18"/>
          <p:cNvSpPr txBox="1"/>
          <p:nvPr/>
        </p:nvSpPr>
        <p:spPr>
          <a:xfrm>
            <a:off x="997121" y="3188806"/>
            <a:ext cx="6209220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          -4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451" name="Google Shape;451;p18"/>
          <p:cNvSpPr txBox="1"/>
          <p:nvPr/>
        </p:nvSpPr>
        <p:spPr>
          <a:xfrm>
            <a:off x="1031954" y="3615529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6            4              1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0           0           0</a:t>
            </a:r>
            <a:endParaRPr/>
          </a:p>
        </p:txBody>
      </p:sp>
      <p:sp>
        <p:nvSpPr>
          <p:cNvPr id="452" name="Google Shape;452;p18"/>
          <p:cNvSpPr txBox="1"/>
          <p:nvPr/>
        </p:nvSpPr>
        <p:spPr>
          <a:xfrm>
            <a:off x="1027598" y="3911622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1            2              0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1           0           0</a:t>
            </a:r>
            <a:endParaRPr/>
          </a:p>
        </p:txBody>
      </p:sp>
      <p:sp>
        <p:nvSpPr>
          <p:cNvPr id="453" name="Google Shape;453;p18"/>
          <p:cNvSpPr txBox="1"/>
          <p:nvPr/>
        </p:nvSpPr>
        <p:spPr>
          <a:xfrm>
            <a:off x="970990" y="420771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0           1           0</a:t>
            </a:r>
            <a:endParaRPr/>
          </a:p>
        </p:txBody>
      </p:sp>
      <p:sp>
        <p:nvSpPr>
          <p:cNvPr id="454" name="Google Shape;454;p18"/>
          <p:cNvSpPr txBox="1"/>
          <p:nvPr/>
        </p:nvSpPr>
        <p:spPr>
          <a:xfrm>
            <a:off x="979697" y="4490745"/>
            <a:ext cx="5029212" cy="329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0           0           1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18"/>
          <p:cNvSpPr txBox="1"/>
          <p:nvPr/>
        </p:nvSpPr>
        <p:spPr>
          <a:xfrm>
            <a:off x="248323" y="5213540"/>
            <a:ext cx="3683591" cy="46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Variables: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b="1" i="1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0" lang="en-US" sz="2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i="0" sz="2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988402" y="3222170"/>
            <a:ext cx="1297578" cy="33092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9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</p:txBody>
      </p:sp>
      <p:grpSp>
        <p:nvGrpSpPr>
          <p:cNvPr id="463" name="Google Shape;463;p19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464" name="Google Shape;464;p19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465" name="Google Shape;465;p19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19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19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19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469" name="Google Shape;469;p19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19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19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19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19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19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19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19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19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19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19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19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482" name="Google Shape;482;p19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483" name="Google Shape;483;p19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484" name="Google Shape;484;p19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485" name="Google Shape;485;p19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86" name="Google Shape;486;p19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19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8" name="Google Shape;488;p19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Test</a:t>
            </a:r>
            <a:endParaRPr/>
          </a:p>
        </p:txBody>
      </p:sp>
      <p:sp>
        <p:nvSpPr>
          <p:cNvPr id="489" name="Google Shape;489;p19"/>
          <p:cNvSpPr txBox="1"/>
          <p:nvPr/>
        </p:nvSpPr>
        <p:spPr>
          <a:xfrm>
            <a:off x="126276" y="3156884"/>
            <a:ext cx="3100250" cy="1200329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optimum is reached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at the iteration where all the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z-row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coefficients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the non-basic variables are 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non-negative.</a:t>
            </a:r>
            <a:endParaRPr/>
          </a:p>
        </p:txBody>
      </p:sp>
      <p:sp>
        <p:nvSpPr>
          <p:cNvPr id="490" name="Google Shape;490;p19"/>
          <p:cNvSpPr txBox="1"/>
          <p:nvPr/>
        </p:nvSpPr>
        <p:spPr>
          <a:xfrm>
            <a:off x="78366" y="2416627"/>
            <a:ext cx="273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Starting Sol. Optimal?  </a:t>
            </a:r>
            <a:endParaRPr/>
          </a:p>
        </p:txBody>
      </p:sp>
      <p:sp>
        <p:nvSpPr>
          <p:cNvPr id="491" name="Google Shape;491;p19"/>
          <p:cNvSpPr txBox="1"/>
          <p:nvPr/>
        </p:nvSpPr>
        <p:spPr>
          <a:xfrm>
            <a:off x="505089" y="4672170"/>
            <a:ext cx="196379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Starting Solution is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Optimal</a:t>
            </a:r>
            <a:endParaRPr/>
          </a:p>
        </p:txBody>
      </p:sp>
      <p:cxnSp>
        <p:nvCxnSpPr>
          <p:cNvPr id="492" name="Google Shape;492;p19"/>
          <p:cNvCxnSpPr/>
          <p:nvPr/>
        </p:nvCxnSpPr>
        <p:spPr>
          <a:xfrm rot="5400000">
            <a:off x="4101739" y="1907180"/>
            <a:ext cx="692330" cy="326571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493" name="Google Shape;493;p19"/>
          <p:cNvCxnSpPr/>
          <p:nvPr/>
        </p:nvCxnSpPr>
        <p:spPr>
          <a:xfrm flipH="1" rot="-5400000">
            <a:off x="4415244" y="1972492"/>
            <a:ext cx="679271" cy="209005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94" name="Google Shape;494;p19"/>
          <p:cNvSpPr txBox="1"/>
          <p:nvPr/>
        </p:nvSpPr>
        <p:spPr>
          <a:xfrm>
            <a:off x="3827410" y="1384662"/>
            <a:ext cx="26256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 Coefficients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827313"/>
            <a:ext cx="11800118" cy="27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“Introduction to Operations Research” by Frederick S. Hillier</a:t>
            </a:r>
            <a:endParaRPr/>
          </a:p>
          <a:p>
            <a:pPr indent="-3492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“Operations Research: An Introduction“ by Hamdy A. Taha</a:t>
            </a:r>
            <a:endParaRPr/>
          </a:p>
          <a:p>
            <a:pPr indent="-3492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Lectures by Prof G. Srinivasan, IIT Madras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16446" y="552520"/>
            <a:ext cx="11967024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1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0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</p:txBody>
      </p:sp>
      <p:grpSp>
        <p:nvGrpSpPr>
          <p:cNvPr id="501" name="Google Shape;501;p20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502" name="Google Shape;502;p20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503" name="Google Shape;503;p20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20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5" name="Google Shape;505;p20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20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07" name="Google Shape;507;p20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8" name="Google Shape;508;p20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9" name="Google Shape;509;p20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20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20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3" name="Google Shape;513;p20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4" name="Google Shape;514;p20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5" name="Google Shape;515;p20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7" name="Google Shape;517;p20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20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20" name="Google Shape;520;p20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21" name="Google Shape;521;p20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522" name="Google Shape;522;p20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24" name="Google Shape;524;p20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5" name="Google Shape;525;p20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6" name="Google Shape;526;p20"/>
          <p:cNvSpPr txBox="1"/>
          <p:nvPr/>
        </p:nvSpPr>
        <p:spPr>
          <a:xfrm>
            <a:off x="182911" y="2926083"/>
            <a:ext cx="2769326" cy="1831271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(Max Problem)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the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-ve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coefficients in the </a:t>
            </a: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z-row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arbitrarily)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0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Test</a:t>
            </a:r>
            <a:endParaRPr/>
          </a:p>
        </p:txBody>
      </p:sp>
      <p:cxnSp>
        <p:nvCxnSpPr>
          <p:cNvPr id="528" name="Google Shape;528;p20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29" name="Google Shape;529;p20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530" name="Google Shape;530;p20"/>
          <p:cNvSpPr txBox="1"/>
          <p:nvPr/>
        </p:nvSpPr>
        <p:spPr>
          <a:xfrm>
            <a:off x="87073" y="2555964"/>
            <a:ext cx="273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an 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Entering Variable</a:t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1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1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538" name="Google Shape;538;p21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539" name="Google Shape;539;p21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540" name="Google Shape;540;p21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21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21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3" name="Google Shape;543;p21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44" name="Google Shape;544;p21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5" name="Google Shape;545;p21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6" name="Google Shape;546;p21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9" name="Google Shape;549;p21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3" name="Google Shape;553;p21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4" name="Google Shape;554;p21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" name="Google Shape;555;p21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" name="Google Shape;556;p21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57" name="Google Shape;557;p21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58" name="Google Shape;558;p21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559" name="Google Shape;559;p21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560" name="Google Shape;560;p21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61" name="Google Shape;561;p21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21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3" name="Google Shape;563;p21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564" name="Google Shape;564;p21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1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566" name="Google Shape;566;p21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both Max. and Min.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smallest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(non-negative)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arbitrarily).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2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2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574" name="Google Shape;574;p22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576" name="Google Shape;576;p22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22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22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22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80" name="Google Shape;580;p22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22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22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22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22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22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22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22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22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22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22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22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93" name="Google Shape;593;p22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594" name="Google Shape;594;p22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595" name="Google Shape;595;p22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596" name="Google Shape;596;p22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597" name="Google Shape;597;p22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8" name="Google Shape;598;p22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p22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00" name="Google Shape;600;p22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2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602" name="Google Shape;602;p22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603" name="Google Shape;603;p22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both Max. and Min.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smallest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(non-negative)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arbitrarily).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4" name="Google Shape;604;p22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5" name="Google Shape;605;p22"/>
          <p:cNvSpPr/>
          <p:nvPr/>
        </p:nvSpPr>
        <p:spPr>
          <a:xfrm>
            <a:off x="9244149" y="2664823"/>
            <a:ext cx="339635" cy="11887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2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22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22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22"/>
          <p:cNvSpPr txBox="1"/>
          <p:nvPr/>
        </p:nvSpPr>
        <p:spPr>
          <a:xfrm>
            <a:off x="9588727" y="3558886"/>
            <a:ext cx="1088652" cy="29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0" name="Google Shape;610;p22"/>
          <p:cNvCxnSpPr/>
          <p:nvPr/>
        </p:nvCxnSpPr>
        <p:spPr>
          <a:xfrm rot="10800000">
            <a:off x="10677378" y="3466775"/>
            <a:ext cx="26125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11" name="Google Shape;611;p22"/>
          <p:cNvSpPr txBox="1"/>
          <p:nvPr/>
        </p:nvSpPr>
        <p:spPr>
          <a:xfrm>
            <a:off x="10913841" y="3280113"/>
            <a:ext cx="1180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Ignore</a:t>
            </a:r>
            <a:endParaRPr/>
          </a:p>
        </p:txBody>
      </p:sp>
      <p:cxnSp>
        <p:nvCxnSpPr>
          <p:cNvPr id="612" name="Google Shape;612;p22"/>
          <p:cNvCxnSpPr/>
          <p:nvPr/>
        </p:nvCxnSpPr>
        <p:spPr>
          <a:xfrm rot="10800000">
            <a:off x="10621107" y="3762486"/>
            <a:ext cx="236462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13" name="Google Shape;613;p22"/>
          <p:cNvSpPr txBox="1"/>
          <p:nvPr/>
        </p:nvSpPr>
        <p:spPr>
          <a:xfrm>
            <a:off x="10918528" y="3590285"/>
            <a:ext cx="1180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Ignore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3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3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620" name="Google Shape;620;p23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621" name="Google Shape;621;p23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622" name="Google Shape;622;p23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23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26" name="Google Shape;626;p23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23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23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3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23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23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23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23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23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23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23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23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23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639" name="Google Shape;639;p23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640" name="Google Shape;640;p23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641" name="Google Shape;641;p23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642" name="Google Shape;642;p23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43" name="Google Shape;643;p23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4" name="Google Shape;644;p23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5" name="Google Shape;645;p23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46" name="Google Shape;646;p23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3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648" name="Google Shape;648;p23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649" name="Google Shape;649;p23"/>
          <p:cNvSpPr txBox="1"/>
          <p:nvPr/>
        </p:nvSpPr>
        <p:spPr>
          <a:xfrm>
            <a:off x="209005" y="4062568"/>
            <a:ext cx="3278778" cy="1908215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both Max. and Min.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smallest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(non-negative)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arbitrarily).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0" name="Google Shape;650;p23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23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2" name="Google Shape;652;p23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23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23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5" name="Google Shape;655;p23"/>
          <p:cNvCxnSpPr/>
          <p:nvPr/>
        </p:nvCxnSpPr>
        <p:spPr>
          <a:xfrm rot="10800000">
            <a:off x="10664316" y="2837655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56" name="Google Shape;656;p23"/>
          <p:cNvSpPr txBox="1"/>
          <p:nvPr/>
        </p:nvSpPr>
        <p:spPr>
          <a:xfrm>
            <a:off x="10850872" y="2643382"/>
            <a:ext cx="1180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Min. Ratio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663" name="Google Shape;663;p24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664" name="Google Shape;664;p24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665" name="Google Shape;665;p24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6" name="Google Shape;666;p24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24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68" name="Google Shape;668;p24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669" name="Google Shape;669;p24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24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1" name="Google Shape;671;p24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24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24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4" name="Google Shape;674;p24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5" name="Google Shape;675;p24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6" name="Google Shape;676;p24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7" name="Google Shape;677;p24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8" name="Google Shape;678;p24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9" name="Google Shape;679;p24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0" name="Google Shape;680;p24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1" name="Google Shape;681;p24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682" name="Google Shape;682;p24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683" name="Google Shape;683;p24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684" name="Google Shape;684;p24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685" name="Google Shape;685;p24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686" name="Google Shape;686;p24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7" name="Google Shape;687;p24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8" name="Google Shape;688;p24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89" name="Google Shape;689;p24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4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691" name="Google Shape;691;p24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692" name="Google Shape;692;p24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3" name="Google Shape;693;p24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sp>
        <p:nvSpPr>
          <p:cNvPr id="694" name="Google Shape;694;p24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5" name="Google Shape;695;p24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6" name="Google Shape;696;p24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24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98" name="Google Shape;698;p24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705" name="Google Shape;705;p25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706" name="Google Shape;706;p25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707" name="Google Shape;707;p25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25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09" name="Google Shape;709;p25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10" name="Google Shape;710;p25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711" name="Google Shape;711;p25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2" name="Google Shape;712;p25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3" name="Google Shape;713;p25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4" name="Google Shape;714;p25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5" name="Google Shape;715;p25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6" name="Google Shape;716;p25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7" name="Google Shape;717;p25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8" name="Google Shape;718;p25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9" name="Google Shape;719;p25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25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25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25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25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724" name="Google Shape;724;p25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725" name="Google Shape;725;p25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726" name="Google Shape;726;p25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28" name="Google Shape;728;p25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9" name="Google Shape;729;p25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0" name="Google Shape;730;p25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31" name="Google Shape;731;p25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5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733" name="Google Shape;733;p2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734" name="Google Shape;734;p25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5" name="Google Shape;735;p25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Leaving Var.</a:t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7" name="Google Shape;737;p25"/>
          <p:cNvCxnSpPr/>
          <p:nvPr/>
        </p:nvCxnSpPr>
        <p:spPr>
          <a:xfrm flipH="1" rot="10800000">
            <a:off x="2756264" y="2821577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38" name="Google Shape;738;p25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739" name="Google Shape;739;p25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40" name="Google Shape;740;p25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1" name="Google Shape;741;p25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2" name="Google Shape;742;p25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3" name="Google Shape;743;p25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26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750" name="Google Shape;750;p26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751" name="Google Shape;751;p26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752" name="Google Shape;752;p26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3" name="Google Shape;753;p26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4" name="Google Shape;754;p26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755" name="Google Shape;755;p26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756" name="Google Shape;756;p26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26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6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26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26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26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2" name="Google Shape;762;p26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26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26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26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26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26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769" name="Google Shape;769;p26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770" name="Google Shape;770;p26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771" name="Google Shape;771;p26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772" name="Google Shape;772;p26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73" name="Google Shape;773;p26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4" name="Google Shape;774;p26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5" name="Google Shape;775;p26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76" name="Google Shape;776;p26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6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778" name="Google Shape;778;p2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779" name="Google Shape;779;p26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26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Leaving Var.</a:t>
            </a: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26"/>
          <p:cNvCxnSpPr/>
          <p:nvPr/>
        </p:nvCxnSpPr>
        <p:spPr>
          <a:xfrm flipH="1" rot="10800000">
            <a:off x="2756264" y="2821577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83" name="Google Shape;783;p26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784" name="Google Shape;784;p26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85" name="Google Shape;785;p26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6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6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6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26"/>
          <p:cNvSpPr txBox="1"/>
          <p:nvPr/>
        </p:nvSpPr>
        <p:spPr>
          <a:xfrm>
            <a:off x="3299397" y="459788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26"/>
          <p:cNvSpPr txBox="1"/>
          <p:nvPr/>
        </p:nvSpPr>
        <p:spPr>
          <a:xfrm>
            <a:off x="3303748" y="530663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26"/>
          <p:cNvSpPr txBox="1"/>
          <p:nvPr/>
        </p:nvSpPr>
        <p:spPr>
          <a:xfrm>
            <a:off x="3282982" y="4947227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2" name="Google Shape;792;p26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3" name="Google Shape;793;p26"/>
          <p:cNvSpPr txBox="1"/>
          <p:nvPr/>
        </p:nvSpPr>
        <p:spPr>
          <a:xfrm>
            <a:off x="3297050" y="4243850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26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26"/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7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802" name="Google Shape;802;p27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803" name="Google Shape;803;p27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804" name="Google Shape;804;p27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5" name="Google Shape;805;p27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6" name="Google Shape;806;p27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27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808" name="Google Shape;808;p27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9" name="Google Shape;809;p27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27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27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27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27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27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27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27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27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27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27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821" name="Google Shape;821;p27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822" name="Google Shape;822;p27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823" name="Google Shape;823;p27"/>
            <p:cNvSpPr txBox="1"/>
            <p:nvPr/>
          </p:nvSpPr>
          <p:spPr>
            <a:xfrm>
              <a:off x="970990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824" name="Google Shape;824;p27"/>
            <p:cNvSpPr txBox="1"/>
            <p:nvPr/>
          </p:nvSpPr>
          <p:spPr>
            <a:xfrm>
              <a:off x="979697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25" name="Google Shape;825;p27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6" name="Google Shape;826;p27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7" name="Google Shape;827;p27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28" name="Google Shape;828;p27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7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830" name="Google Shape;830;p27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831" name="Google Shape;831;p27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27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Leaving Var.</a:t>
            </a:r>
            <a:endParaRPr/>
          </a:p>
        </p:txBody>
      </p:sp>
      <p:sp>
        <p:nvSpPr>
          <p:cNvPr id="833" name="Google Shape;833;p27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4" name="Google Shape;834;p27"/>
          <p:cNvCxnSpPr/>
          <p:nvPr/>
        </p:nvCxnSpPr>
        <p:spPr>
          <a:xfrm flipH="1" rot="10800000">
            <a:off x="2756264" y="2821577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35" name="Google Shape;835;p27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836" name="Google Shape;836;p27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37" name="Google Shape;837;p27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8" name="Google Shape;838;p27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9" name="Google Shape;839;p27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0" name="Google Shape;840;p27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1" name="Google Shape;841;p27"/>
          <p:cNvSpPr txBox="1"/>
          <p:nvPr/>
        </p:nvSpPr>
        <p:spPr>
          <a:xfrm>
            <a:off x="3299397" y="459788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2" name="Google Shape;842;p27"/>
          <p:cNvSpPr txBox="1"/>
          <p:nvPr/>
        </p:nvSpPr>
        <p:spPr>
          <a:xfrm>
            <a:off x="3303748" y="530663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27"/>
          <p:cNvSpPr txBox="1"/>
          <p:nvPr/>
        </p:nvSpPr>
        <p:spPr>
          <a:xfrm>
            <a:off x="3282982" y="4947227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4" name="Google Shape;844;p27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5" name="Google Shape;845;p27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27"/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8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8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grpSp>
        <p:nvGrpSpPr>
          <p:cNvPr id="853" name="Google Shape;853;p28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854" name="Google Shape;854;p28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855" name="Google Shape;855;p28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6" name="Google Shape;856;p28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28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28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859" name="Google Shape;859;p28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0" name="Google Shape;860;p28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28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28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3" name="Google Shape;863;p28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6" name="Google Shape;866;p28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28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28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9" name="Google Shape;869;p28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873" name="Google Shape;873;p28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874" name="Google Shape;874;p28"/>
            <p:cNvSpPr txBox="1"/>
            <p:nvPr/>
          </p:nvSpPr>
          <p:spPr>
            <a:xfrm>
              <a:off x="97056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875" name="Google Shape;875;p28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876" name="Google Shape;876;p28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28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8" name="Google Shape;878;p28"/>
          <p:cNvCxnSpPr/>
          <p:nvPr/>
        </p:nvCxnSpPr>
        <p:spPr>
          <a:xfrm rot="5400000">
            <a:off x="3944192" y="1737362"/>
            <a:ext cx="366550" cy="79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79" name="Google Shape;879;p28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8"/>
          <p:cNvSpPr txBox="1"/>
          <p:nvPr/>
        </p:nvSpPr>
        <p:spPr>
          <a:xfrm>
            <a:off x="3683717" y="1188717"/>
            <a:ext cx="1580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Pivot Column</a:t>
            </a:r>
            <a:endParaRPr/>
          </a:p>
        </p:txBody>
      </p:sp>
      <p:sp>
        <p:nvSpPr>
          <p:cNvPr id="881" name="Google Shape;881;p28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sp>
        <p:nvSpPr>
          <p:cNvPr id="882" name="Google Shape;882;p28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28"/>
          <p:cNvSpPr txBox="1"/>
          <p:nvPr/>
        </p:nvSpPr>
        <p:spPr>
          <a:xfrm>
            <a:off x="1541416" y="2629984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Leaving Var.</a:t>
            </a:r>
            <a:endParaRPr/>
          </a:p>
        </p:txBody>
      </p:sp>
      <p:sp>
        <p:nvSpPr>
          <p:cNvPr id="884" name="Google Shape;884;p28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28"/>
          <p:cNvCxnSpPr/>
          <p:nvPr/>
        </p:nvCxnSpPr>
        <p:spPr>
          <a:xfrm flipH="1" rot="10800000">
            <a:off x="2756264" y="2821577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86" name="Google Shape;886;p28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887" name="Google Shape;887;p28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88" name="Google Shape;888;p28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9" name="Google Shape;889;p28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0" name="Google Shape;890;p28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1" name="Google Shape;891;p28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2" name="Google Shape;892;p28"/>
          <p:cNvSpPr txBox="1"/>
          <p:nvPr/>
        </p:nvSpPr>
        <p:spPr>
          <a:xfrm>
            <a:off x="3299397" y="459788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3" name="Google Shape;893;p28"/>
          <p:cNvSpPr txBox="1"/>
          <p:nvPr/>
        </p:nvSpPr>
        <p:spPr>
          <a:xfrm>
            <a:off x="3303748" y="530663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4" name="Google Shape;894;p28"/>
          <p:cNvSpPr txBox="1"/>
          <p:nvPr/>
        </p:nvSpPr>
        <p:spPr>
          <a:xfrm>
            <a:off x="3282982" y="4947227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5" name="Google Shape;895;p28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6" name="Google Shape;896;p28"/>
          <p:cNvSpPr txBox="1"/>
          <p:nvPr/>
        </p:nvSpPr>
        <p:spPr>
          <a:xfrm>
            <a:off x="3282983" y="424385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7" name="Google Shape;897;p28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8" name="Google Shape;898;p28"/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  <p:sp>
        <p:nvSpPr>
          <p:cNvPr id="899" name="Google Shape;899;p28"/>
          <p:cNvSpPr txBox="1"/>
          <p:nvPr/>
        </p:nvSpPr>
        <p:spPr>
          <a:xfrm>
            <a:off x="1635198" y="4622912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9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29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grpSp>
        <p:nvGrpSpPr>
          <p:cNvPr id="906" name="Google Shape;906;p29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907" name="Google Shape;907;p29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908" name="Google Shape;908;p29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29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29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29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12" name="Google Shape;912;p29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29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4" name="Google Shape;914;p29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5" name="Google Shape;915;p29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6" name="Google Shape;916;p29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7" name="Google Shape;917;p29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8" name="Google Shape;918;p29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9" name="Google Shape;919;p29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29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1" name="Google Shape;921;p29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2" name="Google Shape;922;p29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3" name="Google Shape;923;p29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29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925" name="Google Shape;925;p29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926" name="Google Shape;926;p29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927" name="Google Shape;927;p29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928" name="Google Shape;928;p29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29" name="Google Shape;929;p29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0" name="Google Shape;930;p29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1" name="Google Shape;931;p29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9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933" name="Google Shape;933;p29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29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9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936" name="Google Shape;936;p29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37" name="Google Shape;937;p29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29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29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29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29"/>
          <p:cNvSpPr txBox="1"/>
          <p:nvPr/>
        </p:nvSpPr>
        <p:spPr>
          <a:xfrm>
            <a:off x="3299397" y="459788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29"/>
          <p:cNvSpPr txBox="1"/>
          <p:nvPr/>
        </p:nvSpPr>
        <p:spPr>
          <a:xfrm>
            <a:off x="3303748" y="530663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29"/>
          <p:cNvSpPr txBox="1"/>
          <p:nvPr/>
        </p:nvSpPr>
        <p:spPr>
          <a:xfrm>
            <a:off x="3282982" y="4947227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44" name="Google Shape;944;p29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5" name="Google Shape;945;p29"/>
          <p:cNvSpPr txBox="1"/>
          <p:nvPr/>
        </p:nvSpPr>
        <p:spPr>
          <a:xfrm>
            <a:off x="3282983" y="424385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p29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29"/>
          <p:cNvSpPr txBox="1"/>
          <p:nvPr/>
        </p:nvSpPr>
        <p:spPr>
          <a:xfrm>
            <a:off x="1665680" y="4357968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  <p:sp>
        <p:nvSpPr>
          <p:cNvPr id="948" name="Google Shape;948;p29"/>
          <p:cNvSpPr txBox="1"/>
          <p:nvPr/>
        </p:nvSpPr>
        <p:spPr>
          <a:xfrm>
            <a:off x="1635198" y="4622912"/>
            <a:ext cx="12540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endParaRPr/>
          </a:p>
        </p:txBody>
      </p:sp>
      <p:sp>
        <p:nvSpPr>
          <p:cNvPr id="949" name="Google Shape;949;p29"/>
          <p:cNvSpPr txBox="1"/>
          <p:nvPr/>
        </p:nvSpPr>
        <p:spPr>
          <a:xfrm>
            <a:off x="3988216" y="3878786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 0           0          0</a:t>
            </a:r>
            <a:endParaRPr/>
          </a:p>
        </p:txBody>
      </p:sp>
      <p:sp>
        <p:nvSpPr>
          <p:cNvPr id="950" name="Google Shape;950;p29"/>
          <p:cNvSpPr txBox="1"/>
          <p:nvPr/>
        </p:nvSpPr>
        <p:spPr>
          <a:xfrm>
            <a:off x="3985874" y="4678301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 1	0          0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Google Shape;951;p29"/>
          <p:cNvSpPr txBox="1"/>
          <p:nvPr/>
        </p:nvSpPr>
        <p:spPr>
          <a:xfrm>
            <a:off x="3983527" y="5013584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 0	1</a:t>
            </a:r>
            <a:endParaRPr/>
          </a:p>
        </p:txBody>
      </p:sp>
      <p:sp>
        <p:nvSpPr>
          <p:cNvPr id="952" name="Google Shape;952;p29"/>
          <p:cNvSpPr txBox="1"/>
          <p:nvPr/>
        </p:nvSpPr>
        <p:spPr>
          <a:xfrm>
            <a:off x="3981183" y="5405140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 0	0          1</a:t>
            </a:r>
            <a:endParaRPr/>
          </a:p>
        </p:txBody>
      </p:sp>
      <p:sp>
        <p:nvSpPr>
          <p:cNvPr id="953" name="Google Shape;953;p29"/>
          <p:cNvSpPr txBox="1"/>
          <p:nvPr/>
        </p:nvSpPr>
        <p:spPr>
          <a:xfrm>
            <a:off x="3978839" y="4319583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		 0	0          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0" y="798282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62563" y="316411"/>
            <a:ext cx="10210800" cy="676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Linear Programming</a:t>
            </a:r>
            <a:endParaRPr/>
          </a:p>
        </p:txBody>
      </p:sp>
      <p:cxnSp>
        <p:nvCxnSpPr>
          <p:cNvPr id="98" name="Google Shape;98;p3"/>
          <p:cNvCxnSpPr/>
          <p:nvPr/>
        </p:nvCxnSpPr>
        <p:spPr>
          <a:xfrm rot="5400000">
            <a:off x="4859594" y="2234381"/>
            <a:ext cx="693174" cy="1588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3"/>
          <p:cNvCxnSpPr/>
          <p:nvPr/>
        </p:nvCxnSpPr>
        <p:spPr>
          <a:xfrm flipH="1" rot="10800000">
            <a:off x="2836190" y="2582427"/>
            <a:ext cx="2389378" cy="624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/>
          <p:nvPr/>
        </p:nvCxnSpPr>
        <p:spPr>
          <a:xfrm rot="5400000">
            <a:off x="2480438" y="2910293"/>
            <a:ext cx="693174" cy="1588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3"/>
          <p:cNvSpPr txBox="1"/>
          <p:nvPr/>
        </p:nvSpPr>
        <p:spPr>
          <a:xfrm>
            <a:off x="11104" y="803457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		</a:t>
            </a:r>
            <a:r>
              <a:rPr b="1" i="0" lang="en-US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Programming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flipH="1" rot="10800000">
            <a:off x="5216499" y="2579925"/>
            <a:ext cx="2389378" cy="624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 rot="5400000">
            <a:off x="7243807" y="2918466"/>
            <a:ext cx="693174" cy="1588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3"/>
          <p:cNvCxnSpPr/>
          <p:nvPr/>
        </p:nvCxnSpPr>
        <p:spPr>
          <a:xfrm flipH="1" rot="10800000">
            <a:off x="7578269" y="4008032"/>
            <a:ext cx="2389378" cy="624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 rot="5400000">
            <a:off x="9628609" y="4333873"/>
            <a:ext cx="693174" cy="1588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 flipH="1" rot="10800000">
            <a:off x="5196467" y="4009820"/>
            <a:ext cx="2389378" cy="624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 rot="5400000">
            <a:off x="4864909" y="4355365"/>
            <a:ext cx="693174" cy="1588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3"/>
          <p:cNvSpPr txBox="1"/>
          <p:nvPr/>
        </p:nvSpPr>
        <p:spPr>
          <a:xfrm>
            <a:off x="1542365" y="3338110"/>
            <a:ext cx="2544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Formulation of LP Model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487160" y="3336272"/>
            <a:ext cx="2172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Solution of LP Model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 rot="5400000">
            <a:off x="7436139" y="3874411"/>
            <a:ext cx="302321" cy="269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/>
        </p:nvSpPr>
        <p:spPr>
          <a:xfrm>
            <a:off x="4257006" y="4736462"/>
            <a:ext cx="19126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Graphical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(2 Var Problems)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9011285" y="4738142"/>
            <a:ext cx="191267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Algebraic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(2 or more Var.)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0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9" name="Google Shape;959;p30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960" name="Google Shape;960;p30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961" name="Google Shape;961;p30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30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30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4" name="Google Shape;964;p30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965" name="Google Shape;965;p30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6" name="Google Shape;966;p30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7" name="Google Shape;967;p30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8" name="Google Shape;968;p30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9" name="Google Shape;969;p30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0" name="Google Shape;970;p30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1" name="Google Shape;971;p30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2" name="Google Shape;972;p30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3" name="Google Shape;973;p30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4" name="Google Shape;974;p30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5" name="Google Shape;975;p30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6" name="Google Shape;976;p30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7" name="Google Shape;977;p30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978" name="Google Shape;978;p30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979" name="Google Shape;979;p30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980" name="Google Shape;980;p30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981" name="Google Shape;981;p30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982" name="Google Shape;982;p30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3" name="Google Shape;983;p30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4" name="Google Shape;984;p30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30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6" name="Google Shape;986;p30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30"/>
          <p:cNvCxnSpPr/>
          <p:nvPr/>
        </p:nvCxnSpPr>
        <p:spPr>
          <a:xfrm flipH="1" rot="10800000">
            <a:off x="2784400" y="2779373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88" name="Google Shape;988;p30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989" name="Google Shape;989;p30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90" name="Google Shape;990;p30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1" name="Google Shape;991;p30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2" name="Google Shape;992;p30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3" name="Google Shape;993;p30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4" name="Google Shape;994;p30"/>
          <p:cNvSpPr txBox="1"/>
          <p:nvPr/>
        </p:nvSpPr>
        <p:spPr>
          <a:xfrm>
            <a:off x="3299397" y="459788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30"/>
          <p:cNvSpPr txBox="1"/>
          <p:nvPr/>
        </p:nvSpPr>
        <p:spPr>
          <a:xfrm>
            <a:off x="3303748" y="530663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6" name="Google Shape;996;p30"/>
          <p:cNvSpPr txBox="1"/>
          <p:nvPr/>
        </p:nvSpPr>
        <p:spPr>
          <a:xfrm>
            <a:off x="3282982" y="4947227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7" name="Google Shape;997;p30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8" name="Google Shape;998;p30"/>
          <p:cNvSpPr txBox="1"/>
          <p:nvPr/>
        </p:nvSpPr>
        <p:spPr>
          <a:xfrm>
            <a:off x="3282983" y="424385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9" name="Google Shape;999;p30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30"/>
          <p:cNvSpPr txBox="1"/>
          <p:nvPr/>
        </p:nvSpPr>
        <p:spPr>
          <a:xfrm>
            <a:off x="1303892" y="4254132"/>
            <a:ext cx="148221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Pivot Row</a:t>
            </a:r>
            <a:endParaRPr/>
          </a:p>
        </p:txBody>
      </p:sp>
      <p:sp>
        <p:nvSpPr>
          <p:cNvPr id="1001" name="Google Shape;1001;p30"/>
          <p:cNvSpPr txBox="1"/>
          <p:nvPr/>
        </p:nvSpPr>
        <p:spPr>
          <a:xfrm>
            <a:off x="1083212" y="2605864"/>
            <a:ext cx="17708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Pivot Row</a:t>
            </a:r>
            <a:endParaRPr/>
          </a:p>
        </p:txBody>
      </p:sp>
      <p:cxnSp>
        <p:nvCxnSpPr>
          <p:cNvPr id="1002" name="Google Shape;1002;p30"/>
          <p:cNvCxnSpPr/>
          <p:nvPr/>
        </p:nvCxnSpPr>
        <p:spPr>
          <a:xfrm flipH="1" rot="10800000">
            <a:off x="2767986" y="4465152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03" name="Google Shape;1003;p30"/>
          <p:cNvSpPr txBox="1"/>
          <p:nvPr/>
        </p:nvSpPr>
        <p:spPr>
          <a:xfrm>
            <a:off x="4101021" y="5489744"/>
            <a:ext cx="6305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Pivot 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(current pivot row ) / pivot element</a:t>
            </a:r>
            <a:endParaRPr/>
          </a:p>
        </p:txBody>
      </p:sp>
      <p:sp>
        <p:nvSpPr>
          <p:cNvPr id="1004" name="Google Shape;1004;p30"/>
          <p:cNvSpPr txBox="1"/>
          <p:nvPr/>
        </p:nvSpPr>
        <p:spPr>
          <a:xfrm>
            <a:off x="4112742" y="5839095"/>
            <a:ext cx="5355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Pivot 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(6      4        1      0    0    0    24) / 6</a:t>
            </a:r>
            <a:endParaRPr/>
          </a:p>
        </p:txBody>
      </p:sp>
      <p:sp>
        <p:nvSpPr>
          <p:cNvPr id="1005" name="Google Shape;1005;p30"/>
          <p:cNvSpPr txBox="1"/>
          <p:nvPr/>
        </p:nvSpPr>
        <p:spPr>
          <a:xfrm>
            <a:off x="4110399" y="6202511"/>
            <a:ext cx="49338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Pivot 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(1    2/3    1/6    0    0    0    4)</a:t>
            </a:r>
            <a:endParaRPr/>
          </a:p>
        </p:txBody>
      </p:sp>
      <p:sp>
        <p:nvSpPr>
          <p:cNvPr id="1006" name="Google Shape;1006;p30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007" name="Google Shape;1007;p30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1008" name="Google Shape;1008;p30"/>
          <p:cNvSpPr txBox="1"/>
          <p:nvPr/>
        </p:nvSpPr>
        <p:spPr>
          <a:xfrm>
            <a:off x="3994910" y="4321899"/>
            <a:ext cx="58968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1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4" name="Google Shape;1014;p31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1015" name="Google Shape;1015;p31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016" name="Google Shape;1016;p31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7" name="Google Shape;1017;p31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8" name="Google Shape;1018;p31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9" name="Google Shape;1019;p31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20" name="Google Shape;1020;p31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1" name="Google Shape;1021;p31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31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3" name="Google Shape;1023;p31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4" name="Google Shape;1024;p31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5" name="Google Shape;1025;p31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6" name="Google Shape;1026;p31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7" name="Google Shape;1027;p31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8" name="Google Shape;1028;p31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9" name="Google Shape;1029;p31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0" name="Google Shape;1030;p31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1" name="Google Shape;1031;p31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2" name="Google Shape;1032;p31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033" name="Google Shape;1033;p31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034" name="Google Shape;1034;p31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035" name="Google Shape;1035;p31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036" name="Google Shape;1036;p31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037" name="Google Shape;1037;p31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31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9" name="Google Shape;1039;p31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1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1" name="Google Shape;1041;p31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31"/>
          <p:cNvCxnSpPr/>
          <p:nvPr/>
        </p:nvCxnSpPr>
        <p:spPr>
          <a:xfrm flipH="1" rot="10800000">
            <a:off x="2784400" y="2427681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43" name="Google Shape;1043;p31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1044" name="Google Shape;1044;p31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45" name="Google Shape;1045;p31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6" name="Google Shape;1046;p31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Google Shape;1047;p31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" name="Google Shape;1048;p31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9" name="Google Shape;1049;p31"/>
          <p:cNvSpPr txBox="1"/>
          <p:nvPr/>
        </p:nvSpPr>
        <p:spPr>
          <a:xfrm>
            <a:off x="3299397" y="4541613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0" name="Google Shape;1050;p31"/>
          <p:cNvSpPr txBox="1"/>
          <p:nvPr/>
        </p:nvSpPr>
        <p:spPr>
          <a:xfrm>
            <a:off x="3303748" y="5236290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1" name="Google Shape;1051;p31"/>
          <p:cNvSpPr txBox="1"/>
          <p:nvPr/>
        </p:nvSpPr>
        <p:spPr>
          <a:xfrm>
            <a:off x="3297052" y="4905023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31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3" name="Google Shape;1053;p31"/>
          <p:cNvSpPr txBox="1"/>
          <p:nvPr/>
        </p:nvSpPr>
        <p:spPr>
          <a:xfrm>
            <a:off x="3282983" y="4187586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4" name="Google Shape;1054;p31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31"/>
          <p:cNvSpPr txBox="1"/>
          <p:nvPr/>
        </p:nvSpPr>
        <p:spPr>
          <a:xfrm>
            <a:off x="1585247" y="3832100"/>
            <a:ext cx="11461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Z-Row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1434907" y="2254172"/>
            <a:ext cx="14682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Z-Row</a:t>
            </a:r>
            <a:endParaRPr/>
          </a:p>
        </p:txBody>
      </p:sp>
      <p:cxnSp>
        <p:nvCxnSpPr>
          <p:cNvPr id="1057" name="Google Shape;1057;p31"/>
          <p:cNvCxnSpPr/>
          <p:nvPr/>
        </p:nvCxnSpPr>
        <p:spPr>
          <a:xfrm flipH="1" rot="10800000">
            <a:off x="2767986" y="4043120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058" name="Google Shape;1058;p31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059" name="Google Shape;1059;p31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1060" name="Google Shape;1060;p31"/>
          <p:cNvSpPr txBox="1"/>
          <p:nvPr/>
        </p:nvSpPr>
        <p:spPr>
          <a:xfrm>
            <a:off x="3994911" y="4265627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061" name="Google Shape;1061;p31"/>
          <p:cNvSpPr txBox="1"/>
          <p:nvPr/>
        </p:nvSpPr>
        <p:spPr>
          <a:xfrm>
            <a:off x="893588" y="5546016"/>
            <a:ext cx="63054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Z-Row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(Current Z-Row ) – (Pivot Col. Coeff.) (Pivot Row)</a:t>
            </a:r>
            <a:endParaRPr/>
          </a:p>
        </p:txBody>
      </p:sp>
      <p:sp>
        <p:nvSpPr>
          <p:cNvPr id="1062" name="Google Shape;1062;p31"/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Z-Row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(-5      -4        0      0    0    0    0) –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(-5)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(1      2/3     1/6        0        0        0        4)    </a:t>
            </a:r>
            <a:endParaRPr/>
          </a:p>
        </p:txBody>
      </p:sp>
      <p:sp>
        <p:nvSpPr>
          <p:cNvPr id="1063" name="Google Shape;1063;p31"/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Z-Row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endParaRPr/>
          </a:p>
        </p:txBody>
      </p:sp>
      <p:sp>
        <p:nvSpPr>
          <p:cNvPr id="1064" name="Google Shape;1064;p31"/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- 4+10/3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=(-12+10)/3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-2/3</a:t>
            </a:r>
            <a:endParaRPr/>
          </a:p>
        </p:txBody>
      </p:sp>
      <p:sp>
        <p:nvSpPr>
          <p:cNvPr id="1065" name="Google Shape;1065;p31"/>
          <p:cNvSpPr txBox="1"/>
          <p:nvPr/>
        </p:nvSpPr>
        <p:spPr>
          <a:xfrm>
            <a:off x="2687221" y="6270507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-2/3</a:t>
            </a:r>
            <a:endParaRPr/>
          </a:p>
        </p:txBody>
      </p:sp>
      <p:sp>
        <p:nvSpPr>
          <p:cNvPr id="1066" name="Google Shape;1066;p31"/>
          <p:cNvSpPr txBox="1"/>
          <p:nvPr/>
        </p:nvSpPr>
        <p:spPr>
          <a:xfrm>
            <a:off x="2321461" y="628457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7" name="Google Shape;1067;p31"/>
          <p:cNvSpPr txBox="1"/>
          <p:nvPr/>
        </p:nvSpPr>
        <p:spPr>
          <a:xfrm>
            <a:off x="3261655" y="6268163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5/6</a:t>
            </a:r>
            <a:endParaRPr/>
          </a:p>
        </p:txBody>
      </p:sp>
      <p:sp>
        <p:nvSpPr>
          <p:cNvPr id="1068" name="Google Shape;1068;p31"/>
          <p:cNvSpPr txBox="1"/>
          <p:nvPr/>
        </p:nvSpPr>
        <p:spPr>
          <a:xfrm>
            <a:off x="3824358" y="6282225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69" name="Google Shape;1069;p31"/>
          <p:cNvSpPr txBox="1"/>
          <p:nvPr/>
        </p:nvSpPr>
        <p:spPr>
          <a:xfrm>
            <a:off x="4145574" y="6279879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0" name="Google Shape;1070;p31"/>
          <p:cNvSpPr txBox="1"/>
          <p:nvPr/>
        </p:nvSpPr>
        <p:spPr>
          <a:xfrm>
            <a:off x="4466788" y="6291602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071" name="Google Shape;1071;p31"/>
          <p:cNvSpPr txBox="1"/>
          <p:nvPr/>
        </p:nvSpPr>
        <p:spPr>
          <a:xfrm>
            <a:off x="4759865" y="6289257"/>
            <a:ext cx="5136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072" name="Google Shape;1072;p31"/>
          <p:cNvSpPr txBox="1"/>
          <p:nvPr/>
        </p:nvSpPr>
        <p:spPr>
          <a:xfrm>
            <a:off x="4996674" y="627284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073" name="Google Shape;1073;p31"/>
          <p:cNvSpPr txBox="1"/>
          <p:nvPr/>
        </p:nvSpPr>
        <p:spPr>
          <a:xfrm>
            <a:off x="3988215" y="3878784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2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9" name="Google Shape;1079;p32"/>
          <p:cNvGrpSpPr/>
          <p:nvPr/>
        </p:nvGrpSpPr>
        <p:grpSpPr>
          <a:xfrm>
            <a:off x="3106816" y="1826185"/>
            <a:ext cx="7325576" cy="4861998"/>
            <a:chOff x="65315" y="2779784"/>
            <a:chExt cx="7325576" cy="4861998"/>
          </a:xfrm>
        </p:grpSpPr>
        <p:grpSp>
          <p:nvGrpSpPr>
            <p:cNvPr id="1080" name="Google Shape;1080;p32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081" name="Google Shape;1081;p32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2" name="Google Shape;1082;p32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3" name="Google Shape;1083;p32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84" name="Google Shape;1084;p32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085" name="Google Shape;1085;p32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6" name="Google Shape;1086;p32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7" name="Google Shape;1087;p32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8" name="Google Shape;1088;p32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9" name="Google Shape;1089;p32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0" name="Google Shape;1090;p32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1" name="Google Shape;1091;p32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2" name="Google Shape;1092;p32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3" name="Google Shape;1093;p32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4" name="Google Shape;1094;p32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32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32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32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098" name="Google Shape;1098;p32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099" name="Google Shape;1099;p32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100" name="Google Shape;1100;p32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101" name="Google Shape;1101;p32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02" name="Google Shape;1102;p32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3" name="Google Shape;1103;p32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4" name="Google Shape;1104;p32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2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6" name="Google Shape;1106;p32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7" name="Google Shape;1107;p32"/>
          <p:cNvCxnSpPr/>
          <p:nvPr/>
        </p:nvCxnSpPr>
        <p:spPr>
          <a:xfrm flipH="1" rot="10800000">
            <a:off x="2784400" y="3102933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08" name="Google Shape;1108;p32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1109" name="Google Shape;1109;p32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10" name="Google Shape;1110;p32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32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32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3" name="Google Shape;1113;p32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32"/>
          <p:cNvSpPr txBox="1"/>
          <p:nvPr/>
        </p:nvSpPr>
        <p:spPr>
          <a:xfrm>
            <a:off x="3299397" y="4541613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32"/>
          <p:cNvSpPr txBox="1"/>
          <p:nvPr/>
        </p:nvSpPr>
        <p:spPr>
          <a:xfrm>
            <a:off x="3303748" y="5222222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6" name="Google Shape;1116;p32"/>
          <p:cNvSpPr txBox="1"/>
          <p:nvPr/>
        </p:nvSpPr>
        <p:spPr>
          <a:xfrm>
            <a:off x="3311118" y="4876891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17" name="Google Shape;1117;p32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8" name="Google Shape;1118;p32"/>
          <p:cNvSpPr txBox="1"/>
          <p:nvPr/>
        </p:nvSpPr>
        <p:spPr>
          <a:xfrm>
            <a:off x="3282983" y="421572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9" name="Google Shape;1119;p32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0" name="Google Shape;1120;p32"/>
          <p:cNvSpPr txBox="1"/>
          <p:nvPr/>
        </p:nvSpPr>
        <p:spPr>
          <a:xfrm>
            <a:off x="1466619" y="4549551"/>
            <a:ext cx="1461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Row</a:t>
            </a:r>
            <a:endParaRPr/>
          </a:p>
        </p:txBody>
      </p:sp>
      <p:sp>
        <p:nvSpPr>
          <p:cNvPr id="1121" name="Google Shape;1121;p32"/>
          <p:cNvSpPr txBox="1"/>
          <p:nvPr/>
        </p:nvSpPr>
        <p:spPr>
          <a:xfrm>
            <a:off x="1269669" y="2929424"/>
            <a:ext cx="1628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Row</a:t>
            </a:r>
            <a:endParaRPr/>
          </a:p>
        </p:txBody>
      </p:sp>
      <p:cxnSp>
        <p:nvCxnSpPr>
          <p:cNvPr id="1122" name="Google Shape;1122;p32"/>
          <p:cNvCxnSpPr/>
          <p:nvPr/>
        </p:nvCxnSpPr>
        <p:spPr>
          <a:xfrm flipH="1" rot="10800000">
            <a:off x="2767986" y="4760571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23" name="Google Shape;1123;p32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124" name="Google Shape;1124;p32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1125" name="Google Shape;1125;p32"/>
          <p:cNvSpPr txBox="1"/>
          <p:nvPr/>
        </p:nvSpPr>
        <p:spPr>
          <a:xfrm>
            <a:off x="3994911" y="4279695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126" name="Google Shape;1126;p32"/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(Current 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 ) – (Pivot Col. Coeff.) (Pivot Row)</a:t>
            </a:r>
            <a:endParaRPr/>
          </a:p>
        </p:txBody>
      </p:sp>
      <p:sp>
        <p:nvSpPr>
          <p:cNvPr id="1127" name="Google Shape;1127;p32"/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(1       2        0        1        0        0       6) –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(1      2/3     1/6        0        0        0        4)    </a:t>
            </a:r>
            <a:endParaRPr/>
          </a:p>
        </p:txBody>
      </p:sp>
      <p:sp>
        <p:nvSpPr>
          <p:cNvPr id="1128" name="Google Shape;1128;p32"/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endParaRPr/>
          </a:p>
        </p:txBody>
      </p:sp>
      <p:sp>
        <p:nvSpPr>
          <p:cNvPr id="1129" name="Google Shape;1129;p32"/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 2 - 2/3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=(6 - 2)/3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4/3</a:t>
            </a:r>
            <a:endParaRPr/>
          </a:p>
        </p:txBody>
      </p:sp>
      <p:sp>
        <p:nvSpPr>
          <p:cNvPr id="1130" name="Google Shape;1130;p32"/>
          <p:cNvSpPr txBox="1"/>
          <p:nvPr/>
        </p:nvSpPr>
        <p:spPr>
          <a:xfrm>
            <a:off x="2729425" y="6270507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4/3</a:t>
            </a:r>
            <a:endParaRPr/>
          </a:p>
        </p:txBody>
      </p:sp>
      <p:sp>
        <p:nvSpPr>
          <p:cNvPr id="1131" name="Google Shape;1131;p32"/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2" name="Google Shape;1132;p32"/>
          <p:cNvSpPr txBox="1"/>
          <p:nvPr/>
        </p:nvSpPr>
        <p:spPr>
          <a:xfrm>
            <a:off x="3233519" y="6268163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-1/6</a:t>
            </a:r>
            <a:endParaRPr/>
          </a:p>
        </p:txBody>
      </p:sp>
      <p:sp>
        <p:nvSpPr>
          <p:cNvPr id="1133" name="Google Shape;1133;p32"/>
          <p:cNvSpPr txBox="1"/>
          <p:nvPr/>
        </p:nvSpPr>
        <p:spPr>
          <a:xfrm>
            <a:off x="3936902" y="6282225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4" name="Google Shape;1134;p32"/>
          <p:cNvSpPr txBox="1"/>
          <p:nvPr/>
        </p:nvSpPr>
        <p:spPr>
          <a:xfrm>
            <a:off x="4483201" y="6279879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5" name="Google Shape;1135;p32"/>
          <p:cNvSpPr txBox="1"/>
          <p:nvPr/>
        </p:nvSpPr>
        <p:spPr>
          <a:xfrm>
            <a:off x="5029494" y="6291602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36" name="Google Shape;1136;p32"/>
          <p:cNvSpPr txBox="1"/>
          <p:nvPr/>
        </p:nvSpPr>
        <p:spPr>
          <a:xfrm>
            <a:off x="5477319" y="6289257"/>
            <a:ext cx="309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37" name="Google Shape;1137;p32"/>
          <p:cNvSpPr txBox="1"/>
          <p:nvPr/>
        </p:nvSpPr>
        <p:spPr>
          <a:xfrm>
            <a:off x="5601581" y="627284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138" name="Google Shape;1138;p32"/>
          <p:cNvSpPr txBox="1"/>
          <p:nvPr/>
        </p:nvSpPr>
        <p:spPr>
          <a:xfrm>
            <a:off x="3988215" y="3878784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139" name="Google Shape;1139;p32"/>
          <p:cNvSpPr txBox="1"/>
          <p:nvPr/>
        </p:nvSpPr>
        <p:spPr>
          <a:xfrm>
            <a:off x="3990553" y="4629732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3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5" name="Google Shape;1145;p33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1146" name="Google Shape;1146;p33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147" name="Google Shape;1147;p33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8" name="Google Shape;1148;p33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49" name="Google Shape;1149;p33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0" name="Google Shape;1150;p33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51" name="Google Shape;1151;p33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2" name="Google Shape;1152;p33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3" name="Google Shape;1153;p33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4" name="Google Shape;1154;p33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5" name="Google Shape;1155;p33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6" name="Google Shape;1156;p33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Google Shape;1157;p33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33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33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33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33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33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3" name="Google Shape;1163;p33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164" name="Google Shape;1164;p33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165" name="Google Shape;1165;p33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166" name="Google Shape;1166;p33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167" name="Google Shape;1167;p33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68" name="Google Shape;1168;p33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9" name="Google Shape;1169;p33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0" name="Google Shape;1170;p33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3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2" name="Google Shape;1172;p33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33"/>
          <p:cNvCxnSpPr/>
          <p:nvPr/>
        </p:nvCxnSpPr>
        <p:spPr>
          <a:xfrm flipH="1" rot="10800000">
            <a:off x="2784400" y="3384289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74" name="Google Shape;1174;p33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1175" name="Google Shape;1175;p33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76" name="Google Shape;1176;p33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7" name="Google Shape;1177;p33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8" name="Google Shape;1178;p33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9" name="Google Shape;1179;p33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0" name="Google Shape;1180;p33"/>
          <p:cNvSpPr txBox="1"/>
          <p:nvPr/>
        </p:nvSpPr>
        <p:spPr>
          <a:xfrm>
            <a:off x="3299397" y="4541613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1" name="Google Shape;1181;p33"/>
          <p:cNvSpPr txBox="1"/>
          <p:nvPr/>
        </p:nvSpPr>
        <p:spPr>
          <a:xfrm>
            <a:off x="3303748" y="5222222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2" name="Google Shape;1182;p33"/>
          <p:cNvSpPr txBox="1"/>
          <p:nvPr/>
        </p:nvSpPr>
        <p:spPr>
          <a:xfrm>
            <a:off x="3311118" y="4876891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83" name="Google Shape;1183;p33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4" name="Google Shape;1184;p33"/>
          <p:cNvSpPr txBox="1"/>
          <p:nvPr/>
        </p:nvSpPr>
        <p:spPr>
          <a:xfrm>
            <a:off x="3282983" y="421572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5" name="Google Shape;1185;p33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6" name="Google Shape;1186;p33"/>
          <p:cNvSpPr txBox="1"/>
          <p:nvPr/>
        </p:nvSpPr>
        <p:spPr>
          <a:xfrm>
            <a:off x="1466619" y="4901247"/>
            <a:ext cx="1461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endParaRPr/>
          </a:p>
        </p:txBody>
      </p:sp>
      <p:sp>
        <p:nvSpPr>
          <p:cNvPr id="1187" name="Google Shape;1187;p33"/>
          <p:cNvSpPr txBox="1"/>
          <p:nvPr/>
        </p:nvSpPr>
        <p:spPr>
          <a:xfrm>
            <a:off x="1269669" y="3210780"/>
            <a:ext cx="1628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endParaRPr/>
          </a:p>
        </p:txBody>
      </p:sp>
      <p:cxnSp>
        <p:nvCxnSpPr>
          <p:cNvPr id="1188" name="Google Shape;1188;p33"/>
          <p:cNvCxnSpPr/>
          <p:nvPr/>
        </p:nvCxnSpPr>
        <p:spPr>
          <a:xfrm flipH="1" rot="10800000">
            <a:off x="2767986" y="5112267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89" name="Google Shape;1189;p33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190" name="Google Shape;1190;p33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1191" name="Google Shape;1191;p33"/>
          <p:cNvSpPr txBox="1"/>
          <p:nvPr/>
        </p:nvSpPr>
        <p:spPr>
          <a:xfrm>
            <a:off x="3994911" y="4279695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192" name="Google Shape;1192;p33"/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(Current 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 ) – (Pivot Col. Coeff.) (Pivot Row)</a:t>
            </a:r>
            <a:endParaRPr/>
          </a:p>
        </p:txBody>
      </p:sp>
      <p:sp>
        <p:nvSpPr>
          <p:cNvPr id="1193" name="Google Shape;1193;p33"/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(-1       1        0        0        1        0       1) –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(-1)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(1      2/3     1/6        0        0        0        4)    </a:t>
            </a:r>
            <a:endParaRPr/>
          </a:p>
        </p:txBody>
      </p:sp>
      <p:sp>
        <p:nvSpPr>
          <p:cNvPr id="1194" name="Google Shape;1194;p33"/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endParaRPr/>
          </a:p>
        </p:txBody>
      </p:sp>
      <p:sp>
        <p:nvSpPr>
          <p:cNvPr id="1195" name="Google Shape;1195;p33"/>
          <p:cNvSpPr txBox="1"/>
          <p:nvPr/>
        </p:nvSpPr>
        <p:spPr>
          <a:xfrm>
            <a:off x="10322437" y="4364719"/>
            <a:ext cx="136122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 1 + 2/3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=(3 + 2)/3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= 5/3</a:t>
            </a:r>
            <a:endParaRPr/>
          </a:p>
        </p:txBody>
      </p:sp>
      <p:sp>
        <p:nvSpPr>
          <p:cNvPr id="1196" name="Google Shape;1196;p33"/>
          <p:cNvSpPr txBox="1"/>
          <p:nvPr/>
        </p:nvSpPr>
        <p:spPr>
          <a:xfrm>
            <a:off x="2757561" y="6270507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5/3</a:t>
            </a:r>
            <a:endParaRPr/>
          </a:p>
        </p:txBody>
      </p:sp>
      <p:sp>
        <p:nvSpPr>
          <p:cNvPr id="1197" name="Google Shape;1197;p33"/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98" name="Google Shape;1198;p33"/>
          <p:cNvSpPr txBox="1"/>
          <p:nvPr/>
        </p:nvSpPr>
        <p:spPr>
          <a:xfrm>
            <a:off x="3303859" y="6268163"/>
            <a:ext cx="621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1199" name="Google Shape;1199;p33"/>
          <p:cNvSpPr txBox="1"/>
          <p:nvPr/>
        </p:nvSpPr>
        <p:spPr>
          <a:xfrm>
            <a:off x="3965038" y="6282225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00" name="Google Shape;1200;p33"/>
          <p:cNvSpPr txBox="1"/>
          <p:nvPr/>
        </p:nvSpPr>
        <p:spPr>
          <a:xfrm>
            <a:off x="4511337" y="6279879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1" name="Google Shape;1201;p33"/>
          <p:cNvSpPr txBox="1"/>
          <p:nvPr/>
        </p:nvSpPr>
        <p:spPr>
          <a:xfrm>
            <a:off x="5043562" y="6291602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02" name="Google Shape;1202;p33"/>
          <p:cNvSpPr txBox="1"/>
          <p:nvPr/>
        </p:nvSpPr>
        <p:spPr>
          <a:xfrm>
            <a:off x="5477319" y="6289257"/>
            <a:ext cx="309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3" name="Google Shape;1203;p33"/>
          <p:cNvSpPr txBox="1"/>
          <p:nvPr/>
        </p:nvSpPr>
        <p:spPr>
          <a:xfrm>
            <a:off x="5601581" y="627284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04" name="Google Shape;1204;p33"/>
          <p:cNvSpPr txBox="1"/>
          <p:nvPr/>
        </p:nvSpPr>
        <p:spPr>
          <a:xfrm>
            <a:off x="3988215" y="3878784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205" name="Google Shape;1205;p33"/>
          <p:cNvSpPr txBox="1"/>
          <p:nvPr/>
        </p:nvSpPr>
        <p:spPr>
          <a:xfrm>
            <a:off x="3990553" y="4629732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206" name="Google Shape;1206;p33"/>
          <p:cNvSpPr txBox="1"/>
          <p:nvPr/>
        </p:nvSpPr>
        <p:spPr>
          <a:xfrm>
            <a:off x="4004286" y="4982101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34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2" name="Google Shape;1212;p34"/>
          <p:cNvGrpSpPr/>
          <p:nvPr/>
        </p:nvGrpSpPr>
        <p:grpSpPr>
          <a:xfrm>
            <a:off x="3030616" y="1826184"/>
            <a:ext cx="7325576" cy="4861998"/>
            <a:chOff x="65315" y="2779784"/>
            <a:chExt cx="7325576" cy="4861998"/>
          </a:xfrm>
        </p:grpSpPr>
        <p:grpSp>
          <p:nvGrpSpPr>
            <p:cNvPr id="1213" name="Google Shape;1213;p34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214" name="Google Shape;1214;p34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5" name="Google Shape;1215;p34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6" name="Google Shape;1216;p34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17" name="Google Shape;1217;p34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18" name="Google Shape;1218;p34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9" name="Google Shape;1219;p34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34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34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34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3" name="Google Shape;1223;p34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4" name="Google Shape;1224;p34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5" name="Google Shape;1225;p34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34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7" name="Google Shape;1227;p34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8" name="Google Shape;1228;p34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9" name="Google Shape;1229;p34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0" name="Google Shape;1230;p34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231" name="Google Shape;1231;p34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232" name="Google Shape;1232;p34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233" name="Google Shape;1233;p34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234" name="Google Shape;1234;p34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/>
            </a:p>
          </p:txBody>
        </p:sp>
      </p:grpSp>
      <p:cxnSp>
        <p:nvCxnSpPr>
          <p:cNvPr id="1235" name="Google Shape;1235;p34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6" name="Google Shape;1236;p34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7" name="Google Shape;1237;p34"/>
          <p:cNvSpPr/>
          <p:nvPr/>
        </p:nvSpPr>
        <p:spPr>
          <a:xfrm>
            <a:off x="3984171" y="2677885"/>
            <a:ext cx="339635" cy="117565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8" name="Google Shape;1238;p34"/>
          <p:cNvSpPr txBox="1"/>
          <p:nvPr/>
        </p:nvSpPr>
        <p:spPr>
          <a:xfrm>
            <a:off x="9753705" y="223520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9" name="Google Shape;1239;p34"/>
          <p:cNvSpPr/>
          <p:nvPr/>
        </p:nvSpPr>
        <p:spPr>
          <a:xfrm rot="-5400000">
            <a:off x="6607629" y="-3266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0" name="Google Shape;1240;p34"/>
          <p:cNvCxnSpPr/>
          <p:nvPr/>
        </p:nvCxnSpPr>
        <p:spPr>
          <a:xfrm flipH="1" rot="10800000">
            <a:off x="2784400" y="3665644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41" name="Google Shape;1241;p34"/>
          <p:cNvSpPr txBox="1"/>
          <p:nvPr/>
        </p:nvSpPr>
        <p:spPr>
          <a:xfrm>
            <a:off x="10816046" y="2695298"/>
            <a:ext cx="126274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Pivot Row</a:t>
            </a:r>
            <a:endParaRPr/>
          </a:p>
        </p:txBody>
      </p:sp>
      <p:cxnSp>
        <p:nvCxnSpPr>
          <p:cNvPr id="1242" name="Google Shape;1242;p34"/>
          <p:cNvCxnSpPr/>
          <p:nvPr/>
        </p:nvCxnSpPr>
        <p:spPr>
          <a:xfrm rot="10800000">
            <a:off x="10650248" y="28657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43" name="Google Shape;1243;p34"/>
          <p:cNvSpPr txBox="1"/>
          <p:nvPr/>
        </p:nvSpPr>
        <p:spPr>
          <a:xfrm>
            <a:off x="9680172" y="268366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4" name="Google Shape;1244;p34"/>
          <p:cNvSpPr txBox="1"/>
          <p:nvPr/>
        </p:nvSpPr>
        <p:spPr>
          <a:xfrm>
            <a:off x="9662753" y="297976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5" name="Google Shape;1245;p34"/>
          <p:cNvSpPr txBox="1"/>
          <p:nvPr/>
        </p:nvSpPr>
        <p:spPr>
          <a:xfrm>
            <a:off x="9580019" y="330198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6" name="Google Shape;1246;p34"/>
          <p:cNvSpPr txBox="1"/>
          <p:nvPr/>
        </p:nvSpPr>
        <p:spPr>
          <a:xfrm>
            <a:off x="9588726" y="355888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7" name="Google Shape;1247;p34"/>
          <p:cNvSpPr txBox="1"/>
          <p:nvPr/>
        </p:nvSpPr>
        <p:spPr>
          <a:xfrm>
            <a:off x="3299397" y="4541613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8" name="Google Shape;1248;p34"/>
          <p:cNvSpPr txBox="1"/>
          <p:nvPr/>
        </p:nvSpPr>
        <p:spPr>
          <a:xfrm>
            <a:off x="3303748" y="5222222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9" name="Google Shape;1249;p34"/>
          <p:cNvSpPr txBox="1"/>
          <p:nvPr/>
        </p:nvSpPr>
        <p:spPr>
          <a:xfrm>
            <a:off x="3311118" y="4876891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0" name="Google Shape;1250;p34"/>
          <p:cNvCxnSpPr/>
          <p:nvPr/>
        </p:nvCxnSpPr>
        <p:spPr>
          <a:xfrm>
            <a:off x="3131319" y="4218316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1" name="Google Shape;1251;p34"/>
          <p:cNvSpPr txBox="1"/>
          <p:nvPr/>
        </p:nvSpPr>
        <p:spPr>
          <a:xfrm>
            <a:off x="3282983" y="421572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2" name="Google Shape;1252;p34"/>
          <p:cNvSpPr txBox="1"/>
          <p:nvPr/>
        </p:nvSpPr>
        <p:spPr>
          <a:xfrm>
            <a:off x="3341764" y="3872424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3" name="Google Shape;1253;p34"/>
          <p:cNvSpPr txBox="1"/>
          <p:nvPr/>
        </p:nvSpPr>
        <p:spPr>
          <a:xfrm>
            <a:off x="1466619" y="5252940"/>
            <a:ext cx="146174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endParaRPr/>
          </a:p>
        </p:txBody>
      </p:sp>
      <p:sp>
        <p:nvSpPr>
          <p:cNvPr id="1254" name="Google Shape;1254;p34"/>
          <p:cNvSpPr txBox="1"/>
          <p:nvPr/>
        </p:nvSpPr>
        <p:spPr>
          <a:xfrm>
            <a:off x="1269669" y="3492135"/>
            <a:ext cx="16287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Current S</a:t>
            </a:r>
            <a:r>
              <a:rPr b="1" baseline="-25000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endParaRPr/>
          </a:p>
        </p:txBody>
      </p:sp>
      <p:cxnSp>
        <p:nvCxnSpPr>
          <p:cNvPr id="1255" name="Google Shape;1255;p34"/>
          <p:cNvCxnSpPr/>
          <p:nvPr/>
        </p:nvCxnSpPr>
        <p:spPr>
          <a:xfrm flipH="1" rot="10800000">
            <a:off x="2767986" y="5463960"/>
            <a:ext cx="587828" cy="3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256" name="Google Shape;1256;p34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257" name="Google Shape;1257;p34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sp>
        <p:nvSpPr>
          <p:cNvPr id="1258" name="Google Shape;1258;p34"/>
          <p:cNvSpPr txBox="1"/>
          <p:nvPr/>
        </p:nvSpPr>
        <p:spPr>
          <a:xfrm>
            <a:off x="3994911" y="4279695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259" name="Google Shape;1259;p34"/>
          <p:cNvSpPr txBox="1"/>
          <p:nvPr/>
        </p:nvSpPr>
        <p:spPr>
          <a:xfrm>
            <a:off x="893588" y="5546016"/>
            <a:ext cx="707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(Current 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-Row ) – (Pivot Col. Coeff.) (Pivot Row)</a:t>
            </a:r>
            <a:endParaRPr/>
          </a:p>
        </p:txBody>
      </p:sp>
      <p:sp>
        <p:nvSpPr>
          <p:cNvPr id="1260" name="Google Shape;1260;p34"/>
          <p:cNvSpPr txBox="1"/>
          <p:nvPr/>
        </p:nvSpPr>
        <p:spPr>
          <a:xfrm>
            <a:off x="905309" y="5895367"/>
            <a:ext cx="9570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( 0       1        0        0        0        1       2) –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(0)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(1      2/3     1/6        0        0        0        4)    </a:t>
            </a:r>
            <a:endParaRPr/>
          </a:p>
        </p:txBody>
      </p:sp>
      <p:sp>
        <p:nvSpPr>
          <p:cNvPr id="1261" name="Google Shape;1261;p34"/>
          <p:cNvSpPr txBox="1"/>
          <p:nvPr/>
        </p:nvSpPr>
        <p:spPr>
          <a:xfrm>
            <a:off x="902966" y="6258783"/>
            <a:ext cx="182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S</a:t>
            </a:r>
            <a:r>
              <a:rPr b="1" baseline="-25000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-Row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= (</a:t>
            </a:r>
            <a:endParaRPr/>
          </a:p>
        </p:txBody>
      </p:sp>
      <p:sp>
        <p:nvSpPr>
          <p:cNvPr id="1262" name="Google Shape;1262;p34"/>
          <p:cNvSpPr txBox="1"/>
          <p:nvPr/>
        </p:nvSpPr>
        <p:spPr>
          <a:xfrm>
            <a:off x="2884173" y="6270507"/>
            <a:ext cx="381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63" name="Google Shape;1263;p34"/>
          <p:cNvSpPr txBox="1"/>
          <p:nvPr/>
        </p:nvSpPr>
        <p:spPr>
          <a:xfrm>
            <a:off x="2391801" y="628457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64" name="Google Shape;1264;p34"/>
          <p:cNvSpPr txBox="1"/>
          <p:nvPr/>
        </p:nvSpPr>
        <p:spPr>
          <a:xfrm>
            <a:off x="3430470" y="6268163"/>
            <a:ext cx="435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65" name="Google Shape;1265;p34"/>
          <p:cNvSpPr txBox="1"/>
          <p:nvPr/>
        </p:nvSpPr>
        <p:spPr>
          <a:xfrm>
            <a:off x="3965038" y="6282225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66" name="Google Shape;1266;p34"/>
          <p:cNvSpPr txBox="1"/>
          <p:nvPr/>
        </p:nvSpPr>
        <p:spPr>
          <a:xfrm>
            <a:off x="4511337" y="6279879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67" name="Google Shape;1267;p34"/>
          <p:cNvSpPr txBox="1"/>
          <p:nvPr/>
        </p:nvSpPr>
        <p:spPr>
          <a:xfrm>
            <a:off x="5043562" y="6291602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68" name="Google Shape;1268;p34"/>
          <p:cNvSpPr txBox="1"/>
          <p:nvPr/>
        </p:nvSpPr>
        <p:spPr>
          <a:xfrm>
            <a:off x="5519523" y="6289257"/>
            <a:ext cx="309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69" name="Google Shape;1269;p34"/>
          <p:cNvSpPr txBox="1"/>
          <p:nvPr/>
        </p:nvSpPr>
        <p:spPr>
          <a:xfrm>
            <a:off x="5671919" y="6272841"/>
            <a:ext cx="377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70" name="Google Shape;1270;p34"/>
          <p:cNvSpPr txBox="1"/>
          <p:nvPr/>
        </p:nvSpPr>
        <p:spPr>
          <a:xfrm>
            <a:off x="3988215" y="3878784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271" name="Google Shape;1271;p34"/>
          <p:cNvSpPr txBox="1"/>
          <p:nvPr/>
        </p:nvSpPr>
        <p:spPr>
          <a:xfrm>
            <a:off x="3990553" y="4629732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272" name="Google Shape;1272;p34"/>
          <p:cNvSpPr txBox="1"/>
          <p:nvPr/>
        </p:nvSpPr>
        <p:spPr>
          <a:xfrm>
            <a:off x="4004286" y="4982101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  <p:sp>
        <p:nvSpPr>
          <p:cNvPr id="1273" name="Google Shape;1273;p34"/>
          <p:cNvSpPr txBox="1"/>
          <p:nvPr/>
        </p:nvSpPr>
        <p:spPr>
          <a:xfrm>
            <a:off x="3998925" y="5279197"/>
            <a:ext cx="5884117" cy="31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0          0           1           2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5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9" name="Google Shape;1279;p35"/>
          <p:cNvGrpSpPr/>
          <p:nvPr/>
        </p:nvGrpSpPr>
        <p:grpSpPr>
          <a:xfrm>
            <a:off x="3030616" y="1249398"/>
            <a:ext cx="7325576" cy="4861998"/>
            <a:chOff x="65315" y="2779784"/>
            <a:chExt cx="7325576" cy="4861998"/>
          </a:xfrm>
        </p:grpSpPr>
        <p:grpSp>
          <p:nvGrpSpPr>
            <p:cNvPr id="1280" name="Google Shape;1280;p35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281" name="Google Shape;1281;p35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35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3" name="Google Shape;1283;p35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284" name="Google Shape;1284;p35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285" name="Google Shape;1285;p35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6" name="Google Shape;1286;p35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7" name="Google Shape;1287;p35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8" name="Google Shape;1288;p35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9" name="Google Shape;1289;p35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0" name="Google Shape;1290;p35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1" name="Google Shape;1291;p35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2" name="Google Shape;1292;p35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3" name="Google Shape;1293;p35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4" name="Google Shape;1294;p35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5" name="Google Shape;1295;p35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6" name="Google Shape;1296;p35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97" name="Google Shape;1297;p35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298" name="Google Shape;1298;p35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299" name="Google Shape;1299;p35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300" name="Google Shape;1300;p35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301" name="Google Shape;1301;p35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/>
            </a:p>
          </p:txBody>
        </p:sp>
      </p:grpSp>
      <p:cxnSp>
        <p:nvCxnSpPr>
          <p:cNvPr id="1302" name="Google Shape;1302;p35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3" name="Google Shape;1303;p35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4" name="Google Shape;1304;p35"/>
          <p:cNvSpPr txBox="1"/>
          <p:nvPr/>
        </p:nvSpPr>
        <p:spPr>
          <a:xfrm>
            <a:off x="9753705" y="168656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5" name="Google Shape;1305;p35"/>
          <p:cNvSpPr txBox="1"/>
          <p:nvPr/>
        </p:nvSpPr>
        <p:spPr>
          <a:xfrm>
            <a:off x="9680172" y="213502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6" name="Google Shape;1306;p35"/>
          <p:cNvSpPr txBox="1"/>
          <p:nvPr/>
        </p:nvSpPr>
        <p:spPr>
          <a:xfrm>
            <a:off x="9662753" y="243112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7" name="Google Shape;1307;p35"/>
          <p:cNvSpPr txBox="1"/>
          <p:nvPr/>
        </p:nvSpPr>
        <p:spPr>
          <a:xfrm>
            <a:off x="9580019" y="275334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8" name="Google Shape;1308;p35"/>
          <p:cNvSpPr txBox="1"/>
          <p:nvPr/>
        </p:nvSpPr>
        <p:spPr>
          <a:xfrm>
            <a:off x="9588726" y="301024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9" name="Google Shape;1309;p35"/>
          <p:cNvSpPr txBox="1"/>
          <p:nvPr/>
        </p:nvSpPr>
        <p:spPr>
          <a:xfrm>
            <a:off x="3299397" y="4063309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35"/>
          <p:cNvSpPr txBox="1"/>
          <p:nvPr/>
        </p:nvSpPr>
        <p:spPr>
          <a:xfrm>
            <a:off x="3303748" y="4701717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1" name="Google Shape;1311;p35"/>
          <p:cNvSpPr txBox="1"/>
          <p:nvPr/>
        </p:nvSpPr>
        <p:spPr>
          <a:xfrm>
            <a:off x="3297050" y="4412660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2" name="Google Shape;1312;p35"/>
          <p:cNvCxnSpPr/>
          <p:nvPr/>
        </p:nvCxnSpPr>
        <p:spPr>
          <a:xfrm>
            <a:off x="3131319" y="3697808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3" name="Google Shape;1313;p35"/>
          <p:cNvSpPr txBox="1"/>
          <p:nvPr/>
        </p:nvSpPr>
        <p:spPr>
          <a:xfrm>
            <a:off x="3282985" y="370928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35"/>
          <p:cNvSpPr txBox="1"/>
          <p:nvPr/>
        </p:nvSpPr>
        <p:spPr>
          <a:xfrm>
            <a:off x="3341764" y="335191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5" name="Google Shape;1315;p35"/>
          <p:cNvSpPr txBox="1"/>
          <p:nvPr/>
        </p:nvSpPr>
        <p:spPr>
          <a:xfrm>
            <a:off x="3994911" y="3759187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316" name="Google Shape;1316;p35"/>
          <p:cNvSpPr txBox="1"/>
          <p:nvPr/>
        </p:nvSpPr>
        <p:spPr>
          <a:xfrm>
            <a:off x="3988215" y="3358276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317" name="Google Shape;1317;p35"/>
          <p:cNvSpPr txBox="1"/>
          <p:nvPr/>
        </p:nvSpPr>
        <p:spPr>
          <a:xfrm>
            <a:off x="3990553" y="4109224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318" name="Google Shape;1318;p35"/>
          <p:cNvSpPr txBox="1"/>
          <p:nvPr/>
        </p:nvSpPr>
        <p:spPr>
          <a:xfrm>
            <a:off x="4004286" y="4461593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  <p:sp>
        <p:nvSpPr>
          <p:cNvPr id="1319" name="Google Shape;1319;p35"/>
          <p:cNvSpPr txBox="1"/>
          <p:nvPr/>
        </p:nvSpPr>
        <p:spPr>
          <a:xfrm>
            <a:off x="3998925" y="4758689"/>
            <a:ext cx="5884117" cy="31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0          0           1           2</a:t>
            </a:r>
            <a:endParaRPr/>
          </a:p>
        </p:txBody>
      </p:sp>
      <p:cxnSp>
        <p:nvCxnSpPr>
          <p:cNvPr id="1320" name="Google Shape;1320;p35"/>
          <p:cNvCxnSpPr/>
          <p:nvPr/>
        </p:nvCxnSpPr>
        <p:spPr>
          <a:xfrm>
            <a:off x="3157109" y="5116299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1" name="Google Shape;1321;p35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</p:txBody>
      </p:sp>
      <p:sp>
        <p:nvSpPr>
          <p:cNvPr id="1322" name="Google Shape;1322;p35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Test</a:t>
            </a:r>
            <a:endParaRPr/>
          </a:p>
        </p:txBody>
      </p:sp>
      <p:cxnSp>
        <p:nvCxnSpPr>
          <p:cNvPr id="1323" name="Google Shape;1323;p35"/>
          <p:cNvCxnSpPr/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24" name="Google Shape;1324;p35"/>
          <p:cNvSpPr/>
          <p:nvPr/>
        </p:nvSpPr>
        <p:spPr>
          <a:xfrm>
            <a:off x="4856366" y="3775164"/>
            <a:ext cx="433086" cy="128685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35"/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36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1" name="Google Shape;1331;p36"/>
          <p:cNvGrpSpPr/>
          <p:nvPr/>
        </p:nvGrpSpPr>
        <p:grpSpPr>
          <a:xfrm>
            <a:off x="3030616" y="1249398"/>
            <a:ext cx="7325576" cy="4861998"/>
            <a:chOff x="65315" y="2779784"/>
            <a:chExt cx="7325576" cy="4861998"/>
          </a:xfrm>
        </p:grpSpPr>
        <p:grpSp>
          <p:nvGrpSpPr>
            <p:cNvPr id="1332" name="Google Shape;1332;p36"/>
            <p:cNvGrpSpPr/>
            <p:nvPr/>
          </p:nvGrpSpPr>
          <p:grpSpPr>
            <a:xfrm>
              <a:off x="154295" y="2779783"/>
              <a:ext cx="7236596" cy="4861998"/>
              <a:chOff x="154295" y="2779784"/>
              <a:chExt cx="7293427" cy="4861998"/>
            </a:xfrm>
          </p:grpSpPr>
          <p:cxnSp>
            <p:nvCxnSpPr>
              <p:cNvPr id="1333" name="Google Shape;1333;p36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4" name="Google Shape;1334;p36"/>
              <p:cNvCxnSpPr/>
              <p:nvPr/>
            </p:nvCxnSpPr>
            <p:spPr>
              <a:xfrm flipH="1" rot="-5400000">
                <a:off x="-1617090" y="5209675"/>
                <a:ext cx="4861998" cy="22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5" name="Google Shape;1335;p36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36" name="Google Shape;1336;p36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37" name="Google Shape;1337;p36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8" name="Google Shape;1338;p36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9" name="Google Shape;1339;p36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0" name="Google Shape;1340;p36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1" name="Google Shape;1341;p36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2" name="Google Shape;1342;p36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3" name="Google Shape;1343;p36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4" name="Google Shape;1344;p36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5" name="Google Shape;1345;p36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6" name="Google Shape;1346;p36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7" name="Google Shape;1347;p36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8" name="Google Shape;1348;p36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36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350" name="Google Shape;1350;p36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351" name="Google Shape;1351;p36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352" name="Google Shape;1352;p36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353" name="Google Shape;1353;p36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/>
            </a:p>
          </p:txBody>
        </p:sp>
      </p:grpSp>
      <p:cxnSp>
        <p:nvCxnSpPr>
          <p:cNvPr id="1354" name="Google Shape;1354;p36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55" name="Google Shape;1355;p36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6" name="Google Shape;1356;p36"/>
          <p:cNvSpPr txBox="1"/>
          <p:nvPr/>
        </p:nvSpPr>
        <p:spPr>
          <a:xfrm>
            <a:off x="9753705" y="168656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p36"/>
          <p:cNvSpPr txBox="1"/>
          <p:nvPr/>
        </p:nvSpPr>
        <p:spPr>
          <a:xfrm>
            <a:off x="9680172" y="213502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8" name="Google Shape;1358;p36"/>
          <p:cNvSpPr txBox="1"/>
          <p:nvPr/>
        </p:nvSpPr>
        <p:spPr>
          <a:xfrm>
            <a:off x="9662753" y="243112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9" name="Google Shape;1359;p36"/>
          <p:cNvSpPr txBox="1"/>
          <p:nvPr/>
        </p:nvSpPr>
        <p:spPr>
          <a:xfrm>
            <a:off x="9580019" y="275334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0" name="Google Shape;1360;p36"/>
          <p:cNvSpPr txBox="1"/>
          <p:nvPr/>
        </p:nvSpPr>
        <p:spPr>
          <a:xfrm>
            <a:off x="9588726" y="301024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1" name="Google Shape;1361;p36"/>
          <p:cNvSpPr txBox="1"/>
          <p:nvPr/>
        </p:nvSpPr>
        <p:spPr>
          <a:xfrm>
            <a:off x="3299397" y="4063309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36"/>
          <p:cNvSpPr txBox="1"/>
          <p:nvPr/>
        </p:nvSpPr>
        <p:spPr>
          <a:xfrm>
            <a:off x="3303748" y="4701717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3" name="Google Shape;1363;p36"/>
          <p:cNvSpPr txBox="1"/>
          <p:nvPr/>
        </p:nvSpPr>
        <p:spPr>
          <a:xfrm>
            <a:off x="3297050" y="4412660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64" name="Google Shape;1364;p36"/>
          <p:cNvCxnSpPr/>
          <p:nvPr/>
        </p:nvCxnSpPr>
        <p:spPr>
          <a:xfrm>
            <a:off x="3131319" y="3697808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5" name="Google Shape;1365;p36"/>
          <p:cNvSpPr txBox="1"/>
          <p:nvPr/>
        </p:nvSpPr>
        <p:spPr>
          <a:xfrm>
            <a:off x="3282985" y="370928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6" name="Google Shape;1366;p36"/>
          <p:cNvSpPr txBox="1"/>
          <p:nvPr/>
        </p:nvSpPr>
        <p:spPr>
          <a:xfrm>
            <a:off x="3341764" y="335191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7" name="Google Shape;1367;p36"/>
          <p:cNvSpPr txBox="1"/>
          <p:nvPr/>
        </p:nvSpPr>
        <p:spPr>
          <a:xfrm>
            <a:off x="3994911" y="3759187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368" name="Google Shape;1368;p36"/>
          <p:cNvSpPr txBox="1"/>
          <p:nvPr/>
        </p:nvSpPr>
        <p:spPr>
          <a:xfrm>
            <a:off x="3988215" y="3358276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369" name="Google Shape;1369;p36"/>
          <p:cNvSpPr txBox="1"/>
          <p:nvPr/>
        </p:nvSpPr>
        <p:spPr>
          <a:xfrm>
            <a:off x="3990553" y="4109224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370" name="Google Shape;1370;p36"/>
          <p:cNvSpPr txBox="1"/>
          <p:nvPr/>
        </p:nvSpPr>
        <p:spPr>
          <a:xfrm>
            <a:off x="4004286" y="4461593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  <p:sp>
        <p:nvSpPr>
          <p:cNvPr id="1371" name="Google Shape;1371;p36"/>
          <p:cNvSpPr txBox="1"/>
          <p:nvPr/>
        </p:nvSpPr>
        <p:spPr>
          <a:xfrm>
            <a:off x="3998925" y="4758689"/>
            <a:ext cx="5884117" cy="31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0          0           1           2</a:t>
            </a:r>
            <a:endParaRPr/>
          </a:p>
        </p:txBody>
      </p:sp>
      <p:cxnSp>
        <p:nvCxnSpPr>
          <p:cNvPr id="1372" name="Google Shape;1372;p36"/>
          <p:cNvCxnSpPr/>
          <p:nvPr/>
        </p:nvCxnSpPr>
        <p:spPr>
          <a:xfrm>
            <a:off x="3157109" y="5116299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3" name="Google Shape;1373;p36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</a:t>
            </a:r>
            <a:endParaRPr/>
          </a:p>
        </p:txBody>
      </p:sp>
      <p:sp>
        <p:nvSpPr>
          <p:cNvPr id="1374" name="Google Shape;1374;p36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Leaving Variable</a:t>
            </a:r>
            <a:endParaRPr/>
          </a:p>
        </p:txBody>
      </p:sp>
      <p:cxnSp>
        <p:nvCxnSpPr>
          <p:cNvPr id="1375" name="Google Shape;1375;p36"/>
          <p:cNvCxnSpPr/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76" name="Google Shape;1376;p36"/>
          <p:cNvSpPr/>
          <p:nvPr/>
        </p:nvSpPr>
        <p:spPr>
          <a:xfrm>
            <a:off x="4856366" y="3775164"/>
            <a:ext cx="433086" cy="128685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36"/>
          <p:cNvSpPr/>
          <p:nvPr/>
        </p:nvSpPr>
        <p:spPr>
          <a:xfrm>
            <a:off x="9215010" y="3772818"/>
            <a:ext cx="433086" cy="128685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36"/>
          <p:cNvSpPr txBox="1"/>
          <p:nvPr/>
        </p:nvSpPr>
        <p:spPr>
          <a:xfrm>
            <a:off x="9765428" y="3316074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9" name="Google Shape;1379;p36"/>
          <p:cNvSpPr txBox="1"/>
          <p:nvPr/>
        </p:nvSpPr>
        <p:spPr>
          <a:xfrm>
            <a:off x="9632543" y="375904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4*3/2=6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0" name="Google Shape;1380;p36"/>
          <p:cNvSpPr txBox="1"/>
          <p:nvPr/>
        </p:nvSpPr>
        <p:spPr>
          <a:xfrm>
            <a:off x="9627778" y="4125768"/>
            <a:ext cx="1236566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2*3/4=1.5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1" name="Google Shape;1381;p36"/>
          <p:cNvSpPr txBox="1"/>
          <p:nvPr/>
        </p:nvSpPr>
        <p:spPr>
          <a:xfrm>
            <a:off x="9637299" y="4463908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5*3/5=3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2" name="Google Shape;1382;p36"/>
          <p:cNvSpPr txBox="1"/>
          <p:nvPr/>
        </p:nvSpPr>
        <p:spPr>
          <a:xfrm>
            <a:off x="9632533" y="4759187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2/1=2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83" name="Google Shape;1383;p36"/>
          <p:cNvCxnSpPr/>
          <p:nvPr/>
        </p:nvCxnSpPr>
        <p:spPr>
          <a:xfrm rot="10800000">
            <a:off x="10735752" y="42949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384" name="Google Shape;1384;p36"/>
          <p:cNvSpPr txBox="1"/>
          <p:nvPr/>
        </p:nvSpPr>
        <p:spPr>
          <a:xfrm>
            <a:off x="10922308" y="4100718"/>
            <a:ext cx="1180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Min. Ratio</a:t>
            </a:r>
            <a:endParaRPr/>
          </a:p>
        </p:txBody>
      </p:sp>
      <p:sp>
        <p:nvSpPr>
          <p:cNvPr id="1385" name="Google Shape;1385;p36"/>
          <p:cNvSpPr txBox="1"/>
          <p:nvPr/>
        </p:nvSpPr>
        <p:spPr>
          <a:xfrm>
            <a:off x="1737113" y="4072214"/>
            <a:ext cx="1254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  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  <p:sp>
        <p:nvSpPr>
          <p:cNvPr id="1386" name="Google Shape;1386;p36"/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endParaRPr/>
          </a:p>
        </p:txBody>
      </p:sp>
      <p:sp>
        <p:nvSpPr>
          <p:cNvPr id="1387" name="Google Shape;1387;p36"/>
          <p:cNvSpPr/>
          <p:nvPr/>
        </p:nvSpPr>
        <p:spPr>
          <a:xfrm rot="-5400000">
            <a:off x="6607629" y="136752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36"/>
          <p:cNvSpPr/>
          <p:nvPr/>
        </p:nvSpPr>
        <p:spPr>
          <a:xfrm rot="-5400000">
            <a:off x="4936164" y="4071984"/>
            <a:ext cx="273494" cy="4330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37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4" name="Google Shape;1394;p37"/>
          <p:cNvGrpSpPr/>
          <p:nvPr/>
        </p:nvGrpSpPr>
        <p:grpSpPr>
          <a:xfrm>
            <a:off x="3030616" y="1249399"/>
            <a:ext cx="7325576" cy="5482324"/>
            <a:chOff x="65315" y="2779784"/>
            <a:chExt cx="7325576" cy="5482324"/>
          </a:xfrm>
        </p:grpSpPr>
        <p:grpSp>
          <p:nvGrpSpPr>
            <p:cNvPr id="1395" name="Google Shape;1395;p37"/>
            <p:cNvGrpSpPr/>
            <p:nvPr/>
          </p:nvGrpSpPr>
          <p:grpSpPr>
            <a:xfrm>
              <a:off x="154295" y="2779784"/>
              <a:ext cx="7236596" cy="5482324"/>
              <a:chOff x="154295" y="2779784"/>
              <a:chExt cx="7293427" cy="5482324"/>
            </a:xfrm>
          </p:grpSpPr>
          <p:cxnSp>
            <p:nvCxnSpPr>
              <p:cNvPr id="1396" name="Google Shape;1396;p37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7" name="Google Shape;1397;p37"/>
              <p:cNvCxnSpPr/>
              <p:nvPr/>
            </p:nvCxnSpPr>
            <p:spPr>
              <a:xfrm>
                <a:off x="812801" y="2779784"/>
                <a:ext cx="0" cy="54823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37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399" name="Google Shape;1399;p37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00" name="Google Shape;1400;p37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Google Shape;1401;p37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2" name="Google Shape;1402;p37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3" name="Google Shape;1403;p37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4" name="Google Shape;1404;p37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37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6" name="Google Shape;1406;p37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37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8" name="Google Shape;1408;p37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9" name="Google Shape;1409;p37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0" name="Google Shape;1410;p37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1" name="Google Shape;1411;p37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2" name="Google Shape;1412;p37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413" name="Google Shape;1413;p37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414" name="Google Shape;1414;p37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415" name="Google Shape;1415;p37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416" name="Google Shape;1416;p37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/>
            </a:p>
          </p:txBody>
        </p:sp>
      </p:grpSp>
      <p:cxnSp>
        <p:nvCxnSpPr>
          <p:cNvPr id="1417" name="Google Shape;1417;p37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8" name="Google Shape;1418;p37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9" name="Google Shape;1419;p37"/>
          <p:cNvSpPr txBox="1"/>
          <p:nvPr/>
        </p:nvSpPr>
        <p:spPr>
          <a:xfrm>
            <a:off x="9753705" y="168656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0" name="Google Shape;1420;p37"/>
          <p:cNvSpPr txBox="1"/>
          <p:nvPr/>
        </p:nvSpPr>
        <p:spPr>
          <a:xfrm>
            <a:off x="9680172" y="213502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1" name="Google Shape;1421;p37"/>
          <p:cNvSpPr txBox="1"/>
          <p:nvPr/>
        </p:nvSpPr>
        <p:spPr>
          <a:xfrm>
            <a:off x="9662753" y="243112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2" name="Google Shape;1422;p37"/>
          <p:cNvSpPr txBox="1"/>
          <p:nvPr/>
        </p:nvSpPr>
        <p:spPr>
          <a:xfrm>
            <a:off x="9580019" y="275334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37"/>
          <p:cNvSpPr txBox="1"/>
          <p:nvPr/>
        </p:nvSpPr>
        <p:spPr>
          <a:xfrm>
            <a:off x="9588726" y="301024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4" name="Google Shape;1424;p37"/>
          <p:cNvSpPr txBox="1"/>
          <p:nvPr/>
        </p:nvSpPr>
        <p:spPr>
          <a:xfrm>
            <a:off x="3299397" y="4063309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5" name="Google Shape;1425;p37"/>
          <p:cNvSpPr txBox="1"/>
          <p:nvPr/>
        </p:nvSpPr>
        <p:spPr>
          <a:xfrm>
            <a:off x="3303748" y="4701717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6" name="Google Shape;1426;p37"/>
          <p:cNvSpPr txBox="1"/>
          <p:nvPr/>
        </p:nvSpPr>
        <p:spPr>
          <a:xfrm>
            <a:off x="3297050" y="4412660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27" name="Google Shape;1427;p37"/>
          <p:cNvCxnSpPr/>
          <p:nvPr/>
        </p:nvCxnSpPr>
        <p:spPr>
          <a:xfrm>
            <a:off x="3131319" y="3697808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8" name="Google Shape;1428;p37"/>
          <p:cNvSpPr txBox="1"/>
          <p:nvPr/>
        </p:nvSpPr>
        <p:spPr>
          <a:xfrm>
            <a:off x="3282985" y="370928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9" name="Google Shape;1429;p37"/>
          <p:cNvSpPr txBox="1"/>
          <p:nvPr/>
        </p:nvSpPr>
        <p:spPr>
          <a:xfrm>
            <a:off x="3341764" y="335191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0" name="Google Shape;1430;p37"/>
          <p:cNvSpPr txBox="1"/>
          <p:nvPr/>
        </p:nvSpPr>
        <p:spPr>
          <a:xfrm>
            <a:off x="3994911" y="3759187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431" name="Google Shape;1431;p37"/>
          <p:cNvSpPr txBox="1"/>
          <p:nvPr/>
        </p:nvSpPr>
        <p:spPr>
          <a:xfrm>
            <a:off x="3988215" y="3358276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432" name="Google Shape;1432;p37"/>
          <p:cNvSpPr txBox="1"/>
          <p:nvPr/>
        </p:nvSpPr>
        <p:spPr>
          <a:xfrm>
            <a:off x="3990553" y="4109224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433" name="Google Shape;1433;p37"/>
          <p:cNvSpPr txBox="1"/>
          <p:nvPr/>
        </p:nvSpPr>
        <p:spPr>
          <a:xfrm>
            <a:off x="4004286" y="4461593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  <p:sp>
        <p:nvSpPr>
          <p:cNvPr id="1434" name="Google Shape;1434;p37"/>
          <p:cNvSpPr txBox="1"/>
          <p:nvPr/>
        </p:nvSpPr>
        <p:spPr>
          <a:xfrm>
            <a:off x="3998925" y="4758689"/>
            <a:ext cx="5884117" cy="31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0          0           1           2</a:t>
            </a:r>
            <a:endParaRPr/>
          </a:p>
        </p:txBody>
      </p:sp>
      <p:cxnSp>
        <p:nvCxnSpPr>
          <p:cNvPr id="1435" name="Google Shape;1435;p37"/>
          <p:cNvCxnSpPr/>
          <p:nvPr/>
        </p:nvCxnSpPr>
        <p:spPr>
          <a:xfrm>
            <a:off x="3157109" y="5116299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6" name="Google Shape;1436;p37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endParaRPr/>
          </a:p>
        </p:txBody>
      </p:sp>
      <p:sp>
        <p:nvSpPr>
          <p:cNvPr id="1437" name="Google Shape;1437;p37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/>
          </a:p>
        </p:txBody>
      </p:sp>
      <p:cxnSp>
        <p:nvCxnSpPr>
          <p:cNvPr id="1438" name="Google Shape;1438;p37"/>
          <p:cNvCxnSpPr/>
          <p:nvPr/>
        </p:nvCxnSpPr>
        <p:spPr>
          <a:xfrm>
            <a:off x="4776989" y="3006786"/>
            <a:ext cx="0" cy="436786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39" name="Google Shape;1439;p37"/>
          <p:cNvSpPr/>
          <p:nvPr/>
        </p:nvSpPr>
        <p:spPr>
          <a:xfrm>
            <a:off x="4856366" y="3775164"/>
            <a:ext cx="433086" cy="128685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37"/>
          <p:cNvSpPr/>
          <p:nvPr/>
        </p:nvSpPr>
        <p:spPr>
          <a:xfrm>
            <a:off x="9215010" y="3772818"/>
            <a:ext cx="433086" cy="128685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37"/>
          <p:cNvSpPr txBox="1"/>
          <p:nvPr/>
        </p:nvSpPr>
        <p:spPr>
          <a:xfrm>
            <a:off x="9765428" y="3316074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2" name="Google Shape;1442;p37"/>
          <p:cNvSpPr txBox="1"/>
          <p:nvPr/>
        </p:nvSpPr>
        <p:spPr>
          <a:xfrm>
            <a:off x="9632543" y="375904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4*3/2=6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3" name="Google Shape;1443;p37"/>
          <p:cNvSpPr txBox="1"/>
          <p:nvPr/>
        </p:nvSpPr>
        <p:spPr>
          <a:xfrm>
            <a:off x="9627778" y="4125768"/>
            <a:ext cx="1236566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2*3/4=1.5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4" name="Google Shape;1444;p37"/>
          <p:cNvSpPr txBox="1"/>
          <p:nvPr/>
        </p:nvSpPr>
        <p:spPr>
          <a:xfrm>
            <a:off x="9637299" y="4463908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5*3/5=3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5" name="Google Shape;1445;p37"/>
          <p:cNvSpPr txBox="1"/>
          <p:nvPr/>
        </p:nvSpPr>
        <p:spPr>
          <a:xfrm>
            <a:off x="9632533" y="4759187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2/1=2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6" name="Google Shape;1446;p37"/>
          <p:cNvCxnSpPr/>
          <p:nvPr/>
        </p:nvCxnSpPr>
        <p:spPr>
          <a:xfrm rot="10800000">
            <a:off x="10735752" y="4294991"/>
            <a:ext cx="218045" cy="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447" name="Google Shape;1447;p37"/>
          <p:cNvSpPr txBox="1"/>
          <p:nvPr/>
        </p:nvSpPr>
        <p:spPr>
          <a:xfrm>
            <a:off x="10922308" y="4100718"/>
            <a:ext cx="11800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Min. Ratio</a:t>
            </a:r>
            <a:endParaRPr/>
          </a:p>
        </p:txBody>
      </p:sp>
      <p:sp>
        <p:nvSpPr>
          <p:cNvPr id="1448" name="Google Shape;1448;p37"/>
          <p:cNvSpPr txBox="1"/>
          <p:nvPr/>
        </p:nvSpPr>
        <p:spPr>
          <a:xfrm>
            <a:off x="1737113" y="4072214"/>
            <a:ext cx="1254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   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Leaves</a:t>
            </a:r>
            <a:endParaRPr/>
          </a:p>
        </p:txBody>
      </p:sp>
      <p:sp>
        <p:nvSpPr>
          <p:cNvPr id="1449" name="Google Shape;1449;p37"/>
          <p:cNvSpPr txBox="1"/>
          <p:nvPr/>
        </p:nvSpPr>
        <p:spPr>
          <a:xfrm>
            <a:off x="1722830" y="3743600"/>
            <a:ext cx="125403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baseline="-25000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Enters</a:t>
            </a:r>
            <a:endParaRPr/>
          </a:p>
        </p:txBody>
      </p:sp>
      <p:sp>
        <p:nvSpPr>
          <p:cNvPr id="1450" name="Google Shape;1450;p37"/>
          <p:cNvSpPr/>
          <p:nvPr/>
        </p:nvSpPr>
        <p:spPr>
          <a:xfrm rot="-5400000">
            <a:off x="6607629" y="1367524"/>
            <a:ext cx="339635" cy="5830387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37"/>
          <p:cNvSpPr/>
          <p:nvPr/>
        </p:nvSpPr>
        <p:spPr>
          <a:xfrm rot="-5400000">
            <a:off x="4936164" y="4071984"/>
            <a:ext cx="273494" cy="4330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2" name="Google Shape;1452;p37"/>
          <p:cNvCxnSpPr/>
          <p:nvPr/>
        </p:nvCxnSpPr>
        <p:spPr>
          <a:xfrm>
            <a:off x="3166630" y="5497301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3" name="Google Shape;1453;p37"/>
          <p:cNvSpPr txBox="1"/>
          <p:nvPr/>
        </p:nvSpPr>
        <p:spPr>
          <a:xfrm>
            <a:off x="3278221" y="546189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4" name="Google Shape;1454;p37"/>
          <p:cNvSpPr txBox="1"/>
          <p:nvPr/>
        </p:nvSpPr>
        <p:spPr>
          <a:xfrm>
            <a:off x="3365573" y="516167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5" name="Google Shape;1455;p37"/>
          <p:cNvSpPr txBox="1"/>
          <p:nvPr/>
        </p:nvSpPr>
        <p:spPr>
          <a:xfrm>
            <a:off x="3278219" y="5704781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6" name="Google Shape;1456;p37"/>
          <p:cNvSpPr txBox="1"/>
          <p:nvPr/>
        </p:nvSpPr>
        <p:spPr>
          <a:xfrm>
            <a:off x="3263711" y="5936664"/>
            <a:ext cx="532405" cy="3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7" name="Google Shape;1457;p37"/>
          <p:cNvSpPr txBox="1"/>
          <p:nvPr/>
        </p:nvSpPr>
        <p:spPr>
          <a:xfrm>
            <a:off x="3273233" y="6203368"/>
            <a:ext cx="532405" cy="3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8" name="Google Shape;1458;p37"/>
          <p:cNvSpPr txBox="1"/>
          <p:nvPr/>
        </p:nvSpPr>
        <p:spPr>
          <a:xfrm>
            <a:off x="3971501" y="5790392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-1/8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3/4         0           0         3/2</a:t>
            </a:r>
            <a:endParaRPr/>
          </a:p>
        </p:txBody>
      </p:sp>
      <p:sp>
        <p:nvSpPr>
          <p:cNvPr id="1459" name="Google Shape;1459;p37"/>
          <p:cNvSpPr txBox="1"/>
          <p:nvPr/>
        </p:nvSpPr>
        <p:spPr>
          <a:xfrm>
            <a:off x="3997737" y="5168032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3/4          1/2         0           0          21</a:t>
            </a:r>
            <a:endParaRPr/>
          </a:p>
        </p:txBody>
      </p:sp>
      <p:sp>
        <p:nvSpPr>
          <p:cNvPr id="1460" name="Google Shape;1460;p37"/>
          <p:cNvSpPr txBox="1"/>
          <p:nvPr/>
        </p:nvSpPr>
        <p:spPr>
          <a:xfrm>
            <a:off x="3975858" y="5511799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0             1/4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-1/2         0           0           3</a:t>
            </a:r>
            <a:endParaRPr/>
          </a:p>
        </p:txBody>
      </p:sp>
      <p:sp>
        <p:nvSpPr>
          <p:cNvPr id="1461" name="Google Shape;1461;p37"/>
          <p:cNvSpPr txBox="1"/>
          <p:nvPr/>
        </p:nvSpPr>
        <p:spPr>
          <a:xfrm>
            <a:off x="3970945" y="6042749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3/8        -5/4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5/2</a:t>
            </a:r>
            <a:endParaRPr/>
          </a:p>
        </p:txBody>
      </p:sp>
      <p:sp>
        <p:nvSpPr>
          <p:cNvPr id="1462" name="Google Shape;1462;p37"/>
          <p:cNvSpPr txBox="1"/>
          <p:nvPr/>
        </p:nvSpPr>
        <p:spPr>
          <a:xfrm>
            <a:off x="3966182" y="6309452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1/8        -3/4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0           1         1/2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8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8" name="Google Shape;1468;p38"/>
          <p:cNvGrpSpPr/>
          <p:nvPr/>
        </p:nvGrpSpPr>
        <p:grpSpPr>
          <a:xfrm>
            <a:off x="3030616" y="1249399"/>
            <a:ext cx="7325576" cy="5482324"/>
            <a:chOff x="65315" y="2779784"/>
            <a:chExt cx="7325576" cy="5482324"/>
          </a:xfrm>
        </p:grpSpPr>
        <p:grpSp>
          <p:nvGrpSpPr>
            <p:cNvPr id="1469" name="Google Shape;1469;p38"/>
            <p:cNvGrpSpPr/>
            <p:nvPr/>
          </p:nvGrpSpPr>
          <p:grpSpPr>
            <a:xfrm>
              <a:off x="154295" y="2779784"/>
              <a:ext cx="7236596" cy="5482324"/>
              <a:chOff x="154295" y="2779784"/>
              <a:chExt cx="7293427" cy="5482324"/>
            </a:xfrm>
          </p:grpSpPr>
          <p:cxnSp>
            <p:nvCxnSpPr>
              <p:cNvPr id="1470" name="Google Shape;1470;p38"/>
              <p:cNvCxnSpPr/>
              <p:nvPr/>
            </p:nvCxnSpPr>
            <p:spPr>
              <a:xfrm>
                <a:off x="174171" y="3193995"/>
                <a:ext cx="727355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1" name="Google Shape;1471;p38"/>
              <p:cNvCxnSpPr/>
              <p:nvPr/>
            </p:nvCxnSpPr>
            <p:spPr>
              <a:xfrm>
                <a:off x="812801" y="2779784"/>
                <a:ext cx="0" cy="548232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2" name="Google Shape;1472;p38"/>
              <p:cNvCxnSpPr/>
              <p:nvPr/>
            </p:nvCxnSpPr>
            <p:spPr>
              <a:xfrm>
                <a:off x="154295" y="3570544"/>
                <a:ext cx="729342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73" name="Google Shape;1473;p38"/>
              <p:cNvCxnSpPr/>
              <p:nvPr/>
            </p:nvCxnSpPr>
            <p:spPr>
              <a:xfrm>
                <a:off x="180799" y="4849525"/>
                <a:ext cx="726692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74" name="Google Shape;1474;p38"/>
            <p:cNvSpPr txBox="1"/>
            <p:nvPr/>
          </p:nvSpPr>
          <p:spPr>
            <a:xfrm>
              <a:off x="378808" y="3210581"/>
              <a:ext cx="388847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Z        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5" name="Google Shape;1475;p38"/>
            <p:cNvSpPr txBox="1"/>
            <p:nvPr/>
          </p:nvSpPr>
          <p:spPr>
            <a:xfrm>
              <a:off x="988414" y="2788209"/>
              <a:ext cx="616083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1" lang="en-US" sz="22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</a:t>
              </a:r>
              <a:r>
                <a:rPr b="1" i="1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1" baseline="-25000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2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 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s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1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</a:t>
              </a:r>
              <a:r>
                <a:rPr b="1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</a:t>
              </a:r>
              <a:endParaRPr b="1" i="0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6" name="Google Shape;1476;p38"/>
            <p:cNvSpPr txBox="1"/>
            <p:nvPr/>
          </p:nvSpPr>
          <p:spPr>
            <a:xfrm>
              <a:off x="326729" y="3515348"/>
              <a:ext cx="518285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7" name="Google Shape;1477;p38"/>
            <p:cNvSpPr txBox="1"/>
            <p:nvPr/>
          </p:nvSpPr>
          <p:spPr>
            <a:xfrm>
              <a:off x="322374" y="3837567"/>
              <a:ext cx="522608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8" name="Google Shape;1478;p38"/>
            <p:cNvSpPr txBox="1"/>
            <p:nvPr/>
          </p:nvSpPr>
          <p:spPr>
            <a:xfrm>
              <a:off x="331081" y="4120597"/>
              <a:ext cx="488046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9" name="Google Shape;1479;p38"/>
            <p:cNvSpPr txBox="1"/>
            <p:nvPr/>
          </p:nvSpPr>
          <p:spPr>
            <a:xfrm>
              <a:off x="326725" y="4377501"/>
              <a:ext cx="492369" cy="542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r>
                <a:rPr b="0" baseline="-25000" i="0" lang="en-US" sz="24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r>
                <a:rPr b="0" i="0" lang="en-US" sz="24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	</a:t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0" name="Google Shape;1480;p38"/>
            <p:cNvSpPr txBox="1"/>
            <p:nvPr/>
          </p:nvSpPr>
          <p:spPr>
            <a:xfrm>
              <a:off x="6200727" y="3615498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24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1" name="Google Shape;1481;p38"/>
            <p:cNvSpPr txBox="1"/>
            <p:nvPr/>
          </p:nvSpPr>
          <p:spPr>
            <a:xfrm>
              <a:off x="6209434" y="3937717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6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38"/>
            <p:cNvSpPr txBox="1"/>
            <p:nvPr/>
          </p:nvSpPr>
          <p:spPr>
            <a:xfrm>
              <a:off x="6218141" y="420768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3" name="Google Shape;1483;p38"/>
            <p:cNvSpPr txBox="1"/>
            <p:nvPr/>
          </p:nvSpPr>
          <p:spPr>
            <a:xfrm>
              <a:off x="6226848" y="4490714"/>
              <a:ext cx="717015" cy="433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2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4" name="Google Shape;1484;p38"/>
            <p:cNvSpPr txBox="1"/>
            <p:nvPr/>
          </p:nvSpPr>
          <p:spPr>
            <a:xfrm>
              <a:off x="6209434" y="3219253"/>
              <a:ext cx="717015" cy="346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0</a:t>
              </a:r>
              <a:endParaRPr/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1" marL="0" marR="0" rtl="0" algn="l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5" name="Google Shape;1485;p38"/>
            <p:cNvSpPr txBox="1"/>
            <p:nvPr/>
          </p:nvSpPr>
          <p:spPr>
            <a:xfrm>
              <a:off x="65315" y="2866587"/>
              <a:ext cx="836018" cy="381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Basic</a:t>
              </a:r>
              <a:endParaRPr b="1" i="0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6" name="Google Shape;1486;p38"/>
            <p:cNvSpPr txBox="1"/>
            <p:nvPr/>
          </p:nvSpPr>
          <p:spPr>
            <a:xfrm>
              <a:off x="997121" y="3188806"/>
              <a:ext cx="6160838" cy="312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-5          -4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487" name="Google Shape;1487;p38"/>
            <p:cNvSpPr txBox="1"/>
            <p:nvPr/>
          </p:nvSpPr>
          <p:spPr>
            <a:xfrm>
              <a:off x="1031954" y="3615529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6            4              1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0           0           0</a:t>
              </a:r>
              <a:endParaRPr/>
            </a:p>
          </p:txBody>
        </p:sp>
        <p:sp>
          <p:nvSpPr>
            <p:cNvPr id="1488" name="Google Shape;1488;p38"/>
            <p:cNvSpPr txBox="1"/>
            <p:nvPr/>
          </p:nvSpPr>
          <p:spPr>
            <a:xfrm>
              <a:off x="1027598" y="3911622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1            2              0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1           0           0</a:t>
              </a:r>
              <a:endParaRPr/>
            </a:p>
          </p:txBody>
        </p:sp>
        <p:sp>
          <p:nvSpPr>
            <p:cNvPr id="1489" name="Google Shape;1489;p38"/>
            <p:cNvSpPr txBox="1"/>
            <p:nvPr/>
          </p:nvSpPr>
          <p:spPr>
            <a:xfrm>
              <a:off x="942854" y="420771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0           1           0</a:t>
              </a:r>
              <a:endParaRPr/>
            </a:p>
          </p:txBody>
        </p:sp>
        <p:sp>
          <p:nvSpPr>
            <p:cNvPr id="1490" name="Google Shape;1490;p38"/>
            <p:cNvSpPr txBox="1"/>
            <p:nvPr/>
          </p:nvSpPr>
          <p:spPr>
            <a:xfrm>
              <a:off x="1035969" y="4490745"/>
              <a:ext cx="4990024" cy="329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0            1              0</a:t>
              </a:r>
              <a:r>
                <a:rPr b="1" baseline="-25000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0           0           1</a:t>
              </a:r>
              <a:endParaRPr/>
            </a:p>
          </p:txBody>
        </p:sp>
      </p:grpSp>
      <p:cxnSp>
        <p:nvCxnSpPr>
          <p:cNvPr id="1491" name="Google Shape;1491;p38"/>
          <p:cNvCxnSpPr/>
          <p:nvPr/>
        </p:nvCxnSpPr>
        <p:spPr>
          <a:xfrm flipH="1" rot="-5400000">
            <a:off x="6550852" y="4303981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2" name="Google Shape;1492;p38"/>
          <p:cNvCxnSpPr/>
          <p:nvPr/>
        </p:nvCxnSpPr>
        <p:spPr>
          <a:xfrm flipH="1" rot="-5400000">
            <a:off x="7304150" y="4299625"/>
            <a:ext cx="4861998" cy="219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3" name="Google Shape;1493;p38"/>
          <p:cNvSpPr txBox="1"/>
          <p:nvPr/>
        </p:nvSpPr>
        <p:spPr>
          <a:xfrm>
            <a:off x="9753705" y="1686567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4" name="Google Shape;1494;p38"/>
          <p:cNvSpPr txBox="1"/>
          <p:nvPr/>
        </p:nvSpPr>
        <p:spPr>
          <a:xfrm>
            <a:off x="9680172" y="213502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24/6 = 4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5" name="Google Shape;1495;p38"/>
          <p:cNvSpPr txBox="1"/>
          <p:nvPr/>
        </p:nvSpPr>
        <p:spPr>
          <a:xfrm>
            <a:off x="9662753" y="2431122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6/1  = 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6" name="Google Shape;1496;p38"/>
          <p:cNvSpPr txBox="1"/>
          <p:nvPr/>
        </p:nvSpPr>
        <p:spPr>
          <a:xfrm>
            <a:off x="9580019" y="2753341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1/-1  =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7" name="Google Shape;1497;p38"/>
          <p:cNvSpPr txBox="1"/>
          <p:nvPr/>
        </p:nvSpPr>
        <p:spPr>
          <a:xfrm>
            <a:off x="9588726" y="3010245"/>
            <a:ext cx="183725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2/0  =</a:t>
            </a: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∞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8" name="Google Shape;1498;p38"/>
          <p:cNvSpPr txBox="1"/>
          <p:nvPr/>
        </p:nvSpPr>
        <p:spPr>
          <a:xfrm>
            <a:off x="3299397" y="4063309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9" name="Google Shape;1499;p38"/>
          <p:cNvSpPr txBox="1"/>
          <p:nvPr/>
        </p:nvSpPr>
        <p:spPr>
          <a:xfrm>
            <a:off x="3303748" y="4701717"/>
            <a:ext cx="492369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0" name="Google Shape;1500;p38"/>
          <p:cNvSpPr txBox="1"/>
          <p:nvPr/>
        </p:nvSpPr>
        <p:spPr>
          <a:xfrm>
            <a:off x="3297050" y="4412660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1" name="Google Shape;1501;p38"/>
          <p:cNvCxnSpPr/>
          <p:nvPr/>
        </p:nvCxnSpPr>
        <p:spPr>
          <a:xfrm>
            <a:off x="3131319" y="3697808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2" name="Google Shape;1502;p38"/>
          <p:cNvSpPr txBox="1"/>
          <p:nvPr/>
        </p:nvSpPr>
        <p:spPr>
          <a:xfrm>
            <a:off x="3282985" y="3709284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3" name="Google Shape;1503;p38"/>
          <p:cNvSpPr txBox="1"/>
          <p:nvPr/>
        </p:nvSpPr>
        <p:spPr>
          <a:xfrm>
            <a:off x="3341764" y="335191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4" name="Google Shape;1504;p38"/>
          <p:cNvSpPr txBox="1"/>
          <p:nvPr/>
        </p:nvSpPr>
        <p:spPr>
          <a:xfrm>
            <a:off x="3994911" y="3759187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2/3          1/6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0          0           0           4</a:t>
            </a:r>
            <a:endParaRPr/>
          </a:p>
        </p:txBody>
      </p:sp>
      <p:sp>
        <p:nvSpPr>
          <p:cNvPr id="1505" name="Google Shape;1505;p38"/>
          <p:cNvSpPr txBox="1"/>
          <p:nvPr/>
        </p:nvSpPr>
        <p:spPr>
          <a:xfrm>
            <a:off x="3988215" y="3358276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-2/3           5/6         0           0           0	          20</a:t>
            </a:r>
            <a:endParaRPr/>
          </a:p>
        </p:txBody>
      </p:sp>
      <p:sp>
        <p:nvSpPr>
          <p:cNvPr id="1506" name="Google Shape;1506;p38"/>
          <p:cNvSpPr txBox="1"/>
          <p:nvPr/>
        </p:nvSpPr>
        <p:spPr>
          <a:xfrm>
            <a:off x="3990553" y="4109224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4/3         -1/6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1          0           0           2</a:t>
            </a:r>
            <a:endParaRPr/>
          </a:p>
        </p:txBody>
      </p:sp>
      <p:sp>
        <p:nvSpPr>
          <p:cNvPr id="1507" name="Google Shape;1507;p38"/>
          <p:cNvSpPr txBox="1"/>
          <p:nvPr/>
        </p:nvSpPr>
        <p:spPr>
          <a:xfrm>
            <a:off x="4004286" y="4461593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5/3          1/6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1           0           5</a:t>
            </a:r>
            <a:endParaRPr/>
          </a:p>
        </p:txBody>
      </p:sp>
      <p:sp>
        <p:nvSpPr>
          <p:cNvPr id="1508" name="Google Shape;1508;p38"/>
          <p:cNvSpPr txBox="1"/>
          <p:nvPr/>
        </p:nvSpPr>
        <p:spPr>
          <a:xfrm>
            <a:off x="3998925" y="4758689"/>
            <a:ext cx="5884117" cy="312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0            1              0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0          0           1           2</a:t>
            </a:r>
            <a:endParaRPr/>
          </a:p>
        </p:txBody>
      </p:sp>
      <p:cxnSp>
        <p:nvCxnSpPr>
          <p:cNvPr id="1509" name="Google Shape;1509;p38"/>
          <p:cNvCxnSpPr/>
          <p:nvPr/>
        </p:nvCxnSpPr>
        <p:spPr>
          <a:xfrm>
            <a:off x="3157109" y="5116299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0" name="Google Shape;1510;p38"/>
          <p:cNvSpPr txBox="1"/>
          <p:nvPr/>
        </p:nvSpPr>
        <p:spPr>
          <a:xfrm>
            <a:off x="178519" y="1380299"/>
            <a:ext cx="56083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</a:t>
            </a:r>
            <a:endParaRPr/>
          </a:p>
        </p:txBody>
      </p:sp>
      <p:sp>
        <p:nvSpPr>
          <p:cNvPr id="1511" name="Google Shape;1511;p38"/>
          <p:cNvSpPr txBox="1"/>
          <p:nvPr/>
        </p:nvSpPr>
        <p:spPr>
          <a:xfrm>
            <a:off x="69659" y="1950715"/>
            <a:ext cx="273885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 Condition</a:t>
            </a:r>
            <a:endParaRPr/>
          </a:p>
        </p:txBody>
      </p:sp>
      <p:sp>
        <p:nvSpPr>
          <p:cNvPr id="1512" name="Google Shape;1512;p38"/>
          <p:cNvSpPr txBox="1"/>
          <p:nvPr/>
        </p:nvSpPr>
        <p:spPr>
          <a:xfrm>
            <a:off x="9765428" y="3316074"/>
            <a:ext cx="836018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3" name="Google Shape;1513;p38"/>
          <p:cNvSpPr txBox="1"/>
          <p:nvPr/>
        </p:nvSpPr>
        <p:spPr>
          <a:xfrm>
            <a:off x="9632543" y="3759049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4*3/2=6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38"/>
          <p:cNvSpPr txBox="1"/>
          <p:nvPr/>
        </p:nvSpPr>
        <p:spPr>
          <a:xfrm>
            <a:off x="9627778" y="4125768"/>
            <a:ext cx="1236566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2*3/4=1.5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5" name="Google Shape;1515;p38"/>
          <p:cNvSpPr txBox="1"/>
          <p:nvPr/>
        </p:nvSpPr>
        <p:spPr>
          <a:xfrm>
            <a:off x="9637299" y="4463908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5*3/5=3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6" name="Google Shape;1516;p38"/>
          <p:cNvSpPr txBox="1"/>
          <p:nvPr/>
        </p:nvSpPr>
        <p:spPr>
          <a:xfrm>
            <a:off x="9632533" y="4759187"/>
            <a:ext cx="131473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2/1=2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7" name="Google Shape;1517;p38"/>
          <p:cNvCxnSpPr/>
          <p:nvPr/>
        </p:nvCxnSpPr>
        <p:spPr>
          <a:xfrm>
            <a:off x="3166630" y="5497301"/>
            <a:ext cx="723659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8" name="Google Shape;1518;p38"/>
          <p:cNvSpPr txBox="1"/>
          <p:nvPr/>
        </p:nvSpPr>
        <p:spPr>
          <a:xfrm>
            <a:off x="3278221" y="5461895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9" name="Google Shape;1519;p38"/>
          <p:cNvSpPr txBox="1"/>
          <p:nvPr/>
        </p:nvSpPr>
        <p:spPr>
          <a:xfrm>
            <a:off x="3365573" y="5161676"/>
            <a:ext cx="388847" cy="381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       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0" name="Google Shape;1520;p38"/>
          <p:cNvSpPr txBox="1"/>
          <p:nvPr/>
        </p:nvSpPr>
        <p:spPr>
          <a:xfrm>
            <a:off x="3278219" y="5704781"/>
            <a:ext cx="522608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2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1" name="Google Shape;1521;p38"/>
          <p:cNvSpPr txBox="1"/>
          <p:nvPr/>
        </p:nvSpPr>
        <p:spPr>
          <a:xfrm>
            <a:off x="3263711" y="5936664"/>
            <a:ext cx="532405" cy="3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2" name="Google Shape;1522;p38"/>
          <p:cNvSpPr txBox="1"/>
          <p:nvPr/>
        </p:nvSpPr>
        <p:spPr>
          <a:xfrm>
            <a:off x="3273233" y="6203368"/>
            <a:ext cx="532405" cy="370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3" name="Google Shape;1523;p38"/>
          <p:cNvSpPr txBox="1"/>
          <p:nvPr/>
        </p:nvSpPr>
        <p:spPr>
          <a:xfrm>
            <a:off x="3971501" y="5790392"/>
            <a:ext cx="5892490" cy="364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1            -1/8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3/4         0           0         3/2</a:t>
            </a:r>
            <a:endParaRPr/>
          </a:p>
        </p:txBody>
      </p:sp>
      <p:sp>
        <p:nvSpPr>
          <p:cNvPr id="1524" name="Google Shape;1524;p38"/>
          <p:cNvSpPr txBox="1"/>
          <p:nvPr/>
        </p:nvSpPr>
        <p:spPr>
          <a:xfrm>
            <a:off x="3997737" y="5168032"/>
            <a:ext cx="6160838" cy="3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3/4          1/2         0           0          21</a:t>
            </a:r>
            <a:endParaRPr/>
          </a:p>
        </p:txBody>
      </p:sp>
      <p:sp>
        <p:nvSpPr>
          <p:cNvPr id="1525" name="Google Shape;1525;p38"/>
          <p:cNvSpPr txBox="1"/>
          <p:nvPr/>
        </p:nvSpPr>
        <p:spPr>
          <a:xfrm>
            <a:off x="3975858" y="5511799"/>
            <a:ext cx="57587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         0             1/4    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-1/2         0           0           3</a:t>
            </a:r>
            <a:endParaRPr/>
          </a:p>
        </p:txBody>
      </p:sp>
      <p:sp>
        <p:nvSpPr>
          <p:cNvPr id="1526" name="Google Shape;1526;p38"/>
          <p:cNvSpPr txBox="1"/>
          <p:nvPr/>
        </p:nvSpPr>
        <p:spPr>
          <a:xfrm>
            <a:off x="3970945" y="6042749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3/8        -5/4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1           0         5/2</a:t>
            </a:r>
            <a:endParaRPr/>
          </a:p>
        </p:txBody>
      </p:sp>
      <p:sp>
        <p:nvSpPr>
          <p:cNvPr id="1527" name="Google Shape;1527;p38"/>
          <p:cNvSpPr txBox="1"/>
          <p:nvPr/>
        </p:nvSpPr>
        <p:spPr>
          <a:xfrm>
            <a:off x="3966182" y="6309452"/>
            <a:ext cx="5729764" cy="33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       0             1/8        -3/4</a:t>
            </a:r>
            <a:r>
              <a:rPr b="1" baseline="-2500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0           1         1/2</a:t>
            </a:r>
            <a:endParaRPr/>
          </a:p>
        </p:txBody>
      </p:sp>
      <p:sp>
        <p:nvSpPr>
          <p:cNvPr id="1528" name="Google Shape;1528;p38"/>
          <p:cNvSpPr txBox="1"/>
          <p:nvPr/>
        </p:nvSpPr>
        <p:spPr>
          <a:xfrm>
            <a:off x="79181" y="2546031"/>
            <a:ext cx="2738854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 Solution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/>
          </a:p>
        </p:txBody>
      </p:sp>
      <p:sp>
        <p:nvSpPr>
          <p:cNvPr id="1529" name="Google Shape;1529;p38"/>
          <p:cNvSpPr txBox="1"/>
          <p:nvPr/>
        </p:nvSpPr>
        <p:spPr>
          <a:xfrm>
            <a:off x="169439" y="4368652"/>
            <a:ext cx="1314733" cy="1367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Optimal Solution: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1.5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0" name="Google Shape;1530;p38"/>
          <p:cNvSpPr txBox="1"/>
          <p:nvPr/>
        </p:nvSpPr>
        <p:spPr>
          <a:xfrm>
            <a:off x="1350546" y="4406753"/>
            <a:ext cx="1505346" cy="107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Optimal Value: Profit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21</a:t>
            </a:r>
            <a:endParaRPr b="1" i="0" sz="1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0" y="798282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1104" y="803457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		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STEPS OF SIMPLEX METHOD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Condition Test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an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Optimality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STOP if there is no entering variable, i.e., Optimum Solution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Else, go to Step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Maximization problem</a:t>
            </a:r>
            <a:endParaRPr sz="1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the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negative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coefficients in the </a:t>
            </a: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z-row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arbitrarily. )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optimum is reached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at the iteration where all the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z-row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coefficients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the non-basic variables are non-negative.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0" y="798282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11104" y="803457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		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78519" y="1811378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187226" y="1232250"/>
            <a:ext cx="1162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STEPS OF SIMPLEX METHOD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182876" y="2625640"/>
            <a:ext cx="748502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Condition Test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an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Optimality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STOP if there is no entering variable, i.e., Optimum Solution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Else, go to Step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027821" y="1541420"/>
            <a:ext cx="5029200" cy="1277273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Minimization problem</a:t>
            </a:r>
            <a:endParaRPr sz="1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non-basic variable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having the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positive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coefficients in the </a:t>
            </a:r>
            <a:r>
              <a:rPr b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z-row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arbitrarily. )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036528" y="3810026"/>
            <a:ext cx="5029200" cy="923330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optimum is reached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at the iteration where all the </a:t>
            </a: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z-row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coefficients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of the non-basic variables are non-positive.</a:t>
            </a:r>
            <a:endParaRPr b="1"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0" y="798282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1104" y="803457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		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STEPS OF SIMPLEX METHOD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Condition Test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an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Optimality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STOP if there is no entering variable, i.e., Optimum Solution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Else, go to Step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Feasibility Condition Test</a:t>
            </a:r>
            <a:endParaRPr b="1" sz="2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Feasibility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7027821" y="1541420"/>
            <a:ext cx="5029200" cy="1354217"/>
          </a:xfrm>
          <a:prstGeom prst="rect">
            <a:avLst/>
          </a:prstGeom>
          <a:solidFill>
            <a:srgbClr val="F7CA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both Max. and Min. problems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variable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i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variable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the smallest </a:t>
            </a:r>
            <a:r>
              <a:rPr b="1"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 (non-negative)</a:t>
            </a:r>
            <a:r>
              <a:rPr i="1"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(Ties are broken arbitrarily).</a:t>
            </a:r>
            <a:endParaRPr b="1" sz="1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0" y="798282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1104" y="803457"/>
            <a:ext cx="12192000" cy="6291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		</a:t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178519" y="182444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87226" y="1245313"/>
            <a:ext cx="116259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STEPS OF SIMPLEX METHOD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82876" y="2638703"/>
            <a:ext cx="7485022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2: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Optimality Condition Test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an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Entering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Optimality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STOP if there is no entering variable, i.e., Optimum Solution Found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Else, go to Step 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82875" y="4140948"/>
            <a:ext cx="1162594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3: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Feasibility Condition Test</a:t>
            </a:r>
            <a:endParaRPr b="1" sz="2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 a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Leaving  Variable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Using the Feasibility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78519" y="5181632"/>
            <a:ext cx="11625945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4: </a:t>
            </a:r>
            <a:r>
              <a:rPr b="1" lang="en-US" sz="2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the New Basic Solution By Using the Appropriate </a:t>
            </a:r>
            <a:r>
              <a:rPr b="1" i="1" lang="en-US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Gauss-Jordan Computations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 to Step 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169819" y="1242424"/>
            <a:ext cx="11652067" cy="532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Solve the following LP Model using Simplex Method</a:t>
            </a:r>
            <a:endParaRPr b="1" i="0" sz="24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 Z = 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Subject 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6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24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	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   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6	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	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-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	 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   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 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 	 	 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        	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162563" y="499292"/>
            <a:ext cx="10210800" cy="637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ALGEBRAIC METHOD – 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SIMPLEX METHOD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78519" y="1563181"/>
            <a:ext cx="56083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Determine a </a:t>
            </a:r>
            <a:r>
              <a:rPr b="1" lang="en-US" sz="1800">
                <a:solidFill>
                  <a:srgbClr val="990033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r>
              <a:rPr b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387590" y="2400674"/>
            <a:ext cx="5987085" cy="385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 Z =  5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+ 4 x</a:t>
            </a:r>
            <a:r>
              <a:rPr b="1" baseline="-25000" i="0" lang="en-US" sz="2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Subject to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	    6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24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	    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6	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-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1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baseline="-25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   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  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        	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aseline="-25000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0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5321041" y="3010284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- 5 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- 4 x</a:t>
            </a:r>
            <a:r>
              <a:rPr b="1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001776" y="5174385"/>
            <a:ext cx="3569242" cy="42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 0</a:t>
            </a:r>
            <a:r>
              <a:rPr b="0" i="0" lang="en-US" sz="20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5669428" y="3619890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+ 4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24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5665072" y="4033550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+ 2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5726031" y="4408021"/>
            <a:ext cx="5987085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   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6675274" y="4756366"/>
            <a:ext cx="4375913" cy="54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baseline="-25000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	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6993112" y="2396318"/>
            <a:ext cx="2673473" cy="3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 FORM: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b="1" i="0" sz="20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2014-12-18T18:40:03Z</dcterms:created>
  <dc:creator>Amjad Ali</dc:creator>
</cp:coreProperties>
</file>