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sldIdLst>
    <p:sldId id="421" r:id="rId2"/>
    <p:sldId id="260" r:id="rId3"/>
    <p:sldId id="291" r:id="rId4"/>
    <p:sldId id="292" r:id="rId5"/>
    <p:sldId id="332" r:id="rId6"/>
    <p:sldId id="305" r:id="rId7"/>
    <p:sldId id="382" r:id="rId8"/>
    <p:sldId id="383" r:id="rId9"/>
    <p:sldId id="265" r:id="rId10"/>
    <p:sldId id="388" r:id="rId11"/>
    <p:sldId id="387" r:id="rId12"/>
    <p:sldId id="389" r:id="rId13"/>
    <p:sldId id="391" r:id="rId14"/>
    <p:sldId id="392" r:id="rId15"/>
    <p:sldId id="393" r:id="rId16"/>
    <p:sldId id="420" r:id="rId17"/>
    <p:sldId id="418" r:id="rId18"/>
    <p:sldId id="419" r:id="rId19"/>
    <p:sldId id="390" r:id="rId20"/>
    <p:sldId id="328" r:id="rId21"/>
    <p:sldId id="342" r:id="rId22"/>
    <p:sldId id="404" r:id="rId23"/>
    <p:sldId id="408" r:id="rId24"/>
    <p:sldId id="410" r:id="rId25"/>
    <p:sldId id="411" r:id="rId26"/>
    <p:sldId id="345" r:id="rId27"/>
    <p:sldId id="352" r:id="rId28"/>
    <p:sldId id="353" r:id="rId29"/>
    <p:sldId id="354" r:id="rId30"/>
    <p:sldId id="357" r:id="rId31"/>
    <p:sldId id="358" r:id="rId32"/>
    <p:sldId id="359" r:id="rId33"/>
    <p:sldId id="3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497" autoAdjust="0"/>
  </p:normalViewPr>
  <p:slideViewPr>
    <p:cSldViewPr>
      <p:cViewPr varScale="1">
        <p:scale>
          <a:sx n="73" d="100"/>
          <a:sy n="73" d="100"/>
        </p:scale>
        <p:origin x="17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A36BE-2221-411B-BE83-F1EC01BBB48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522CA2-3DEB-499F-9672-7ABD292E249E}">
      <dgm:prSet custT="1"/>
      <dgm:spPr/>
      <dgm:t>
        <a:bodyPr/>
        <a:lstStyle/>
        <a:p>
          <a:r>
            <a:rPr lang="en-US" sz="1400" dirty="0"/>
            <a:t>software must be adapted to meet the needs of new computing environments or technology.</a:t>
          </a:r>
        </a:p>
      </dgm:t>
    </dgm:pt>
    <dgm:pt modelId="{71057D5B-171C-4688-BD69-E55E7E3C9A9B}" type="parTrans" cxnId="{724B6ADA-9BA6-490B-B163-E8F6CBEB9A59}">
      <dgm:prSet/>
      <dgm:spPr/>
      <dgm:t>
        <a:bodyPr/>
        <a:lstStyle/>
        <a:p>
          <a:endParaRPr lang="en-US"/>
        </a:p>
      </dgm:t>
    </dgm:pt>
    <dgm:pt modelId="{FB0D07AC-AEF1-4389-85D3-3295C42EE2E3}" type="sibTrans" cxnId="{724B6ADA-9BA6-490B-B163-E8F6CBEB9A5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7671D6-C1F9-40B0-9AC0-DD620B8DB18C}">
      <dgm:prSet custT="1"/>
      <dgm:spPr/>
      <dgm:t>
        <a:bodyPr/>
        <a:lstStyle/>
        <a:p>
          <a:r>
            <a:rPr lang="en-US" sz="1400" dirty="0"/>
            <a:t>software must be enhanced to implement new business requirements.</a:t>
          </a:r>
        </a:p>
      </dgm:t>
    </dgm:pt>
    <dgm:pt modelId="{FDB4B914-3B98-4F2C-ABDC-28219DDAE08D}" type="parTrans" cxnId="{42214F2A-39EE-4539-849B-74A8C61DA7A6}">
      <dgm:prSet/>
      <dgm:spPr/>
      <dgm:t>
        <a:bodyPr/>
        <a:lstStyle/>
        <a:p>
          <a:endParaRPr lang="en-US"/>
        </a:p>
      </dgm:t>
    </dgm:pt>
    <dgm:pt modelId="{0F5465BC-88B3-4B41-BD1A-BD33E4C33963}" type="sibTrans" cxnId="{42214F2A-39EE-4539-849B-74A8C61DA7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12D368-F8D6-43E7-901E-970A63319237}">
      <dgm:prSet custT="1"/>
      <dgm:spPr/>
      <dgm:t>
        <a:bodyPr/>
        <a:lstStyle/>
        <a:p>
          <a:r>
            <a:rPr lang="en-US" sz="1400" dirty="0"/>
            <a:t>software must be extended to make it interoperable with other more modern systems or databases.</a:t>
          </a:r>
        </a:p>
      </dgm:t>
    </dgm:pt>
    <dgm:pt modelId="{9375F40F-CB36-4A02-9DBD-43E9AF78F6F8}" type="parTrans" cxnId="{B3907079-E5A6-4F97-A173-BCD2042CD7B4}">
      <dgm:prSet/>
      <dgm:spPr/>
      <dgm:t>
        <a:bodyPr/>
        <a:lstStyle/>
        <a:p>
          <a:endParaRPr lang="en-US"/>
        </a:p>
      </dgm:t>
    </dgm:pt>
    <dgm:pt modelId="{1788F102-44C1-411D-B6C3-D4C55B6E5B94}" type="sibTrans" cxnId="{B3907079-E5A6-4F97-A173-BCD2042CD7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9DF814-7DD3-47B1-AD18-0249CCDACB25}">
      <dgm:prSet custT="1"/>
      <dgm:spPr/>
      <dgm:t>
        <a:bodyPr/>
        <a:lstStyle/>
        <a:p>
          <a:r>
            <a:rPr lang="en-US" sz="1400" dirty="0"/>
            <a:t>software must be re-architected to make it viable within a network environment</a:t>
          </a:r>
          <a:r>
            <a:rPr lang="en-US" sz="1400" b="1" dirty="0"/>
            <a:t>.</a:t>
          </a:r>
          <a:endParaRPr lang="en-US" sz="1400" dirty="0"/>
        </a:p>
      </dgm:t>
    </dgm:pt>
    <dgm:pt modelId="{E4C30C4E-8A03-40CA-AC79-15EFDC3552C2}" type="parTrans" cxnId="{0140062E-FB23-45FB-BD25-DEBB247C57E0}">
      <dgm:prSet/>
      <dgm:spPr/>
      <dgm:t>
        <a:bodyPr/>
        <a:lstStyle/>
        <a:p>
          <a:endParaRPr lang="en-US"/>
        </a:p>
      </dgm:t>
    </dgm:pt>
    <dgm:pt modelId="{74FD0722-92DA-4372-832D-155DA2F8EDD1}" type="sibTrans" cxnId="{0140062E-FB23-45FB-BD25-DEBB247C57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B7A1161-E566-4B10-A82D-5A179232815D}" type="pres">
      <dgm:prSet presAssocID="{A75A36BE-2221-411B-BE83-F1EC01BBB48C}" presName="Name0" presStyleCnt="0">
        <dgm:presLayoutVars>
          <dgm:animLvl val="lvl"/>
          <dgm:resizeHandles val="exact"/>
        </dgm:presLayoutVars>
      </dgm:prSet>
      <dgm:spPr/>
    </dgm:pt>
    <dgm:pt modelId="{6B7A68AB-38E7-4550-869C-52B53867682E}" type="pres">
      <dgm:prSet presAssocID="{C3522CA2-3DEB-499F-9672-7ABD292E249E}" presName="compositeNode" presStyleCnt="0">
        <dgm:presLayoutVars>
          <dgm:bulletEnabled val="1"/>
        </dgm:presLayoutVars>
      </dgm:prSet>
      <dgm:spPr/>
    </dgm:pt>
    <dgm:pt modelId="{CF198DEF-D7E2-453E-9352-9346A0E44450}" type="pres">
      <dgm:prSet presAssocID="{C3522CA2-3DEB-499F-9672-7ABD292E249E}" presName="bgRect" presStyleLbl="bgAccFollowNode1" presStyleIdx="0" presStyleCnt="4"/>
      <dgm:spPr/>
    </dgm:pt>
    <dgm:pt modelId="{DADC4786-35A1-4F92-91E9-44C3D540CC35}" type="pres">
      <dgm:prSet presAssocID="{FB0D07AC-AEF1-4389-85D3-3295C42EE2E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280AE64-E84E-41F2-810F-25A493547A47}" type="pres">
      <dgm:prSet presAssocID="{C3522CA2-3DEB-499F-9672-7ABD292E249E}" presName="bottomLine" presStyleLbl="alignNode1" presStyleIdx="1" presStyleCnt="8">
        <dgm:presLayoutVars/>
      </dgm:prSet>
      <dgm:spPr/>
    </dgm:pt>
    <dgm:pt modelId="{5B1ABA0A-9921-4A29-A32E-C228BD0AF904}" type="pres">
      <dgm:prSet presAssocID="{C3522CA2-3DEB-499F-9672-7ABD292E249E}" presName="nodeText" presStyleLbl="bgAccFollowNode1" presStyleIdx="0" presStyleCnt="4">
        <dgm:presLayoutVars>
          <dgm:bulletEnabled val="1"/>
        </dgm:presLayoutVars>
      </dgm:prSet>
      <dgm:spPr/>
    </dgm:pt>
    <dgm:pt modelId="{7F2E680B-4BD7-454D-A0F5-D608070A3179}" type="pres">
      <dgm:prSet presAssocID="{FB0D07AC-AEF1-4389-85D3-3295C42EE2E3}" presName="sibTrans" presStyleCnt="0"/>
      <dgm:spPr/>
    </dgm:pt>
    <dgm:pt modelId="{B2C1429E-5CFA-4A3E-81C0-969805879BA5}" type="pres">
      <dgm:prSet presAssocID="{C47671D6-C1F9-40B0-9AC0-DD620B8DB18C}" presName="compositeNode" presStyleCnt="0">
        <dgm:presLayoutVars>
          <dgm:bulletEnabled val="1"/>
        </dgm:presLayoutVars>
      </dgm:prSet>
      <dgm:spPr/>
    </dgm:pt>
    <dgm:pt modelId="{505B721A-BCEB-4AA5-9894-5BC2A5F23779}" type="pres">
      <dgm:prSet presAssocID="{C47671D6-C1F9-40B0-9AC0-DD620B8DB18C}" presName="bgRect" presStyleLbl="bgAccFollowNode1" presStyleIdx="1" presStyleCnt="4"/>
      <dgm:spPr/>
    </dgm:pt>
    <dgm:pt modelId="{F62A1DA8-FFC0-4A94-A7B4-A4753D78C964}" type="pres">
      <dgm:prSet presAssocID="{0F5465BC-88B3-4B41-BD1A-BD33E4C3396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A61D558-6A81-46BB-930D-4587D0FCC5C0}" type="pres">
      <dgm:prSet presAssocID="{C47671D6-C1F9-40B0-9AC0-DD620B8DB18C}" presName="bottomLine" presStyleLbl="alignNode1" presStyleIdx="3" presStyleCnt="8">
        <dgm:presLayoutVars/>
      </dgm:prSet>
      <dgm:spPr/>
    </dgm:pt>
    <dgm:pt modelId="{9CED861E-B3B4-4602-B16C-2A0094B96F42}" type="pres">
      <dgm:prSet presAssocID="{C47671D6-C1F9-40B0-9AC0-DD620B8DB18C}" presName="nodeText" presStyleLbl="bgAccFollowNode1" presStyleIdx="1" presStyleCnt="4">
        <dgm:presLayoutVars>
          <dgm:bulletEnabled val="1"/>
        </dgm:presLayoutVars>
      </dgm:prSet>
      <dgm:spPr/>
    </dgm:pt>
    <dgm:pt modelId="{3BA984C0-28D4-4FBB-9966-3A527BED6ECE}" type="pres">
      <dgm:prSet presAssocID="{0F5465BC-88B3-4B41-BD1A-BD33E4C33963}" presName="sibTrans" presStyleCnt="0"/>
      <dgm:spPr/>
    </dgm:pt>
    <dgm:pt modelId="{05E517D8-B38B-4851-97FE-03C1B5B80D1A}" type="pres">
      <dgm:prSet presAssocID="{DA12D368-F8D6-43E7-901E-970A63319237}" presName="compositeNode" presStyleCnt="0">
        <dgm:presLayoutVars>
          <dgm:bulletEnabled val="1"/>
        </dgm:presLayoutVars>
      </dgm:prSet>
      <dgm:spPr/>
    </dgm:pt>
    <dgm:pt modelId="{05E94FA1-C82F-4437-B345-067C56DD39F0}" type="pres">
      <dgm:prSet presAssocID="{DA12D368-F8D6-43E7-901E-970A63319237}" presName="bgRect" presStyleLbl="bgAccFollowNode1" presStyleIdx="2" presStyleCnt="4"/>
      <dgm:spPr/>
    </dgm:pt>
    <dgm:pt modelId="{BB9A52ED-43A5-457C-BDE0-C570046B170C}" type="pres">
      <dgm:prSet presAssocID="{1788F102-44C1-411D-B6C3-D4C55B6E5B9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C5BFFE-143C-4265-813A-82771CA614BB}" type="pres">
      <dgm:prSet presAssocID="{DA12D368-F8D6-43E7-901E-970A63319237}" presName="bottomLine" presStyleLbl="alignNode1" presStyleIdx="5" presStyleCnt="8">
        <dgm:presLayoutVars/>
      </dgm:prSet>
      <dgm:spPr/>
    </dgm:pt>
    <dgm:pt modelId="{CEE32E6A-534B-4B4B-8518-A6DFD7C5FAF0}" type="pres">
      <dgm:prSet presAssocID="{DA12D368-F8D6-43E7-901E-970A63319237}" presName="nodeText" presStyleLbl="bgAccFollowNode1" presStyleIdx="2" presStyleCnt="4">
        <dgm:presLayoutVars>
          <dgm:bulletEnabled val="1"/>
        </dgm:presLayoutVars>
      </dgm:prSet>
      <dgm:spPr/>
    </dgm:pt>
    <dgm:pt modelId="{2BAFFA8B-7200-400E-BE7D-F145890E6341}" type="pres">
      <dgm:prSet presAssocID="{1788F102-44C1-411D-B6C3-D4C55B6E5B94}" presName="sibTrans" presStyleCnt="0"/>
      <dgm:spPr/>
    </dgm:pt>
    <dgm:pt modelId="{1705537B-37E7-49F1-96AC-53B5398E8DC9}" type="pres">
      <dgm:prSet presAssocID="{C29DF814-7DD3-47B1-AD18-0249CCDACB25}" presName="compositeNode" presStyleCnt="0">
        <dgm:presLayoutVars>
          <dgm:bulletEnabled val="1"/>
        </dgm:presLayoutVars>
      </dgm:prSet>
      <dgm:spPr/>
    </dgm:pt>
    <dgm:pt modelId="{79355493-CCF4-4BFD-8127-25C52435BA7A}" type="pres">
      <dgm:prSet presAssocID="{C29DF814-7DD3-47B1-AD18-0249CCDACB25}" presName="bgRect" presStyleLbl="bgAccFollowNode1" presStyleIdx="3" presStyleCnt="4"/>
      <dgm:spPr/>
    </dgm:pt>
    <dgm:pt modelId="{FD6640BC-15F3-4460-AC47-5FD854D52D49}" type="pres">
      <dgm:prSet presAssocID="{74FD0722-92DA-4372-832D-155DA2F8EDD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ECFAF04-A68E-45E5-B012-415D28683CAE}" type="pres">
      <dgm:prSet presAssocID="{C29DF814-7DD3-47B1-AD18-0249CCDACB25}" presName="bottomLine" presStyleLbl="alignNode1" presStyleIdx="7" presStyleCnt="8">
        <dgm:presLayoutVars/>
      </dgm:prSet>
      <dgm:spPr/>
    </dgm:pt>
    <dgm:pt modelId="{F3C77E01-3955-4112-B9A6-CB67F65327FD}" type="pres">
      <dgm:prSet presAssocID="{C29DF814-7DD3-47B1-AD18-0249CCDACB2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6996F06-933E-48B9-A0AB-EE717D5CF0BA}" type="presOf" srcId="{DA12D368-F8D6-43E7-901E-970A63319237}" destId="{05E94FA1-C82F-4437-B345-067C56DD39F0}" srcOrd="0" destOrd="0" presId="urn:microsoft.com/office/officeart/2016/7/layout/BasicLinearProcessNumbered"/>
    <dgm:cxn modelId="{12527C1B-5E85-42D6-8B6A-A410FFFE1272}" type="presOf" srcId="{0F5465BC-88B3-4B41-BD1A-BD33E4C33963}" destId="{F62A1DA8-FFC0-4A94-A7B4-A4753D78C964}" srcOrd="0" destOrd="0" presId="urn:microsoft.com/office/officeart/2016/7/layout/BasicLinearProcessNumbered"/>
    <dgm:cxn modelId="{42214F2A-39EE-4539-849B-74A8C61DA7A6}" srcId="{A75A36BE-2221-411B-BE83-F1EC01BBB48C}" destId="{C47671D6-C1F9-40B0-9AC0-DD620B8DB18C}" srcOrd="1" destOrd="0" parTransId="{FDB4B914-3B98-4F2C-ABDC-28219DDAE08D}" sibTransId="{0F5465BC-88B3-4B41-BD1A-BD33E4C33963}"/>
    <dgm:cxn modelId="{0140062E-FB23-45FB-BD25-DEBB247C57E0}" srcId="{A75A36BE-2221-411B-BE83-F1EC01BBB48C}" destId="{C29DF814-7DD3-47B1-AD18-0249CCDACB25}" srcOrd="3" destOrd="0" parTransId="{E4C30C4E-8A03-40CA-AC79-15EFDC3552C2}" sibTransId="{74FD0722-92DA-4372-832D-155DA2F8EDD1}"/>
    <dgm:cxn modelId="{1CEF2039-25B8-4D0A-BC26-D2DB9D50956A}" type="presOf" srcId="{FB0D07AC-AEF1-4389-85D3-3295C42EE2E3}" destId="{DADC4786-35A1-4F92-91E9-44C3D540CC35}" srcOrd="0" destOrd="0" presId="urn:microsoft.com/office/officeart/2016/7/layout/BasicLinearProcessNumbered"/>
    <dgm:cxn modelId="{F39DFF3D-BC14-49A8-928B-1BA4BB4B32E9}" type="presOf" srcId="{C47671D6-C1F9-40B0-9AC0-DD620B8DB18C}" destId="{505B721A-BCEB-4AA5-9894-5BC2A5F23779}" srcOrd="0" destOrd="0" presId="urn:microsoft.com/office/officeart/2016/7/layout/BasicLinearProcessNumbered"/>
    <dgm:cxn modelId="{1D51C740-4809-4B35-9B48-9ABB20E0D87B}" type="presOf" srcId="{C29DF814-7DD3-47B1-AD18-0249CCDACB25}" destId="{79355493-CCF4-4BFD-8127-25C52435BA7A}" srcOrd="0" destOrd="0" presId="urn:microsoft.com/office/officeart/2016/7/layout/BasicLinearProcessNumbered"/>
    <dgm:cxn modelId="{1FB0ED49-D630-4CB8-BADF-6B7FC1C6003B}" type="presOf" srcId="{C3522CA2-3DEB-499F-9672-7ABD292E249E}" destId="{CF198DEF-D7E2-453E-9352-9346A0E44450}" srcOrd="0" destOrd="0" presId="urn:microsoft.com/office/officeart/2016/7/layout/BasicLinearProcessNumbered"/>
    <dgm:cxn modelId="{B3907079-E5A6-4F97-A173-BCD2042CD7B4}" srcId="{A75A36BE-2221-411B-BE83-F1EC01BBB48C}" destId="{DA12D368-F8D6-43E7-901E-970A63319237}" srcOrd="2" destOrd="0" parTransId="{9375F40F-CB36-4A02-9DBD-43E9AF78F6F8}" sibTransId="{1788F102-44C1-411D-B6C3-D4C55B6E5B94}"/>
    <dgm:cxn modelId="{A48B66C3-3DCF-474F-B873-18DFAF9870BE}" type="presOf" srcId="{DA12D368-F8D6-43E7-901E-970A63319237}" destId="{CEE32E6A-534B-4B4B-8518-A6DFD7C5FAF0}" srcOrd="1" destOrd="0" presId="urn:microsoft.com/office/officeart/2016/7/layout/BasicLinearProcessNumbered"/>
    <dgm:cxn modelId="{B29AB9CC-A0E6-4D69-B897-3B10DFFC795F}" type="presOf" srcId="{C47671D6-C1F9-40B0-9AC0-DD620B8DB18C}" destId="{9CED861E-B3B4-4602-B16C-2A0094B96F42}" srcOrd="1" destOrd="0" presId="urn:microsoft.com/office/officeart/2016/7/layout/BasicLinearProcessNumbered"/>
    <dgm:cxn modelId="{724B6ADA-9BA6-490B-B163-E8F6CBEB9A59}" srcId="{A75A36BE-2221-411B-BE83-F1EC01BBB48C}" destId="{C3522CA2-3DEB-499F-9672-7ABD292E249E}" srcOrd="0" destOrd="0" parTransId="{71057D5B-171C-4688-BD69-E55E7E3C9A9B}" sibTransId="{FB0D07AC-AEF1-4389-85D3-3295C42EE2E3}"/>
    <dgm:cxn modelId="{D5F046DB-78B0-4BE7-9035-4C2AEF0A9300}" type="presOf" srcId="{74FD0722-92DA-4372-832D-155DA2F8EDD1}" destId="{FD6640BC-15F3-4460-AC47-5FD854D52D49}" srcOrd="0" destOrd="0" presId="urn:microsoft.com/office/officeart/2016/7/layout/BasicLinearProcessNumbered"/>
    <dgm:cxn modelId="{A5EBBEE4-4BB3-4BF0-B603-E9ADDB85BB5F}" type="presOf" srcId="{1788F102-44C1-411D-B6C3-D4C55B6E5B94}" destId="{BB9A52ED-43A5-457C-BDE0-C570046B170C}" srcOrd="0" destOrd="0" presId="urn:microsoft.com/office/officeart/2016/7/layout/BasicLinearProcessNumbered"/>
    <dgm:cxn modelId="{E9320AE5-3AF1-4320-8D7B-4F4583343D9C}" type="presOf" srcId="{C3522CA2-3DEB-499F-9672-7ABD292E249E}" destId="{5B1ABA0A-9921-4A29-A32E-C228BD0AF904}" srcOrd="1" destOrd="0" presId="urn:microsoft.com/office/officeart/2016/7/layout/BasicLinearProcessNumbered"/>
    <dgm:cxn modelId="{6DBD3FE5-BD9C-4EC7-A4D1-EE26B3F27B33}" type="presOf" srcId="{A75A36BE-2221-411B-BE83-F1EC01BBB48C}" destId="{EB7A1161-E566-4B10-A82D-5A179232815D}" srcOrd="0" destOrd="0" presId="urn:microsoft.com/office/officeart/2016/7/layout/BasicLinearProcessNumbered"/>
    <dgm:cxn modelId="{0188B9F7-1245-4046-986F-3E3D1467BF31}" type="presOf" srcId="{C29DF814-7DD3-47B1-AD18-0249CCDACB25}" destId="{F3C77E01-3955-4112-B9A6-CB67F65327FD}" srcOrd="1" destOrd="0" presId="urn:microsoft.com/office/officeart/2016/7/layout/BasicLinearProcessNumbered"/>
    <dgm:cxn modelId="{5AB9FCF1-4C83-494D-80D1-C9EBD0E4F406}" type="presParOf" srcId="{EB7A1161-E566-4B10-A82D-5A179232815D}" destId="{6B7A68AB-38E7-4550-869C-52B53867682E}" srcOrd="0" destOrd="0" presId="urn:microsoft.com/office/officeart/2016/7/layout/BasicLinearProcessNumbered"/>
    <dgm:cxn modelId="{2B825039-C3D2-47BA-8844-17B8B9250E4C}" type="presParOf" srcId="{6B7A68AB-38E7-4550-869C-52B53867682E}" destId="{CF198DEF-D7E2-453E-9352-9346A0E44450}" srcOrd="0" destOrd="0" presId="urn:microsoft.com/office/officeart/2016/7/layout/BasicLinearProcessNumbered"/>
    <dgm:cxn modelId="{07FDD356-0B80-4C20-8AC3-3AAEEB197714}" type="presParOf" srcId="{6B7A68AB-38E7-4550-869C-52B53867682E}" destId="{DADC4786-35A1-4F92-91E9-44C3D540CC35}" srcOrd="1" destOrd="0" presId="urn:microsoft.com/office/officeart/2016/7/layout/BasicLinearProcessNumbered"/>
    <dgm:cxn modelId="{2DEAC0C8-A594-4DFA-BECD-50F3AB831511}" type="presParOf" srcId="{6B7A68AB-38E7-4550-869C-52B53867682E}" destId="{F280AE64-E84E-41F2-810F-25A493547A47}" srcOrd="2" destOrd="0" presId="urn:microsoft.com/office/officeart/2016/7/layout/BasicLinearProcessNumbered"/>
    <dgm:cxn modelId="{238605E4-E130-4C68-A924-4BA30B59770C}" type="presParOf" srcId="{6B7A68AB-38E7-4550-869C-52B53867682E}" destId="{5B1ABA0A-9921-4A29-A32E-C228BD0AF904}" srcOrd="3" destOrd="0" presId="urn:microsoft.com/office/officeart/2016/7/layout/BasicLinearProcessNumbered"/>
    <dgm:cxn modelId="{7745F985-EE0A-417D-BD56-74A122685EFD}" type="presParOf" srcId="{EB7A1161-E566-4B10-A82D-5A179232815D}" destId="{7F2E680B-4BD7-454D-A0F5-D608070A3179}" srcOrd="1" destOrd="0" presId="urn:microsoft.com/office/officeart/2016/7/layout/BasicLinearProcessNumbered"/>
    <dgm:cxn modelId="{090ECF62-7A87-4AA8-9B53-246D23B43B4E}" type="presParOf" srcId="{EB7A1161-E566-4B10-A82D-5A179232815D}" destId="{B2C1429E-5CFA-4A3E-81C0-969805879BA5}" srcOrd="2" destOrd="0" presId="urn:microsoft.com/office/officeart/2016/7/layout/BasicLinearProcessNumbered"/>
    <dgm:cxn modelId="{8B2599D4-DE0E-401F-983F-3ACEEE3797BE}" type="presParOf" srcId="{B2C1429E-5CFA-4A3E-81C0-969805879BA5}" destId="{505B721A-BCEB-4AA5-9894-5BC2A5F23779}" srcOrd="0" destOrd="0" presId="urn:microsoft.com/office/officeart/2016/7/layout/BasicLinearProcessNumbered"/>
    <dgm:cxn modelId="{69E0CA72-CAE3-4A9B-9E48-A07FD46B6D5A}" type="presParOf" srcId="{B2C1429E-5CFA-4A3E-81C0-969805879BA5}" destId="{F62A1DA8-FFC0-4A94-A7B4-A4753D78C964}" srcOrd="1" destOrd="0" presId="urn:microsoft.com/office/officeart/2016/7/layout/BasicLinearProcessNumbered"/>
    <dgm:cxn modelId="{5E09885C-F2CA-4E32-A1B2-B1784A1ECE0A}" type="presParOf" srcId="{B2C1429E-5CFA-4A3E-81C0-969805879BA5}" destId="{1A61D558-6A81-46BB-930D-4587D0FCC5C0}" srcOrd="2" destOrd="0" presId="urn:microsoft.com/office/officeart/2016/7/layout/BasicLinearProcessNumbered"/>
    <dgm:cxn modelId="{A863D8C7-BAC6-4ACF-B35F-ED0457BBBC46}" type="presParOf" srcId="{B2C1429E-5CFA-4A3E-81C0-969805879BA5}" destId="{9CED861E-B3B4-4602-B16C-2A0094B96F42}" srcOrd="3" destOrd="0" presId="urn:microsoft.com/office/officeart/2016/7/layout/BasicLinearProcessNumbered"/>
    <dgm:cxn modelId="{AD9A75FE-EFD8-481B-BE56-A00C7B5EBE70}" type="presParOf" srcId="{EB7A1161-E566-4B10-A82D-5A179232815D}" destId="{3BA984C0-28D4-4FBB-9966-3A527BED6ECE}" srcOrd="3" destOrd="0" presId="urn:microsoft.com/office/officeart/2016/7/layout/BasicLinearProcessNumbered"/>
    <dgm:cxn modelId="{25D75D23-96B6-4915-A405-731E6E8E302E}" type="presParOf" srcId="{EB7A1161-E566-4B10-A82D-5A179232815D}" destId="{05E517D8-B38B-4851-97FE-03C1B5B80D1A}" srcOrd="4" destOrd="0" presId="urn:microsoft.com/office/officeart/2016/7/layout/BasicLinearProcessNumbered"/>
    <dgm:cxn modelId="{2C0F8C2F-FAFE-4F8E-B3DD-3859033DA69B}" type="presParOf" srcId="{05E517D8-B38B-4851-97FE-03C1B5B80D1A}" destId="{05E94FA1-C82F-4437-B345-067C56DD39F0}" srcOrd="0" destOrd="0" presId="urn:microsoft.com/office/officeart/2016/7/layout/BasicLinearProcessNumbered"/>
    <dgm:cxn modelId="{537F0F63-B428-4FDA-A9FD-DCB541EDB6FA}" type="presParOf" srcId="{05E517D8-B38B-4851-97FE-03C1B5B80D1A}" destId="{BB9A52ED-43A5-457C-BDE0-C570046B170C}" srcOrd="1" destOrd="0" presId="urn:microsoft.com/office/officeart/2016/7/layout/BasicLinearProcessNumbered"/>
    <dgm:cxn modelId="{35990C01-D6E2-41A2-8B8C-FB594F992CC9}" type="presParOf" srcId="{05E517D8-B38B-4851-97FE-03C1B5B80D1A}" destId="{ADC5BFFE-143C-4265-813A-82771CA614BB}" srcOrd="2" destOrd="0" presId="urn:microsoft.com/office/officeart/2016/7/layout/BasicLinearProcessNumbered"/>
    <dgm:cxn modelId="{41829880-1534-47DF-9B06-C60CABD93F0B}" type="presParOf" srcId="{05E517D8-B38B-4851-97FE-03C1B5B80D1A}" destId="{CEE32E6A-534B-4B4B-8518-A6DFD7C5FAF0}" srcOrd="3" destOrd="0" presId="urn:microsoft.com/office/officeart/2016/7/layout/BasicLinearProcessNumbered"/>
    <dgm:cxn modelId="{E073A00D-EA50-4606-B786-2552CAEE0F14}" type="presParOf" srcId="{EB7A1161-E566-4B10-A82D-5A179232815D}" destId="{2BAFFA8B-7200-400E-BE7D-F145890E6341}" srcOrd="5" destOrd="0" presId="urn:microsoft.com/office/officeart/2016/7/layout/BasicLinearProcessNumbered"/>
    <dgm:cxn modelId="{1545A528-AB01-421A-9BCA-6942DDA5ACFA}" type="presParOf" srcId="{EB7A1161-E566-4B10-A82D-5A179232815D}" destId="{1705537B-37E7-49F1-96AC-53B5398E8DC9}" srcOrd="6" destOrd="0" presId="urn:microsoft.com/office/officeart/2016/7/layout/BasicLinearProcessNumbered"/>
    <dgm:cxn modelId="{E85D73D0-9759-4208-9E44-65FDDDDFF4DC}" type="presParOf" srcId="{1705537B-37E7-49F1-96AC-53B5398E8DC9}" destId="{79355493-CCF4-4BFD-8127-25C52435BA7A}" srcOrd="0" destOrd="0" presId="urn:microsoft.com/office/officeart/2016/7/layout/BasicLinearProcessNumbered"/>
    <dgm:cxn modelId="{48D5CE57-0DB3-4641-92E9-3B41EE717256}" type="presParOf" srcId="{1705537B-37E7-49F1-96AC-53B5398E8DC9}" destId="{FD6640BC-15F3-4460-AC47-5FD854D52D49}" srcOrd="1" destOrd="0" presId="urn:microsoft.com/office/officeart/2016/7/layout/BasicLinearProcessNumbered"/>
    <dgm:cxn modelId="{E0053565-DB79-4E0B-81AC-67E6610ED891}" type="presParOf" srcId="{1705537B-37E7-49F1-96AC-53B5398E8DC9}" destId="{6ECFAF04-A68E-45E5-B012-415D28683CAE}" srcOrd="2" destOrd="0" presId="urn:microsoft.com/office/officeart/2016/7/layout/BasicLinearProcessNumbered"/>
    <dgm:cxn modelId="{18CE8A8E-BDBA-4BD5-961F-FC8B62542813}" type="presParOf" srcId="{1705537B-37E7-49F1-96AC-53B5398E8DC9}" destId="{F3C77E01-3955-4112-B9A6-CB67F65327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98DEF-D7E2-453E-9352-9346A0E44450}">
      <dsp:nvSpPr>
        <dsp:cNvPr id="0" name=""/>
        <dsp:cNvSpPr/>
      </dsp:nvSpPr>
      <dsp:spPr>
        <a:xfrm>
          <a:off x="2299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adapted to meet the needs of new computing environments or technology.</a:t>
          </a:r>
        </a:p>
      </dsp:txBody>
      <dsp:txXfrm>
        <a:off x="2299" y="1538212"/>
        <a:ext cx="1824186" cy="1532316"/>
      </dsp:txXfrm>
    </dsp:sp>
    <dsp:sp modelId="{DADC4786-35A1-4F92-91E9-44C3D540CC35}">
      <dsp:nvSpPr>
        <dsp:cNvPr id="0" name=""/>
        <dsp:cNvSpPr/>
      </dsp:nvSpPr>
      <dsp:spPr>
        <a:xfrm>
          <a:off x="531313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3514" y="935332"/>
        <a:ext cx="541756" cy="541756"/>
      </dsp:txXfrm>
    </dsp:sp>
    <dsp:sp modelId="{F280AE64-E84E-41F2-810F-25A493547A47}">
      <dsp:nvSpPr>
        <dsp:cNvPr id="0" name=""/>
        <dsp:cNvSpPr/>
      </dsp:nvSpPr>
      <dsp:spPr>
        <a:xfrm>
          <a:off x="2299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721A-BCEB-4AA5-9894-5BC2A5F23779}">
      <dsp:nvSpPr>
        <dsp:cNvPr id="0" name=""/>
        <dsp:cNvSpPr/>
      </dsp:nvSpPr>
      <dsp:spPr>
        <a:xfrm>
          <a:off x="2008904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enhanced to implement new business requirements.</a:t>
          </a:r>
        </a:p>
      </dsp:txBody>
      <dsp:txXfrm>
        <a:off x="2008904" y="1538212"/>
        <a:ext cx="1824186" cy="1532316"/>
      </dsp:txXfrm>
    </dsp:sp>
    <dsp:sp modelId="{F62A1DA8-FFC0-4A94-A7B4-A4753D78C964}">
      <dsp:nvSpPr>
        <dsp:cNvPr id="0" name=""/>
        <dsp:cNvSpPr/>
      </dsp:nvSpPr>
      <dsp:spPr>
        <a:xfrm>
          <a:off x="2537918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50119" y="935332"/>
        <a:ext cx="541756" cy="541756"/>
      </dsp:txXfrm>
    </dsp:sp>
    <dsp:sp modelId="{1A61D558-6A81-46BB-930D-4587D0FCC5C0}">
      <dsp:nvSpPr>
        <dsp:cNvPr id="0" name=""/>
        <dsp:cNvSpPr/>
      </dsp:nvSpPr>
      <dsp:spPr>
        <a:xfrm>
          <a:off x="2008904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4FA1-C82F-4437-B345-067C56DD39F0}">
      <dsp:nvSpPr>
        <dsp:cNvPr id="0" name=""/>
        <dsp:cNvSpPr/>
      </dsp:nvSpPr>
      <dsp:spPr>
        <a:xfrm>
          <a:off x="4015509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extended to make it interoperable with other more modern systems or databases.</a:t>
          </a:r>
        </a:p>
      </dsp:txBody>
      <dsp:txXfrm>
        <a:off x="4015509" y="1538212"/>
        <a:ext cx="1824186" cy="1532316"/>
      </dsp:txXfrm>
    </dsp:sp>
    <dsp:sp modelId="{BB9A52ED-43A5-457C-BDE0-C570046B170C}">
      <dsp:nvSpPr>
        <dsp:cNvPr id="0" name=""/>
        <dsp:cNvSpPr/>
      </dsp:nvSpPr>
      <dsp:spPr>
        <a:xfrm>
          <a:off x="4544523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56724" y="935332"/>
        <a:ext cx="541756" cy="541756"/>
      </dsp:txXfrm>
    </dsp:sp>
    <dsp:sp modelId="{ADC5BFFE-143C-4265-813A-82771CA614BB}">
      <dsp:nvSpPr>
        <dsp:cNvPr id="0" name=""/>
        <dsp:cNvSpPr/>
      </dsp:nvSpPr>
      <dsp:spPr>
        <a:xfrm>
          <a:off x="4015509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55493-CCF4-4BFD-8127-25C52435BA7A}">
      <dsp:nvSpPr>
        <dsp:cNvPr id="0" name=""/>
        <dsp:cNvSpPr/>
      </dsp:nvSpPr>
      <dsp:spPr>
        <a:xfrm>
          <a:off x="6022114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re-architected to make it viable within a network environment</a:t>
          </a:r>
          <a:r>
            <a:rPr lang="en-US" sz="1400" b="1" kern="1200" dirty="0"/>
            <a:t>.</a:t>
          </a:r>
          <a:endParaRPr lang="en-US" sz="1400" kern="1200" dirty="0"/>
        </a:p>
      </dsp:txBody>
      <dsp:txXfrm>
        <a:off x="6022114" y="1538212"/>
        <a:ext cx="1824186" cy="1532316"/>
      </dsp:txXfrm>
    </dsp:sp>
    <dsp:sp modelId="{FD6640BC-15F3-4460-AC47-5FD854D52D49}">
      <dsp:nvSpPr>
        <dsp:cNvPr id="0" name=""/>
        <dsp:cNvSpPr/>
      </dsp:nvSpPr>
      <dsp:spPr>
        <a:xfrm>
          <a:off x="6551128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63329" y="935332"/>
        <a:ext cx="541756" cy="541756"/>
      </dsp:txXfrm>
    </dsp:sp>
    <dsp:sp modelId="{6ECFAF04-A68E-45E5-B012-415D28683CAE}">
      <dsp:nvSpPr>
        <dsp:cNvPr id="0" name=""/>
        <dsp:cNvSpPr/>
      </dsp:nvSpPr>
      <dsp:spPr>
        <a:xfrm>
          <a:off x="6022114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02E1F4-796A-8213-8A0F-2E495925B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8B21F-0CA0-2D4C-AE93-C1084C51297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AB8CBB2-57DA-3554-3EBF-1B91A18E2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3F0EF5-D45A-4897-76DA-07D75E8F1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external quality factors (on the left-hand side) relate to product quality criteria (on the right-hand side)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8B157-7CD0-4B3B-9669-778326D8A8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5F2CF-F23D-4C30-822F-1AD0D12E5D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6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37CD18-0558-304B-DB58-B42C8E8A9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14DEC-F3B4-FB43-A955-916A5FB536F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C8566DE-169D-BE21-11C1-0DDC8D10C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1F641DF-F43F-7264-243B-5AE7B6C9B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D9CD"/>
                </a:solidFill>
                <a:effectLst/>
                <a:latin typeface="monica-ext-font_YIBBBFG"/>
              </a:rPr>
              <a:t>configuration data might include network settings, user preferences, software configurations, and hardware settings.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8B157-7CD0-4B3B-9669-778326D8A8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r>
              <a:rPr lang="en-US" b="0" i="0" dirty="0">
                <a:solidFill>
                  <a:srgbClr val="E0D9CD"/>
                </a:solidFill>
                <a:effectLst/>
                <a:latin typeface="monica-ext-font_YIBBBFG"/>
              </a:rPr>
              <a:t>Software artifacts are tangible representations of software-related information. They can include source code, documentation, test plans, and other materials that are used to develop, maintain, and operate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4B7-CB90-6077-EC61-B673C006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4928-62AA-BCED-BBC7-C6390A3C5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95FF-C828-B7A2-C287-EA272008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153-66AC-90B1-425B-5BA18CBC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9C43-DF40-A577-87F6-5AC28A9A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106A-57B1-495B-CD36-1ECEB509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AA63-B50B-EFB5-CC91-A25FB4AF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A17A-0743-69C5-62A2-AE07C507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F998-D046-DF60-C2A8-34677D0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D5CD-B8E9-EED8-A05D-8E3C0B4F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4963-5252-091C-D05D-BA1F8BD8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D95A-FC44-BA4D-497B-9EC87B96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D090-2CC6-441B-C6AE-D99BBEC9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517B-DF9A-C2F2-254D-B90082DB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5249-3D76-4520-FA69-090564A3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3BC9-B942-642F-EE80-931249F2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89BB-2E26-C420-2AFE-C7DBEF28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F54E-3991-F85E-1094-A4D9E70E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6E0C-92BF-EEDE-DDCA-F6D9017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0DF2-6919-DBC2-B497-9FF12AE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3173-3359-8E07-8E02-FF48E6C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2E69-45C6-4F17-45B0-0ABFADBD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890C-B716-CC22-5715-AACE10E7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7F36-A145-5802-C35D-E0F8F704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02F8-964C-B552-B96A-2B45AF2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2E3-C4E4-5660-946B-D187CF5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AEFF-CCE9-68B1-EC9F-8EA48C27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99C81-BC76-CEA3-8AD3-1A6AB64E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0AA4-887E-5AB6-75BC-FC72A122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1AA-50B4-4BF6-578A-F5332BF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04A7-498E-04E9-26B1-D835C12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4216-FD5E-95C5-5800-67E78778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3D44-2813-3493-205F-D2BC545D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4000-D41F-D0CC-C17C-558892FB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14E63-E360-632E-0569-73C8BC18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EE350-3D0C-3022-A793-2434B3D7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7B77-DEB2-D65B-8BC2-9EA40955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4D3A5-8E1B-B1AF-2B3A-691ECA32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3CEF-DB09-D26C-531B-AC9186C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8D51-9D3E-CD54-F84B-CC48CA8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23861-6E89-8AE3-2E11-C50399F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F463-368C-DED2-DFA3-C872DAE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A663-A91A-FD94-5747-E9E9DABE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4E8D8-62F5-BA1B-38FB-E1FE71E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C26A8-51ED-C8A7-EF4A-CD0DA530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95092-F9AB-C97B-46AF-62222F2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4D26-428F-7A56-04A6-0671BC88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9FDB-79C6-9A41-02BF-9A146B7A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E6298-B94A-472C-4122-D57A8CA2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EBC6-52DB-14F0-A229-602F1317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3585-CDC8-F7A2-F7BB-1010474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A9BE-5227-26C0-6E9A-4F81C7C3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735-33F0-986A-DD85-3BEA952D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67A2-2E15-518B-5E90-190617E1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6ADE-0B31-2B64-F2EE-CDCA2D7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FAC9-7F61-0B5E-ACF5-F9DA91B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C8F2-4A45-843C-B376-C3169B6F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1B78-1C50-AFEA-7D79-738E8B6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2D39F-AF08-8DC9-706A-2B9A29B6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E108-EF0D-ADF0-8562-C8F3E97F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4F05-618D-ACDD-7AE5-717D33CF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4CF0-2291-08D5-FBB1-0E0DDF129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6592-2F02-FF72-E1AC-CD698D0F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219B-42E4-6D6E-7B14-E152B11A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45BD-4628-E58D-5B7C-D2F6DCD6B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84400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along with associated configuration data and documentation </a:t>
            </a:r>
            <a:r>
              <a:rPr lang="en-US" dirty="0" err="1"/>
              <a:t>s.t.</a:t>
            </a:r>
            <a:r>
              <a:rPr lang="en-US" dirty="0"/>
              <a:t> the programs are correctly operated</a:t>
            </a:r>
          </a:p>
          <a:p>
            <a:pPr lvl="1"/>
            <a:r>
              <a:rPr lang="en-US" dirty="0"/>
              <a:t>Configuration data helps set up the programs</a:t>
            </a:r>
          </a:p>
          <a:p>
            <a:pPr lvl="1"/>
            <a:r>
              <a:rPr lang="en-US" dirty="0"/>
              <a:t>System documentation helps understand structure of the system</a:t>
            </a:r>
          </a:p>
          <a:p>
            <a:pPr lvl="1"/>
            <a:r>
              <a:rPr lang="en-US" dirty="0"/>
              <a:t>User documentation explains how to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57302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Engineers’ Job?</a:t>
            </a:r>
          </a:p>
          <a:p>
            <a:pPr lvl="1"/>
            <a:r>
              <a:rPr lang="en-US" dirty="0"/>
              <a:t>Make things work</a:t>
            </a:r>
          </a:p>
          <a:p>
            <a:pPr lvl="1"/>
            <a:r>
              <a:rPr lang="en-US" dirty="0"/>
              <a:t>Apply theories, methodologies, tools appropriately</a:t>
            </a:r>
          </a:p>
          <a:p>
            <a:pPr lvl="1"/>
            <a:r>
              <a:rPr lang="en-US" dirty="0"/>
              <a:t>Provide solutions in absence of applicable theories and methods</a:t>
            </a:r>
          </a:p>
          <a:p>
            <a:pPr lvl="1"/>
            <a:r>
              <a:rPr lang="en-US" dirty="0"/>
              <a:t>Realize financial and organizational constraints </a:t>
            </a:r>
          </a:p>
        </p:txBody>
      </p:sp>
    </p:spTree>
    <p:extLst>
      <p:ext uri="{BB962C8B-B14F-4D97-AF65-F5344CB8AC3E}">
        <p14:creationId xmlns:p14="http://schemas.microsoft.com/office/powerpoint/2010/main" val="251296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Aspects of Software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process of developing software</a:t>
            </a:r>
          </a:p>
          <a:p>
            <a:r>
              <a:rPr lang="en-US" dirty="0"/>
              <a:t>Activities such as management of project and teams</a:t>
            </a:r>
          </a:p>
          <a:p>
            <a:r>
              <a:rPr lang="en-US" dirty="0"/>
              <a:t>Development of tools, theories, methods to support production of software</a:t>
            </a:r>
          </a:p>
        </p:txBody>
      </p:sp>
    </p:spTree>
    <p:extLst>
      <p:ext uri="{BB962C8B-B14F-4D97-AF65-F5344CB8AC3E}">
        <p14:creationId xmlns:p14="http://schemas.microsoft.com/office/powerpoint/2010/main" val="418134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Who Does Software Engineering?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GB" dirty="0"/>
              <a:t>Participants (stakeholders) in a software development project</a:t>
            </a:r>
          </a:p>
          <a:p>
            <a:pPr eaLnBrk="1" hangingPunct="1"/>
            <a:endParaRPr lang="en-US" dirty="0"/>
          </a:p>
        </p:txBody>
      </p:sp>
      <p:pic>
        <p:nvPicPr>
          <p:cNvPr id="22532" name="Picture 8" descr="Sli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41625"/>
            <a:ext cx="59436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0525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</a:t>
            </a:r>
            <a:endParaRPr lang="en-US" sz="28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Requirement analysts</a:t>
            </a:r>
            <a:r>
              <a:rPr lang="en-GB" sz="2400" dirty="0"/>
              <a:t>: work with the customers to identify and document the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Designers</a:t>
            </a:r>
            <a:r>
              <a:rPr lang="en-GB" sz="2400" dirty="0"/>
              <a:t>: generate a system-level description of what the system is supposed to do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Programmers</a:t>
            </a:r>
            <a:r>
              <a:rPr lang="en-GB" sz="2400" dirty="0"/>
              <a:t>: write lines of code to implement the design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Testers</a:t>
            </a:r>
            <a:r>
              <a:rPr lang="en-GB" sz="2400" dirty="0"/>
              <a:t>: catch faults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Trainers</a:t>
            </a:r>
            <a:r>
              <a:rPr lang="en-GB" sz="2400" dirty="0"/>
              <a:t>: show users how to use the system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Maintenance team</a:t>
            </a:r>
            <a:r>
              <a:rPr lang="en-GB" sz="2400" dirty="0"/>
              <a:t>: fix faults that show up later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Librarians</a:t>
            </a:r>
            <a:r>
              <a:rPr lang="en-GB" sz="2400" dirty="0"/>
              <a:t>: prepare and store documents such as software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Configuration management team</a:t>
            </a:r>
            <a:r>
              <a:rPr lang="en-GB" sz="2400" dirty="0"/>
              <a:t>: maintain correspondence among various artefacts</a:t>
            </a:r>
          </a:p>
        </p:txBody>
      </p:sp>
    </p:spTree>
    <p:extLst>
      <p:ext uri="{BB962C8B-B14F-4D97-AF65-F5344CB8AC3E}">
        <p14:creationId xmlns:p14="http://schemas.microsoft.com/office/powerpoint/2010/main" val="32550501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 (Roles)</a:t>
            </a:r>
            <a:endParaRPr lang="en-US" sz="28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Who Does What?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33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78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 (Roles)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348F-9CE4-8437-AE75-48950A58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5" y="1295400"/>
            <a:ext cx="725486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491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2903041"/>
            <a:ext cx="2819400" cy="8874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3063401"/>
            <a:ext cx="2209800" cy="449759"/>
            <a:chOff x="838200" y="2743200"/>
            <a:chExt cx="2209800" cy="449759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838200" y="2743200"/>
              <a:ext cx="16002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Process</a:t>
              </a:r>
            </a:p>
          </p:txBody>
        </p:sp>
        <p:cxnSp>
          <p:nvCxnSpPr>
            <p:cNvPr id="5" name="Straight Connector 4"/>
            <p:cNvCxnSpPr>
              <a:stCxn id="2" idx="1"/>
              <a:endCxn id="4" idx="3"/>
            </p:cNvCxnSpPr>
            <p:nvPr/>
          </p:nvCxnSpPr>
          <p:spPr>
            <a:xfrm flipH="1" flipV="1">
              <a:off x="2438400" y="2968080"/>
              <a:ext cx="609600" cy="5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828800" y="1905000"/>
            <a:ext cx="1930874" cy="998041"/>
            <a:chOff x="2895600" y="1905000"/>
            <a:chExt cx="1930874" cy="998041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2895600" y="1905000"/>
              <a:ext cx="18288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Paradigm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4357048" y="2354759"/>
              <a:ext cx="469426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57800" y="1905000"/>
            <a:ext cx="2044890" cy="998041"/>
            <a:chOff x="5257800" y="1905000"/>
            <a:chExt cx="2044890" cy="998041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5397690" y="1905000"/>
              <a:ext cx="19050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Resources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257800" y="2354759"/>
              <a:ext cx="381000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67400" y="3061648"/>
            <a:ext cx="2209800" cy="449759"/>
            <a:chOff x="5867400" y="2823120"/>
            <a:chExt cx="2209800" cy="449759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6591300" y="2823120"/>
              <a:ext cx="14859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Skillset</a:t>
              </a:r>
            </a:p>
          </p:txBody>
        </p:sp>
        <p:cxnSp>
          <p:nvCxnSpPr>
            <p:cNvPr id="14" name="Straight Connector 13"/>
            <p:cNvCxnSpPr>
              <a:stCxn id="2" idx="3"/>
              <a:endCxn id="13" idx="1"/>
            </p:cNvCxnSpPr>
            <p:nvPr/>
          </p:nvCxnSpPr>
          <p:spPr>
            <a:xfrm flipV="1">
              <a:off x="5867400" y="3048000"/>
              <a:ext cx="723900" cy="6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38200" y="3790533"/>
            <a:ext cx="7413010" cy="2153067"/>
            <a:chOff x="838200" y="3790533"/>
            <a:chExt cx="7413010" cy="2153067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/>
          </p:nvGraphicFramePr>
          <p:xfrm>
            <a:off x="838200" y="4724400"/>
            <a:ext cx="7413010" cy="518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786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305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119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1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33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3854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Requirements Analysis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Design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Coding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Testing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dirty="0"/>
                          <a:t>Deployment</a:t>
                        </a:r>
                      </a:p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Maintenance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133600" y="5574268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Typical phases in lifecycle of software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8848" y="3790533"/>
              <a:ext cx="1866900" cy="781467"/>
              <a:chOff x="533400" y="3790533"/>
              <a:chExt cx="1866900" cy="781467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533400" y="4122241"/>
                <a:ext cx="1866900" cy="449759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/>
                  <a:t>Lifecycle</a:t>
                </a:r>
              </a:p>
            </p:txBody>
          </p:sp>
          <p:cxnSp>
            <p:nvCxnSpPr>
              <p:cNvPr id="20" name="Straight Connector 19"/>
              <p:cNvCxnSpPr>
                <a:stCxn id="2" idx="2"/>
                <a:endCxn id="19" idx="0"/>
              </p:cNvCxnSpPr>
              <p:nvPr/>
            </p:nvCxnSpPr>
            <p:spPr>
              <a:xfrm flipH="1">
                <a:off x="1466850" y="3790533"/>
                <a:ext cx="5402" cy="331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3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69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 a systematic and organized approach, effectively, to produce high quality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9B1F6B9-8FB3-7B58-B4B5-A0D5CD46C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Software?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6AD90E8-3FE0-9042-8874-1C1D3438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43E468-7B91-AF45-B262-D0BFB9188D59}" type="slidenum">
              <a:rPr lang="en-US" altLang="en-US" sz="1200"/>
              <a:pPr>
                <a:spcAft>
                  <a:spcPts val="600"/>
                </a:spcAft>
              </a:pPr>
              <a:t>2</a:t>
            </a:fld>
            <a:endParaRPr lang="en-US" altLang="en-US" sz="1200"/>
          </a:p>
        </p:txBody>
      </p:sp>
      <p:sp>
        <p:nvSpPr>
          <p:cNvPr id="125988" name="Text Box 36">
            <a:extLst>
              <a:ext uri="{FF2B5EF4-FFF2-40B4-BE49-F238E27FC236}">
                <a16:creationId xmlns:a16="http://schemas.microsoft.com/office/drawing/2014/main" id="{4318BB36-1D7A-B144-C233-664D14188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1344"/>
            <a:ext cx="7829549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/>
              <a:t>Software is: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instructions (computer programs) that when executed provide desired features, function, and performance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data structures that enable the programs to adequately manipulate information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documentation that describes the operation and use of the programs.</a:t>
            </a:r>
            <a:r>
              <a:rPr lang="en-US" altLang="en-US" sz="2000" dirty="0"/>
              <a:t> </a:t>
            </a: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2F1E88CD-7488-812A-2316-0EF39F31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797175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45500877-CE07-AA99-6BD4-F0694CD6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511550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A9D76B9F-CBB8-4C3B-EADF-650274E5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225925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3B8E5A71-5B1F-190B-64F7-493CAC72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40300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Software Product?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software engineering must always include a strategy for producing quality software</a:t>
            </a:r>
          </a:p>
          <a:p>
            <a:r>
              <a:rPr lang="en-US" dirty="0"/>
              <a:t>Product Quality?</a:t>
            </a:r>
          </a:p>
          <a:p>
            <a:pPr lvl="1"/>
            <a:r>
              <a:rPr lang="en-US" dirty="0"/>
              <a:t>Multiple facets…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Software Product?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Users judge external characteristics (e.g., correct functionality, number of failures, type of failures)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Designers and maintainers judge internal characteristics (e.g., ease of modification)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Thus, different stakeholders may have different criteria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Need quality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McCall’s Quality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08988"/>
            <a:ext cx="6324600" cy="49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Lehman’s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(1974) "Continuing Change" — A system must be continually adapted or it becomes progressively less satisfactory. It happens so until it becomes economical to replace it by a new or a restructured version</a:t>
            </a:r>
          </a:p>
          <a:p>
            <a:r>
              <a:rPr lang="en-US" dirty="0"/>
              <a:t>(1974) "Increasing Complexity/Entropy" —Complexity/entropy of a system increases with time, unless work is done to maintain or reduce it</a:t>
            </a:r>
          </a:p>
          <a:p>
            <a:r>
              <a:rPr lang="en-US" dirty="0"/>
              <a:t>(1991) "Continuing Growth" — the functional content of a system must be continually increased to maintain user satisfaction over its lifetime</a:t>
            </a:r>
          </a:p>
          <a:p>
            <a:r>
              <a:rPr lang="en-US" dirty="0"/>
              <a:t>(1996) "Declining Quality" — the quality of a system will appear to be declining unless it is rigorously maintained and adapted to operational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148826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Quality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Cost Effectiveness</a:t>
            </a:r>
          </a:p>
          <a:p>
            <a:pPr lvl="1"/>
            <a:r>
              <a:rPr lang="en-US" dirty="0"/>
              <a:t>Engineering and operational feasibility</a:t>
            </a:r>
          </a:p>
          <a:p>
            <a:pPr lvl="1"/>
            <a:r>
              <a:rPr lang="en-US" dirty="0"/>
              <a:t>Limited development budget</a:t>
            </a:r>
          </a:p>
          <a:p>
            <a:r>
              <a:rPr lang="en-US" dirty="0"/>
              <a:t>Timely Completion</a:t>
            </a:r>
          </a:p>
          <a:p>
            <a:pPr lvl="1"/>
            <a:r>
              <a:rPr lang="en-US" dirty="0"/>
              <a:t>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854067"/>
            <a:ext cx="4114800" cy="101566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Conflicts?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474191"/>
            <a:ext cx="5791200" cy="1938992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Manage Conflicts…</a:t>
            </a:r>
          </a:p>
        </p:txBody>
      </p:sp>
    </p:spTree>
    <p:extLst>
      <p:ext uri="{BB962C8B-B14F-4D97-AF65-F5344CB8AC3E}">
        <p14:creationId xmlns:p14="http://schemas.microsoft.com/office/powerpoint/2010/main" val="35052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Disciplined, consistent, and systematic effort to construct (design + build) and maintain </a:t>
            </a:r>
            <a:r>
              <a:rPr lang="en-US"/>
              <a:t>good quality software </a:t>
            </a:r>
            <a:r>
              <a:rPr lang="en-US" dirty="0"/>
              <a:t>in timely and cost-effective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323444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for Describing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A fault</a:t>
            </a:r>
            <a:r>
              <a:rPr lang="en-GB" dirty="0"/>
              <a:t>: occurs when a human makes a mistake, called </a:t>
            </a:r>
            <a:r>
              <a:rPr lang="en-GB" b="1" dirty="0"/>
              <a:t>an error</a:t>
            </a:r>
            <a:r>
              <a:rPr lang="en-GB" dirty="0"/>
              <a:t>, in performing some software activities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A failure</a:t>
            </a:r>
            <a:r>
              <a:rPr lang="en-GB" dirty="0"/>
              <a:t>: is a departure from the system’s required behaviour</a:t>
            </a:r>
          </a:p>
        </p:txBody>
      </p:sp>
      <p:pic>
        <p:nvPicPr>
          <p:cNvPr id="4" name="Picture 9" descr="Slid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33800"/>
            <a:ext cx="6629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Elements of a System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Activity</a:t>
            </a:r>
            <a:r>
              <a:rPr lang="en-US" sz="2400" dirty="0"/>
              <a:t>: An activity is something that happens in a system. Usually described as an event initiated by a trigger, the activity transforms one thing to another by changing a characteristic.</a:t>
            </a:r>
          </a:p>
          <a:p>
            <a:pPr algn="l"/>
            <a:r>
              <a:rPr lang="en-US" sz="2400" b="1" dirty="0"/>
              <a:t>Objects</a:t>
            </a:r>
            <a:r>
              <a:rPr lang="en-US" sz="2400" dirty="0"/>
              <a:t>: The elements </a:t>
            </a:r>
            <a:r>
              <a:rPr lang="en-US" sz="2400" b="0" i="0" u="none" strike="noStrike" baseline="0" dirty="0"/>
              <a:t>involved in the activities are called </a:t>
            </a:r>
            <a:r>
              <a:rPr lang="en-US" sz="2400" b="1" i="0" u="none" strike="noStrike" baseline="0" dirty="0"/>
              <a:t>objects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entities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pPr algn="l"/>
            <a:r>
              <a:rPr lang="en-US" sz="2400" b="1" dirty="0"/>
              <a:t>Relationships</a:t>
            </a:r>
            <a:r>
              <a:rPr lang="en-US" sz="2400" dirty="0"/>
              <a:t>: </a:t>
            </a:r>
            <a:r>
              <a:rPr lang="en-US" sz="2400" b="0" i="0" u="none" strike="noStrike" baseline="0" dirty="0"/>
              <a:t>Once entities and activities are defined, we match the entities with their activities. The </a:t>
            </a:r>
            <a:r>
              <a:rPr lang="en-US" sz="2400" dirty="0"/>
              <a:t>relationships among entities and activities are clearly and carefully defined.</a:t>
            </a:r>
          </a:p>
          <a:p>
            <a:pPr algn="l"/>
            <a:r>
              <a:rPr lang="en-US" sz="2400" b="1" dirty="0"/>
              <a:t>System Boundary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Who generates input and who receives output</a:t>
            </a:r>
          </a:p>
          <a:p>
            <a:pPr lvl="1"/>
            <a:r>
              <a:rPr lang="en-US" dirty="0"/>
              <a:t>Which objects/activities are part of the system and which are not</a:t>
            </a:r>
          </a:p>
          <a:p>
            <a:pPr lvl="1"/>
            <a:r>
              <a:rPr lang="en-US" dirty="0"/>
              <a:t>Nested systems, related systems, interrelated systems</a:t>
            </a:r>
          </a:p>
        </p:txBody>
      </p:sp>
    </p:spTree>
    <p:extLst>
      <p:ext uri="{BB962C8B-B14F-4D97-AF65-F5344CB8AC3E}">
        <p14:creationId xmlns:p14="http://schemas.microsoft.com/office/powerpoint/2010/main" val="33322442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systems: a human respiratory system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5604" name="Picture 10" descr="Slid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90800"/>
            <a:ext cx="63246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30480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computer system must also be clearly described: System definition of a paycheck production</a:t>
            </a:r>
          </a:p>
          <a:p>
            <a:pPr eaLnBrk="1" hangingPunct="1"/>
            <a:endParaRPr lang="en-US" dirty="0"/>
          </a:p>
        </p:txBody>
      </p:sp>
      <p:pic>
        <p:nvPicPr>
          <p:cNvPr id="26628" name="Picture 8" descr="Slid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86075"/>
            <a:ext cx="5486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57600" y="6096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7150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66A3-A753-CC5C-734B-7372BC15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Curve for Hardware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4609B82-1792-1275-3044-88E1A3AD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84" y="1656053"/>
            <a:ext cx="6352432" cy="43783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6198-24E5-A7C4-A147-319A890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4C0D-35EE-F346-A6BA-5C50F9A25C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8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Idea to build a house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Asking someone to build the house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Explaining requirements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Getting designs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Modifying + Approving designs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Inspecting the construction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Adding new features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Testing household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Moving in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Getting issues fixed after moving in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674414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Determine and Analyze Requirements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Produce and Document Overall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Produce Detailed Specifications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Identify and Design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Build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Test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Integrate Components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Make final modifications after residents move in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Continue Maintenance by the Residents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66726428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Requirement analysis and definition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Program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Writing the programs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Unit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Integration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delivery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Maintenance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System</a:t>
            </a:r>
          </a:p>
        </p:txBody>
      </p:sp>
    </p:spTree>
    <p:extLst>
      <p:ext uri="{BB962C8B-B14F-4D97-AF65-F5344CB8AC3E}">
        <p14:creationId xmlns:p14="http://schemas.microsoft.com/office/powerpoint/2010/main" val="28795894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29413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Shari Lawrence </a:t>
            </a:r>
            <a:r>
              <a:rPr lang="en-US" dirty="0" err="1"/>
              <a:t>PFleeger</a:t>
            </a:r>
            <a:r>
              <a:rPr lang="en-US" dirty="0"/>
              <a:t> and Joanne M. Atlee, Software Engineering Theory and Practice, Fourth Edition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Roger Pressman, Software Engineering: A Practitioner’s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Ghezzi</a:t>
            </a:r>
            <a:r>
              <a:rPr lang="en-US" dirty="0"/>
              <a:t> et al., Fundamentals of Software Engineering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61314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5844540"/>
            <a:ext cx="8229600" cy="3276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9941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66A3-A753-CC5C-734B-7372BC15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Curve for Software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609B82-1792-1275-3044-88E1A3AD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95784" y="1656053"/>
            <a:ext cx="6352432" cy="43783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6198-24E5-A7C4-A147-319A890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4C0D-35EE-F346-A6BA-5C50F9A25CA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4FF91-F145-E628-193A-8D1D5F5CFF7D}"/>
              </a:ext>
            </a:extLst>
          </p:cNvPr>
          <p:cNvSpPr txBox="1"/>
          <p:nvPr/>
        </p:nvSpPr>
        <p:spPr>
          <a:xfrm>
            <a:off x="5715000" y="52557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1" dirty="0"/>
              <a:t>Software doesn't "wear out“. But it does deteriorate!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814" y="7620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is SE Needed?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3733800"/>
          </a:xfrm>
        </p:spPr>
        <p:txBody>
          <a:bodyPr tIns="46038" bIns="46038">
            <a:normAutofit lnSpcReduction="10000"/>
          </a:bodyPr>
          <a:lstStyle/>
          <a:p>
            <a:r>
              <a:rPr lang="en-US" sz="3200" dirty="0">
                <a:cs typeface="Times New Roman" pitchFamily="18" charset="0"/>
              </a:rPr>
              <a:t>Computers everywhere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Toaster, Microwave, Temperature control of A/C, Router, Surgical Equipment… </a:t>
            </a:r>
          </a:p>
          <a:p>
            <a:r>
              <a:rPr lang="en-US" sz="3400" dirty="0"/>
              <a:t>Computers need to be managed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Software runs on all computers</a:t>
            </a:r>
          </a:p>
          <a:p>
            <a:pPr lvl="2"/>
            <a:r>
              <a:rPr lang="en-US" sz="2700" dirty="0">
                <a:cs typeface="Times New Roman" pitchFamily="18" charset="0"/>
              </a:rPr>
              <a:t>Make lives comfortable, efficient, effective…</a:t>
            </a:r>
          </a:p>
          <a:p>
            <a:r>
              <a:rPr lang="en-US" sz="3200" dirty="0">
                <a:cs typeface="Times New Roman" pitchFamily="18" charset="0"/>
              </a:rPr>
              <a:t>SE practices ensure development of good software to improve our living standard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001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Do We Need to Study SE?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43100"/>
            <a:ext cx="7315200" cy="3505200"/>
          </a:xfrm>
        </p:spPr>
        <p:txBody>
          <a:bodyPr tIns="46038" bIns="46038">
            <a:noAutofit/>
          </a:bodyPr>
          <a:lstStyle/>
          <a:p>
            <a:r>
              <a:rPr lang="en-US" sz="2800" dirty="0"/>
              <a:t>What could be the benefits?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Analysis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6148" name="Picture 11" descr="Slid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2375"/>
            <a:ext cx="73152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886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Solving Problems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1448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Solving Problems (continued)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Synthesis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7172" name="Picture 11" descr="Slid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3962"/>
            <a:ext cx="7391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3259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DD6F859-D0CF-1AFC-8363-CE7446FB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5430838" cy="785813"/>
          </a:xfrm>
        </p:spPr>
        <p:txBody>
          <a:bodyPr>
            <a:normAutofit/>
          </a:bodyPr>
          <a:lstStyle/>
          <a:p>
            <a:r>
              <a:rPr lang="en-US" altLang="en-US"/>
              <a:t>Legacy Software</a:t>
            </a:r>
          </a:p>
        </p:txBody>
      </p:sp>
      <p:graphicFrame>
        <p:nvGraphicFramePr>
          <p:cNvPr id="131078" name="Rectangle 3">
            <a:extLst>
              <a:ext uri="{FF2B5EF4-FFF2-40B4-BE49-F238E27FC236}">
                <a16:creationId xmlns:a16="http://schemas.microsoft.com/office/drawing/2014/main" id="{1A9FAFFF-C7ED-6968-53E7-4204D11490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5968" y="2533650"/>
          <a:ext cx="7848600" cy="368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5C8C447-458D-58DD-1158-EE313A3B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7F8B-181A-8B4E-A4C9-9F36AC2F0AF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7217ECAE-C82F-8A86-7EDC-29859EC9A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4389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i="1">
                <a:solidFill>
                  <a:schemeClr val="folHlink"/>
                </a:solidFill>
                <a:latin typeface="Palatino" pitchFamily="2" charset="77"/>
              </a:rPr>
              <a:t>Why must it change?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36401</TotalTime>
  <Words>1181</Words>
  <Application>Microsoft Office PowerPoint</Application>
  <PresentationFormat>On-screen Show (4:3)</PresentationFormat>
  <Paragraphs>191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monica-ext-font_YIBBBFG</vt:lpstr>
      <vt:lpstr>Palatino</vt:lpstr>
      <vt:lpstr>Times New Roman</vt:lpstr>
      <vt:lpstr>TimesTen-Roman</vt:lpstr>
      <vt:lpstr>Wingdings 2</vt:lpstr>
      <vt:lpstr>Office Theme</vt:lpstr>
      <vt:lpstr>Introduction to Software Engineering</vt:lpstr>
      <vt:lpstr>What is Software?</vt:lpstr>
      <vt:lpstr>Failure Curve for Hardware</vt:lpstr>
      <vt:lpstr>Failure Curve for Software</vt:lpstr>
      <vt:lpstr>Why is SE Needed?</vt:lpstr>
      <vt:lpstr>Why Do We Need to Study SE?</vt:lpstr>
      <vt:lpstr>PowerPoint Presentation</vt:lpstr>
      <vt:lpstr>Solving Problems (continued)</vt:lpstr>
      <vt:lpstr>Legacy Software</vt:lpstr>
      <vt:lpstr>Software?</vt:lpstr>
      <vt:lpstr>Engineering?</vt:lpstr>
      <vt:lpstr>Aspects of Software Production?</vt:lpstr>
      <vt:lpstr>Who Does Software Engineering? </vt:lpstr>
      <vt:lpstr>Development Team</vt:lpstr>
      <vt:lpstr>Development Team (Roles)</vt:lpstr>
      <vt:lpstr>Development Team (Roles)</vt:lpstr>
      <vt:lpstr>PowerPoint Presentation</vt:lpstr>
      <vt:lpstr>Software Lifecycle</vt:lpstr>
      <vt:lpstr>Software Engineers?</vt:lpstr>
      <vt:lpstr>What is a Good Software Product?</vt:lpstr>
      <vt:lpstr>What is a Good Software Product?</vt:lpstr>
      <vt:lpstr>McCall’s Quality Model</vt:lpstr>
      <vt:lpstr>Lehman’s Laws</vt:lpstr>
      <vt:lpstr>Software Engineering Challenges</vt:lpstr>
      <vt:lpstr>Software Engineering</vt:lpstr>
      <vt:lpstr>Terminology for Describing Bugs</vt:lpstr>
      <vt:lpstr>Elements of a System</vt:lpstr>
      <vt:lpstr>A Systems Approach (Contd.)</vt:lpstr>
      <vt:lpstr>A Systems Approach (Contd.)</vt:lpstr>
      <vt:lpstr>An Engineering Approach</vt:lpstr>
      <vt:lpstr>An Engineering Approach</vt:lpstr>
      <vt:lpstr>An Engineering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keywords>1.Intro</cp:keywords>
  <cp:lastModifiedBy>Mehroze Khan</cp:lastModifiedBy>
  <cp:revision>262</cp:revision>
  <dcterms:created xsi:type="dcterms:W3CDTF">2011-09-06T15:43:21Z</dcterms:created>
  <dcterms:modified xsi:type="dcterms:W3CDTF">2024-01-22T04:35:34Z</dcterms:modified>
</cp:coreProperties>
</file>