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59" r:id="rId5"/>
    <p:sldId id="261" r:id="rId6"/>
    <p:sldId id="260" r:id="rId7"/>
    <p:sldId id="324" r:id="rId8"/>
    <p:sldId id="262" r:id="rId9"/>
    <p:sldId id="263" r:id="rId10"/>
    <p:sldId id="264" r:id="rId11"/>
    <p:sldId id="265" r:id="rId12"/>
    <p:sldId id="266" r:id="rId13"/>
    <p:sldId id="325" r:id="rId14"/>
    <p:sldId id="267" r:id="rId15"/>
    <p:sldId id="293" r:id="rId16"/>
    <p:sldId id="343" r:id="rId17"/>
    <p:sldId id="327" r:id="rId18"/>
    <p:sldId id="329" r:id="rId19"/>
    <p:sldId id="330" r:id="rId20"/>
    <p:sldId id="331" r:id="rId21"/>
    <p:sldId id="294" r:id="rId22"/>
    <p:sldId id="326" r:id="rId23"/>
    <p:sldId id="332" r:id="rId24"/>
    <p:sldId id="333" r:id="rId25"/>
    <p:sldId id="334" r:id="rId26"/>
    <p:sldId id="336" r:id="rId27"/>
    <p:sldId id="335" r:id="rId28"/>
    <p:sldId id="34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7517" autoAdjust="0"/>
  </p:normalViewPr>
  <p:slideViewPr>
    <p:cSldViewPr snapToGrid="0">
      <p:cViewPr varScale="1">
        <p:scale>
          <a:sx n="72" d="100"/>
          <a:sy n="72" d="100"/>
        </p:scale>
        <p:origin x="1104" y="62"/>
      </p:cViewPr>
      <p:guideLst/>
    </p:cSldViewPr>
  </p:slideViewPr>
  <p:notesTextViewPr>
    <p:cViewPr>
      <p:scale>
        <a:sx n="1" d="1"/>
        <a:sy n="1" d="1"/>
      </p:scale>
      <p:origin x="0" y="0"/>
    </p:cViewPr>
  </p:notesTextViewPr>
  <p:sorterViewPr>
    <p:cViewPr>
      <p:scale>
        <a:sx n="100" d="100"/>
        <a:sy n="100" d="100"/>
      </p:scale>
      <p:origin x="0" y="-11957"/>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43DE8E-BD14-46D8-82B2-4399AC87BB78}" type="datetimeFigureOut">
              <a:rPr lang="en-US" smtClean="0"/>
              <a:t>16-Apr-24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D173E9-C7B2-47CB-A41E-AD6C758D0B2E}" type="slidenum">
              <a:rPr lang="en-US" smtClean="0"/>
              <a:t>‹#›</a:t>
            </a:fld>
            <a:endParaRPr lang="en-US"/>
          </a:p>
        </p:txBody>
      </p:sp>
    </p:spTree>
    <p:extLst>
      <p:ext uri="{BB962C8B-B14F-4D97-AF65-F5344CB8AC3E}">
        <p14:creationId xmlns:p14="http://schemas.microsoft.com/office/powerpoint/2010/main" val="358169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D173E9-C7B2-47CB-A41E-AD6C758D0B2E}" type="slidenum">
              <a:rPr lang="en-US" smtClean="0"/>
              <a:t>1</a:t>
            </a:fld>
            <a:endParaRPr lang="en-US"/>
          </a:p>
        </p:txBody>
      </p:sp>
    </p:spTree>
    <p:extLst>
      <p:ext uri="{BB962C8B-B14F-4D97-AF65-F5344CB8AC3E}">
        <p14:creationId xmlns:p14="http://schemas.microsoft.com/office/powerpoint/2010/main" val="41250594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D173E9-C7B2-47CB-A41E-AD6C758D0B2E}" type="slidenum">
              <a:rPr lang="en-US" smtClean="0"/>
              <a:t>24</a:t>
            </a:fld>
            <a:endParaRPr lang="en-US"/>
          </a:p>
        </p:txBody>
      </p:sp>
    </p:spTree>
    <p:extLst>
      <p:ext uri="{BB962C8B-B14F-4D97-AF65-F5344CB8AC3E}">
        <p14:creationId xmlns:p14="http://schemas.microsoft.com/office/powerpoint/2010/main" val="34796425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D173E9-C7B2-47CB-A41E-AD6C758D0B2E}" type="slidenum">
              <a:rPr lang="en-US" smtClean="0"/>
              <a:t>25</a:t>
            </a:fld>
            <a:endParaRPr lang="en-US"/>
          </a:p>
        </p:txBody>
      </p:sp>
    </p:spTree>
    <p:extLst>
      <p:ext uri="{BB962C8B-B14F-4D97-AF65-F5344CB8AC3E}">
        <p14:creationId xmlns:p14="http://schemas.microsoft.com/office/powerpoint/2010/main" val="31404389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D173E9-C7B2-47CB-A41E-AD6C758D0B2E}" type="slidenum">
              <a:rPr lang="en-US" smtClean="0"/>
              <a:t>27</a:t>
            </a:fld>
            <a:endParaRPr lang="en-US"/>
          </a:p>
        </p:txBody>
      </p:sp>
    </p:spTree>
    <p:extLst>
      <p:ext uri="{BB962C8B-B14F-4D97-AF65-F5344CB8AC3E}">
        <p14:creationId xmlns:p14="http://schemas.microsoft.com/office/powerpoint/2010/main" val="2547203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D173E9-C7B2-47CB-A41E-AD6C758D0B2E}" type="slidenum">
              <a:rPr lang="en-US" smtClean="0"/>
              <a:t>11</a:t>
            </a:fld>
            <a:endParaRPr lang="en-US"/>
          </a:p>
        </p:txBody>
      </p:sp>
    </p:spTree>
    <p:extLst>
      <p:ext uri="{BB962C8B-B14F-4D97-AF65-F5344CB8AC3E}">
        <p14:creationId xmlns:p14="http://schemas.microsoft.com/office/powerpoint/2010/main" val="153270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D173E9-C7B2-47CB-A41E-AD6C758D0B2E}" type="slidenum">
              <a:rPr lang="en-US" smtClean="0"/>
              <a:t>15</a:t>
            </a:fld>
            <a:endParaRPr lang="en-US"/>
          </a:p>
        </p:txBody>
      </p:sp>
    </p:spTree>
    <p:extLst>
      <p:ext uri="{BB962C8B-B14F-4D97-AF65-F5344CB8AC3E}">
        <p14:creationId xmlns:p14="http://schemas.microsoft.com/office/powerpoint/2010/main" val="2616050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D173E9-C7B2-47CB-A41E-AD6C758D0B2E}" type="slidenum">
              <a:rPr lang="en-US" smtClean="0"/>
              <a:t>16</a:t>
            </a:fld>
            <a:endParaRPr lang="en-US"/>
          </a:p>
        </p:txBody>
      </p:sp>
    </p:spTree>
    <p:extLst>
      <p:ext uri="{BB962C8B-B14F-4D97-AF65-F5344CB8AC3E}">
        <p14:creationId xmlns:p14="http://schemas.microsoft.com/office/powerpoint/2010/main" val="3449089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D173E9-C7B2-47CB-A41E-AD6C758D0B2E}" type="slidenum">
              <a:rPr lang="en-US" smtClean="0"/>
              <a:t>17</a:t>
            </a:fld>
            <a:endParaRPr lang="en-US"/>
          </a:p>
        </p:txBody>
      </p:sp>
    </p:spTree>
    <p:extLst>
      <p:ext uri="{BB962C8B-B14F-4D97-AF65-F5344CB8AC3E}">
        <p14:creationId xmlns:p14="http://schemas.microsoft.com/office/powerpoint/2010/main" val="741375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D173E9-C7B2-47CB-A41E-AD6C758D0B2E}" type="slidenum">
              <a:rPr lang="en-US" smtClean="0"/>
              <a:t>18</a:t>
            </a:fld>
            <a:endParaRPr lang="en-US"/>
          </a:p>
        </p:txBody>
      </p:sp>
    </p:spTree>
    <p:extLst>
      <p:ext uri="{BB962C8B-B14F-4D97-AF65-F5344CB8AC3E}">
        <p14:creationId xmlns:p14="http://schemas.microsoft.com/office/powerpoint/2010/main" val="26500310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D173E9-C7B2-47CB-A41E-AD6C758D0B2E}" type="slidenum">
              <a:rPr lang="en-US" smtClean="0"/>
              <a:t>19</a:t>
            </a:fld>
            <a:endParaRPr lang="en-US"/>
          </a:p>
        </p:txBody>
      </p:sp>
    </p:spTree>
    <p:extLst>
      <p:ext uri="{BB962C8B-B14F-4D97-AF65-F5344CB8AC3E}">
        <p14:creationId xmlns:p14="http://schemas.microsoft.com/office/powerpoint/2010/main" val="33200576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D173E9-C7B2-47CB-A41E-AD6C758D0B2E}" type="slidenum">
              <a:rPr lang="en-US" smtClean="0"/>
              <a:t>20</a:t>
            </a:fld>
            <a:endParaRPr lang="en-US"/>
          </a:p>
        </p:txBody>
      </p:sp>
    </p:spTree>
    <p:extLst>
      <p:ext uri="{BB962C8B-B14F-4D97-AF65-F5344CB8AC3E}">
        <p14:creationId xmlns:p14="http://schemas.microsoft.com/office/powerpoint/2010/main" val="41084358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D173E9-C7B2-47CB-A41E-AD6C758D0B2E}" type="slidenum">
              <a:rPr lang="en-US" smtClean="0"/>
              <a:t>23</a:t>
            </a:fld>
            <a:endParaRPr lang="en-US"/>
          </a:p>
        </p:txBody>
      </p:sp>
    </p:spTree>
    <p:extLst>
      <p:ext uri="{BB962C8B-B14F-4D97-AF65-F5344CB8AC3E}">
        <p14:creationId xmlns:p14="http://schemas.microsoft.com/office/powerpoint/2010/main" val="2397103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1DDBE-8722-3FCC-FAFB-A3B9B6551E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150BA4-F988-687A-B89F-FF1181F170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04FB33-1614-7E35-0F55-2DFC8862C226}"/>
              </a:ext>
            </a:extLst>
          </p:cNvPr>
          <p:cNvSpPr>
            <a:spLocks noGrp="1"/>
          </p:cNvSpPr>
          <p:nvPr>
            <p:ph type="dt" sz="half" idx="10"/>
          </p:nvPr>
        </p:nvSpPr>
        <p:spPr/>
        <p:txBody>
          <a:bodyPr/>
          <a:lstStyle/>
          <a:p>
            <a:fld id="{7C6B860D-CE2A-495D-B2C6-04D7F437544A}" type="datetimeFigureOut">
              <a:rPr lang="en-US" smtClean="0"/>
              <a:t>16-Apr-24</a:t>
            </a:fld>
            <a:endParaRPr lang="en-US"/>
          </a:p>
        </p:txBody>
      </p:sp>
      <p:sp>
        <p:nvSpPr>
          <p:cNvPr id="5" name="Footer Placeholder 4">
            <a:extLst>
              <a:ext uri="{FF2B5EF4-FFF2-40B4-BE49-F238E27FC236}">
                <a16:creationId xmlns:a16="http://schemas.microsoft.com/office/drawing/2014/main" id="{BE66DAA9-DFB2-F4F4-5819-0397005EDD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201460-7A2A-75B1-8D60-1321321AEC18}"/>
              </a:ext>
            </a:extLst>
          </p:cNvPr>
          <p:cNvSpPr>
            <a:spLocks noGrp="1"/>
          </p:cNvSpPr>
          <p:nvPr>
            <p:ph type="sldNum" sz="quarter" idx="12"/>
          </p:nvPr>
        </p:nvSpPr>
        <p:spPr/>
        <p:txBody>
          <a:bodyPr/>
          <a:lstStyle/>
          <a:p>
            <a:fld id="{E1DF1652-A686-4693-AEF3-000C2F4736AC}" type="slidenum">
              <a:rPr lang="en-US" smtClean="0"/>
              <a:t>‹#›</a:t>
            </a:fld>
            <a:endParaRPr lang="en-US"/>
          </a:p>
        </p:txBody>
      </p:sp>
    </p:spTree>
    <p:extLst>
      <p:ext uri="{BB962C8B-B14F-4D97-AF65-F5344CB8AC3E}">
        <p14:creationId xmlns:p14="http://schemas.microsoft.com/office/powerpoint/2010/main" val="3246252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E1053-B4D1-9E56-D7C9-E84F2FB4F4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8BDC42-5639-4A53-A29F-CDBBF843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42F9EA-5A45-13CE-4C68-EB732F10A3B3}"/>
              </a:ext>
            </a:extLst>
          </p:cNvPr>
          <p:cNvSpPr>
            <a:spLocks noGrp="1"/>
          </p:cNvSpPr>
          <p:nvPr>
            <p:ph type="dt" sz="half" idx="10"/>
          </p:nvPr>
        </p:nvSpPr>
        <p:spPr/>
        <p:txBody>
          <a:bodyPr/>
          <a:lstStyle/>
          <a:p>
            <a:fld id="{7C6B860D-CE2A-495D-B2C6-04D7F437544A}" type="datetimeFigureOut">
              <a:rPr lang="en-US" smtClean="0"/>
              <a:t>16-Apr-24</a:t>
            </a:fld>
            <a:endParaRPr lang="en-US"/>
          </a:p>
        </p:txBody>
      </p:sp>
      <p:sp>
        <p:nvSpPr>
          <p:cNvPr id="5" name="Footer Placeholder 4">
            <a:extLst>
              <a:ext uri="{FF2B5EF4-FFF2-40B4-BE49-F238E27FC236}">
                <a16:creationId xmlns:a16="http://schemas.microsoft.com/office/drawing/2014/main" id="{693A62A1-BF57-17C0-85C8-43A7D84399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13DF0B-BC12-2C69-05DB-A1BB293C5BEF}"/>
              </a:ext>
            </a:extLst>
          </p:cNvPr>
          <p:cNvSpPr>
            <a:spLocks noGrp="1"/>
          </p:cNvSpPr>
          <p:nvPr>
            <p:ph type="sldNum" sz="quarter" idx="12"/>
          </p:nvPr>
        </p:nvSpPr>
        <p:spPr/>
        <p:txBody>
          <a:bodyPr/>
          <a:lstStyle/>
          <a:p>
            <a:fld id="{E1DF1652-A686-4693-AEF3-000C2F4736AC}" type="slidenum">
              <a:rPr lang="en-US" smtClean="0"/>
              <a:t>‹#›</a:t>
            </a:fld>
            <a:endParaRPr lang="en-US"/>
          </a:p>
        </p:txBody>
      </p:sp>
    </p:spTree>
    <p:extLst>
      <p:ext uri="{BB962C8B-B14F-4D97-AF65-F5344CB8AC3E}">
        <p14:creationId xmlns:p14="http://schemas.microsoft.com/office/powerpoint/2010/main" val="3101422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C7541C-4D71-5AC1-2C04-4A86E199B8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057F66-A1CF-14F5-8A13-AA4AD7FB6C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265A37-E6F4-CE8D-8E06-B1815A6E00CE}"/>
              </a:ext>
            </a:extLst>
          </p:cNvPr>
          <p:cNvSpPr>
            <a:spLocks noGrp="1"/>
          </p:cNvSpPr>
          <p:nvPr>
            <p:ph type="dt" sz="half" idx="10"/>
          </p:nvPr>
        </p:nvSpPr>
        <p:spPr/>
        <p:txBody>
          <a:bodyPr/>
          <a:lstStyle/>
          <a:p>
            <a:fld id="{7C6B860D-CE2A-495D-B2C6-04D7F437544A}" type="datetimeFigureOut">
              <a:rPr lang="en-US" smtClean="0"/>
              <a:t>16-Apr-24</a:t>
            </a:fld>
            <a:endParaRPr lang="en-US"/>
          </a:p>
        </p:txBody>
      </p:sp>
      <p:sp>
        <p:nvSpPr>
          <p:cNvPr id="5" name="Footer Placeholder 4">
            <a:extLst>
              <a:ext uri="{FF2B5EF4-FFF2-40B4-BE49-F238E27FC236}">
                <a16:creationId xmlns:a16="http://schemas.microsoft.com/office/drawing/2014/main" id="{BB61C427-EC15-ADDD-844D-8A447B9FF0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E3EE33-97E8-A50A-B2B3-AA63BB3D23C9}"/>
              </a:ext>
            </a:extLst>
          </p:cNvPr>
          <p:cNvSpPr>
            <a:spLocks noGrp="1"/>
          </p:cNvSpPr>
          <p:nvPr>
            <p:ph type="sldNum" sz="quarter" idx="12"/>
          </p:nvPr>
        </p:nvSpPr>
        <p:spPr/>
        <p:txBody>
          <a:bodyPr/>
          <a:lstStyle/>
          <a:p>
            <a:fld id="{E1DF1652-A686-4693-AEF3-000C2F4736AC}" type="slidenum">
              <a:rPr lang="en-US" smtClean="0"/>
              <a:t>‹#›</a:t>
            </a:fld>
            <a:endParaRPr lang="en-US"/>
          </a:p>
        </p:txBody>
      </p:sp>
    </p:spTree>
    <p:extLst>
      <p:ext uri="{BB962C8B-B14F-4D97-AF65-F5344CB8AC3E}">
        <p14:creationId xmlns:p14="http://schemas.microsoft.com/office/powerpoint/2010/main" val="1253792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FADBC-9AC8-2375-EFAA-0B17B333A2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6B2FDE-3422-4051-C735-F616FA26C2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03E7A0-9076-7679-EB3C-31D591005C93}"/>
              </a:ext>
            </a:extLst>
          </p:cNvPr>
          <p:cNvSpPr>
            <a:spLocks noGrp="1"/>
          </p:cNvSpPr>
          <p:nvPr>
            <p:ph type="dt" sz="half" idx="10"/>
          </p:nvPr>
        </p:nvSpPr>
        <p:spPr/>
        <p:txBody>
          <a:bodyPr/>
          <a:lstStyle/>
          <a:p>
            <a:fld id="{7C6B860D-CE2A-495D-B2C6-04D7F437544A}" type="datetimeFigureOut">
              <a:rPr lang="en-US" smtClean="0"/>
              <a:t>16-Apr-24</a:t>
            </a:fld>
            <a:endParaRPr lang="en-US"/>
          </a:p>
        </p:txBody>
      </p:sp>
      <p:sp>
        <p:nvSpPr>
          <p:cNvPr id="5" name="Footer Placeholder 4">
            <a:extLst>
              <a:ext uri="{FF2B5EF4-FFF2-40B4-BE49-F238E27FC236}">
                <a16:creationId xmlns:a16="http://schemas.microsoft.com/office/drawing/2014/main" id="{8E3DA9C1-B8DB-F0BC-0768-9E8DEF466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3239C6-E8EF-251D-D728-5A7654E42F3C}"/>
              </a:ext>
            </a:extLst>
          </p:cNvPr>
          <p:cNvSpPr>
            <a:spLocks noGrp="1"/>
          </p:cNvSpPr>
          <p:nvPr>
            <p:ph type="sldNum" sz="quarter" idx="12"/>
          </p:nvPr>
        </p:nvSpPr>
        <p:spPr/>
        <p:txBody>
          <a:bodyPr/>
          <a:lstStyle/>
          <a:p>
            <a:fld id="{E1DF1652-A686-4693-AEF3-000C2F4736AC}" type="slidenum">
              <a:rPr lang="en-US" smtClean="0"/>
              <a:t>‹#›</a:t>
            </a:fld>
            <a:endParaRPr lang="en-US"/>
          </a:p>
        </p:txBody>
      </p:sp>
    </p:spTree>
    <p:extLst>
      <p:ext uri="{BB962C8B-B14F-4D97-AF65-F5344CB8AC3E}">
        <p14:creationId xmlns:p14="http://schemas.microsoft.com/office/powerpoint/2010/main" val="592903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694BF-6309-FF79-4653-883320A963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388C99-C1B0-BB14-A689-AAD722AED5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4C4B5B-CF07-DA2E-0529-C42B79410835}"/>
              </a:ext>
            </a:extLst>
          </p:cNvPr>
          <p:cNvSpPr>
            <a:spLocks noGrp="1"/>
          </p:cNvSpPr>
          <p:nvPr>
            <p:ph type="dt" sz="half" idx="10"/>
          </p:nvPr>
        </p:nvSpPr>
        <p:spPr/>
        <p:txBody>
          <a:bodyPr/>
          <a:lstStyle/>
          <a:p>
            <a:fld id="{7C6B860D-CE2A-495D-B2C6-04D7F437544A}" type="datetimeFigureOut">
              <a:rPr lang="en-US" smtClean="0"/>
              <a:t>16-Apr-24</a:t>
            </a:fld>
            <a:endParaRPr lang="en-US"/>
          </a:p>
        </p:txBody>
      </p:sp>
      <p:sp>
        <p:nvSpPr>
          <p:cNvPr id="5" name="Footer Placeholder 4">
            <a:extLst>
              <a:ext uri="{FF2B5EF4-FFF2-40B4-BE49-F238E27FC236}">
                <a16:creationId xmlns:a16="http://schemas.microsoft.com/office/drawing/2014/main" id="{293E3254-F0C1-79CB-0785-ADE1014384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DBBA2A-96DF-8EFB-A5AB-DAF3B3EAF2C1}"/>
              </a:ext>
            </a:extLst>
          </p:cNvPr>
          <p:cNvSpPr>
            <a:spLocks noGrp="1"/>
          </p:cNvSpPr>
          <p:nvPr>
            <p:ph type="sldNum" sz="quarter" idx="12"/>
          </p:nvPr>
        </p:nvSpPr>
        <p:spPr/>
        <p:txBody>
          <a:bodyPr/>
          <a:lstStyle/>
          <a:p>
            <a:fld id="{E1DF1652-A686-4693-AEF3-000C2F4736AC}" type="slidenum">
              <a:rPr lang="en-US" smtClean="0"/>
              <a:t>‹#›</a:t>
            </a:fld>
            <a:endParaRPr lang="en-US"/>
          </a:p>
        </p:txBody>
      </p:sp>
    </p:spTree>
    <p:extLst>
      <p:ext uri="{BB962C8B-B14F-4D97-AF65-F5344CB8AC3E}">
        <p14:creationId xmlns:p14="http://schemas.microsoft.com/office/powerpoint/2010/main" val="3131438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85F79-3F12-84E1-456D-82B45B1D87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924301-F541-5C55-7167-2BEDFC0001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F2FE30-CB06-9C4C-D670-FA0F56C25E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4504E5-65D0-5814-24A1-49A5CDE018E9}"/>
              </a:ext>
            </a:extLst>
          </p:cNvPr>
          <p:cNvSpPr>
            <a:spLocks noGrp="1"/>
          </p:cNvSpPr>
          <p:nvPr>
            <p:ph type="dt" sz="half" idx="10"/>
          </p:nvPr>
        </p:nvSpPr>
        <p:spPr/>
        <p:txBody>
          <a:bodyPr/>
          <a:lstStyle/>
          <a:p>
            <a:fld id="{7C6B860D-CE2A-495D-B2C6-04D7F437544A}" type="datetimeFigureOut">
              <a:rPr lang="en-US" smtClean="0"/>
              <a:t>16-Apr-24</a:t>
            </a:fld>
            <a:endParaRPr lang="en-US"/>
          </a:p>
        </p:txBody>
      </p:sp>
      <p:sp>
        <p:nvSpPr>
          <p:cNvPr id="6" name="Footer Placeholder 5">
            <a:extLst>
              <a:ext uri="{FF2B5EF4-FFF2-40B4-BE49-F238E27FC236}">
                <a16:creationId xmlns:a16="http://schemas.microsoft.com/office/drawing/2014/main" id="{BEE70F63-5406-B2BA-3CB0-AF7CA3EAB6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945016-97FB-9FBE-DF8F-E399C90EAB6D}"/>
              </a:ext>
            </a:extLst>
          </p:cNvPr>
          <p:cNvSpPr>
            <a:spLocks noGrp="1"/>
          </p:cNvSpPr>
          <p:nvPr>
            <p:ph type="sldNum" sz="quarter" idx="12"/>
          </p:nvPr>
        </p:nvSpPr>
        <p:spPr/>
        <p:txBody>
          <a:bodyPr/>
          <a:lstStyle/>
          <a:p>
            <a:fld id="{E1DF1652-A686-4693-AEF3-000C2F4736AC}" type="slidenum">
              <a:rPr lang="en-US" smtClean="0"/>
              <a:t>‹#›</a:t>
            </a:fld>
            <a:endParaRPr lang="en-US"/>
          </a:p>
        </p:txBody>
      </p:sp>
    </p:spTree>
    <p:extLst>
      <p:ext uri="{BB962C8B-B14F-4D97-AF65-F5344CB8AC3E}">
        <p14:creationId xmlns:p14="http://schemas.microsoft.com/office/powerpoint/2010/main" val="2636627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C74B3-3C2F-15A0-8C54-BE5E89B6B0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32E3EFE-1848-C65F-EFD4-AF01062DCC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E46A86-1F57-B24E-0FAB-94C39B192B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220AB0-36F4-2780-8C6C-755984232E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EE93E9-B78E-3D78-E701-19A6A663D3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6531BB-290A-B018-353E-39074EB88E55}"/>
              </a:ext>
            </a:extLst>
          </p:cNvPr>
          <p:cNvSpPr>
            <a:spLocks noGrp="1"/>
          </p:cNvSpPr>
          <p:nvPr>
            <p:ph type="dt" sz="half" idx="10"/>
          </p:nvPr>
        </p:nvSpPr>
        <p:spPr/>
        <p:txBody>
          <a:bodyPr/>
          <a:lstStyle/>
          <a:p>
            <a:fld id="{7C6B860D-CE2A-495D-B2C6-04D7F437544A}" type="datetimeFigureOut">
              <a:rPr lang="en-US" smtClean="0"/>
              <a:t>16-Apr-24</a:t>
            </a:fld>
            <a:endParaRPr lang="en-US"/>
          </a:p>
        </p:txBody>
      </p:sp>
      <p:sp>
        <p:nvSpPr>
          <p:cNvPr id="8" name="Footer Placeholder 7">
            <a:extLst>
              <a:ext uri="{FF2B5EF4-FFF2-40B4-BE49-F238E27FC236}">
                <a16:creationId xmlns:a16="http://schemas.microsoft.com/office/drawing/2014/main" id="{3E881D2B-0541-3238-A421-F2C6E2492E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3402C1-88EC-D839-284C-A8BBAF695C1D}"/>
              </a:ext>
            </a:extLst>
          </p:cNvPr>
          <p:cNvSpPr>
            <a:spLocks noGrp="1"/>
          </p:cNvSpPr>
          <p:nvPr>
            <p:ph type="sldNum" sz="quarter" idx="12"/>
          </p:nvPr>
        </p:nvSpPr>
        <p:spPr/>
        <p:txBody>
          <a:bodyPr/>
          <a:lstStyle/>
          <a:p>
            <a:fld id="{E1DF1652-A686-4693-AEF3-000C2F4736AC}" type="slidenum">
              <a:rPr lang="en-US" smtClean="0"/>
              <a:t>‹#›</a:t>
            </a:fld>
            <a:endParaRPr lang="en-US"/>
          </a:p>
        </p:txBody>
      </p:sp>
    </p:spTree>
    <p:extLst>
      <p:ext uri="{BB962C8B-B14F-4D97-AF65-F5344CB8AC3E}">
        <p14:creationId xmlns:p14="http://schemas.microsoft.com/office/powerpoint/2010/main" val="3276006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80176-B84B-CE48-FC6B-0671C0C469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BA4CFFC-A421-285D-5DCC-D3935FDB2A0E}"/>
              </a:ext>
            </a:extLst>
          </p:cNvPr>
          <p:cNvSpPr>
            <a:spLocks noGrp="1"/>
          </p:cNvSpPr>
          <p:nvPr>
            <p:ph type="dt" sz="half" idx="10"/>
          </p:nvPr>
        </p:nvSpPr>
        <p:spPr/>
        <p:txBody>
          <a:bodyPr/>
          <a:lstStyle/>
          <a:p>
            <a:fld id="{7C6B860D-CE2A-495D-B2C6-04D7F437544A}" type="datetimeFigureOut">
              <a:rPr lang="en-US" smtClean="0"/>
              <a:t>16-Apr-24</a:t>
            </a:fld>
            <a:endParaRPr lang="en-US"/>
          </a:p>
        </p:txBody>
      </p:sp>
      <p:sp>
        <p:nvSpPr>
          <p:cNvPr id="4" name="Footer Placeholder 3">
            <a:extLst>
              <a:ext uri="{FF2B5EF4-FFF2-40B4-BE49-F238E27FC236}">
                <a16:creationId xmlns:a16="http://schemas.microsoft.com/office/drawing/2014/main" id="{F1F9477F-88C4-E607-6352-9F836249C6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91A98DA-A566-FD1B-5493-C3990212388E}"/>
              </a:ext>
            </a:extLst>
          </p:cNvPr>
          <p:cNvSpPr>
            <a:spLocks noGrp="1"/>
          </p:cNvSpPr>
          <p:nvPr>
            <p:ph type="sldNum" sz="quarter" idx="12"/>
          </p:nvPr>
        </p:nvSpPr>
        <p:spPr/>
        <p:txBody>
          <a:bodyPr/>
          <a:lstStyle/>
          <a:p>
            <a:fld id="{E1DF1652-A686-4693-AEF3-000C2F4736AC}" type="slidenum">
              <a:rPr lang="en-US" smtClean="0"/>
              <a:t>‹#›</a:t>
            </a:fld>
            <a:endParaRPr lang="en-US"/>
          </a:p>
        </p:txBody>
      </p:sp>
    </p:spTree>
    <p:extLst>
      <p:ext uri="{BB962C8B-B14F-4D97-AF65-F5344CB8AC3E}">
        <p14:creationId xmlns:p14="http://schemas.microsoft.com/office/powerpoint/2010/main" val="2838679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8A09E9-1C61-ECE5-66BE-4BEDE3FD0306}"/>
              </a:ext>
            </a:extLst>
          </p:cNvPr>
          <p:cNvSpPr>
            <a:spLocks noGrp="1"/>
          </p:cNvSpPr>
          <p:nvPr>
            <p:ph type="dt" sz="half" idx="10"/>
          </p:nvPr>
        </p:nvSpPr>
        <p:spPr/>
        <p:txBody>
          <a:bodyPr/>
          <a:lstStyle/>
          <a:p>
            <a:fld id="{7C6B860D-CE2A-495D-B2C6-04D7F437544A}" type="datetimeFigureOut">
              <a:rPr lang="en-US" smtClean="0"/>
              <a:t>16-Apr-24</a:t>
            </a:fld>
            <a:endParaRPr lang="en-US"/>
          </a:p>
        </p:txBody>
      </p:sp>
      <p:sp>
        <p:nvSpPr>
          <p:cNvPr id="3" name="Footer Placeholder 2">
            <a:extLst>
              <a:ext uri="{FF2B5EF4-FFF2-40B4-BE49-F238E27FC236}">
                <a16:creationId xmlns:a16="http://schemas.microsoft.com/office/drawing/2014/main" id="{FAD836FF-1F46-A025-12D3-5344998318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5D40F6E-F4ED-227F-8C00-FCC6C9C6D7A4}"/>
              </a:ext>
            </a:extLst>
          </p:cNvPr>
          <p:cNvSpPr>
            <a:spLocks noGrp="1"/>
          </p:cNvSpPr>
          <p:nvPr>
            <p:ph type="sldNum" sz="quarter" idx="12"/>
          </p:nvPr>
        </p:nvSpPr>
        <p:spPr/>
        <p:txBody>
          <a:bodyPr/>
          <a:lstStyle/>
          <a:p>
            <a:fld id="{E1DF1652-A686-4693-AEF3-000C2F4736AC}" type="slidenum">
              <a:rPr lang="en-US" smtClean="0"/>
              <a:t>‹#›</a:t>
            </a:fld>
            <a:endParaRPr lang="en-US"/>
          </a:p>
        </p:txBody>
      </p:sp>
    </p:spTree>
    <p:extLst>
      <p:ext uri="{BB962C8B-B14F-4D97-AF65-F5344CB8AC3E}">
        <p14:creationId xmlns:p14="http://schemas.microsoft.com/office/powerpoint/2010/main" val="1640950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56DB4-1BFF-5280-BF6B-1F9B9A5B5D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B89FD12-3561-6296-7A06-FFC94C613E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4C1280-5B09-619A-901C-25929E7159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7CE218-3719-4496-EC16-B9EA44739519}"/>
              </a:ext>
            </a:extLst>
          </p:cNvPr>
          <p:cNvSpPr>
            <a:spLocks noGrp="1"/>
          </p:cNvSpPr>
          <p:nvPr>
            <p:ph type="dt" sz="half" idx="10"/>
          </p:nvPr>
        </p:nvSpPr>
        <p:spPr/>
        <p:txBody>
          <a:bodyPr/>
          <a:lstStyle/>
          <a:p>
            <a:fld id="{7C6B860D-CE2A-495D-B2C6-04D7F437544A}" type="datetimeFigureOut">
              <a:rPr lang="en-US" smtClean="0"/>
              <a:t>16-Apr-24</a:t>
            </a:fld>
            <a:endParaRPr lang="en-US"/>
          </a:p>
        </p:txBody>
      </p:sp>
      <p:sp>
        <p:nvSpPr>
          <p:cNvPr id="6" name="Footer Placeholder 5">
            <a:extLst>
              <a:ext uri="{FF2B5EF4-FFF2-40B4-BE49-F238E27FC236}">
                <a16:creationId xmlns:a16="http://schemas.microsoft.com/office/drawing/2014/main" id="{9C6E03D7-F6D5-AC40-C25C-3657456FF9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92328D-E019-E42E-68D6-30716F831288}"/>
              </a:ext>
            </a:extLst>
          </p:cNvPr>
          <p:cNvSpPr>
            <a:spLocks noGrp="1"/>
          </p:cNvSpPr>
          <p:nvPr>
            <p:ph type="sldNum" sz="quarter" idx="12"/>
          </p:nvPr>
        </p:nvSpPr>
        <p:spPr/>
        <p:txBody>
          <a:bodyPr/>
          <a:lstStyle/>
          <a:p>
            <a:fld id="{E1DF1652-A686-4693-AEF3-000C2F4736AC}" type="slidenum">
              <a:rPr lang="en-US" smtClean="0"/>
              <a:t>‹#›</a:t>
            </a:fld>
            <a:endParaRPr lang="en-US"/>
          </a:p>
        </p:txBody>
      </p:sp>
    </p:spTree>
    <p:extLst>
      <p:ext uri="{BB962C8B-B14F-4D97-AF65-F5344CB8AC3E}">
        <p14:creationId xmlns:p14="http://schemas.microsoft.com/office/powerpoint/2010/main" val="886078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07D6A-215C-5DA5-51CF-9F13E1CD9F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9700D6-B53A-8012-B262-F052B6574E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065241-F98F-5BA2-3FAF-74F1E09523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35DB51-5920-5985-C2B9-19A9069D5C7B}"/>
              </a:ext>
            </a:extLst>
          </p:cNvPr>
          <p:cNvSpPr>
            <a:spLocks noGrp="1"/>
          </p:cNvSpPr>
          <p:nvPr>
            <p:ph type="dt" sz="half" idx="10"/>
          </p:nvPr>
        </p:nvSpPr>
        <p:spPr/>
        <p:txBody>
          <a:bodyPr/>
          <a:lstStyle/>
          <a:p>
            <a:fld id="{7C6B860D-CE2A-495D-B2C6-04D7F437544A}" type="datetimeFigureOut">
              <a:rPr lang="en-US" smtClean="0"/>
              <a:t>16-Apr-24</a:t>
            </a:fld>
            <a:endParaRPr lang="en-US"/>
          </a:p>
        </p:txBody>
      </p:sp>
      <p:sp>
        <p:nvSpPr>
          <p:cNvPr id="6" name="Footer Placeholder 5">
            <a:extLst>
              <a:ext uri="{FF2B5EF4-FFF2-40B4-BE49-F238E27FC236}">
                <a16:creationId xmlns:a16="http://schemas.microsoft.com/office/drawing/2014/main" id="{E37D6AF0-20A7-2224-9672-756E5B99B0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EF5399-DD32-CD53-0A44-55B15F38E27D}"/>
              </a:ext>
            </a:extLst>
          </p:cNvPr>
          <p:cNvSpPr>
            <a:spLocks noGrp="1"/>
          </p:cNvSpPr>
          <p:nvPr>
            <p:ph type="sldNum" sz="quarter" idx="12"/>
          </p:nvPr>
        </p:nvSpPr>
        <p:spPr/>
        <p:txBody>
          <a:bodyPr/>
          <a:lstStyle/>
          <a:p>
            <a:fld id="{E1DF1652-A686-4693-AEF3-000C2F4736AC}" type="slidenum">
              <a:rPr lang="en-US" smtClean="0"/>
              <a:t>‹#›</a:t>
            </a:fld>
            <a:endParaRPr lang="en-US"/>
          </a:p>
        </p:txBody>
      </p:sp>
    </p:spTree>
    <p:extLst>
      <p:ext uri="{BB962C8B-B14F-4D97-AF65-F5344CB8AC3E}">
        <p14:creationId xmlns:p14="http://schemas.microsoft.com/office/powerpoint/2010/main" val="52947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99D055-6B76-A857-5734-519D06D351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A5C633F-45A2-ABA7-B8D2-DEF11AFF6A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C4A4C4-48D0-9BCC-25E4-DF0BA31040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6B860D-CE2A-495D-B2C6-04D7F437544A}" type="datetimeFigureOut">
              <a:rPr lang="en-US" smtClean="0"/>
              <a:t>16-Apr-24</a:t>
            </a:fld>
            <a:endParaRPr lang="en-US"/>
          </a:p>
        </p:txBody>
      </p:sp>
      <p:sp>
        <p:nvSpPr>
          <p:cNvPr id="5" name="Footer Placeholder 4">
            <a:extLst>
              <a:ext uri="{FF2B5EF4-FFF2-40B4-BE49-F238E27FC236}">
                <a16:creationId xmlns:a16="http://schemas.microsoft.com/office/drawing/2014/main" id="{C4E601DD-73DF-9408-F6A6-60CF530658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C76948-E2F5-77F7-7CDF-09A23BCACA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DF1652-A686-4693-AEF3-000C2F4736AC}" type="slidenum">
              <a:rPr lang="en-US" smtClean="0"/>
              <a:t>‹#›</a:t>
            </a:fld>
            <a:endParaRPr lang="en-US"/>
          </a:p>
        </p:txBody>
      </p:sp>
    </p:spTree>
    <p:extLst>
      <p:ext uri="{BB962C8B-B14F-4D97-AF65-F5344CB8AC3E}">
        <p14:creationId xmlns:p14="http://schemas.microsoft.com/office/powerpoint/2010/main" val="4245778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F891A-B31F-5605-4FCB-A268680CF130}"/>
              </a:ext>
            </a:extLst>
          </p:cNvPr>
          <p:cNvSpPr>
            <a:spLocks noGrp="1"/>
          </p:cNvSpPr>
          <p:nvPr>
            <p:ph type="ctrTitle"/>
          </p:nvPr>
        </p:nvSpPr>
        <p:spPr/>
        <p:txBody>
          <a:bodyPr/>
          <a:lstStyle/>
          <a:p>
            <a:r>
              <a:rPr lang="en-US" dirty="0"/>
              <a:t>Testing</a:t>
            </a:r>
          </a:p>
        </p:txBody>
      </p:sp>
      <p:sp>
        <p:nvSpPr>
          <p:cNvPr id="3" name="Subtitle 2">
            <a:extLst>
              <a:ext uri="{FF2B5EF4-FFF2-40B4-BE49-F238E27FC236}">
                <a16:creationId xmlns:a16="http://schemas.microsoft.com/office/drawing/2014/main" id="{B9B6E24F-1198-010A-AFA1-438199BC532F}"/>
              </a:ext>
            </a:extLst>
          </p:cNvPr>
          <p:cNvSpPr>
            <a:spLocks noGrp="1"/>
          </p:cNvSpPr>
          <p:nvPr>
            <p:ph type="subTitle" idx="1"/>
          </p:nvPr>
        </p:nvSpPr>
        <p:spPr/>
        <p:txBody>
          <a:bodyPr/>
          <a:lstStyle/>
          <a:p>
            <a:r>
              <a:rPr lang="en-US" dirty="0"/>
              <a:t>Instructor: Mehroze Khan</a:t>
            </a:r>
          </a:p>
        </p:txBody>
      </p:sp>
    </p:spTree>
    <p:extLst>
      <p:ext uri="{BB962C8B-B14F-4D97-AF65-F5344CB8AC3E}">
        <p14:creationId xmlns:p14="http://schemas.microsoft.com/office/powerpoint/2010/main" val="3603445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E155C-9236-A57F-7163-E8E7661E09F6}"/>
              </a:ext>
            </a:extLst>
          </p:cNvPr>
          <p:cNvSpPr>
            <a:spLocks noGrp="1"/>
          </p:cNvSpPr>
          <p:nvPr>
            <p:ph type="title"/>
          </p:nvPr>
        </p:nvSpPr>
        <p:spPr/>
        <p:txBody>
          <a:bodyPr/>
          <a:lstStyle/>
          <a:p>
            <a:r>
              <a:rPr lang="en-US" dirty="0"/>
              <a:t>Testing Issues</a:t>
            </a:r>
            <a:br>
              <a:rPr lang="en-US" dirty="0"/>
            </a:br>
            <a:r>
              <a:rPr lang="en-US" sz="2600" dirty="0"/>
              <a:t>Attitude Toward Testing </a:t>
            </a:r>
          </a:p>
        </p:txBody>
      </p:sp>
      <p:sp>
        <p:nvSpPr>
          <p:cNvPr id="3" name="Content Placeholder 2">
            <a:extLst>
              <a:ext uri="{FF2B5EF4-FFF2-40B4-BE49-F238E27FC236}">
                <a16:creationId xmlns:a16="http://schemas.microsoft.com/office/drawing/2014/main" id="{3B0DA5D9-734B-4F90-7FA9-1B6582564CE6}"/>
              </a:ext>
            </a:extLst>
          </p:cNvPr>
          <p:cNvSpPr>
            <a:spLocks noGrp="1"/>
          </p:cNvSpPr>
          <p:nvPr>
            <p:ph idx="1"/>
          </p:nvPr>
        </p:nvSpPr>
        <p:spPr/>
        <p:txBody>
          <a:bodyPr/>
          <a:lstStyle/>
          <a:p>
            <a:r>
              <a:rPr lang="en-US" dirty="0"/>
              <a:t>Programs are viewed as components of a larger system, not as the property of those who wrote them</a:t>
            </a:r>
          </a:p>
          <a:p>
            <a:endParaRPr lang="en-US" dirty="0"/>
          </a:p>
        </p:txBody>
      </p:sp>
    </p:spTree>
    <p:extLst>
      <p:ext uri="{BB962C8B-B14F-4D97-AF65-F5344CB8AC3E}">
        <p14:creationId xmlns:p14="http://schemas.microsoft.com/office/powerpoint/2010/main" val="3198054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16528-5FD2-45FE-3C7A-A73A36AC07AF}"/>
              </a:ext>
            </a:extLst>
          </p:cNvPr>
          <p:cNvSpPr>
            <a:spLocks noGrp="1"/>
          </p:cNvSpPr>
          <p:nvPr>
            <p:ph type="title"/>
          </p:nvPr>
        </p:nvSpPr>
        <p:spPr/>
        <p:txBody>
          <a:bodyPr/>
          <a:lstStyle/>
          <a:p>
            <a:r>
              <a:rPr lang="en-US" dirty="0"/>
              <a:t>Testing Issues</a:t>
            </a:r>
            <a:br>
              <a:rPr lang="en-US" dirty="0"/>
            </a:br>
            <a:r>
              <a:rPr lang="en-US" sz="2600" dirty="0"/>
              <a:t>Who Performs the Test?</a:t>
            </a:r>
          </a:p>
        </p:txBody>
      </p:sp>
      <p:sp>
        <p:nvSpPr>
          <p:cNvPr id="3" name="Content Placeholder 2">
            <a:extLst>
              <a:ext uri="{FF2B5EF4-FFF2-40B4-BE49-F238E27FC236}">
                <a16:creationId xmlns:a16="http://schemas.microsoft.com/office/drawing/2014/main" id="{9FB2D804-C152-C068-7275-05599F2695C0}"/>
              </a:ext>
            </a:extLst>
          </p:cNvPr>
          <p:cNvSpPr>
            <a:spLocks noGrp="1"/>
          </p:cNvSpPr>
          <p:nvPr>
            <p:ph idx="1"/>
          </p:nvPr>
        </p:nvSpPr>
        <p:spPr/>
        <p:txBody>
          <a:bodyPr/>
          <a:lstStyle/>
          <a:p>
            <a:pPr eaLnBrk="1" hangingPunct="1"/>
            <a:r>
              <a:rPr lang="en-US" sz="3000" dirty="0"/>
              <a:t>Independent test team</a:t>
            </a:r>
          </a:p>
          <a:p>
            <a:pPr lvl="1" eaLnBrk="1" hangingPunct="1"/>
            <a:r>
              <a:rPr lang="en-US" sz="2600" dirty="0"/>
              <a:t>avoid conflict </a:t>
            </a:r>
          </a:p>
          <a:p>
            <a:pPr lvl="2"/>
            <a:r>
              <a:rPr lang="en-US" sz="2600" dirty="0"/>
              <a:t>personal responsibility vs need to discover faults</a:t>
            </a:r>
          </a:p>
          <a:p>
            <a:pPr lvl="1" eaLnBrk="1" hangingPunct="1"/>
            <a:r>
              <a:rPr lang="en-US" sz="2600" dirty="0"/>
              <a:t>improve objectivity</a:t>
            </a:r>
          </a:p>
          <a:p>
            <a:pPr lvl="1" eaLnBrk="1" hangingPunct="1"/>
            <a:r>
              <a:rPr lang="en-US" sz="2600" dirty="0"/>
              <a:t>allow testing and coding concurrently</a:t>
            </a:r>
          </a:p>
          <a:p>
            <a:endParaRPr lang="en-US" dirty="0"/>
          </a:p>
        </p:txBody>
      </p:sp>
    </p:spTree>
    <p:extLst>
      <p:ext uri="{BB962C8B-B14F-4D97-AF65-F5344CB8AC3E}">
        <p14:creationId xmlns:p14="http://schemas.microsoft.com/office/powerpoint/2010/main" val="626789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0CC0F-09B6-A252-8F3B-95E746E2C8EE}"/>
              </a:ext>
            </a:extLst>
          </p:cNvPr>
          <p:cNvSpPr>
            <a:spLocks noGrp="1"/>
          </p:cNvSpPr>
          <p:nvPr>
            <p:ph type="title"/>
          </p:nvPr>
        </p:nvSpPr>
        <p:spPr/>
        <p:txBody>
          <a:bodyPr/>
          <a:lstStyle/>
          <a:p>
            <a:r>
              <a:rPr lang="en-US" dirty="0"/>
              <a:t>Testing Issues</a:t>
            </a:r>
            <a:br>
              <a:rPr lang="en-US" dirty="0"/>
            </a:br>
            <a:r>
              <a:rPr lang="en-US" sz="2600" dirty="0"/>
              <a:t>Views of the Test Objects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54FE37B-CEDB-A5C7-D5DF-364F6921394C}"/>
                  </a:ext>
                </a:extLst>
              </p:cNvPr>
              <p:cNvSpPr>
                <a:spLocks noGrp="1"/>
              </p:cNvSpPr>
              <p:nvPr>
                <p:ph idx="1"/>
              </p:nvPr>
            </p:nvSpPr>
            <p:spPr/>
            <p:txBody>
              <a:bodyPr>
                <a:normAutofit/>
              </a:bodyPr>
              <a:lstStyle/>
              <a:p>
                <a:pPr algn="l"/>
                <a:r>
                  <a:rPr lang="en-US" sz="2600" b="0" i="0" u="none" strike="noStrike" baseline="0" dirty="0"/>
                  <a:t>If we view the test object from the outside as a </a:t>
                </a:r>
                <a:r>
                  <a:rPr lang="en-US" sz="2600" b="1" i="0" u="none" strike="noStrike" baseline="0" dirty="0"/>
                  <a:t>closed box </a:t>
                </a:r>
                <a:r>
                  <a:rPr lang="en-US" sz="2600" b="0" i="0" u="none" strike="noStrike" baseline="0" dirty="0"/>
                  <a:t>or </a:t>
                </a:r>
                <a:r>
                  <a:rPr lang="en-US" sz="2600" b="1" i="0" u="none" strike="noStrike" baseline="0" dirty="0"/>
                  <a:t>black box </a:t>
                </a:r>
                <a:r>
                  <a:rPr lang="en-US" sz="2600" b="0" i="0" u="none" strike="noStrike" baseline="0" dirty="0"/>
                  <a:t>whose contents are unknown, our testing feeds input to the closed box and notes what output is produced</a:t>
                </a:r>
              </a:p>
              <a:p>
                <a:pPr lvl="1"/>
                <a:r>
                  <a:rPr lang="en-US" sz="2600" dirty="0"/>
                  <a:t>T</a:t>
                </a:r>
                <a:r>
                  <a:rPr lang="en-US" sz="2600" b="0" i="0" u="none" strike="noStrike" baseline="0" dirty="0"/>
                  <a:t>est’s goal is to be sure that every kind of input is submitted, and that the output observed matches the output expected</a:t>
                </a:r>
              </a:p>
              <a:p>
                <a:pPr marL="457200" lvl="1" indent="0" algn="ctr">
                  <a:buNone/>
                </a:pPr>
                <a14:m>
                  <m:oMath xmlns:m="http://schemas.openxmlformats.org/officeDocument/2006/math">
                    <m:r>
                      <a:rPr lang="en-US" sz="2600" b="0" i="1" u="none" strike="noStrike" baseline="0" smtClean="0">
                        <a:latin typeface="Cambria Math" panose="02040503050406030204" pitchFamily="18" charset="0"/>
                      </a:rPr>
                      <m:t>𝑎</m:t>
                    </m:r>
                    <m:sSup>
                      <m:sSupPr>
                        <m:ctrlPr>
                          <a:rPr lang="en-US" sz="2600" b="0" i="1" u="none" strike="noStrike" baseline="0" smtClean="0">
                            <a:latin typeface="Cambria Math" panose="02040503050406030204" pitchFamily="18" charset="0"/>
                          </a:rPr>
                        </m:ctrlPr>
                      </m:sSupPr>
                      <m:e>
                        <m:r>
                          <a:rPr lang="en-US" sz="2600" b="0" i="1" u="none" strike="noStrike" baseline="0" smtClean="0">
                            <a:latin typeface="Cambria Math" panose="02040503050406030204" pitchFamily="18" charset="0"/>
                          </a:rPr>
                          <m:t>𝑥</m:t>
                        </m:r>
                      </m:e>
                      <m:sup>
                        <m:r>
                          <a:rPr lang="en-US" sz="2600" b="0" i="1" u="none" strike="noStrike" baseline="0" smtClean="0">
                            <a:latin typeface="Cambria Math" panose="02040503050406030204" pitchFamily="18" charset="0"/>
                          </a:rPr>
                          <m:t>2</m:t>
                        </m:r>
                      </m:sup>
                    </m:sSup>
                  </m:oMath>
                </a14:m>
                <a:r>
                  <a:rPr lang="en-US" sz="2600" b="0" i="0" u="none" strike="noStrike" baseline="0" dirty="0">
                    <a:latin typeface="Optr2k"/>
                  </a:rPr>
                  <a:t>+ </a:t>
                </a:r>
                <a:r>
                  <a:rPr lang="en-US" sz="2600" b="0" i="0" u="none" strike="noStrike" baseline="0" dirty="0">
                    <a:latin typeface="CoreTTI2k"/>
                  </a:rPr>
                  <a:t>bx </a:t>
                </a:r>
                <a:r>
                  <a:rPr lang="en-US" sz="2600" b="0" i="0" u="none" strike="noStrike" baseline="0" dirty="0">
                    <a:latin typeface="Optr2k"/>
                  </a:rPr>
                  <a:t>+ </a:t>
                </a:r>
                <a:r>
                  <a:rPr lang="en-US" sz="2600" b="0" i="0" u="none" strike="noStrike" baseline="0" dirty="0">
                    <a:latin typeface="CoreTTI2k"/>
                  </a:rPr>
                  <a:t>c </a:t>
                </a:r>
                <a:r>
                  <a:rPr lang="en-US" sz="2600" b="0" i="0" u="none" strike="noStrike" baseline="0" dirty="0">
                    <a:latin typeface="Optr2k"/>
                  </a:rPr>
                  <a:t>= </a:t>
                </a:r>
                <a:r>
                  <a:rPr lang="en-US" sz="2600" b="0" i="0" u="none" strike="noStrike" baseline="0" dirty="0">
                    <a:latin typeface="TimesTen-Roman"/>
                  </a:rPr>
                  <a:t>0</a:t>
                </a:r>
                <a:endParaRPr lang="en-US" sz="2600" b="0" i="0" u="none" strike="noStrike" baseline="0" dirty="0"/>
              </a:p>
              <a:p>
                <a:pPr algn="l"/>
                <a:r>
                  <a:rPr lang="en-US" sz="2600" b="1" i="0" u="none" strike="noStrike" baseline="0" dirty="0"/>
                  <a:t>Open box </a:t>
                </a:r>
                <a:r>
                  <a:rPr lang="en-US" sz="2600" b="0" i="0" u="none" strike="noStrike" baseline="0" dirty="0"/>
                  <a:t>(sometimes called </a:t>
                </a:r>
                <a:r>
                  <a:rPr lang="en-US" sz="2600" b="1" i="0" u="none" strike="noStrike" baseline="0" dirty="0"/>
                  <a:t>clear box </a:t>
                </a:r>
                <a:r>
                  <a:rPr lang="en-US" sz="2600" b="0" i="0" u="none" strike="noStrike" baseline="0" dirty="0"/>
                  <a:t>or </a:t>
                </a:r>
                <a:r>
                  <a:rPr lang="en-US" sz="2600" b="1" i="0" u="none" strike="noStrike" baseline="0" dirty="0"/>
                  <a:t>white box</a:t>
                </a:r>
                <a:r>
                  <a:rPr lang="en-US" sz="2600" b="0" i="0" u="none" strike="noStrike" baseline="0" dirty="0"/>
                  <a:t>); can use the structure of the test object to test in different ways</a:t>
                </a:r>
              </a:p>
              <a:p>
                <a:pPr lvl="1"/>
                <a:r>
                  <a:rPr lang="en-US" sz="2600" dirty="0"/>
                  <a:t>D</a:t>
                </a:r>
                <a:r>
                  <a:rPr lang="en-US" sz="2600" b="0" i="0" u="none" strike="noStrike" baseline="0" dirty="0"/>
                  <a:t>evise test cases that execute all the statements or all the control paths within the component(s) to be sure the test object is working properly</a:t>
                </a:r>
                <a:endParaRPr lang="en-US" sz="2600" dirty="0"/>
              </a:p>
            </p:txBody>
          </p:sp>
        </mc:Choice>
        <mc:Fallback xmlns="">
          <p:sp>
            <p:nvSpPr>
              <p:cNvPr id="3" name="Content Placeholder 2">
                <a:extLst>
                  <a:ext uri="{FF2B5EF4-FFF2-40B4-BE49-F238E27FC236}">
                    <a16:creationId xmlns:a16="http://schemas.microsoft.com/office/drawing/2014/main" id="{454FE37B-CEDB-A5C7-D5DF-364F6921394C}"/>
                  </a:ext>
                </a:extLst>
              </p:cNvPr>
              <p:cNvSpPr>
                <a:spLocks noGrp="1" noRot="1" noChangeAspect="1" noMove="1" noResize="1" noEditPoints="1" noAdjustHandles="1" noChangeArrowheads="1" noChangeShapeType="1" noTextEdit="1"/>
              </p:cNvSpPr>
              <p:nvPr>
                <p:ph idx="1"/>
              </p:nvPr>
            </p:nvSpPr>
            <p:spPr>
              <a:blipFill>
                <a:blip r:embed="rId2"/>
                <a:stretch>
                  <a:fillRect l="-928" t="-2101" r="-1507"/>
                </a:stretch>
              </a:blipFill>
            </p:spPr>
            <p:txBody>
              <a:bodyPr/>
              <a:lstStyle/>
              <a:p>
                <a:r>
                  <a:rPr lang="en-US">
                    <a:noFill/>
                  </a:rPr>
                  <a:t> </a:t>
                </a:r>
              </a:p>
            </p:txBody>
          </p:sp>
        </mc:Fallback>
      </mc:AlternateContent>
    </p:spTree>
    <p:extLst>
      <p:ext uri="{BB962C8B-B14F-4D97-AF65-F5344CB8AC3E}">
        <p14:creationId xmlns:p14="http://schemas.microsoft.com/office/powerpoint/2010/main" val="1230098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0CC0F-09B6-A252-8F3B-95E746E2C8EE}"/>
              </a:ext>
            </a:extLst>
          </p:cNvPr>
          <p:cNvSpPr>
            <a:spLocks noGrp="1"/>
          </p:cNvSpPr>
          <p:nvPr>
            <p:ph type="title"/>
          </p:nvPr>
        </p:nvSpPr>
        <p:spPr>
          <a:xfrm>
            <a:off x="612422" y="137460"/>
            <a:ext cx="10515600" cy="1325563"/>
          </a:xfrm>
        </p:spPr>
        <p:txBody>
          <a:bodyPr>
            <a:normAutofit fontScale="90000"/>
          </a:bodyPr>
          <a:lstStyle/>
          <a:p>
            <a:r>
              <a:rPr lang="en-US" dirty="0"/>
              <a:t>Testing Issues</a:t>
            </a:r>
            <a:br>
              <a:rPr lang="en-US" dirty="0"/>
            </a:br>
            <a:r>
              <a:rPr lang="en-US" sz="2600" dirty="0"/>
              <a:t>Views of the Test Objects</a:t>
            </a:r>
            <a:br>
              <a:rPr lang="en-US" sz="2600" dirty="0"/>
            </a:br>
            <a:endParaRPr lang="en-US" sz="2600" dirty="0"/>
          </a:p>
        </p:txBody>
      </p:sp>
      <p:sp>
        <p:nvSpPr>
          <p:cNvPr id="3" name="Content Placeholder 2">
            <a:extLst>
              <a:ext uri="{FF2B5EF4-FFF2-40B4-BE49-F238E27FC236}">
                <a16:creationId xmlns:a16="http://schemas.microsoft.com/office/drawing/2014/main" id="{454FE37B-CEDB-A5C7-D5DF-364F6921394C}"/>
              </a:ext>
            </a:extLst>
          </p:cNvPr>
          <p:cNvSpPr>
            <a:spLocks noGrp="1"/>
          </p:cNvSpPr>
          <p:nvPr>
            <p:ph idx="1"/>
          </p:nvPr>
        </p:nvSpPr>
        <p:spPr>
          <a:xfrm>
            <a:off x="320150" y="1791757"/>
            <a:ext cx="4334935" cy="2565753"/>
          </a:xfrm>
        </p:spPr>
        <p:txBody>
          <a:bodyPr>
            <a:normAutofit/>
          </a:bodyPr>
          <a:lstStyle/>
          <a:p>
            <a:pPr marL="0" indent="0" algn="just">
              <a:buNone/>
            </a:pPr>
            <a:r>
              <a:rPr lang="en-US" sz="2600" b="0" i="0" u="none" strike="noStrike" baseline="0" dirty="0"/>
              <a:t>If </a:t>
            </a:r>
            <a:r>
              <a:rPr lang="en-US" sz="2600" b="0" i="1" u="none" strike="noStrike" baseline="0" dirty="0"/>
              <a:t>n </a:t>
            </a:r>
            <a:r>
              <a:rPr lang="en-US" sz="2600" b="0" i="0" u="none" strike="noStrike" baseline="0" dirty="0"/>
              <a:t>and </a:t>
            </a:r>
            <a:r>
              <a:rPr lang="en-US" sz="2600" b="0" i="1" u="none" strike="noStrike" baseline="0" dirty="0"/>
              <a:t>m </a:t>
            </a:r>
            <a:r>
              <a:rPr lang="en-US" sz="2600" b="0" i="0" u="none" strike="noStrike" baseline="0" dirty="0"/>
              <a:t>are each equal to 100,000, a test case would have to loop 10 billion times to exercise all logic paths</a:t>
            </a:r>
            <a:endParaRPr lang="en-US" sz="2600" dirty="0"/>
          </a:p>
        </p:txBody>
      </p:sp>
      <p:pic>
        <p:nvPicPr>
          <p:cNvPr id="7" name="Picture 6">
            <a:extLst>
              <a:ext uri="{FF2B5EF4-FFF2-40B4-BE49-F238E27FC236}">
                <a16:creationId xmlns:a16="http://schemas.microsoft.com/office/drawing/2014/main" id="{AA8306A1-ED06-8E2A-2006-84057593C711}"/>
              </a:ext>
            </a:extLst>
          </p:cNvPr>
          <p:cNvPicPr>
            <a:picLocks noChangeAspect="1"/>
          </p:cNvPicPr>
          <p:nvPr/>
        </p:nvPicPr>
        <p:blipFill>
          <a:blip r:embed="rId2"/>
          <a:stretch>
            <a:fillRect/>
          </a:stretch>
        </p:blipFill>
        <p:spPr>
          <a:xfrm>
            <a:off x="4705791" y="395111"/>
            <a:ext cx="7486210" cy="6325429"/>
          </a:xfrm>
          <a:prstGeom prst="rect">
            <a:avLst/>
          </a:prstGeom>
        </p:spPr>
      </p:pic>
    </p:spTree>
    <p:extLst>
      <p:ext uri="{BB962C8B-B14F-4D97-AF65-F5344CB8AC3E}">
        <p14:creationId xmlns:p14="http://schemas.microsoft.com/office/powerpoint/2010/main" val="1862248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0CC0F-09B6-A252-8F3B-95E746E2C8EE}"/>
              </a:ext>
            </a:extLst>
          </p:cNvPr>
          <p:cNvSpPr>
            <a:spLocks noGrp="1"/>
          </p:cNvSpPr>
          <p:nvPr>
            <p:ph type="title"/>
          </p:nvPr>
        </p:nvSpPr>
        <p:spPr/>
        <p:txBody>
          <a:bodyPr/>
          <a:lstStyle/>
          <a:p>
            <a:r>
              <a:rPr lang="en-US" dirty="0"/>
              <a:t>Testing Issues</a:t>
            </a:r>
            <a:br>
              <a:rPr lang="en-US" dirty="0"/>
            </a:br>
            <a:r>
              <a:rPr lang="en-US" sz="2600" dirty="0"/>
              <a:t>Views of the Test Objects</a:t>
            </a:r>
          </a:p>
        </p:txBody>
      </p:sp>
      <p:sp>
        <p:nvSpPr>
          <p:cNvPr id="3" name="Content Placeholder 2">
            <a:extLst>
              <a:ext uri="{FF2B5EF4-FFF2-40B4-BE49-F238E27FC236}">
                <a16:creationId xmlns:a16="http://schemas.microsoft.com/office/drawing/2014/main" id="{454FE37B-CEDB-A5C7-D5DF-364F6921394C}"/>
              </a:ext>
            </a:extLst>
          </p:cNvPr>
          <p:cNvSpPr>
            <a:spLocks noGrp="1"/>
          </p:cNvSpPr>
          <p:nvPr>
            <p:ph idx="1"/>
          </p:nvPr>
        </p:nvSpPr>
        <p:spPr/>
        <p:txBody>
          <a:bodyPr>
            <a:normAutofit/>
          </a:bodyPr>
          <a:lstStyle/>
          <a:p>
            <a:pPr eaLnBrk="1" hangingPunct="1"/>
            <a:r>
              <a:rPr lang="en-US" sz="3000" b="1" dirty="0"/>
              <a:t>Closed box or black box</a:t>
            </a:r>
            <a:r>
              <a:rPr lang="en-US" sz="3000" dirty="0"/>
              <a:t>: functionality of the test objects</a:t>
            </a:r>
            <a:r>
              <a:rPr lang="en-US" dirty="0"/>
              <a:t>	</a:t>
            </a:r>
          </a:p>
          <a:p>
            <a:pPr lvl="1" eaLnBrk="1" hangingPunct="1"/>
            <a:r>
              <a:rPr lang="en-US" sz="2800" dirty="0"/>
              <a:t>Equivalence Class, Boundary Value Analysis,  Scenario-based, Decision Table based, State Machine based…</a:t>
            </a:r>
          </a:p>
          <a:p>
            <a:pPr eaLnBrk="1" hangingPunct="1"/>
            <a:r>
              <a:rPr lang="en-US" sz="3000" b="1" dirty="0"/>
              <a:t>Clear box or white box</a:t>
            </a:r>
            <a:r>
              <a:rPr lang="en-US" sz="3000" dirty="0"/>
              <a:t>: structure of the test objects </a:t>
            </a:r>
          </a:p>
          <a:p>
            <a:pPr lvl="1" eaLnBrk="1" hangingPunct="1"/>
            <a:r>
              <a:rPr lang="en-US" sz="2800" dirty="0"/>
              <a:t>Control Flow</a:t>
            </a:r>
          </a:p>
          <a:p>
            <a:pPr lvl="2" eaLnBrk="1" hangingPunct="1"/>
            <a:r>
              <a:rPr lang="en-US" sz="2800" dirty="0"/>
              <a:t>Basis Path, Branch, Statement, Decision…</a:t>
            </a:r>
          </a:p>
          <a:p>
            <a:pPr lvl="1" eaLnBrk="1" hangingPunct="1"/>
            <a:r>
              <a:rPr lang="en-US" sz="2800" dirty="0"/>
              <a:t>Data Flow</a:t>
            </a:r>
          </a:p>
          <a:p>
            <a:pPr lvl="2" eaLnBrk="1" hangingPunct="1"/>
            <a:r>
              <a:rPr lang="en-US" sz="2800" dirty="0"/>
              <a:t>Du Path, All-uses Path</a:t>
            </a:r>
          </a:p>
        </p:txBody>
      </p:sp>
    </p:spTree>
    <p:extLst>
      <p:ext uri="{BB962C8B-B14F-4D97-AF65-F5344CB8AC3E}">
        <p14:creationId xmlns:p14="http://schemas.microsoft.com/office/powerpoint/2010/main" val="2856919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64C1C-3DE7-1D53-F7FA-08A6195F2F2A}"/>
              </a:ext>
            </a:extLst>
          </p:cNvPr>
          <p:cNvSpPr>
            <a:spLocks noGrp="1"/>
          </p:cNvSpPr>
          <p:nvPr>
            <p:ph type="title"/>
          </p:nvPr>
        </p:nvSpPr>
        <p:spPr/>
        <p:txBody>
          <a:bodyPr>
            <a:normAutofit fontScale="90000"/>
          </a:bodyPr>
          <a:lstStyle/>
          <a:p>
            <a:r>
              <a:rPr lang="en-US" dirty="0"/>
              <a:t>Black Box Testing</a:t>
            </a:r>
            <a:br>
              <a:rPr lang="en-US" dirty="0"/>
            </a:br>
            <a:r>
              <a:rPr lang="en-US" sz="3100" dirty="0"/>
              <a:t>Equivalence Class Partitioning</a:t>
            </a:r>
            <a:br>
              <a:rPr lang="en-US" sz="4400" dirty="0"/>
            </a:br>
            <a:endParaRPr lang="en-US" dirty="0"/>
          </a:p>
        </p:txBody>
      </p:sp>
      <p:sp>
        <p:nvSpPr>
          <p:cNvPr id="3" name="Content Placeholder 2">
            <a:extLst>
              <a:ext uri="{FF2B5EF4-FFF2-40B4-BE49-F238E27FC236}">
                <a16:creationId xmlns:a16="http://schemas.microsoft.com/office/drawing/2014/main" id="{E805951A-C46C-8E71-D6E1-F1BD85AD89EF}"/>
              </a:ext>
            </a:extLst>
          </p:cNvPr>
          <p:cNvSpPr>
            <a:spLocks noGrp="1"/>
          </p:cNvSpPr>
          <p:nvPr>
            <p:ph idx="1"/>
          </p:nvPr>
        </p:nvSpPr>
        <p:spPr/>
        <p:txBody>
          <a:bodyPr/>
          <a:lstStyle/>
          <a:p>
            <a:r>
              <a:rPr lang="en-US" b="0" i="0" dirty="0">
                <a:solidFill>
                  <a:srgbClr val="222222"/>
                </a:solidFill>
                <a:effectLst/>
                <a:latin typeface="Source Sans Pro" panose="020B0503030403020204" pitchFamily="34" charset="0"/>
              </a:rPr>
              <a:t>In this technique, input data units are divided into equivalent partitions that can be used to derive test cases which reduces time required for testing because of small number of test cases.</a:t>
            </a:r>
          </a:p>
          <a:p>
            <a:r>
              <a:rPr lang="en-US" dirty="0">
                <a:solidFill>
                  <a:srgbClr val="222222"/>
                </a:solidFill>
                <a:latin typeface="Source Sans Pro" panose="020B0503030403020204" pitchFamily="34" charset="0"/>
              </a:rPr>
              <a:t>Example, we have a field of Product Id and we have only 10 products whose product Id are 1, 2 … 10. So, our Product Id field only accepts the digits from range 1 to 10</a:t>
            </a:r>
            <a:endParaRPr lang="en-US" dirty="0"/>
          </a:p>
        </p:txBody>
      </p:sp>
      <p:graphicFrame>
        <p:nvGraphicFramePr>
          <p:cNvPr id="4" name="Table 3">
            <a:extLst>
              <a:ext uri="{FF2B5EF4-FFF2-40B4-BE49-F238E27FC236}">
                <a16:creationId xmlns:a16="http://schemas.microsoft.com/office/drawing/2014/main" id="{703F03CE-BB1E-35EC-54D3-18531C6594DF}"/>
              </a:ext>
            </a:extLst>
          </p:cNvPr>
          <p:cNvGraphicFramePr>
            <a:graphicFrameLocks noGrp="1"/>
          </p:cNvGraphicFramePr>
          <p:nvPr>
            <p:extLst>
              <p:ext uri="{D42A27DB-BD31-4B8C-83A1-F6EECF244321}">
                <p14:modId xmlns:p14="http://schemas.microsoft.com/office/powerpoint/2010/main" val="3063746353"/>
              </p:ext>
            </p:extLst>
          </p:nvPr>
        </p:nvGraphicFramePr>
        <p:xfrm>
          <a:off x="2032000" y="4965069"/>
          <a:ext cx="8127999" cy="7416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71280225"/>
                    </a:ext>
                  </a:extLst>
                </a:gridCol>
                <a:gridCol w="2709333">
                  <a:extLst>
                    <a:ext uri="{9D8B030D-6E8A-4147-A177-3AD203B41FA5}">
                      <a16:colId xmlns:a16="http://schemas.microsoft.com/office/drawing/2014/main" val="321947423"/>
                    </a:ext>
                  </a:extLst>
                </a:gridCol>
                <a:gridCol w="2709333">
                  <a:extLst>
                    <a:ext uri="{9D8B030D-6E8A-4147-A177-3AD203B41FA5}">
                      <a16:colId xmlns:a16="http://schemas.microsoft.com/office/drawing/2014/main" val="3070790093"/>
                    </a:ext>
                  </a:extLst>
                </a:gridCol>
              </a:tblGrid>
              <a:tr h="370840">
                <a:tc>
                  <a:txBody>
                    <a:bodyPr/>
                    <a:lstStyle/>
                    <a:p>
                      <a:pPr algn="ctr"/>
                      <a:r>
                        <a:rPr lang="en-US" dirty="0"/>
                        <a:t>Invalid</a:t>
                      </a:r>
                    </a:p>
                  </a:txBody>
                  <a:tcPr/>
                </a:tc>
                <a:tc>
                  <a:txBody>
                    <a:bodyPr/>
                    <a:lstStyle/>
                    <a:p>
                      <a:pPr algn="ctr"/>
                      <a:r>
                        <a:rPr lang="en-US" dirty="0"/>
                        <a:t>Valid</a:t>
                      </a:r>
                    </a:p>
                  </a:txBody>
                  <a:tcPr/>
                </a:tc>
                <a:tc>
                  <a:txBody>
                    <a:bodyPr/>
                    <a:lstStyle/>
                    <a:p>
                      <a:pPr algn="ctr"/>
                      <a:r>
                        <a:rPr lang="en-US" dirty="0"/>
                        <a:t>Invalid</a:t>
                      </a:r>
                    </a:p>
                  </a:txBody>
                  <a:tcPr/>
                </a:tc>
                <a:extLst>
                  <a:ext uri="{0D108BD9-81ED-4DB2-BD59-A6C34878D82A}">
                    <a16:rowId xmlns:a16="http://schemas.microsoft.com/office/drawing/2014/main" val="21559981"/>
                  </a:ext>
                </a:extLst>
              </a:tr>
              <a:tr h="370840">
                <a:tc>
                  <a:txBody>
                    <a:bodyPr/>
                    <a:lstStyle/>
                    <a:p>
                      <a:pPr algn="ctr"/>
                      <a:r>
                        <a:rPr lang="en-US" dirty="0"/>
                        <a:t>&lt;1</a:t>
                      </a:r>
                    </a:p>
                  </a:txBody>
                  <a:tcPr/>
                </a:tc>
                <a:tc>
                  <a:txBody>
                    <a:bodyPr/>
                    <a:lstStyle/>
                    <a:p>
                      <a:pPr algn="ctr"/>
                      <a:r>
                        <a:rPr lang="en-US" dirty="0"/>
                        <a:t>1-10</a:t>
                      </a:r>
                    </a:p>
                  </a:txBody>
                  <a:tcPr/>
                </a:tc>
                <a:tc>
                  <a:txBody>
                    <a:bodyPr/>
                    <a:lstStyle/>
                    <a:p>
                      <a:pPr algn="ctr"/>
                      <a:r>
                        <a:rPr lang="en-US" dirty="0"/>
                        <a:t>10&lt;</a:t>
                      </a:r>
                    </a:p>
                  </a:txBody>
                  <a:tcPr/>
                </a:tc>
                <a:extLst>
                  <a:ext uri="{0D108BD9-81ED-4DB2-BD59-A6C34878D82A}">
                    <a16:rowId xmlns:a16="http://schemas.microsoft.com/office/drawing/2014/main" val="166250284"/>
                  </a:ext>
                </a:extLst>
              </a:tr>
            </a:tbl>
          </a:graphicData>
        </a:graphic>
      </p:graphicFrame>
    </p:spTree>
    <p:extLst>
      <p:ext uri="{BB962C8B-B14F-4D97-AF65-F5344CB8AC3E}">
        <p14:creationId xmlns:p14="http://schemas.microsoft.com/office/powerpoint/2010/main" val="14533148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64C1C-3DE7-1D53-F7FA-08A6195F2F2A}"/>
              </a:ext>
            </a:extLst>
          </p:cNvPr>
          <p:cNvSpPr>
            <a:spLocks noGrp="1"/>
          </p:cNvSpPr>
          <p:nvPr>
            <p:ph type="title"/>
          </p:nvPr>
        </p:nvSpPr>
        <p:spPr/>
        <p:txBody>
          <a:bodyPr>
            <a:normAutofit fontScale="90000"/>
          </a:bodyPr>
          <a:lstStyle/>
          <a:p>
            <a:r>
              <a:rPr lang="en-US" dirty="0"/>
              <a:t>Black Box Testing</a:t>
            </a:r>
            <a:br>
              <a:rPr lang="en-US" dirty="0"/>
            </a:br>
            <a:r>
              <a:rPr lang="en-US" sz="3100" dirty="0"/>
              <a:t>Equivalence Class Partitioning</a:t>
            </a:r>
            <a:br>
              <a:rPr lang="en-US" sz="4400" dirty="0"/>
            </a:br>
            <a:endParaRPr lang="en-US" dirty="0"/>
          </a:p>
        </p:txBody>
      </p:sp>
      <p:sp>
        <p:nvSpPr>
          <p:cNvPr id="3" name="Content Placeholder 2">
            <a:extLst>
              <a:ext uri="{FF2B5EF4-FFF2-40B4-BE49-F238E27FC236}">
                <a16:creationId xmlns:a16="http://schemas.microsoft.com/office/drawing/2014/main" id="{E805951A-C46C-8E71-D6E1-F1BD85AD89EF}"/>
              </a:ext>
            </a:extLst>
          </p:cNvPr>
          <p:cNvSpPr>
            <a:spLocks noGrp="1"/>
          </p:cNvSpPr>
          <p:nvPr>
            <p:ph idx="1"/>
          </p:nvPr>
        </p:nvSpPr>
        <p:spPr/>
        <p:txBody>
          <a:bodyPr/>
          <a:lstStyle/>
          <a:p>
            <a:r>
              <a:rPr lang="en-US" b="0" i="0" dirty="0">
                <a:solidFill>
                  <a:srgbClr val="222222"/>
                </a:solidFill>
                <a:effectLst/>
                <a:latin typeface="Source Sans Pro" panose="020B0503030403020204" pitchFamily="34" charset="0"/>
              </a:rPr>
              <a:t>Take at least one representative value from every partition. </a:t>
            </a:r>
          </a:p>
          <a:p>
            <a:r>
              <a:rPr lang="en-US" dirty="0">
                <a:solidFill>
                  <a:srgbClr val="222222"/>
                </a:solidFill>
                <a:latin typeface="Source Sans Pro" panose="020B0503030403020204" pitchFamily="34" charset="0"/>
              </a:rPr>
              <a:t>If the representative value passes the test, the whole partition is considered pass or valid and vice versa</a:t>
            </a:r>
            <a:endParaRPr lang="en-US" dirty="0"/>
          </a:p>
        </p:txBody>
      </p:sp>
      <p:graphicFrame>
        <p:nvGraphicFramePr>
          <p:cNvPr id="4" name="Table 3">
            <a:extLst>
              <a:ext uri="{FF2B5EF4-FFF2-40B4-BE49-F238E27FC236}">
                <a16:creationId xmlns:a16="http://schemas.microsoft.com/office/drawing/2014/main" id="{703F03CE-BB1E-35EC-54D3-18531C6594DF}"/>
              </a:ext>
            </a:extLst>
          </p:cNvPr>
          <p:cNvGraphicFramePr>
            <a:graphicFrameLocks noGrp="1"/>
          </p:cNvGraphicFramePr>
          <p:nvPr/>
        </p:nvGraphicFramePr>
        <p:xfrm>
          <a:off x="2032000" y="4061301"/>
          <a:ext cx="8127999" cy="7416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71280225"/>
                    </a:ext>
                  </a:extLst>
                </a:gridCol>
                <a:gridCol w="2709333">
                  <a:extLst>
                    <a:ext uri="{9D8B030D-6E8A-4147-A177-3AD203B41FA5}">
                      <a16:colId xmlns:a16="http://schemas.microsoft.com/office/drawing/2014/main" val="321947423"/>
                    </a:ext>
                  </a:extLst>
                </a:gridCol>
                <a:gridCol w="2709333">
                  <a:extLst>
                    <a:ext uri="{9D8B030D-6E8A-4147-A177-3AD203B41FA5}">
                      <a16:colId xmlns:a16="http://schemas.microsoft.com/office/drawing/2014/main" val="3070790093"/>
                    </a:ext>
                  </a:extLst>
                </a:gridCol>
              </a:tblGrid>
              <a:tr h="370840">
                <a:tc>
                  <a:txBody>
                    <a:bodyPr/>
                    <a:lstStyle/>
                    <a:p>
                      <a:pPr algn="ctr"/>
                      <a:r>
                        <a:rPr lang="en-US" dirty="0"/>
                        <a:t>Invalid</a:t>
                      </a:r>
                    </a:p>
                  </a:txBody>
                  <a:tcPr/>
                </a:tc>
                <a:tc>
                  <a:txBody>
                    <a:bodyPr/>
                    <a:lstStyle/>
                    <a:p>
                      <a:pPr algn="ctr"/>
                      <a:r>
                        <a:rPr lang="en-US" dirty="0"/>
                        <a:t>Valid</a:t>
                      </a:r>
                    </a:p>
                  </a:txBody>
                  <a:tcPr/>
                </a:tc>
                <a:tc>
                  <a:txBody>
                    <a:bodyPr/>
                    <a:lstStyle/>
                    <a:p>
                      <a:pPr algn="ctr"/>
                      <a:r>
                        <a:rPr lang="en-US" dirty="0"/>
                        <a:t>Invalid</a:t>
                      </a:r>
                    </a:p>
                  </a:txBody>
                  <a:tcPr/>
                </a:tc>
                <a:extLst>
                  <a:ext uri="{0D108BD9-81ED-4DB2-BD59-A6C34878D82A}">
                    <a16:rowId xmlns:a16="http://schemas.microsoft.com/office/drawing/2014/main" val="21559981"/>
                  </a:ext>
                </a:extLst>
              </a:tr>
              <a:tr h="370840">
                <a:tc>
                  <a:txBody>
                    <a:bodyPr/>
                    <a:lstStyle/>
                    <a:p>
                      <a:pPr algn="ctr"/>
                      <a:r>
                        <a:rPr lang="en-US" dirty="0"/>
                        <a:t>&lt;1</a:t>
                      </a:r>
                    </a:p>
                  </a:txBody>
                  <a:tcPr/>
                </a:tc>
                <a:tc>
                  <a:txBody>
                    <a:bodyPr/>
                    <a:lstStyle/>
                    <a:p>
                      <a:pPr algn="ctr"/>
                      <a:r>
                        <a:rPr lang="en-US" dirty="0"/>
                        <a:t>1-10</a:t>
                      </a:r>
                    </a:p>
                  </a:txBody>
                  <a:tcPr/>
                </a:tc>
                <a:tc>
                  <a:txBody>
                    <a:bodyPr/>
                    <a:lstStyle/>
                    <a:p>
                      <a:pPr algn="ctr"/>
                      <a:r>
                        <a:rPr lang="en-US" dirty="0"/>
                        <a:t>10&lt;</a:t>
                      </a:r>
                    </a:p>
                  </a:txBody>
                  <a:tcPr/>
                </a:tc>
                <a:extLst>
                  <a:ext uri="{0D108BD9-81ED-4DB2-BD59-A6C34878D82A}">
                    <a16:rowId xmlns:a16="http://schemas.microsoft.com/office/drawing/2014/main" val="166250284"/>
                  </a:ext>
                </a:extLst>
              </a:tr>
            </a:tbl>
          </a:graphicData>
        </a:graphic>
      </p:graphicFrame>
      <p:cxnSp>
        <p:nvCxnSpPr>
          <p:cNvPr id="6" name="Straight Arrow Connector 5">
            <a:extLst>
              <a:ext uri="{FF2B5EF4-FFF2-40B4-BE49-F238E27FC236}">
                <a16:creationId xmlns:a16="http://schemas.microsoft.com/office/drawing/2014/main" id="{BEF2573E-B735-45C2-EB8B-54B41E860C95}"/>
              </a:ext>
            </a:extLst>
          </p:cNvPr>
          <p:cNvCxnSpPr/>
          <p:nvPr/>
        </p:nvCxnSpPr>
        <p:spPr>
          <a:xfrm>
            <a:off x="3402419" y="4802981"/>
            <a:ext cx="0" cy="577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D8E6F9CE-1673-49AC-1674-BFC850C191CC}"/>
              </a:ext>
            </a:extLst>
          </p:cNvPr>
          <p:cNvCxnSpPr/>
          <p:nvPr/>
        </p:nvCxnSpPr>
        <p:spPr>
          <a:xfrm>
            <a:off x="6120810" y="4802981"/>
            <a:ext cx="0" cy="577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46976D37-B473-877A-BE4A-C055F32A5AA7}"/>
              </a:ext>
            </a:extLst>
          </p:cNvPr>
          <p:cNvCxnSpPr/>
          <p:nvPr/>
        </p:nvCxnSpPr>
        <p:spPr>
          <a:xfrm>
            <a:off x="8796670" y="4802981"/>
            <a:ext cx="0" cy="5770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C22FBE66-FD24-DDEC-451F-B730BDE2648E}"/>
              </a:ext>
            </a:extLst>
          </p:cNvPr>
          <p:cNvSpPr txBox="1"/>
          <p:nvPr/>
        </p:nvSpPr>
        <p:spPr>
          <a:xfrm>
            <a:off x="2153094" y="5435393"/>
            <a:ext cx="2498649" cy="646331"/>
          </a:xfrm>
          <a:prstGeom prst="rect">
            <a:avLst/>
          </a:prstGeom>
          <a:noFill/>
        </p:spPr>
        <p:txBody>
          <a:bodyPr wrap="square" rtlCol="0">
            <a:spAutoFit/>
          </a:bodyPr>
          <a:lstStyle/>
          <a:p>
            <a:pPr algn="ctr"/>
            <a:r>
              <a:rPr lang="en-US" dirty="0"/>
              <a:t>-5 </a:t>
            </a:r>
          </a:p>
          <a:p>
            <a:pPr algn="ctr"/>
            <a:r>
              <a:rPr lang="en-US" dirty="0"/>
              <a:t>(Representative value)</a:t>
            </a:r>
          </a:p>
        </p:txBody>
      </p:sp>
      <p:sp>
        <p:nvSpPr>
          <p:cNvPr id="10" name="TextBox 9">
            <a:extLst>
              <a:ext uri="{FF2B5EF4-FFF2-40B4-BE49-F238E27FC236}">
                <a16:creationId xmlns:a16="http://schemas.microsoft.com/office/drawing/2014/main" id="{5F17C397-C37A-ED4A-810D-98AE509691B3}"/>
              </a:ext>
            </a:extLst>
          </p:cNvPr>
          <p:cNvSpPr txBox="1"/>
          <p:nvPr/>
        </p:nvSpPr>
        <p:spPr>
          <a:xfrm>
            <a:off x="4907222" y="5417921"/>
            <a:ext cx="2498649" cy="646331"/>
          </a:xfrm>
          <a:prstGeom prst="rect">
            <a:avLst/>
          </a:prstGeom>
          <a:noFill/>
        </p:spPr>
        <p:txBody>
          <a:bodyPr wrap="square" rtlCol="0">
            <a:spAutoFit/>
          </a:bodyPr>
          <a:lstStyle/>
          <a:p>
            <a:pPr algn="ctr"/>
            <a:r>
              <a:rPr lang="en-US" dirty="0"/>
              <a:t>7 </a:t>
            </a:r>
          </a:p>
          <a:p>
            <a:pPr algn="ctr"/>
            <a:r>
              <a:rPr lang="en-US" dirty="0"/>
              <a:t>(Representative value)</a:t>
            </a:r>
          </a:p>
        </p:txBody>
      </p:sp>
      <p:sp>
        <p:nvSpPr>
          <p:cNvPr id="11" name="TextBox 10">
            <a:extLst>
              <a:ext uri="{FF2B5EF4-FFF2-40B4-BE49-F238E27FC236}">
                <a16:creationId xmlns:a16="http://schemas.microsoft.com/office/drawing/2014/main" id="{7C456DD6-C544-E3D6-23E9-B7FEE958D330}"/>
              </a:ext>
            </a:extLst>
          </p:cNvPr>
          <p:cNvSpPr txBox="1"/>
          <p:nvPr/>
        </p:nvSpPr>
        <p:spPr>
          <a:xfrm>
            <a:off x="7661350" y="5435393"/>
            <a:ext cx="2498649" cy="646331"/>
          </a:xfrm>
          <a:prstGeom prst="rect">
            <a:avLst/>
          </a:prstGeom>
          <a:noFill/>
        </p:spPr>
        <p:txBody>
          <a:bodyPr wrap="square" rtlCol="0">
            <a:spAutoFit/>
          </a:bodyPr>
          <a:lstStyle/>
          <a:p>
            <a:pPr algn="ctr"/>
            <a:r>
              <a:rPr lang="en-US" dirty="0"/>
              <a:t>95 </a:t>
            </a:r>
          </a:p>
          <a:p>
            <a:pPr algn="ctr"/>
            <a:r>
              <a:rPr lang="en-US" dirty="0"/>
              <a:t>(Representative value)</a:t>
            </a:r>
          </a:p>
        </p:txBody>
      </p:sp>
    </p:spTree>
    <p:extLst>
      <p:ext uri="{BB962C8B-B14F-4D97-AF65-F5344CB8AC3E}">
        <p14:creationId xmlns:p14="http://schemas.microsoft.com/office/powerpoint/2010/main" val="1196390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64C1C-3DE7-1D53-F7FA-08A6195F2F2A}"/>
              </a:ext>
            </a:extLst>
          </p:cNvPr>
          <p:cNvSpPr>
            <a:spLocks noGrp="1"/>
          </p:cNvSpPr>
          <p:nvPr>
            <p:ph type="title"/>
          </p:nvPr>
        </p:nvSpPr>
        <p:spPr/>
        <p:txBody>
          <a:bodyPr>
            <a:normAutofit fontScale="90000"/>
          </a:bodyPr>
          <a:lstStyle/>
          <a:p>
            <a:r>
              <a:rPr lang="en-US" dirty="0"/>
              <a:t>Black Box Testing</a:t>
            </a:r>
            <a:br>
              <a:rPr lang="en-US" dirty="0"/>
            </a:br>
            <a:r>
              <a:rPr lang="en-US" sz="3100" dirty="0"/>
              <a:t>Equivalence Class Partitioning (Guidelines for defining equivalence classes)</a:t>
            </a:r>
            <a:br>
              <a:rPr lang="en-US" sz="4400" dirty="0"/>
            </a:br>
            <a:endParaRPr lang="en-US" dirty="0"/>
          </a:p>
        </p:txBody>
      </p:sp>
      <p:sp>
        <p:nvSpPr>
          <p:cNvPr id="3" name="Content Placeholder 2">
            <a:extLst>
              <a:ext uri="{FF2B5EF4-FFF2-40B4-BE49-F238E27FC236}">
                <a16:creationId xmlns:a16="http://schemas.microsoft.com/office/drawing/2014/main" id="{E805951A-C46C-8E71-D6E1-F1BD85AD89EF}"/>
              </a:ext>
            </a:extLst>
          </p:cNvPr>
          <p:cNvSpPr>
            <a:spLocks noGrp="1"/>
          </p:cNvSpPr>
          <p:nvPr>
            <p:ph idx="1"/>
          </p:nvPr>
        </p:nvSpPr>
        <p:spPr/>
        <p:txBody>
          <a:bodyPr/>
          <a:lstStyle/>
          <a:p>
            <a:pPr marL="0" indent="0" eaLnBrk="1" hangingPunct="1">
              <a:lnSpc>
                <a:spcPct val="90000"/>
              </a:lnSpc>
              <a:buNone/>
            </a:pPr>
            <a:r>
              <a:rPr lang="en-US" altLang="en-US" sz="2200" dirty="0"/>
              <a:t>If an input condition specifies </a:t>
            </a:r>
            <a:r>
              <a:rPr lang="en-US" altLang="en-US" sz="2200" u="sng" dirty="0"/>
              <a:t>a range</a:t>
            </a:r>
            <a:r>
              <a:rPr lang="en-US" altLang="en-US" sz="2200" dirty="0"/>
              <a:t>, one valid and two invalid equivalence classes are defined</a:t>
            </a:r>
          </a:p>
          <a:p>
            <a:pPr marL="457200" lvl="1" indent="0" eaLnBrk="1" hangingPunct="1">
              <a:lnSpc>
                <a:spcPct val="90000"/>
              </a:lnSpc>
              <a:buNone/>
            </a:pPr>
            <a:r>
              <a:rPr lang="en-US" altLang="en-US" sz="2200" dirty="0"/>
              <a:t>Input range: 1 – 10		Eq classes: {1..10}, {x &lt; 1}, {x &gt; 10}</a:t>
            </a:r>
          </a:p>
          <a:p>
            <a:pPr marL="0" indent="0" eaLnBrk="1" hangingPunct="1">
              <a:lnSpc>
                <a:spcPct val="90000"/>
              </a:lnSpc>
              <a:buNone/>
            </a:pPr>
            <a:r>
              <a:rPr lang="en-US" altLang="en-US" sz="2200" dirty="0"/>
              <a:t>If an input condition requires </a:t>
            </a:r>
            <a:r>
              <a:rPr lang="en-US" altLang="en-US" sz="2200" u="sng" dirty="0"/>
              <a:t>a specific value</a:t>
            </a:r>
            <a:r>
              <a:rPr lang="en-US" altLang="en-US" sz="2200" dirty="0"/>
              <a:t>, one valid and two invalid equivalence classes are defined</a:t>
            </a:r>
          </a:p>
          <a:p>
            <a:pPr marL="457200" lvl="1" indent="0" eaLnBrk="1" hangingPunct="1">
              <a:lnSpc>
                <a:spcPct val="90000"/>
              </a:lnSpc>
              <a:buNone/>
            </a:pPr>
            <a:r>
              <a:rPr lang="en-US" altLang="en-US" sz="2200" dirty="0"/>
              <a:t>Input value: 250		Eq classes: {250}, {x &lt; 250}, {x &gt; 250}</a:t>
            </a:r>
          </a:p>
          <a:p>
            <a:pPr marL="0" indent="0" eaLnBrk="1" hangingPunct="1">
              <a:lnSpc>
                <a:spcPct val="90000"/>
              </a:lnSpc>
              <a:buNone/>
            </a:pPr>
            <a:r>
              <a:rPr lang="en-US" altLang="en-US" sz="2200" dirty="0"/>
              <a:t>If an input condition specifies </a:t>
            </a:r>
            <a:r>
              <a:rPr lang="en-US" altLang="en-US" sz="2200" u="sng" dirty="0"/>
              <a:t>a member of a set</a:t>
            </a:r>
            <a:r>
              <a:rPr lang="en-US" altLang="en-US" sz="2200" dirty="0"/>
              <a:t>, one valid and one invalid equivalence class are defined</a:t>
            </a:r>
          </a:p>
          <a:p>
            <a:pPr marL="457200" lvl="1" indent="0" eaLnBrk="1" hangingPunct="1">
              <a:lnSpc>
                <a:spcPct val="90000"/>
              </a:lnSpc>
              <a:buNone/>
            </a:pPr>
            <a:r>
              <a:rPr lang="en-US" altLang="en-US" sz="2200" dirty="0"/>
              <a:t>Input set: {-2.5, 7.3, 8.4}	Eq classes: {-2.5, 7.3, 8.4}, {any other x}</a:t>
            </a:r>
          </a:p>
          <a:p>
            <a:pPr marL="0" indent="0" eaLnBrk="1" hangingPunct="1">
              <a:lnSpc>
                <a:spcPct val="90000"/>
              </a:lnSpc>
              <a:buNone/>
            </a:pPr>
            <a:r>
              <a:rPr lang="en-US" altLang="en-US" sz="2200" dirty="0"/>
              <a:t>If an input condition is </a:t>
            </a:r>
            <a:r>
              <a:rPr lang="en-US" altLang="en-US" sz="2200" u="sng" dirty="0"/>
              <a:t>a Boolean value</a:t>
            </a:r>
            <a:r>
              <a:rPr lang="en-US" altLang="en-US" sz="2200" dirty="0"/>
              <a:t>, one valid and one invalid class are defined</a:t>
            </a:r>
          </a:p>
          <a:p>
            <a:pPr marL="457200" lvl="1" indent="0" eaLnBrk="1" hangingPunct="1">
              <a:lnSpc>
                <a:spcPct val="90000"/>
              </a:lnSpc>
              <a:buNone/>
            </a:pPr>
            <a:r>
              <a:rPr lang="en-US" altLang="en-US" sz="2200" dirty="0"/>
              <a:t>Input: {true condition}	Eq classes: {true condition}, {false condition}</a:t>
            </a:r>
          </a:p>
          <a:p>
            <a:pPr marL="0" indent="0" eaLnBrk="1" hangingPunct="1">
              <a:lnSpc>
                <a:spcPct val="90000"/>
              </a:lnSpc>
              <a:buNone/>
            </a:pPr>
            <a:endParaRPr lang="en-US" altLang="en-US" sz="2000" dirty="0"/>
          </a:p>
          <a:p>
            <a:endParaRPr lang="en-US" dirty="0"/>
          </a:p>
        </p:txBody>
      </p:sp>
    </p:spTree>
    <p:extLst>
      <p:ext uri="{BB962C8B-B14F-4D97-AF65-F5344CB8AC3E}">
        <p14:creationId xmlns:p14="http://schemas.microsoft.com/office/powerpoint/2010/main" val="3343749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64C1C-3DE7-1D53-F7FA-08A6195F2F2A}"/>
              </a:ext>
            </a:extLst>
          </p:cNvPr>
          <p:cNvSpPr>
            <a:spLocks noGrp="1"/>
          </p:cNvSpPr>
          <p:nvPr>
            <p:ph type="title"/>
          </p:nvPr>
        </p:nvSpPr>
        <p:spPr/>
        <p:txBody>
          <a:bodyPr>
            <a:normAutofit fontScale="90000"/>
          </a:bodyPr>
          <a:lstStyle/>
          <a:p>
            <a:r>
              <a:rPr lang="en-US" dirty="0"/>
              <a:t>Black Box Testing</a:t>
            </a:r>
            <a:br>
              <a:rPr lang="en-US" dirty="0"/>
            </a:br>
            <a:r>
              <a:rPr lang="en-US" sz="3100" dirty="0"/>
              <a:t>Equivalence Class Partitioning (Triangle Problem)</a:t>
            </a:r>
            <a:br>
              <a:rPr lang="en-US" sz="4400" dirty="0"/>
            </a:br>
            <a:endParaRPr lang="en-US" dirty="0"/>
          </a:p>
        </p:txBody>
      </p:sp>
      <p:sp>
        <p:nvSpPr>
          <p:cNvPr id="3" name="Content Placeholder 2">
            <a:extLst>
              <a:ext uri="{FF2B5EF4-FFF2-40B4-BE49-F238E27FC236}">
                <a16:creationId xmlns:a16="http://schemas.microsoft.com/office/drawing/2014/main" id="{E805951A-C46C-8E71-D6E1-F1BD85AD89EF}"/>
              </a:ext>
            </a:extLst>
          </p:cNvPr>
          <p:cNvSpPr>
            <a:spLocks noGrp="1"/>
          </p:cNvSpPr>
          <p:nvPr>
            <p:ph idx="1"/>
          </p:nvPr>
        </p:nvSpPr>
        <p:spPr/>
        <p:txBody>
          <a:bodyPr>
            <a:normAutofit/>
          </a:bodyPr>
          <a:lstStyle/>
          <a:p>
            <a:r>
              <a:rPr lang="en-US" dirty="0"/>
              <a:t>Specification</a:t>
            </a:r>
          </a:p>
          <a:p>
            <a:pPr lvl="1"/>
            <a:r>
              <a:rPr lang="en-US" sz="2600" dirty="0"/>
              <a:t>Input is three integers  (sides of a triangle: a, b, c)   </a:t>
            </a:r>
          </a:p>
          <a:p>
            <a:pPr lvl="1"/>
            <a:r>
              <a:rPr lang="en-US" sz="2600" dirty="0"/>
              <a:t>Each side must be a positive number less or equal to 20.</a:t>
            </a:r>
          </a:p>
          <a:p>
            <a:pPr lvl="1"/>
            <a:r>
              <a:rPr lang="en-US" sz="2600" dirty="0"/>
              <a:t>Output type of the triangle:  </a:t>
            </a:r>
          </a:p>
          <a:p>
            <a:pPr lvl="2"/>
            <a:r>
              <a:rPr lang="en-US" sz="2600" b="1" dirty="0"/>
              <a:t>Equilateral</a:t>
            </a:r>
            <a:r>
              <a:rPr lang="en-US" sz="2600" dirty="0"/>
              <a:t>:  if a = b = c </a:t>
            </a:r>
          </a:p>
          <a:p>
            <a:pPr lvl="2"/>
            <a:r>
              <a:rPr lang="en-US" sz="2600" b="1" dirty="0"/>
              <a:t>Isosceles</a:t>
            </a:r>
            <a:r>
              <a:rPr lang="en-US" sz="2600" dirty="0"/>
              <a:t>: if 2 pairs of sides are equals </a:t>
            </a:r>
          </a:p>
          <a:p>
            <a:pPr lvl="2"/>
            <a:r>
              <a:rPr lang="en-US" sz="2600" b="1" dirty="0"/>
              <a:t>Scalene</a:t>
            </a:r>
            <a:r>
              <a:rPr lang="en-US" sz="2600" dirty="0"/>
              <a:t> if no pair of sides is equal </a:t>
            </a:r>
          </a:p>
          <a:p>
            <a:pPr lvl="2"/>
            <a:r>
              <a:rPr lang="en-US" sz="2600" b="1" dirty="0"/>
              <a:t>Not a triangle</a:t>
            </a:r>
            <a:r>
              <a:rPr lang="en-US" sz="2600" dirty="0"/>
              <a:t>: if a ≥ b + c, b ≥ a + c, or  c ≥ a + b</a:t>
            </a:r>
          </a:p>
        </p:txBody>
      </p:sp>
    </p:spTree>
    <p:extLst>
      <p:ext uri="{BB962C8B-B14F-4D97-AF65-F5344CB8AC3E}">
        <p14:creationId xmlns:p14="http://schemas.microsoft.com/office/powerpoint/2010/main" val="1388629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64C1C-3DE7-1D53-F7FA-08A6195F2F2A}"/>
              </a:ext>
            </a:extLst>
          </p:cNvPr>
          <p:cNvSpPr>
            <a:spLocks noGrp="1"/>
          </p:cNvSpPr>
          <p:nvPr>
            <p:ph type="title"/>
          </p:nvPr>
        </p:nvSpPr>
        <p:spPr/>
        <p:txBody>
          <a:bodyPr>
            <a:normAutofit fontScale="90000"/>
          </a:bodyPr>
          <a:lstStyle/>
          <a:p>
            <a:r>
              <a:rPr lang="en-US" dirty="0"/>
              <a:t>Black Box Testing</a:t>
            </a:r>
            <a:br>
              <a:rPr lang="en-US" dirty="0"/>
            </a:br>
            <a:r>
              <a:rPr lang="en-US" sz="3100" dirty="0"/>
              <a:t>Equivalence Class Partitioning (Triangle Problem)</a:t>
            </a:r>
            <a:br>
              <a:rPr lang="en-US" sz="4400" dirty="0"/>
            </a:br>
            <a:endParaRPr lang="en-US" dirty="0"/>
          </a:p>
        </p:txBody>
      </p:sp>
      <p:sp>
        <p:nvSpPr>
          <p:cNvPr id="6" name="Rectangle 1">
            <a:extLst>
              <a:ext uri="{FF2B5EF4-FFF2-40B4-BE49-F238E27FC236}">
                <a16:creationId xmlns:a16="http://schemas.microsoft.com/office/drawing/2014/main" id="{1A2D9F28-1AF3-9749-070A-A6696FB2EB8B}"/>
              </a:ext>
            </a:extLst>
          </p:cNvPr>
          <p:cNvSpPr>
            <a:spLocks noChangeArrowheads="1"/>
          </p:cNvSpPr>
          <p:nvPr/>
        </p:nvSpPr>
        <p:spPr bwMode="auto">
          <a:xfrm>
            <a:off x="1327924" y="1788655"/>
            <a:ext cx="5039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Test cases based on invalid input range</a:t>
            </a:r>
            <a:endParaRPr kumimoji="0" lang="en-US" altLang="en-US" sz="2000" b="1" i="0" u="none" strike="noStrike" cap="none" normalizeH="0" baseline="0" dirty="0">
              <a:ln>
                <a:noFill/>
              </a:ln>
              <a:solidFill>
                <a:schemeClr val="tx1"/>
              </a:solidFill>
              <a:effectLst/>
              <a:latin typeface="Arial" panose="020B0604020202020204" pitchFamily="34" charset="0"/>
            </a:endParaRPr>
          </a:p>
        </p:txBody>
      </p:sp>
      <p:graphicFrame>
        <p:nvGraphicFramePr>
          <p:cNvPr id="11" name="Table 10">
            <a:extLst>
              <a:ext uri="{FF2B5EF4-FFF2-40B4-BE49-F238E27FC236}">
                <a16:creationId xmlns:a16="http://schemas.microsoft.com/office/drawing/2014/main" id="{CCBA927D-B10C-DCB0-2E5B-2385C1A54A80}"/>
              </a:ext>
            </a:extLst>
          </p:cNvPr>
          <p:cNvGraphicFramePr>
            <a:graphicFrameLocks noGrp="1"/>
          </p:cNvGraphicFramePr>
          <p:nvPr>
            <p:extLst>
              <p:ext uri="{D42A27DB-BD31-4B8C-83A1-F6EECF244321}">
                <p14:modId xmlns:p14="http://schemas.microsoft.com/office/powerpoint/2010/main" val="678235000"/>
              </p:ext>
            </p:extLst>
          </p:nvPr>
        </p:nvGraphicFramePr>
        <p:xfrm>
          <a:off x="1369255" y="2561441"/>
          <a:ext cx="9453490" cy="3701138"/>
        </p:xfrm>
        <a:graphic>
          <a:graphicData uri="http://schemas.openxmlformats.org/drawingml/2006/table">
            <a:tbl>
              <a:tblPr firstRow="1" bandRow="1">
                <a:tableStyleId>{5C22544A-7EE6-4342-B048-85BDC9FD1C3A}</a:tableStyleId>
              </a:tblPr>
              <a:tblGrid>
                <a:gridCol w="838756">
                  <a:extLst>
                    <a:ext uri="{9D8B030D-6E8A-4147-A177-3AD203B41FA5}">
                      <a16:colId xmlns:a16="http://schemas.microsoft.com/office/drawing/2014/main" val="1414210714"/>
                    </a:ext>
                  </a:extLst>
                </a:gridCol>
                <a:gridCol w="1604729">
                  <a:extLst>
                    <a:ext uri="{9D8B030D-6E8A-4147-A177-3AD203B41FA5}">
                      <a16:colId xmlns:a16="http://schemas.microsoft.com/office/drawing/2014/main" val="1404551196"/>
                    </a:ext>
                  </a:extLst>
                </a:gridCol>
                <a:gridCol w="1604729">
                  <a:extLst>
                    <a:ext uri="{9D8B030D-6E8A-4147-A177-3AD203B41FA5}">
                      <a16:colId xmlns:a16="http://schemas.microsoft.com/office/drawing/2014/main" val="4061883056"/>
                    </a:ext>
                  </a:extLst>
                </a:gridCol>
                <a:gridCol w="1604729">
                  <a:extLst>
                    <a:ext uri="{9D8B030D-6E8A-4147-A177-3AD203B41FA5}">
                      <a16:colId xmlns:a16="http://schemas.microsoft.com/office/drawing/2014/main" val="3454718407"/>
                    </a:ext>
                  </a:extLst>
                </a:gridCol>
                <a:gridCol w="3800547">
                  <a:extLst>
                    <a:ext uri="{9D8B030D-6E8A-4147-A177-3AD203B41FA5}">
                      <a16:colId xmlns:a16="http://schemas.microsoft.com/office/drawing/2014/main" val="4238771420"/>
                    </a:ext>
                  </a:extLst>
                </a:gridCol>
              </a:tblGrid>
              <a:tr h="826850">
                <a:tc>
                  <a:txBody>
                    <a:bodyPr/>
                    <a:lstStyle/>
                    <a:p>
                      <a:pPr algn="ctr"/>
                      <a:r>
                        <a:rPr lang="en-US" dirty="0"/>
                        <a:t>TC Id</a:t>
                      </a:r>
                    </a:p>
                  </a:txBody>
                  <a:tcPr/>
                </a:tc>
                <a:tc>
                  <a:txBody>
                    <a:bodyPr/>
                    <a:lstStyle/>
                    <a:p>
                      <a:pPr algn="ctr"/>
                      <a:r>
                        <a:rPr lang="en-US" dirty="0"/>
                        <a:t>A</a:t>
                      </a:r>
                    </a:p>
                  </a:txBody>
                  <a:tcPr/>
                </a:tc>
                <a:tc>
                  <a:txBody>
                    <a:bodyPr/>
                    <a:lstStyle/>
                    <a:p>
                      <a:pPr algn="ctr"/>
                      <a:r>
                        <a:rPr lang="en-US" dirty="0"/>
                        <a:t>B</a:t>
                      </a:r>
                    </a:p>
                  </a:txBody>
                  <a:tcPr/>
                </a:tc>
                <a:tc>
                  <a:txBody>
                    <a:bodyPr/>
                    <a:lstStyle/>
                    <a:p>
                      <a:pPr algn="ctr"/>
                      <a:r>
                        <a:rPr lang="en-US" dirty="0"/>
                        <a:t>C</a:t>
                      </a:r>
                    </a:p>
                  </a:txBody>
                  <a:tcPr/>
                </a:tc>
                <a:tc>
                  <a:txBody>
                    <a:bodyPr/>
                    <a:lstStyle/>
                    <a:p>
                      <a:pPr algn="ctr"/>
                      <a:r>
                        <a:rPr lang="en-US" dirty="0"/>
                        <a:t>EO</a:t>
                      </a:r>
                    </a:p>
                  </a:txBody>
                  <a:tcPr/>
                </a:tc>
                <a:extLst>
                  <a:ext uri="{0D108BD9-81ED-4DB2-BD59-A6C34878D82A}">
                    <a16:rowId xmlns:a16="http://schemas.microsoft.com/office/drawing/2014/main" val="2189550740"/>
                  </a:ext>
                </a:extLst>
              </a:tr>
              <a:tr h="479048">
                <a:tc>
                  <a:txBody>
                    <a:bodyPr/>
                    <a:lstStyle/>
                    <a:p>
                      <a:pPr algn="ctr"/>
                      <a:r>
                        <a:rPr lang="en-US" dirty="0"/>
                        <a:t>1</a:t>
                      </a:r>
                    </a:p>
                  </a:txBody>
                  <a:tcPr/>
                </a:tc>
                <a:tc>
                  <a:txBody>
                    <a:bodyPr/>
                    <a:lstStyle/>
                    <a:p>
                      <a:pPr algn="ctr"/>
                      <a:r>
                        <a:rPr lang="en-US" dirty="0"/>
                        <a:t>-1</a:t>
                      </a:r>
                    </a:p>
                  </a:txBody>
                  <a:tcPr/>
                </a:tc>
                <a:tc>
                  <a:txBody>
                    <a:bodyPr/>
                    <a:lstStyle/>
                    <a:p>
                      <a:pPr algn="ctr"/>
                      <a:r>
                        <a:rPr lang="en-US" dirty="0"/>
                        <a:t>15</a:t>
                      </a:r>
                    </a:p>
                  </a:txBody>
                  <a:tcPr/>
                </a:tc>
                <a:tc>
                  <a:txBody>
                    <a:bodyPr/>
                    <a:lstStyle/>
                    <a:p>
                      <a:pPr algn="ctr"/>
                      <a:r>
                        <a:rPr lang="en-US" dirty="0"/>
                        <a:t>15</a:t>
                      </a:r>
                    </a:p>
                  </a:txBody>
                  <a:tcPr/>
                </a:tc>
                <a:tc>
                  <a:txBody>
                    <a:bodyPr/>
                    <a:lstStyle/>
                    <a:p>
                      <a:pPr algn="ctr"/>
                      <a:r>
                        <a:rPr lang="en-US" dirty="0"/>
                        <a:t>Value of A not in valid range</a:t>
                      </a:r>
                    </a:p>
                  </a:txBody>
                  <a:tcPr/>
                </a:tc>
                <a:extLst>
                  <a:ext uri="{0D108BD9-81ED-4DB2-BD59-A6C34878D82A}">
                    <a16:rowId xmlns:a16="http://schemas.microsoft.com/office/drawing/2014/main" val="4282572779"/>
                  </a:ext>
                </a:extLst>
              </a:tr>
              <a:tr h="479048">
                <a:tc>
                  <a:txBody>
                    <a:bodyPr/>
                    <a:lstStyle/>
                    <a:p>
                      <a:pPr algn="ctr"/>
                      <a:r>
                        <a:rPr lang="en-US" dirty="0"/>
                        <a:t>2</a:t>
                      </a:r>
                    </a:p>
                  </a:txBody>
                  <a:tcPr/>
                </a:tc>
                <a:tc>
                  <a:txBody>
                    <a:bodyPr/>
                    <a:lstStyle/>
                    <a:p>
                      <a:pPr algn="ctr"/>
                      <a:r>
                        <a:rPr lang="en-US" dirty="0"/>
                        <a:t>15</a:t>
                      </a:r>
                    </a:p>
                  </a:txBody>
                  <a:tcPr/>
                </a:tc>
                <a:tc>
                  <a:txBody>
                    <a:bodyPr/>
                    <a:lstStyle/>
                    <a:p>
                      <a:pPr algn="ctr"/>
                      <a:r>
                        <a:rPr lang="en-US" dirty="0"/>
                        <a:t>-1</a:t>
                      </a:r>
                    </a:p>
                  </a:txBody>
                  <a:tcPr/>
                </a:tc>
                <a:tc>
                  <a:txBody>
                    <a:bodyPr/>
                    <a:lstStyle/>
                    <a:p>
                      <a:pPr algn="ctr"/>
                      <a:r>
                        <a:rPr lang="en-US" dirty="0"/>
                        <a:t>15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Value of B not in valid range</a:t>
                      </a:r>
                    </a:p>
                  </a:txBody>
                  <a:tcPr/>
                </a:tc>
                <a:extLst>
                  <a:ext uri="{0D108BD9-81ED-4DB2-BD59-A6C34878D82A}">
                    <a16:rowId xmlns:a16="http://schemas.microsoft.com/office/drawing/2014/main" val="1733817106"/>
                  </a:ext>
                </a:extLst>
              </a:tr>
              <a:tr h="479048">
                <a:tc>
                  <a:txBody>
                    <a:bodyPr/>
                    <a:lstStyle/>
                    <a:p>
                      <a:pPr algn="ctr"/>
                      <a:r>
                        <a:rPr lang="en-US" dirty="0"/>
                        <a:t>3</a:t>
                      </a:r>
                    </a:p>
                  </a:txBody>
                  <a:tcPr/>
                </a:tc>
                <a:tc>
                  <a:txBody>
                    <a:bodyPr/>
                    <a:lstStyle/>
                    <a:p>
                      <a:pPr algn="ctr"/>
                      <a:r>
                        <a:rPr lang="en-US" dirty="0"/>
                        <a:t>15</a:t>
                      </a:r>
                    </a:p>
                  </a:txBody>
                  <a:tcPr/>
                </a:tc>
                <a:tc>
                  <a:txBody>
                    <a:bodyPr/>
                    <a:lstStyle/>
                    <a:p>
                      <a:pPr algn="ctr"/>
                      <a:r>
                        <a:rPr lang="en-US" dirty="0"/>
                        <a:t>15</a:t>
                      </a:r>
                    </a:p>
                  </a:txBody>
                  <a:tcPr/>
                </a:tc>
                <a:tc>
                  <a:txBody>
                    <a:bodyPr/>
                    <a:lstStyle/>
                    <a:p>
                      <a:pPr algn="ctr"/>
                      <a:r>
                        <a:rPr lang="en-US" dirty="0"/>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Value of C not in valid range</a:t>
                      </a:r>
                    </a:p>
                  </a:txBody>
                  <a:tcPr/>
                </a:tc>
                <a:extLst>
                  <a:ext uri="{0D108BD9-81ED-4DB2-BD59-A6C34878D82A}">
                    <a16:rowId xmlns:a16="http://schemas.microsoft.com/office/drawing/2014/main" val="2062342533"/>
                  </a:ext>
                </a:extLst>
              </a:tr>
              <a:tr h="479048">
                <a:tc>
                  <a:txBody>
                    <a:bodyPr/>
                    <a:lstStyle/>
                    <a:p>
                      <a:pPr algn="ctr"/>
                      <a:r>
                        <a:rPr lang="en-US" dirty="0"/>
                        <a:t>4</a:t>
                      </a:r>
                    </a:p>
                  </a:txBody>
                  <a:tcPr/>
                </a:tc>
                <a:tc>
                  <a:txBody>
                    <a:bodyPr/>
                    <a:lstStyle/>
                    <a:p>
                      <a:pPr algn="ctr"/>
                      <a:r>
                        <a:rPr lang="en-US" dirty="0"/>
                        <a:t>21</a:t>
                      </a:r>
                    </a:p>
                  </a:txBody>
                  <a:tcPr/>
                </a:tc>
                <a:tc>
                  <a:txBody>
                    <a:bodyPr/>
                    <a:lstStyle/>
                    <a:p>
                      <a:pPr algn="ctr"/>
                      <a:r>
                        <a:rPr lang="en-US" dirty="0"/>
                        <a:t>15</a:t>
                      </a:r>
                    </a:p>
                  </a:txBody>
                  <a:tcPr/>
                </a:tc>
                <a:tc>
                  <a:txBody>
                    <a:bodyPr/>
                    <a:lstStyle/>
                    <a:p>
                      <a:pPr algn="ctr"/>
                      <a:r>
                        <a:rPr lang="en-US" dirty="0"/>
                        <a:t>15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Value of A not in valid range</a:t>
                      </a:r>
                    </a:p>
                  </a:txBody>
                  <a:tcPr/>
                </a:tc>
                <a:extLst>
                  <a:ext uri="{0D108BD9-81ED-4DB2-BD59-A6C34878D82A}">
                    <a16:rowId xmlns:a16="http://schemas.microsoft.com/office/drawing/2014/main" val="3287462707"/>
                  </a:ext>
                </a:extLst>
              </a:tr>
              <a:tr h="479048">
                <a:tc>
                  <a:txBody>
                    <a:bodyPr/>
                    <a:lstStyle/>
                    <a:p>
                      <a:pPr algn="ctr"/>
                      <a:r>
                        <a:rPr lang="en-US" dirty="0"/>
                        <a:t>5</a:t>
                      </a:r>
                    </a:p>
                  </a:txBody>
                  <a:tcPr/>
                </a:tc>
                <a:tc>
                  <a:txBody>
                    <a:bodyPr/>
                    <a:lstStyle/>
                    <a:p>
                      <a:pPr algn="ctr"/>
                      <a:r>
                        <a:rPr lang="en-US" dirty="0"/>
                        <a:t>15</a:t>
                      </a:r>
                    </a:p>
                  </a:txBody>
                  <a:tcPr/>
                </a:tc>
                <a:tc>
                  <a:txBody>
                    <a:bodyPr/>
                    <a:lstStyle/>
                    <a:p>
                      <a:pPr algn="ctr"/>
                      <a:r>
                        <a:rPr lang="en-US" dirty="0"/>
                        <a:t>21</a:t>
                      </a:r>
                    </a:p>
                  </a:txBody>
                  <a:tcPr/>
                </a:tc>
                <a:tc>
                  <a:txBody>
                    <a:bodyPr/>
                    <a:lstStyle/>
                    <a:p>
                      <a:pPr algn="ctr"/>
                      <a:r>
                        <a:rPr lang="en-US" dirty="0"/>
                        <a:t>15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Value of B not in valid range</a:t>
                      </a:r>
                    </a:p>
                  </a:txBody>
                  <a:tcPr/>
                </a:tc>
                <a:extLst>
                  <a:ext uri="{0D108BD9-81ED-4DB2-BD59-A6C34878D82A}">
                    <a16:rowId xmlns:a16="http://schemas.microsoft.com/office/drawing/2014/main" val="260097396"/>
                  </a:ext>
                </a:extLst>
              </a:tr>
              <a:tr h="479048">
                <a:tc>
                  <a:txBody>
                    <a:bodyPr/>
                    <a:lstStyle/>
                    <a:p>
                      <a:pPr algn="ctr"/>
                      <a:r>
                        <a:rPr lang="en-US" dirty="0"/>
                        <a:t>6</a:t>
                      </a:r>
                    </a:p>
                  </a:txBody>
                  <a:tcPr/>
                </a:tc>
                <a:tc>
                  <a:txBody>
                    <a:bodyPr/>
                    <a:lstStyle/>
                    <a:p>
                      <a:pPr algn="ctr"/>
                      <a:r>
                        <a:rPr lang="en-US" dirty="0"/>
                        <a:t>15</a:t>
                      </a:r>
                    </a:p>
                  </a:txBody>
                  <a:tcPr/>
                </a:tc>
                <a:tc>
                  <a:txBody>
                    <a:bodyPr/>
                    <a:lstStyle/>
                    <a:p>
                      <a:pPr algn="ctr"/>
                      <a:r>
                        <a:rPr lang="en-US" dirty="0"/>
                        <a:t>15</a:t>
                      </a:r>
                    </a:p>
                  </a:txBody>
                  <a:tcPr/>
                </a:tc>
                <a:tc>
                  <a:txBody>
                    <a:bodyPr/>
                    <a:lstStyle/>
                    <a:p>
                      <a:pPr algn="ctr"/>
                      <a:r>
                        <a:rPr lang="en-US" dirty="0"/>
                        <a:t>21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Value of C not in valid range</a:t>
                      </a:r>
                    </a:p>
                  </a:txBody>
                  <a:tcPr/>
                </a:tc>
                <a:extLst>
                  <a:ext uri="{0D108BD9-81ED-4DB2-BD59-A6C34878D82A}">
                    <a16:rowId xmlns:a16="http://schemas.microsoft.com/office/drawing/2014/main" val="371627624"/>
                  </a:ext>
                </a:extLst>
              </a:tr>
            </a:tbl>
          </a:graphicData>
        </a:graphic>
      </p:graphicFrame>
    </p:spTree>
    <p:extLst>
      <p:ext uri="{BB962C8B-B14F-4D97-AF65-F5344CB8AC3E}">
        <p14:creationId xmlns:p14="http://schemas.microsoft.com/office/powerpoint/2010/main" val="2080564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AADB9-FD10-476B-017A-0DE6B9720BEB}"/>
              </a:ext>
            </a:extLst>
          </p:cNvPr>
          <p:cNvSpPr>
            <a:spLocks noGrp="1"/>
          </p:cNvSpPr>
          <p:nvPr>
            <p:ph type="title"/>
          </p:nvPr>
        </p:nvSpPr>
        <p:spPr/>
        <p:txBody>
          <a:bodyPr/>
          <a:lstStyle/>
          <a:p>
            <a:r>
              <a:rPr lang="en-GB" dirty="0"/>
              <a:t>Software Faults and Failures</a:t>
            </a:r>
            <a:br>
              <a:rPr lang="en-GB" dirty="0"/>
            </a:br>
            <a:r>
              <a:rPr lang="en-US" sz="2600" dirty="0"/>
              <a:t>Why Does Software Fail?</a:t>
            </a:r>
          </a:p>
        </p:txBody>
      </p:sp>
      <p:sp>
        <p:nvSpPr>
          <p:cNvPr id="3" name="Content Placeholder 2">
            <a:extLst>
              <a:ext uri="{FF2B5EF4-FFF2-40B4-BE49-F238E27FC236}">
                <a16:creationId xmlns:a16="http://schemas.microsoft.com/office/drawing/2014/main" id="{C8C39EEE-9229-E716-005A-6494A65ECE1B}"/>
              </a:ext>
            </a:extLst>
          </p:cNvPr>
          <p:cNvSpPr>
            <a:spLocks noGrp="1"/>
          </p:cNvSpPr>
          <p:nvPr>
            <p:ph idx="1"/>
          </p:nvPr>
        </p:nvSpPr>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t>Wrong requirement: not what the customer wants</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t>Missing requirement</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t>Requirement impossible to implement</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t>Faulty design</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t>Faulty code</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t>Improperly implemented design</a:t>
            </a:r>
            <a:endParaRPr lang="en-GB" dirty="0"/>
          </a:p>
          <a:p>
            <a:endParaRPr lang="en-US" dirty="0"/>
          </a:p>
        </p:txBody>
      </p:sp>
    </p:spTree>
    <p:extLst>
      <p:ext uri="{BB962C8B-B14F-4D97-AF65-F5344CB8AC3E}">
        <p14:creationId xmlns:p14="http://schemas.microsoft.com/office/powerpoint/2010/main" val="3285346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64C1C-3DE7-1D53-F7FA-08A6195F2F2A}"/>
              </a:ext>
            </a:extLst>
          </p:cNvPr>
          <p:cNvSpPr>
            <a:spLocks noGrp="1"/>
          </p:cNvSpPr>
          <p:nvPr>
            <p:ph type="title"/>
          </p:nvPr>
        </p:nvSpPr>
        <p:spPr/>
        <p:txBody>
          <a:bodyPr>
            <a:normAutofit fontScale="90000"/>
          </a:bodyPr>
          <a:lstStyle/>
          <a:p>
            <a:r>
              <a:rPr lang="en-US" dirty="0"/>
              <a:t>Black Box Testing</a:t>
            </a:r>
            <a:br>
              <a:rPr lang="en-US" dirty="0"/>
            </a:br>
            <a:r>
              <a:rPr lang="en-US" sz="3100" dirty="0"/>
              <a:t>Equivalence Class Partitioning (Triangle Problem)</a:t>
            </a:r>
            <a:br>
              <a:rPr lang="en-US" sz="4400" dirty="0"/>
            </a:br>
            <a:endParaRPr lang="en-US" dirty="0"/>
          </a:p>
        </p:txBody>
      </p:sp>
      <p:sp>
        <p:nvSpPr>
          <p:cNvPr id="6" name="Rectangle 1">
            <a:extLst>
              <a:ext uri="{FF2B5EF4-FFF2-40B4-BE49-F238E27FC236}">
                <a16:creationId xmlns:a16="http://schemas.microsoft.com/office/drawing/2014/main" id="{1A2D9F28-1AF3-9749-070A-A6696FB2EB8B}"/>
              </a:ext>
            </a:extLst>
          </p:cNvPr>
          <p:cNvSpPr>
            <a:spLocks noChangeArrowheads="1"/>
          </p:cNvSpPr>
          <p:nvPr/>
        </p:nvSpPr>
        <p:spPr bwMode="auto">
          <a:xfrm>
            <a:off x="1327924" y="1788655"/>
            <a:ext cx="50398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Test cases based on valid input range</a:t>
            </a:r>
            <a:endParaRPr kumimoji="0" lang="en-US" altLang="en-US" sz="2000" b="1" i="0" u="none" strike="noStrike" cap="none" normalizeH="0" baseline="0" dirty="0">
              <a:ln>
                <a:noFill/>
              </a:ln>
              <a:solidFill>
                <a:schemeClr val="tx1"/>
              </a:solidFill>
              <a:effectLst/>
              <a:latin typeface="Arial" panose="020B0604020202020204" pitchFamily="34" charset="0"/>
            </a:endParaRPr>
          </a:p>
        </p:txBody>
      </p:sp>
      <p:graphicFrame>
        <p:nvGraphicFramePr>
          <p:cNvPr id="11" name="Table 10">
            <a:extLst>
              <a:ext uri="{FF2B5EF4-FFF2-40B4-BE49-F238E27FC236}">
                <a16:creationId xmlns:a16="http://schemas.microsoft.com/office/drawing/2014/main" id="{CCBA927D-B10C-DCB0-2E5B-2385C1A54A80}"/>
              </a:ext>
            </a:extLst>
          </p:cNvPr>
          <p:cNvGraphicFramePr>
            <a:graphicFrameLocks noGrp="1"/>
          </p:cNvGraphicFramePr>
          <p:nvPr>
            <p:extLst>
              <p:ext uri="{D42A27DB-BD31-4B8C-83A1-F6EECF244321}">
                <p14:modId xmlns:p14="http://schemas.microsoft.com/office/powerpoint/2010/main" val="1528234244"/>
              </p:ext>
            </p:extLst>
          </p:nvPr>
        </p:nvGraphicFramePr>
        <p:xfrm>
          <a:off x="1369255" y="2561441"/>
          <a:ext cx="9453490" cy="2743042"/>
        </p:xfrm>
        <a:graphic>
          <a:graphicData uri="http://schemas.openxmlformats.org/drawingml/2006/table">
            <a:tbl>
              <a:tblPr firstRow="1" bandRow="1">
                <a:tableStyleId>{5C22544A-7EE6-4342-B048-85BDC9FD1C3A}</a:tableStyleId>
              </a:tblPr>
              <a:tblGrid>
                <a:gridCol w="838756">
                  <a:extLst>
                    <a:ext uri="{9D8B030D-6E8A-4147-A177-3AD203B41FA5}">
                      <a16:colId xmlns:a16="http://schemas.microsoft.com/office/drawing/2014/main" val="1414210714"/>
                    </a:ext>
                  </a:extLst>
                </a:gridCol>
                <a:gridCol w="1604729">
                  <a:extLst>
                    <a:ext uri="{9D8B030D-6E8A-4147-A177-3AD203B41FA5}">
                      <a16:colId xmlns:a16="http://schemas.microsoft.com/office/drawing/2014/main" val="1404551196"/>
                    </a:ext>
                  </a:extLst>
                </a:gridCol>
                <a:gridCol w="1604729">
                  <a:extLst>
                    <a:ext uri="{9D8B030D-6E8A-4147-A177-3AD203B41FA5}">
                      <a16:colId xmlns:a16="http://schemas.microsoft.com/office/drawing/2014/main" val="4061883056"/>
                    </a:ext>
                  </a:extLst>
                </a:gridCol>
                <a:gridCol w="1604729">
                  <a:extLst>
                    <a:ext uri="{9D8B030D-6E8A-4147-A177-3AD203B41FA5}">
                      <a16:colId xmlns:a16="http://schemas.microsoft.com/office/drawing/2014/main" val="3454718407"/>
                    </a:ext>
                  </a:extLst>
                </a:gridCol>
                <a:gridCol w="3800547">
                  <a:extLst>
                    <a:ext uri="{9D8B030D-6E8A-4147-A177-3AD203B41FA5}">
                      <a16:colId xmlns:a16="http://schemas.microsoft.com/office/drawing/2014/main" val="4238771420"/>
                    </a:ext>
                  </a:extLst>
                </a:gridCol>
              </a:tblGrid>
              <a:tr h="826850">
                <a:tc>
                  <a:txBody>
                    <a:bodyPr/>
                    <a:lstStyle/>
                    <a:p>
                      <a:pPr algn="ctr"/>
                      <a:r>
                        <a:rPr lang="en-US" dirty="0"/>
                        <a:t>TC Id</a:t>
                      </a:r>
                    </a:p>
                  </a:txBody>
                  <a:tcPr/>
                </a:tc>
                <a:tc>
                  <a:txBody>
                    <a:bodyPr/>
                    <a:lstStyle/>
                    <a:p>
                      <a:pPr algn="ctr"/>
                      <a:r>
                        <a:rPr lang="en-US" dirty="0"/>
                        <a:t>A</a:t>
                      </a:r>
                    </a:p>
                  </a:txBody>
                  <a:tcPr/>
                </a:tc>
                <a:tc>
                  <a:txBody>
                    <a:bodyPr/>
                    <a:lstStyle/>
                    <a:p>
                      <a:pPr algn="ctr"/>
                      <a:r>
                        <a:rPr lang="en-US" dirty="0"/>
                        <a:t>B</a:t>
                      </a:r>
                    </a:p>
                  </a:txBody>
                  <a:tcPr/>
                </a:tc>
                <a:tc>
                  <a:txBody>
                    <a:bodyPr/>
                    <a:lstStyle/>
                    <a:p>
                      <a:pPr algn="ctr"/>
                      <a:r>
                        <a:rPr lang="en-US" dirty="0"/>
                        <a:t>C</a:t>
                      </a:r>
                    </a:p>
                  </a:txBody>
                  <a:tcPr/>
                </a:tc>
                <a:tc>
                  <a:txBody>
                    <a:bodyPr/>
                    <a:lstStyle/>
                    <a:p>
                      <a:pPr algn="ctr"/>
                      <a:r>
                        <a:rPr lang="en-US" dirty="0"/>
                        <a:t>EO</a:t>
                      </a:r>
                    </a:p>
                  </a:txBody>
                  <a:tcPr/>
                </a:tc>
                <a:extLst>
                  <a:ext uri="{0D108BD9-81ED-4DB2-BD59-A6C34878D82A}">
                    <a16:rowId xmlns:a16="http://schemas.microsoft.com/office/drawing/2014/main" val="2189550740"/>
                  </a:ext>
                </a:extLst>
              </a:tr>
              <a:tr h="479048">
                <a:tc>
                  <a:txBody>
                    <a:bodyPr/>
                    <a:lstStyle/>
                    <a:p>
                      <a:pPr algn="ctr"/>
                      <a:r>
                        <a:rPr lang="en-US" dirty="0"/>
                        <a:t>1</a:t>
                      </a:r>
                    </a:p>
                  </a:txBody>
                  <a:tcPr/>
                </a:tc>
                <a:tc>
                  <a:txBody>
                    <a:bodyPr/>
                    <a:lstStyle/>
                    <a:p>
                      <a:pPr algn="ctr"/>
                      <a:r>
                        <a:rPr lang="en-US" dirty="0"/>
                        <a:t>15</a:t>
                      </a:r>
                    </a:p>
                  </a:txBody>
                  <a:tcPr/>
                </a:tc>
                <a:tc>
                  <a:txBody>
                    <a:bodyPr/>
                    <a:lstStyle/>
                    <a:p>
                      <a:pPr algn="ctr"/>
                      <a:r>
                        <a:rPr lang="en-US" dirty="0"/>
                        <a:t>15</a:t>
                      </a:r>
                    </a:p>
                  </a:txBody>
                  <a:tcPr/>
                </a:tc>
                <a:tc>
                  <a:txBody>
                    <a:bodyPr/>
                    <a:lstStyle/>
                    <a:p>
                      <a:pPr algn="ctr"/>
                      <a:r>
                        <a:rPr lang="en-US" dirty="0"/>
                        <a:t>15</a:t>
                      </a:r>
                    </a:p>
                  </a:txBody>
                  <a:tcPr/>
                </a:tc>
                <a:tc>
                  <a:txBody>
                    <a:bodyPr/>
                    <a:lstStyle/>
                    <a:p>
                      <a:pPr algn="ctr"/>
                      <a:r>
                        <a:rPr lang="en-US" dirty="0"/>
                        <a:t>Equilateral</a:t>
                      </a:r>
                    </a:p>
                  </a:txBody>
                  <a:tcPr/>
                </a:tc>
                <a:extLst>
                  <a:ext uri="{0D108BD9-81ED-4DB2-BD59-A6C34878D82A}">
                    <a16:rowId xmlns:a16="http://schemas.microsoft.com/office/drawing/2014/main" val="4282572779"/>
                  </a:ext>
                </a:extLst>
              </a:tr>
              <a:tr h="479048">
                <a:tc>
                  <a:txBody>
                    <a:bodyPr/>
                    <a:lstStyle/>
                    <a:p>
                      <a:pPr algn="ctr"/>
                      <a:r>
                        <a:rPr lang="en-US" dirty="0"/>
                        <a:t>2</a:t>
                      </a:r>
                    </a:p>
                  </a:txBody>
                  <a:tcPr/>
                </a:tc>
                <a:tc>
                  <a:txBody>
                    <a:bodyPr/>
                    <a:lstStyle/>
                    <a:p>
                      <a:pPr algn="ctr"/>
                      <a:r>
                        <a:rPr lang="en-US" dirty="0"/>
                        <a:t>12</a:t>
                      </a:r>
                    </a:p>
                  </a:txBody>
                  <a:tcPr/>
                </a:tc>
                <a:tc>
                  <a:txBody>
                    <a:bodyPr/>
                    <a:lstStyle/>
                    <a:p>
                      <a:pPr algn="ctr"/>
                      <a:r>
                        <a:rPr lang="en-US" dirty="0"/>
                        <a:t>20</a:t>
                      </a:r>
                    </a:p>
                  </a:txBody>
                  <a:tcPr/>
                </a:tc>
                <a:tc>
                  <a:txBody>
                    <a:bodyPr/>
                    <a:lstStyle/>
                    <a:p>
                      <a:pPr algn="ctr"/>
                      <a:r>
                        <a:rPr lang="en-US" dirty="0"/>
                        <a:t>12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Isosceles</a:t>
                      </a:r>
                    </a:p>
                  </a:txBody>
                  <a:tcPr/>
                </a:tc>
                <a:extLst>
                  <a:ext uri="{0D108BD9-81ED-4DB2-BD59-A6C34878D82A}">
                    <a16:rowId xmlns:a16="http://schemas.microsoft.com/office/drawing/2014/main" val="1733817106"/>
                  </a:ext>
                </a:extLst>
              </a:tr>
              <a:tr h="479048">
                <a:tc>
                  <a:txBody>
                    <a:bodyPr/>
                    <a:lstStyle/>
                    <a:p>
                      <a:pPr algn="ctr"/>
                      <a:r>
                        <a:rPr lang="en-US" dirty="0"/>
                        <a:t>3</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Scalene</a:t>
                      </a:r>
                    </a:p>
                  </a:txBody>
                  <a:tcPr/>
                </a:tc>
                <a:extLst>
                  <a:ext uri="{0D108BD9-81ED-4DB2-BD59-A6C34878D82A}">
                    <a16:rowId xmlns:a16="http://schemas.microsoft.com/office/drawing/2014/main" val="2062342533"/>
                  </a:ext>
                </a:extLst>
              </a:tr>
              <a:tr h="479048">
                <a:tc>
                  <a:txBody>
                    <a:bodyPr/>
                    <a:lstStyle/>
                    <a:p>
                      <a:pPr algn="ctr"/>
                      <a:r>
                        <a:rPr lang="en-US" dirty="0"/>
                        <a:t>4</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10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Not a triangle</a:t>
                      </a:r>
                    </a:p>
                  </a:txBody>
                  <a:tcPr/>
                </a:tc>
                <a:extLst>
                  <a:ext uri="{0D108BD9-81ED-4DB2-BD59-A6C34878D82A}">
                    <a16:rowId xmlns:a16="http://schemas.microsoft.com/office/drawing/2014/main" val="3287462707"/>
                  </a:ext>
                </a:extLst>
              </a:tr>
            </a:tbl>
          </a:graphicData>
        </a:graphic>
      </p:graphicFrame>
    </p:spTree>
    <p:extLst>
      <p:ext uri="{BB962C8B-B14F-4D97-AF65-F5344CB8AC3E}">
        <p14:creationId xmlns:p14="http://schemas.microsoft.com/office/powerpoint/2010/main" val="7104640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A8EBB-B7BB-4CC9-401E-16336F5CA887}"/>
              </a:ext>
            </a:extLst>
          </p:cNvPr>
          <p:cNvSpPr>
            <a:spLocks noGrp="1"/>
          </p:cNvSpPr>
          <p:nvPr>
            <p:ph type="title"/>
          </p:nvPr>
        </p:nvSpPr>
        <p:spPr>
          <a:xfrm>
            <a:off x="361244" y="338667"/>
            <a:ext cx="4164447" cy="2519223"/>
          </a:xfrm>
        </p:spPr>
        <p:txBody>
          <a:bodyPr anchor="t">
            <a:normAutofit/>
          </a:bodyPr>
          <a:lstStyle/>
          <a:p>
            <a:r>
              <a:rPr lang="en-US" sz="4200" dirty="0"/>
              <a:t>Black Box Testing</a:t>
            </a:r>
            <a:br>
              <a:rPr lang="en-US" sz="3200" dirty="0"/>
            </a:br>
            <a:r>
              <a:rPr lang="en-US" sz="3000" dirty="0"/>
              <a:t>Boundary Value Analysis</a:t>
            </a:r>
            <a:br>
              <a:rPr lang="en-US" sz="3000" dirty="0"/>
            </a:br>
            <a:r>
              <a:rPr lang="en-US" sz="3000" dirty="0"/>
              <a:t>(Generalized BVA)</a:t>
            </a:r>
            <a:br>
              <a:rPr lang="en-US" sz="3200" dirty="0"/>
            </a:br>
            <a:endParaRPr lang="en-US" sz="3200" dirty="0"/>
          </a:p>
        </p:txBody>
      </p:sp>
      <p:sp>
        <p:nvSpPr>
          <p:cNvPr id="3" name="Content Placeholder 2">
            <a:extLst>
              <a:ext uri="{FF2B5EF4-FFF2-40B4-BE49-F238E27FC236}">
                <a16:creationId xmlns:a16="http://schemas.microsoft.com/office/drawing/2014/main" id="{5EA0791C-2976-A455-5A8F-5EBFE8F3D9B7}"/>
              </a:ext>
            </a:extLst>
          </p:cNvPr>
          <p:cNvSpPr>
            <a:spLocks noGrp="1"/>
          </p:cNvSpPr>
          <p:nvPr>
            <p:ph idx="1"/>
          </p:nvPr>
        </p:nvSpPr>
        <p:spPr>
          <a:xfrm>
            <a:off x="4684889" y="364410"/>
            <a:ext cx="7145867" cy="3356142"/>
          </a:xfrm>
        </p:spPr>
        <p:txBody>
          <a:bodyPr anchor="t">
            <a:normAutofit lnSpcReduction="10000"/>
          </a:bodyPr>
          <a:lstStyle/>
          <a:p>
            <a:r>
              <a:rPr lang="en-US" sz="2400" b="0" i="0" dirty="0">
                <a:effectLst/>
                <a:latin typeface="inter-regular"/>
              </a:rPr>
              <a:t>It is used to test boundary values because the input values near the boundary have higher chances of error.</a:t>
            </a:r>
          </a:p>
          <a:p>
            <a:pPr>
              <a:buFont typeface="Arial" panose="020B0604020202020204" pitchFamily="34" charset="0"/>
              <a:buChar char="•"/>
            </a:pPr>
            <a:r>
              <a:rPr lang="en-US" sz="2400" b="0" i="0" dirty="0">
                <a:effectLst/>
                <a:highlight>
                  <a:srgbClr val="FFFFFF"/>
                </a:highlight>
                <a:latin typeface="Source Sans Pro" panose="020B0503030403020204" pitchFamily="34" charset="0"/>
              </a:rPr>
              <a:t>Select input variable values at their:</a:t>
            </a:r>
          </a:p>
          <a:p>
            <a:pPr marL="971550" lvl="1" indent="-514350">
              <a:buFont typeface="+mj-lt"/>
              <a:buAutoNum type="arabicPeriod"/>
            </a:pPr>
            <a:r>
              <a:rPr lang="en-US" b="0" i="0" dirty="0">
                <a:effectLst/>
                <a:highlight>
                  <a:srgbClr val="FFFFFF"/>
                </a:highlight>
                <a:latin typeface="Source Sans Pro" panose="020B0503030403020204" pitchFamily="34" charset="0"/>
              </a:rPr>
              <a:t>Minimum</a:t>
            </a:r>
          </a:p>
          <a:p>
            <a:pPr marL="971550" lvl="1" indent="-514350">
              <a:buFont typeface="+mj-lt"/>
              <a:buAutoNum type="arabicPeriod"/>
            </a:pPr>
            <a:r>
              <a:rPr lang="en-US" b="0" i="0" dirty="0">
                <a:effectLst/>
                <a:highlight>
                  <a:srgbClr val="FFFFFF"/>
                </a:highlight>
                <a:latin typeface="Source Sans Pro" panose="020B0503030403020204" pitchFamily="34" charset="0"/>
              </a:rPr>
              <a:t>Just above the minimum</a:t>
            </a:r>
          </a:p>
          <a:p>
            <a:pPr marL="971550" lvl="1" indent="-514350">
              <a:buFont typeface="+mj-lt"/>
              <a:buAutoNum type="arabicPeriod"/>
            </a:pPr>
            <a:r>
              <a:rPr lang="en-US" b="0" i="0" dirty="0">
                <a:effectLst/>
                <a:highlight>
                  <a:srgbClr val="FFFFFF"/>
                </a:highlight>
                <a:latin typeface="Source Sans Pro" panose="020B0503030403020204" pitchFamily="34" charset="0"/>
              </a:rPr>
              <a:t>A nominal value</a:t>
            </a:r>
          </a:p>
          <a:p>
            <a:pPr marL="971550" lvl="1" indent="-514350">
              <a:buFont typeface="+mj-lt"/>
              <a:buAutoNum type="arabicPeriod"/>
            </a:pPr>
            <a:r>
              <a:rPr lang="en-US" b="0" i="0" dirty="0">
                <a:effectLst/>
                <a:highlight>
                  <a:srgbClr val="FFFFFF"/>
                </a:highlight>
                <a:latin typeface="Source Sans Pro" panose="020B0503030403020204" pitchFamily="34" charset="0"/>
              </a:rPr>
              <a:t>Just below the maximum</a:t>
            </a:r>
          </a:p>
          <a:p>
            <a:pPr marL="971550" lvl="1" indent="-514350">
              <a:buFont typeface="+mj-lt"/>
              <a:buAutoNum type="arabicPeriod"/>
            </a:pPr>
            <a:r>
              <a:rPr lang="en-US" b="0" i="0" dirty="0">
                <a:effectLst/>
                <a:highlight>
                  <a:srgbClr val="FFFFFF"/>
                </a:highlight>
                <a:latin typeface="Source Sans Pro" panose="020B0503030403020204" pitchFamily="34" charset="0"/>
              </a:rPr>
              <a:t>Maximum</a:t>
            </a:r>
          </a:p>
          <a:p>
            <a:endParaRPr lang="en-US" sz="1400" dirty="0"/>
          </a:p>
        </p:txBody>
      </p:sp>
      <p:pic>
        <p:nvPicPr>
          <p:cNvPr id="6" name="Picture 5">
            <a:extLst>
              <a:ext uri="{FF2B5EF4-FFF2-40B4-BE49-F238E27FC236}">
                <a16:creationId xmlns:a16="http://schemas.microsoft.com/office/drawing/2014/main" id="{37D111D5-7D07-0F3D-62CD-FD2229B2E2A9}"/>
              </a:ext>
            </a:extLst>
          </p:cNvPr>
          <p:cNvPicPr>
            <a:picLocks noChangeAspect="1"/>
          </p:cNvPicPr>
          <p:nvPr/>
        </p:nvPicPr>
        <p:blipFill rotWithShape="1">
          <a:blip r:embed="rId2">
            <a:extLst>
              <a:ext uri="{28A0092B-C50C-407E-A947-70E740481C1C}">
                <a14:useLocalDpi xmlns:a14="http://schemas.microsoft.com/office/drawing/2010/main" val="0"/>
              </a:ext>
            </a:extLst>
          </a:blip>
          <a:srcRect t="9679" b="27220"/>
          <a:stretch/>
        </p:blipFill>
        <p:spPr>
          <a:xfrm>
            <a:off x="1367133" y="3793261"/>
            <a:ext cx="9457733" cy="2726072"/>
          </a:xfrm>
          <a:prstGeom prst="rect">
            <a:avLst/>
          </a:prstGeom>
        </p:spPr>
      </p:pic>
      <p:grpSp>
        <p:nvGrpSpPr>
          <p:cNvPr id="11" name="Group 10">
            <a:extLst>
              <a:ext uri="{FF2B5EF4-FFF2-40B4-BE49-F238E27FC236}">
                <a16:creationId xmlns:a16="http://schemas.microsoft.com/office/drawing/2014/main" id="{E4A41B9E-A0C8-F78B-E5B6-A0D02D8810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2" name="Rectangle 11">
              <a:extLst>
                <a:ext uri="{FF2B5EF4-FFF2-40B4-BE49-F238E27FC236}">
                  <a16:creationId xmlns:a16="http://schemas.microsoft.com/office/drawing/2014/main" id="{F27C9029-9BF9-D125-90D6-AB03931B0B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CF84619-412D-A0C9-3DC9-47C3A42B9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95853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A8EBB-B7BB-4CC9-401E-16336F5CA887}"/>
              </a:ext>
            </a:extLst>
          </p:cNvPr>
          <p:cNvSpPr>
            <a:spLocks noGrp="1"/>
          </p:cNvSpPr>
          <p:nvPr>
            <p:ph type="title"/>
          </p:nvPr>
        </p:nvSpPr>
        <p:spPr/>
        <p:txBody>
          <a:bodyPr>
            <a:normAutofit fontScale="90000"/>
          </a:bodyPr>
          <a:lstStyle/>
          <a:p>
            <a:r>
              <a:rPr lang="en-US" dirty="0"/>
              <a:t>Black Box Testing</a:t>
            </a:r>
            <a:br>
              <a:rPr lang="en-US" dirty="0"/>
            </a:br>
            <a:r>
              <a:rPr lang="en-US" sz="3100" dirty="0"/>
              <a:t>Boundary Value Analysis</a:t>
            </a:r>
            <a:br>
              <a:rPr lang="en-US" sz="6000" dirty="0"/>
            </a:br>
            <a:endParaRPr lang="en-US" dirty="0"/>
          </a:p>
        </p:txBody>
      </p:sp>
      <p:sp>
        <p:nvSpPr>
          <p:cNvPr id="3" name="Content Placeholder 2">
            <a:extLst>
              <a:ext uri="{FF2B5EF4-FFF2-40B4-BE49-F238E27FC236}">
                <a16:creationId xmlns:a16="http://schemas.microsoft.com/office/drawing/2014/main" id="{5EA0791C-2976-A455-5A8F-5EBFE8F3D9B7}"/>
              </a:ext>
            </a:extLst>
          </p:cNvPr>
          <p:cNvSpPr>
            <a:spLocks noGrp="1"/>
          </p:cNvSpPr>
          <p:nvPr>
            <p:ph idx="1"/>
          </p:nvPr>
        </p:nvSpPr>
        <p:spPr/>
        <p:txBody>
          <a:bodyPr/>
          <a:lstStyle/>
          <a:p>
            <a:r>
              <a:rPr lang="en-US" b="0" i="0" dirty="0">
                <a:solidFill>
                  <a:srgbClr val="333333"/>
                </a:solidFill>
                <a:effectLst/>
                <a:latin typeface="inter-regular"/>
              </a:rPr>
              <a:t>It is used to test boundary values because the input values near the boundary have higher chances of error.</a:t>
            </a:r>
            <a:endParaRPr lang="en-US" dirty="0"/>
          </a:p>
        </p:txBody>
      </p:sp>
    </p:spTree>
    <p:extLst>
      <p:ext uri="{BB962C8B-B14F-4D97-AF65-F5344CB8AC3E}">
        <p14:creationId xmlns:p14="http://schemas.microsoft.com/office/powerpoint/2010/main" val="4682228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964C1C-3DE7-1D53-F7FA-08A6195F2F2A}"/>
              </a:ext>
            </a:extLst>
          </p:cNvPr>
          <p:cNvSpPr>
            <a:spLocks noGrp="1"/>
          </p:cNvSpPr>
          <p:nvPr>
            <p:ph type="title"/>
          </p:nvPr>
        </p:nvSpPr>
        <p:spPr>
          <a:xfrm>
            <a:off x="1008184" y="174032"/>
            <a:ext cx="10175631" cy="1111843"/>
          </a:xfrm>
        </p:spPr>
        <p:txBody>
          <a:bodyPr vert="horz" lIns="91440" tIns="45720" rIns="91440" bIns="45720" rtlCol="0" anchor="ctr">
            <a:normAutofit/>
          </a:bodyPr>
          <a:lstStyle/>
          <a:p>
            <a:pPr algn="ctr"/>
            <a:r>
              <a:rPr lang="en-US" sz="2200" b="1" kern="1200" dirty="0">
                <a:solidFill>
                  <a:schemeClr val="tx1"/>
                </a:solidFill>
                <a:latin typeface="+mj-lt"/>
                <a:ea typeface="+mj-ea"/>
                <a:cs typeface="+mj-cs"/>
              </a:rPr>
              <a:t>Black Box Testing</a:t>
            </a:r>
            <a:br>
              <a:rPr lang="en-US" sz="2200" b="1" kern="1200" dirty="0">
                <a:solidFill>
                  <a:schemeClr val="tx1"/>
                </a:solidFill>
                <a:latin typeface="+mj-lt"/>
                <a:ea typeface="+mj-ea"/>
                <a:cs typeface="+mj-cs"/>
              </a:rPr>
            </a:br>
            <a:r>
              <a:rPr lang="en-US" sz="2200" b="1" kern="1200" dirty="0">
                <a:solidFill>
                  <a:schemeClr val="tx1"/>
                </a:solidFill>
                <a:latin typeface="+mj-lt"/>
                <a:ea typeface="+mj-ea"/>
                <a:cs typeface="+mj-cs"/>
              </a:rPr>
              <a:t>Boundary Value Analysis (Triangle Problem)</a:t>
            </a:r>
            <a:br>
              <a:rPr lang="en-US" sz="2200" b="1" kern="1200" dirty="0">
                <a:solidFill>
                  <a:schemeClr val="tx1"/>
                </a:solidFill>
                <a:latin typeface="+mj-lt"/>
                <a:ea typeface="+mj-ea"/>
                <a:cs typeface="+mj-cs"/>
              </a:rPr>
            </a:br>
            <a:endParaRPr lang="en-US" sz="2200" b="1" kern="1200" dirty="0">
              <a:solidFill>
                <a:schemeClr val="tx1"/>
              </a:solidFill>
              <a:latin typeface="+mj-lt"/>
              <a:ea typeface="+mj-ea"/>
              <a:cs typeface="+mj-cs"/>
            </a:endParaRPr>
          </a:p>
        </p:txBody>
      </p:sp>
      <p:sp>
        <p:nvSpPr>
          <p:cNvPr id="6" name="Rectangle 1">
            <a:extLst>
              <a:ext uri="{FF2B5EF4-FFF2-40B4-BE49-F238E27FC236}">
                <a16:creationId xmlns:a16="http://schemas.microsoft.com/office/drawing/2014/main" id="{1A2D9F28-1AF3-9749-070A-A6696FB2EB8B}"/>
              </a:ext>
            </a:extLst>
          </p:cNvPr>
          <p:cNvSpPr>
            <a:spLocks noChangeArrowheads="1"/>
          </p:cNvSpPr>
          <p:nvPr/>
        </p:nvSpPr>
        <p:spPr bwMode="auto">
          <a:xfrm>
            <a:off x="1594883" y="1105593"/>
            <a:ext cx="9503870" cy="76790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342900" marR="0" lvl="0" indent="-342900" fontAlgn="base">
              <a:lnSpc>
                <a:spcPct val="90000"/>
              </a:lnSpc>
              <a:spcBef>
                <a:spcPct val="0"/>
              </a:spcBef>
              <a:spcAft>
                <a:spcPts val="600"/>
              </a:spcAft>
              <a:buClrTx/>
              <a:buSzTx/>
              <a:buFont typeface="Arial" panose="020B0604020202020204" pitchFamily="34" charset="0"/>
              <a:buChar char="•"/>
              <a:tabLst/>
            </a:pPr>
            <a:r>
              <a:rPr kumimoji="0" lang="en-US" altLang="en-US" sz="2000" b="1" i="0" u="none" strike="noStrike" cap="none" normalizeH="0" baseline="0" dirty="0">
                <a:ln>
                  <a:noFill/>
                </a:ln>
                <a:effectLst/>
              </a:rPr>
              <a:t>Generalized BVA</a:t>
            </a:r>
          </a:p>
          <a:p>
            <a:pPr marL="342900" marR="0" lvl="0" indent="-342900" fontAlgn="base">
              <a:lnSpc>
                <a:spcPct val="90000"/>
              </a:lnSpc>
              <a:spcBef>
                <a:spcPct val="0"/>
              </a:spcBef>
              <a:spcAft>
                <a:spcPts val="600"/>
              </a:spcAft>
              <a:buClrTx/>
              <a:buSzTx/>
              <a:buFont typeface="Arial" panose="020B0604020202020204" pitchFamily="34" charset="0"/>
              <a:buChar char="•"/>
              <a:tabLst/>
            </a:pPr>
            <a:r>
              <a:rPr lang="en-US" altLang="en-US" sz="2000" b="1" dirty="0"/>
              <a:t>No of test cases =  4n+1</a:t>
            </a:r>
            <a:endParaRPr kumimoji="0" lang="en-US" altLang="en-US" sz="2000" b="1" i="0" u="none" strike="noStrike" cap="none" normalizeH="0" baseline="0" dirty="0">
              <a:ln>
                <a:noFill/>
              </a:ln>
              <a:effectLst/>
            </a:endParaRPr>
          </a:p>
        </p:txBody>
      </p:sp>
      <p:graphicFrame>
        <p:nvGraphicFramePr>
          <p:cNvPr id="11" name="Table 10">
            <a:extLst>
              <a:ext uri="{FF2B5EF4-FFF2-40B4-BE49-F238E27FC236}">
                <a16:creationId xmlns:a16="http://schemas.microsoft.com/office/drawing/2014/main" id="{CCBA927D-B10C-DCB0-2E5B-2385C1A54A80}"/>
              </a:ext>
            </a:extLst>
          </p:cNvPr>
          <p:cNvGraphicFramePr>
            <a:graphicFrameLocks noGrp="1"/>
          </p:cNvGraphicFramePr>
          <p:nvPr>
            <p:extLst>
              <p:ext uri="{D42A27DB-BD31-4B8C-83A1-F6EECF244321}">
                <p14:modId xmlns:p14="http://schemas.microsoft.com/office/powerpoint/2010/main" val="301828706"/>
              </p:ext>
            </p:extLst>
          </p:nvPr>
        </p:nvGraphicFramePr>
        <p:xfrm>
          <a:off x="1759277" y="1891887"/>
          <a:ext cx="8703158" cy="4789964"/>
        </p:xfrm>
        <a:graphic>
          <a:graphicData uri="http://schemas.openxmlformats.org/drawingml/2006/table">
            <a:tbl>
              <a:tblPr firstRow="1" bandRow="1">
                <a:tableStyleId>{5C22544A-7EE6-4342-B048-85BDC9FD1C3A}</a:tableStyleId>
              </a:tblPr>
              <a:tblGrid>
                <a:gridCol w="1064652">
                  <a:extLst>
                    <a:ext uri="{9D8B030D-6E8A-4147-A177-3AD203B41FA5}">
                      <a16:colId xmlns:a16="http://schemas.microsoft.com/office/drawing/2014/main" val="1414210714"/>
                    </a:ext>
                  </a:extLst>
                </a:gridCol>
                <a:gridCol w="1095597">
                  <a:extLst>
                    <a:ext uri="{9D8B030D-6E8A-4147-A177-3AD203B41FA5}">
                      <a16:colId xmlns:a16="http://schemas.microsoft.com/office/drawing/2014/main" val="1404551196"/>
                    </a:ext>
                  </a:extLst>
                </a:gridCol>
                <a:gridCol w="1095597">
                  <a:extLst>
                    <a:ext uri="{9D8B030D-6E8A-4147-A177-3AD203B41FA5}">
                      <a16:colId xmlns:a16="http://schemas.microsoft.com/office/drawing/2014/main" val="4061883056"/>
                    </a:ext>
                  </a:extLst>
                </a:gridCol>
                <a:gridCol w="1095597">
                  <a:extLst>
                    <a:ext uri="{9D8B030D-6E8A-4147-A177-3AD203B41FA5}">
                      <a16:colId xmlns:a16="http://schemas.microsoft.com/office/drawing/2014/main" val="3454718407"/>
                    </a:ext>
                  </a:extLst>
                </a:gridCol>
                <a:gridCol w="4351715">
                  <a:extLst>
                    <a:ext uri="{9D8B030D-6E8A-4147-A177-3AD203B41FA5}">
                      <a16:colId xmlns:a16="http://schemas.microsoft.com/office/drawing/2014/main" val="4238771420"/>
                    </a:ext>
                  </a:extLst>
                </a:gridCol>
              </a:tblGrid>
              <a:tr h="278045">
                <a:tc>
                  <a:txBody>
                    <a:bodyPr/>
                    <a:lstStyle/>
                    <a:p>
                      <a:pPr algn="ctr"/>
                      <a:r>
                        <a:rPr lang="en-US" sz="1300"/>
                        <a:t>TC Id</a:t>
                      </a:r>
                    </a:p>
                  </a:txBody>
                  <a:tcPr marL="64135" marR="64135" marT="32067" marB="32067"/>
                </a:tc>
                <a:tc>
                  <a:txBody>
                    <a:bodyPr/>
                    <a:lstStyle/>
                    <a:p>
                      <a:pPr algn="ctr"/>
                      <a:r>
                        <a:rPr lang="en-US" sz="1300"/>
                        <a:t>A</a:t>
                      </a:r>
                    </a:p>
                  </a:txBody>
                  <a:tcPr marL="64135" marR="64135" marT="32067" marB="32067"/>
                </a:tc>
                <a:tc>
                  <a:txBody>
                    <a:bodyPr/>
                    <a:lstStyle/>
                    <a:p>
                      <a:pPr algn="ctr"/>
                      <a:r>
                        <a:rPr lang="en-US" sz="1300"/>
                        <a:t>B</a:t>
                      </a:r>
                    </a:p>
                  </a:txBody>
                  <a:tcPr marL="64135" marR="64135" marT="32067" marB="32067"/>
                </a:tc>
                <a:tc>
                  <a:txBody>
                    <a:bodyPr/>
                    <a:lstStyle/>
                    <a:p>
                      <a:pPr algn="ctr"/>
                      <a:r>
                        <a:rPr lang="en-US" sz="1300"/>
                        <a:t>C</a:t>
                      </a:r>
                    </a:p>
                  </a:txBody>
                  <a:tcPr marL="64135" marR="64135" marT="32067" marB="32067"/>
                </a:tc>
                <a:tc>
                  <a:txBody>
                    <a:bodyPr/>
                    <a:lstStyle/>
                    <a:p>
                      <a:pPr algn="ctr"/>
                      <a:r>
                        <a:rPr lang="en-US" sz="1300"/>
                        <a:t>EO</a:t>
                      </a:r>
                    </a:p>
                  </a:txBody>
                  <a:tcPr marL="64135" marR="64135" marT="32067" marB="32067"/>
                </a:tc>
                <a:extLst>
                  <a:ext uri="{0D108BD9-81ED-4DB2-BD59-A6C34878D82A}">
                    <a16:rowId xmlns:a16="http://schemas.microsoft.com/office/drawing/2014/main" val="2189550740"/>
                  </a:ext>
                </a:extLst>
              </a:tr>
              <a:tr h="278045">
                <a:tc>
                  <a:txBody>
                    <a:bodyPr/>
                    <a:lstStyle/>
                    <a:p>
                      <a:pPr algn="ctr"/>
                      <a:r>
                        <a:rPr lang="en-US" sz="1300"/>
                        <a:t>1</a:t>
                      </a:r>
                    </a:p>
                  </a:txBody>
                  <a:tcPr marL="64135" marR="64135" marT="32067" marB="32067"/>
                </a:tc>
                <a:tc>
                  <a:txBody>
                    <a:bodyPr/>
                    <a:lstStyle/>
                    <a:p>
                      <a:pPr algn="ctr"/>
                      <a:r>
                        <a:rPr lang="en-US" sz="1300" dirty="0"/>
                        <a:t>1</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Isosceles</a:t>
                      </a:r>
                    </a:p>
                  </a:txBody>
                  <a:tcPr marL="64135" marR="64135" marT="32067" marB="32067"/>
                </a:tc>
                <a:extLst>
                  <a:ext uri="{0D108BD9-81ED-4DB2-BD59-A6C34878D82A}">
                    <a16:rowId xmlns:a16="http://schemas.microsoft.com/office/drawing/2014/main" val="4282572779"/>
                  </a:ext>
                </a:extLst>
              </a:tr>
              <a:tr h="278045">
                <a:tc>
                  <a:txBody>
                    <a:bodyPr/>
                    <a:lstStyle/>
                    <a:p>
                      <a:pPr algn="ctr"/>
                      <a:r>
                        <a:rPr lang="en-US" sz="1300"/>
                        <a:t>2</a:t>
                      </a:r>
                    </a:p>
                  </a:txBody>
                  <a:tcPr marL="64135" marR="64135" marT="32067" marB="32067"/>
                </a:tc>
                <a:tc>
                  <a:txBody>
                    <a:bodyPr/>
                    <a:lstStyle/>
                    <a:p>
                      <a:pPr algn="ctr"/>
                      <a:r>
                        <a:rPr lang="en-US" sz="1300" dirty="0"/>
                        <a:t>2</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1733817106"/>
                  </a:ext>
                </a:extLst>
              </a:tr>
              <a:tr h="278045">
                <a:tc>
                  <a:txBody>
                    <a:bodyPr/>
                    <a:lstStyle/>
                    <a:p>
                      <a:pPr algn="ctr"/>
                      <a:r>
                        <a:rPr lang="en-US" sz="1300"/>
                        <a:t>3</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Equilateral</a:t>
                      </a:r>
                    </a:p>
                  </a:txBody>
                  <a:tcPr marL="64135" marR="64135" marT="32067" marB="32067"/>
                </a:tc>
                <a:extLst>
                  <a:ext uri="{0D108BD9-81ED-4DB2-BD59-A6C34878D82A}">
                    <a16:rowId xmlns:a16="http://schemas.microsoft.com/office/drawing/2014/main" val="2062342533"/>
                  </a:ext>
                </a:extLst>
              </a:tr>
              <a:tr h="278045">
                <a:tc>
                  <a:txBody>
                    <a:bodyPr/>
                    <a:lstStyle/>
                    <a:p>
                      <a:pPr algn="ctr"/>
                      <a:r>
                        <a:rPr lang="en-US" sz="1300"/>
                        <a:t>4</a:t>
                      </a:r>
                    </a:p>
                  </a:txBody>
                  <a:tcPr marL="64135" marR="64135" marT="32067" marB="32067"/>
                </a:tc>
                <a:tc>
                  <a:txBody>
                    <a:bodyPr/>
                    <a:lstStyle/>
                    <a:p>
                      <a:pPr algn="ctr"/>
                      <a:r>
                        <a:rPr lang="en-US" sz="1300" dirty="0"/>
                        <a:t>19</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3287462707"/>
                  </a:ext>
                </a:extLst>
              </a:tr>
              <a:tr h="278045">
                <a:tc>
                  <a:txBody>
                    <a:bodyPr/>
                    <a:lstStyle/>
                    <a:p>
                      <a:pPr algn="ctr"/>
                      <a:r>
                        <a:rPr lang="en-US" sz="1300"/>
                        <a:t>5</a:t>
                      </a:r>
                    </a:p>
                  </a:txBody>
                  <a:tcPr marL="64135" marR="64135" marT="32067" marB="32067"/>
                </a:tc>
                <a:tc>
                  <a:txBody>
                    <a:bodyPr/>
                    <a:lstStyle/>
                    <a:p>
                      <a:pPr algn="ctr"/>
                      <a:r>
                        <a:rPr lang="en-US" sz="1300" dirty="0"/>
                        <a:t>20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Not a triangle</a:t>
                      </a:r>
                    </a:p>
                  </a:txBody>
                  <a:tcPr marL="64135" marR="64135" marT="32067" marB="32067"/>
                </a:tc>
                <a:extLst>
                  <a:ext uri="{0D108BD9-81ED-4DB2-BD59-A6C34878D82A}">
                    <a16:rowId xmlns:a16="http://schemas.microsoft.com/office/drawing/2014/main" val="260097396"/>
                  </a:ext>
                </a:extLst>
              </a:tr>
              <a:tr h="278045">
                <a:tc>
                  <a:txBody>
                    <a:bodyPr/>
                    <a:lstStyle/>
                    <a:p>
                      <a:pPr algn="ctr"/>
                      <a:r>
                        <a:rPr lang="en-US" sz="1300"/>
                        <a:t>6</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371627624"/>
                  </a:ext>
                </a:extLst>
              </a:tr>
              <a:tr h="315961">
                <a:tc>
                  <a:txBody>
                    <a:bodyPr/>
                    <a:lstStyle/>
                    <a:p>
                      <a:pPr algn="ctr"/>
                      <a:r>
                        <a:rPr lang="en-US" sz="1300" dirty="0"/>
                        <a:t>7</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2</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3158693028"/>
                  </a:ext>
                </a:extLst>
              </a:tr>
              <a:tr h="315961">
                <a:tc>
                  <a:txBody>
                    <a:bodyPr/>
                    <a:lstStyle/>
                    <a:p>
                      <a:pPr algn="ctr"/>
                      <a:r>
                        <a:rPr lang="en-US" sz="1300" dirty="0"/>
                        <a:t>8</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Equilateral</a:t>
                      </a:r>
                    </a:p>
                  </a:txBody>
                  <a:tcPr marL="64135" marR="64135" marT="32067" marB="32067"/>
                </a:tc>
                <a:extLst>
                  <a:ext uri="{0D108BD9-81ED-4DB2-BD59-A6C34878D82A}">
                    <a16:rowId xmlns:a16="http://schemas.microsoft.com/office/drawing/2014/main" val="1068587829"/>
                  </a:ext>
                </a:extLst>
              </a:tr>
              <a:tr h="315961">
                <a:tc>
                  <a:txBody>
                    <a:bodyPr/>
                    <a:lstStyle/>
                    <a:p>
                      <a:pPr algn="ctr"/>
                      <a:r>
                        <a:rPr lang="en-US" sz="1300" dirty="0"/>
                        <a:t>9</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19</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3209722862"/>
                  </a:ext>
                </a:extLst>
              </a:tr>
              <a:tr h="315961">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20</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Not a triangle</a:t>
                      </a:r>
                    </a:p>
                  </a:txBody>
                  <a:tcPr marL="64135" marR="64135" marT="32067" marB="32067"/>
                </a:tc>
                <a:extLst>
                  <a:ext uri="{0D108BD9-81ED-4DB2-BD59-A6C34878D82A}">
                    <a16:rowId xmlns:a16="http://schemas.microsoft.com/office/drawing/2014/main" val="2813657123"/>
                  </a:ext>
                </a:extLst>
              </a:tr>
              <a:tr h="315961">
                <a:tc>
                  <a:txBody>
                    <a:bodyPr/>
                    <a:lstStyle/>
                    <a:p>
                      <a:pPr algn="ctr"/>
                      <a:r>
                        <a:rPr lang="en-US" sz="1300" dirty="0"/>
                        <a:t>11</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2179578650"/>
                  </a:ext>
                </a:extLst>
              </a:tr>
              <a:tr h="315961">
                <a:tc>
                  <a:txBody>
                    <a:bodyPr/>
                    <a:lstStyle/>
                    <a:p>
                      <a:pPr algn="ctr"/>
                      <a:r>
                        <a:rPr lang="en-US" sz="1300" dirty="0"/>
                        <a:t>12</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2</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4017606232"/>
                  </a:ext>
                </a:extLst>
              </a:tr>
              <a:tr h="315961">
                <a:tc>
                  <a:txBody>
                    <a:bodyPr/>
                    <a:lstStyle/>
                    <a:p>
                      <a:pPr algn="ctr"/>
                      <a:r>
                        <a:rPr lang="en-US" sz="1300" dirty="0"/>
                        <a:t>13</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Equilateral</a:t>
                      </a:r>
                    </a:p>
                  </a:txBody>
                  <a:tcPr marL="64135" marR="64135" marT="32067" marB="32067"/>
                </a:tc>
                <a:extLst>
                  <a:ext uri="{0D108BD9-81ED-4DB2-BD59-A6C34878D82A}">
                    <a16:rowId xmlns:a16="http://schemas.microsoft.com/office/drawing/2014/main" val="2305333768"/>
                  </a:ext>
                </a:extLst>
              </a:tr>
              <a:tr h="315961">
                <a:tc>
                  <a:txBody>
                    <a:bodyPr/>
                    <a:lstStyle/>
                    <a:p>
                      <a:pPr algn="ctr"/>
                      <a:r>
                        <a:rPr lang="en-US" sz="1300" dirty="0"/>
                        <a:t>14</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19</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1553676923"/>
                  </a:ext>
                </a:extLst>
              </a:tr>
              <a:tr h="315961">
                <a:tc>
                  <a:txBody>
                    <a:bodyPr/>
                    <a:lstStyle/>
                    <a:p>
                      <a:pPr algn="ctr"/>
                      <a:r>
                        <a:rPr lang="en-US" sz="1300" dirty="0"/>
                        <a:t>15</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20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Not a triangle</a:t>
                      </a:r>
                    </a:p>
                  </a:txBody>
                  <a:tcPr marL="64135" marR="64135" marT="32067" marB="32067"/>
                </a:tc>
                <a:extLst>
                  <a:ext uri="{0D108BD9-81ED-4DB2-BD59-A6C34878D82A}">
                    <a16:rowId xmlns:a16="http://schemas.microsoft.com/office/drawing/2014/main" val="4003336004"/>
                  </a:ext>
                </a:extLst>
              </a:tr>
            </a:tbl>
          </a:graphicData>
        </a:graphic>
      </p:graphicFrame>
    </p:spTree>
    <p:extLst>
      <p:ext uri="{BB962C8B-B14F-4D97-AF65-F5344CB8AC3E}">
        <p14:creationId xmlns:p14="http://schemas.microsoft.com/office/powerpoint/2010/main" val="24976205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964C1C-3DE7-1D53-F7FA-08A6195F2F2A}"/>
              </a:ext>
            </a:extLst>
          </p:cNvPr>
          <p:cNvSpPr>
            <a:spLocks noGrp="1"/>
          </p:cNvSpPr>
          <p:nvPr>
            <p:ph type="title"/>
          </p:nvPr>
        </p:nvSpPr>
        <p:spPr>
          <a:xfrm>
            <a:off x="1008184" y="174032"/>
            <a:ext cx="10175631" cy="1111843"/>
          </a:xfrm>
        </p:spPr>
        <p:txBody>
          <a:bodyPr vert="horz" lIns="91440" tIns="45720" rIns="91440" bIns="45720" rtlCol="0" anchor="ctr">
            <a:normAutofit/>
          </a:bodyPr>
          <a:lstStyle/>
          <a:p>
            <a:pPr algn="ctr"/>
            <a:r>
              <a:rPr lang="en-US" sz="2200" b="1" kern="1200" dirty="0">
                <a:solidFill>
                  <a:schemeClr val="tx1"/>
                </a:solidFill>
                <a:latin typeface="+mj-lt"/>
                <a:ea typeface="+mj-ea"/>
                <a:cs typeface="+mj-cs"/>
              </a:rPr>
              <a:t>Black Box Testing</a:t>
            </a:r>
            <a:br>
              <a:rPr lang="en-US" sz="2200" b="1" kern="1200" dirty="0">
                <a:solidFill>
                  <a:schemeClr val="tx1"/>
                </a:solidFill>
                <a:latin typeface="+mj-lt"/>
                <a:ea typeface="+mj-ea"/>
                <a:cs typeface="+mj-cs"/>
              </a:rPr>
            </a:br>
            <a:r>
              <a:rPr lang="en-US" sz="2200" b="1" kern="1200" dirty="0">
                <a:solidFill>
                  <a:schemeClr val="tx1"/>
                </a:solidFill>
                <a:latin typeface="+mj-lt"/>
                <a:ea typeface="+mj-ea"/>
                <a:cs typeface="+mj-cs"/>
              </a:rPr>
              <a:t>Boundary Value Analysis (Triangle Problem)</a:t>
            </a:r>
            <a:br>
              <a:rPr lang="en-US" sz="2200" b="1" kern="1200" dirty="0">
                <a:solidFill>
                  <a:schemeClr val="tx1"/>
                </a:solidFill>
                <a:latin typeface="+mj-lt"/>
                <a:ea typeface="+mj-ea"/>
                <a:cs typeface="+mj-cs"/>
              </a:rPr>
            </a:br>
            <a:endParaRPr lang="en-US" sz="2200" b="1" kern="1200" dirty="0">
              <a:solidFill>
                <a:schemeClr val="tx1"/>
              </a:solidFill>
              <a:latin typeface="+mj-lt"/>
              <a:ea typeface="+mj-ea"/>
              <a:cs typeface="+mj-cs"/>
            </a:endParaRPr>
          </a:p>
        </p:txBody>
      </p:sp>
      <p:sp>
        <p:nvSpPr>
          <p:cNvPr id="6" name="Rectangle 1">
            <a:extLst>
              <a:ext uri="{FF2B5EF4-FFF2-40B4-BE49-F238E27FC236}">
                <a16:creationId xmlns:a16="http://schemas.microsoft.com/office/drawing/2014/main" id="{1A2D9F28-1AF3-9749-070A-A6696FB2EB8B}"/>
              </a:ext>
            </a:extLst>
          </p:cNvPr>
          <p:cNvSpPr>
            <a:spLocks noChangeArrowheads="1"/>
          </p:cNvSpPr>
          <p:nvPr/>
        </p:nvSpPr>
        <p:spPr bwMode="auto">
          <a:xfrm>
            <a:off x="1594883" y="1105593"/>
            <a:ext cx="9503870" cy="76790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342900" marR="0" lvl="0" indent="-342900" fontAlgn="base">
              <a:lnSpc>
                <a:spcPct val="90000"/>
              </a:lnSpc>
              <a:spcBef>
                <a:spcPct val="0"/>
              </a:spcBef>
              <a:spcAft>
                <a:spcPts val="600"/>
              </a:spcAft>
              <a:buClrTx/>
              <a:buSzTx/>
              <a:buFont typeface="Arial" panose="020B0604020202020204" pitchFamily="34" charset="0"/>
              <a:buChar char="•"/>
              <a:tabLst/>
            </a:pPr>
            <a:r>
              <a:rPr kumimoji="0" lang="en-US" altLang="en-US" sz="2000" b="1" i="0" u="none" strike="noStrike" cap="none" normalizeH="0" baseline="0" dirty="0">
                <a:ln>
                  <a:noFill/>
                </a:ln>
                <a:effectLst/>
              </a:rPr>
              <a:t>Generalized BVA</a:t>
            </a:r>
          </a:p>
          <a:p>
            <a:pPr marL="342900" marR="0" lvl="0" indent="-342900" fontAlgn="base">
              <a:lnSpc>
                <a:spcPct val="90000"/>
              </a:lnSpc>
              <a:spcBef>
                <a:spcPct val="0"/>
              </a:spcBef>
              <a:spcAft>
                <a:spcPts val="600"/>
              </a:spcAft>
              <a:buClrTx/>
              <a:buSzTx/>
              <a:buFont typeface="Arial" panose="020B0604020202020204" pitchFamily="34" charset="0"/>
              <a:buChar char="•"/>
              <a:tabLst/>
            </a:pPr>
            <a:r>
              <a:rPr lang="en-US" altLang="en-US" sz="2000" b="1" dirty="0"/>
              <a:t>No of test cases =  4n+1</a:t>
            </a:r>
            <a:endParaRPr kumimoji="0" lang="en-US" altLang="en-US" sz="2000" b="1" i="0" u="none" strike="noStrike" cap="none" normalizeH="0" baseline="0" dirty="0">
              <a:ln>
                <a:noFill/>
              </a:ln>
              <a:effectLst/>
            </a:endParaRPr>
          </a:p>
        </p:txBody>
      </p:sp>
      <p:graphicFrame>
        <p:nvGraphicFramePr>
          <p:cNvPr id="11" name="Table 10">
            <a:extLst>
              <a:ext uri="{FF2B5EF4-FFF2-40B4-BE49-F238E27FC236}">
                <a16:creationId xmlns:a16="http://schemas.microsoft.com/office/drawing/2014/main" id="{CCBA927D-B10C-DCB0-2E5B-2385C1A54A80}"/>
              </a:ext>
            </a:extLst>
          </p:cNvPr>
          <p:cNvGraphicFramePr>
            <a:graphicFrameLocks noGrp="1"/>
          </p:cNvGraphicFramePr>
          <p:nvPr>
            <p:extLst>
              <p:ext uri="{D42A27DB-BD31-4B8C-83A1-F6EECF244321}">
                <p14:modId xmlns:p14="http://schemas.microsoft.com/office/powerpoint/2010/main" val="983887077"/>
              </p:ext>
            </p:extLst>
          </p:nvPr>
        </p:nvGraphicFramePr>
        <p:xfrm>
          <a:off x="1759277" y="1891887"/>
          <a:ext cx="8703158" cy="4789964"/>
        </p:xfrm>
        <a:graphic>
          <a:graphicData uri="http://schemas.openxmlformats.org/drawingml/2006/table">
            <a:tbl>
              <a:tblPr firstRow="1" bandRow="1">
                <a:tableStyleId>{5C22544A-7EE6-4342-B048-85BDC9FD1C3A}</a:tableStyleId>
              </a:tblPr>
              <a:tblGrid>
                <a:gridCol w="1064652">
                  <a:extLst>
                    <a:ext uri="{9D8B030D-6E8A-4147-A177-3AD203B41FA5}">
                      <a16:colId xmlns:a16="http://schemas.microsoft.com/office/drawing/2014/main" val="1414210714"/>
                    </a:ext>
                  </a:extLst>
                </a:gridCol>
                <a:gridCol w="1095597">
                  <a:extLst>
                    <a:ext uri="{9D8B030D-6E8A-4147-A177-3AD203B41FA5}">
                      <a16:colId xmlns:a16="http://schemas.microsoft.com/office/drawing/2014/main" val="1404551196"/>
                    </a:ext>
                  </a:extLst>
                </a:gridCol>
                <a:gridCol w="1095597">
                  <a:extLst>
                    <a:ext uri="{9D8B030D-6E8A-4147-A177-3AD203B41FA5}">
                      <a16:colId xmlns:a16="http://schemas.microsoft.com/office/drawing/2014/main" val="4061883056"/>
                    </a:ext>
                  </a:extLst>
                </a:gridCol>
                <a:gridCol w="1095597">
                  <a:extLst>
                    <a:ext uri="{9D8B030D-6E8A-4147-A177-3AD203B41FA5}">
                      <a16:colId xmlns:a16="http://schemas.microsoft.com/office/drawing/2014/main" val="3454718407"/>
                    </a:ext>
                  </a:extLst>
                </a:gridCol>
                <a:gridCol w="4351715">
                  <a:extLst>
                    <a:ext uri="{9D8B030D-6E8A-4147-A177-3AD203B41FA5}">
                      <a16:colId xmlns:a16="http://schemas.microsoft.com/office/drawing/2014/main" val="4238771420"/>
                    </a:ext>
                  </a:extLst>
                </a:gridCol>
              </a:tblGrid>
              <a:tr h="278045">
                <a:tc>
                  <a:txBody>
                    <a:bodyPr/>
                    <a:lstStyle/>
                    <a:p>
                      <a:pPr algn="ctr"/>
                      <a:r>
                        <a:rPr lang="en-US" sz="1300"/>
                        <a:t>TC Id</a:t>
                      </a:r>
                    </a:p>
                  </a:txBody>
                  <a:tcPr marL="64135" marR="64135" marT="32067" marB="32067"/>
                </a:tc>
                <a:tc>
                  <a:txBody>
                    <a:bodyPr/>
                    <a:lstStyle/>
                    <a:p>
                      <a:pPr algn="ctr"/>
                      <a:r>
                        <a:rPr lang="en-US" sz="1300"/>
                        <a:t>A</a:t>
                      </a:r>
                    </a:p>
                  </a:txBody>
                  <a:tcPr marL="64135" marR="64135" marT="32067" marB="32067"/>
                </a:tc>
                <a:tc>
                  <a:txBody>
                    <a:bodyPr/>
                    <a:lstStyle/>
                    <a:p>
                      <a:pPr algn="ctr"/>
                      <a:r>
                        <a:rPr lang="en-US" sz="1300"/>
                        <a:t>B</a:t>
                      </a:r>
                    </a:p>
                  </a:txBody>
                  <a:tcPr marL="64135" marR="64135" marT="32067" marB="32067"/>
                </a:tc>
                <a:tc>
                  <a:txBody>
                    <a:bodyPr/>
                    <a:lstStyle/>
                    <a:p>
                      <a:pPr algn="ctr"/>
                      <a:r>
                        <a:rPr lang="en-US" sz="1300"/>
                        <a:t>C</a:t>
                      </a:r>
                    </a:p>
                  </a:txBody>
                  <a:tcPr marL="64135" marR="64135" marT="32067" marB="32067"/>
                </a:tc>
                <a:tc>
                  <a:txBody>
                    <a:bodyPr/>
                    <a:lstStyle/>
                    <a:p>
                      <a:pPr algn="ctr"/>
                      <a:r>
                        <a:rPr lang="en-US" sz="1300"/>
                        <a:t>EO</a:t>
                      </a:r>
                    </a:p>
                  </a:txBody>
                  <a:tcPr marL="64135" marR="64135" marT="32067" marB="32067"/>
                </a:tc>
                <a:extLst>
                  <a:ext uri="{0D108BD9-81ED-4DB2-BD59-A6C34878D82A}">
                    <a16:rowId xmlns:a16="http://schemas.microsoft.com/office/drawing/2014/main" val="2189550740"/>
                  </a:ext>
                </a:extLst>
              </a:tr>
              <a:tr h="278045">
                <a:tc>
                  <a:txBody>
                    <a:bodyPr/>
                    <a:lstStyle/>
                    <a:p>
                      <a:pPr algn="ctr"/>
                      <a:r>
                        <a:rPr lang="en-US" sz="1300"/>
                        <a:t>1</a:t>
                      </a:r>
                    </a:p>
                  </a:txBody>
                  <a:tcPr marL="64135" marR="64135" marT="32067" marB="32067"/>
                </a:tc>
                <a:tc>
                  <a:txBody>
                    <a:bodyPr/>
                    <a:lstStyle/>
                    <a:p>
                      <a:pPr algn="ctr"/>
                      <a:r>
                        <a:rPr lang="en-US" sz="1300" dirty="0"/>
                        <a:t>1</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Isosceles</a:t>
                      </a:r>
                    </a:p>
                  </a:txBody>
                  <a:tcPr marL="64135" marR="64135" marT="32067" marB="32067"/>
                </a:tc>
                <a:extLst>
                  <a:ext uri="{0D108BD9-81ED-4DB2-BD59-A6C34878D82A}">
                    <a16:rowId xmlns:a16="http://schemas.microsoft.com/office/drawing/2014/main" val="4282572779"/>
                  </a:ext>
                </a:extLst>
              </a:tr>
              <a:tr h="278045">
                <a:tc>
                  <a:txBody>
                    <a:bodyPr/>
                    <a:lstStyle/>
                    <a:p>
                      <a:pPr algn="ctr"/>
                      <a:r>
                        <a:rPr lang="en-US" sz="1300"/>
                        <a:t>2</a:t>
                      </a:r>
                    </a:p>
                  </a:txBody>
                  <a:tcPr marL="64135" marR="64135" marT="32067" marB="32067"/>
                </a:tc>
                <a:tc>
                  <a:txBody>
                    <a:bodyPr/>
                    <a:lstStyle/>
                    <a:p>
                      <a:pPr algn="ctr"/>
                      <a:r>
                        <a:rPr lang="en-US" sz="1300" dirty="0"/>
                        <a:t>2</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1733817106"/>
                  </a:ext>
                </a:extLst>
              </a:tr>
              <a:tr h="278045">
                <a:tc>
                  <a:txBody>
                    <a:bodyPr/>
                    <a:lstStyle/>
                    <a:p>
                      <a:pPr algn="ctr"/>
                      <a:r>
                        <a:rPr lang="en-US" sz="1300"/>
                        <a:t>3</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Equilateral</a:t>
                      </a:r>
                    </a:p>
                  </a:txBody>
                  <a:tcPr marL="64135" marR="64135" marT="32067" marB="32067"/>
                </a:tc>
                <a:extLst>
                  <a:ext uri="{0D108BD9-81ED-4DB2-BD59-A6C34878D82A}">
                    <a16:rowId xmlns:a16="http://schemas.microsoft.com/office/drawing/2014/main" val="2062342533"/>
                  </a:ext>
                </a:extLst>
              </a:tr>
              <a:tr h="278045">
                <a:tc>
                  <a:txBody>
                    <a:bodyPr/>
                    <a:lstStyle/>
                    <a:p>
                      <a:pPr algn="ctr"/>
                      <a:r>
                        <a:rPr lang="en-US" sz="1300"/>
                        <a:t>4</a:t>
                      </a:r>
                    </a:p>
                  </a:txBody>
                  <a:tcPr marL="64135" marR="64135" marT="32067" marB="32067"/>
                </a:tc>
                <a:tc>
                  <a:txBody>
                    <a:bodyPr/>
                    <a:lstStyle/>
                    <a:p>
                      <a:pPr algn="ctr"/>
                      <a:r>
                        <a:rPr lang="en-US" sz="1300" dirty="0"/>
                        <a:t>19</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3287462707"/>
                  </a:ext>
                </a:extLst>
              </a:tr>
              <a:tr h="278045">
                <a:tc>
                  <a:txBody>
                    <a:bodyPr/>
                    <a:lstStyle/>
                    <a:p>
                      <a:pPr algn="ctr"/>
                      <a:r>
                        <a:rPr lang="en-US" sz="1300"/>
                        <a:t>5</a:t>
                      </a:r>
                    </a:p>
                  </a:txBody>
                  <a:tcPr marL="64135" marR="64135" marT="32067" marB="32067"/>
                </a:tc>
                <a:tc>
                  <a:txBody>
                    <a:bodyPr/>
                    <a:lstStyle/>
                    <a:p>
                      <a:pPr algn="ctr"/>
                      <a:r>
                        <a:rPr lang="en-US" sz="1300" dirty="0"/>
                        <a:t>20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Not a triangle</a:t>
                      </a:r>
                    </a:p>
                  </a:txBody>
                  <a:tcPr marL="64135" marR="64135" marT="32067" marB="32067"/>
                </a:tc>
                <a:extLst>
                  <a:ext uri="{0D108BD9-81ED-4DB2-BD59-A6C34878D82A}">
                    <a16:rowId xmlns:a16="http://schemas.microsoft.com/office/drawing/2014/main" val="260097396"/>
                  </a:ext>
                </a:extLst>
              </a:tr>
              <a:tr h="278045">
                <a:tc>
                  <a:txBody>
                    <a:bodyPr/>
                    <a:lstStyle/>
                    <a:p>
                      <a:pPr algn="ctr"/>
                      <a:r>
                        <a:rPr lang="en-US" sz="1300"/>
                        <a:t>6</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371627624"/>
                  </a:ext>
                </a:extLst>
              </a:tr>
              <a:tr h="315961">
                <a:tc>
                  <a:txBody>
                    <a:bodyPr/>
                    <a:lstStyle/>
                    <a:p>
                      <a:pPr algn="ctr"/>
                      <a:r>
                        <a:rPr lang="en-US" sz="1300" dirty="0"/>
                        <a:t>7</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2</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3158693028"/>
                  </a:ext>
                </a:extLst>
              </a:tr>
              <a:tr h="315961">
                <a:tc>
                  <a:txBody>
                    <a:bodyPr/>
                    <a:lstStyle/>
                    <a:p>
                      <a:pPr algn="ctr"/>
                      <a:r>
                        <a:rPr lang="en-US" sz="1300" dirty="0">
                          <a:highlight>
                            <a:srgbClr val="FFFF00"/>
                          </a:highlight>
                        </a:rPr>
                        <a:t>8</a:t>
                      </a:r>
                    </a:p>
                  </a:txBody>
                  <a:tcPr marL="64135" marR="64135" marT="32067" marB="32067"/>
                </a:tc>
                <a:tc>
                  <a:txBody>
                    <a:bodyPr/>
                    <a:lstStyle/>
                    <a:p>
                      <a:pPr algn="ctr"/>
                      <a:r>
                        <a:rPr lang="en-US" sz="1300" dirty="0">
                          <a:highlight>
                            <a:srgbClr val="FFFF00"/>
                          </a:highlight>
                        </a:rPr>
                        <a:t>10</a:t>
                      </a:r>
                    </a:p>
                  </a:txBody>
                  <a:tcPr marL="64135" marR="64135" marT="32067" marB="32067"/>
                </a:tc>
                <a:tc>
                  <a:txBody>
                    <a:bodyPr/>
                    <a:lstStyle/>
                    <a:p>
                      <a:pPr algn="ctr"/>
                      <a:r>
                        <a:rPr lang="en-US" sz="1300" dirty="0">
                          <a:highlight>
                            <a:srgbClr val="FFFF00"/>
                          </a:highlight>
                        </a:rPr>
                        <a:t>10</a:t>
                      </a:r>
                    </a:p>
                  </a:txBody>
                  <a:tcPr marL="64135" marR="64135" marT="32067" marB="32067"/>
                </a:tc>
                <a:tc>
                  <a:txBody>
                    <a:bodyPr/>
                    <a:lstStyle/>
                    <a:p>
                      <a:pPr algn="ctr"/>
                      <a:r>
                        <a:rPr lang="en-US" sz="1300" dirty="0">
                          <a:highlight>
                            <a:srgbClr val="FFFF00"/>
                          </a:highlight>
                        </a:rPr>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highlight>
                            <a:srgbClr val="FFFF00"/>
                          </a:highlight>
                        </a:rPr>
                        <a:t>Equilateral</a:t>
                      </a:r>
                    </a:p>
                  </a:txBody>
                  <a:tcPr marL="64135" marR="64135" marT="32067" marB="32067"/>
                </a:tc>
                <a:extLst>
                  <a:ext uri="{0D108BD9-81ED-4DB2-BD59-A6C34878D82A}">
                    <a16:rowId xmlns:a16="http://schemas.microsoft.com/office/drawing/2014/main" val="1068587829"/>
                  </a:ext>
                </a:extLst>
              </a:tr>
              <a:tr h="315961">
                <a:tc>
                  <a:txBody>
                    <a:bodyPr/>
                    <a:lstStyle/>
                    <a:p>
                      <a:pPr algn="ctr"/>
                      <a:r>
                        <a:rPr lang="en-US" sz="1300" dirty="0"/>
                        <a:t>9</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19</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3209722862"/>
                  </a:ext>
                </a:extLst>
              </a:tr>
              <a:tr h="315961">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20</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Not a triangle</a:t>
                      </a:r>
                    </a:p>
                  </a:txBody>
                  <a:tcPr marL="64135" marR="64135" marT="32067" marB="32067"/>
                </a:tc>
                <a:extLst>
                  <a:ext uri="{0D108BD9-81ED-4DB2-BD59-A6C34878D82A}">
                    <a16:rowId xmlns:a16="http://schemas.microsoft.com/office/drawing/2014/main" val="2813657123"/>
                  </a:ext>
                </a:extLst>
              </a:tr>
              <a:tr h="315961">
                <a:tc>
                  <a:txBody>
                    <a:bodyPr/>
                    <a:lstStyle/>
                    <a:p>
                      <a:pPr algn="ctr"/>
                      <a:r>
                        <a:rPr lang="en-US" sz="1300" dirty="0"/>
                        <a:t>11</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2179578650"/>
                  </a:ext>
                </a:extLst>
              </a:tr>
              <a:tr h="315961">
                <a:tc>
                  <a:txBody>
                    <a:bodyPr/>
                    <a:lstStyle/>
                    <a:p>
                      <a:pPr algn="ctr"/>
                      <a:r>
                        <a:rPr lang="en-US" sz="1300" dirty="0"/>
                        <a:t>12</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2</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4017606232"/>
                  </a:ext>
                </a:extLst>
              </a:tr>
              <a:tr h="315961">
                <a:tc>
                  <a:txBody>
                    <a:bodyPr/>
                    <a:lstStyle/>
                    <a:p>
                      <a:pPr algn="ctr"/>
                      <a:r>
                        <a:rPr lang="en-US" sz="1300" dirty="0">
                          <a:highlight>
                            <a:srgbClr val="FFFF00"/>
                          </a:highlight>
                        </a:rPr>
                        <a:t>13</a:t>
                      </a:r>
                    </a:p>
                  </a:txBody>
                  <a:tcPr marL="64135" marR="64135" marT="32067" marB="32067"/>
                </a:tc>
                <a:tc>
                  <a:txBody>
                    <a:bodyPr/>
                    <a:lstStyle/>
                    <a:p>
                      <a:pPr algn="ctr"/>
                      <a:r>
                        <a:rPr lang="en-US" sz="1300" dirty="0">
                          <a:highlight>
                            <a:srgbClr val="FFFF00"/>
                          </a:highlight>
                        </a:rPr>
                        <a:t>10</a:t>
                      </a:r>
                    </a:p>
                  </a:txBody>
                  <a:tcPr marL="64135" marR="64135" marT="32067" marB="32067"/>
                </a:tc>
                <a:tc>
                  <a:txBody>
                    <a:bodyPr/>
                    <a:lstStyle/>
                    <a:p>
                      <a:pPr algn="ctr"/>
                      <a:r>
                        <a:rPr lang="en-US" sz="1300" dirty="0">
                          <a:highlight>
                            <a:srgbClr val="FFFF00"/>
                          </a:highlight>
                        </a:rPr>
                        <a:t>10</a:t>
                      </a:r>
                    </a:p>
                  </a:txBody>
                  <a:tcPr marL="64135" marR="64135" marT="32067" marB="32067"/>
                </a:tc>
                <a:tc>
                  <a:txBody>
                    <a:bodyPr/>
                    <a:lstStyle/>
                    <a:p>
                      <a:pPr algn="ctr"/>
                      <a:r>
                        <a:rPr lang="en-US" sz="1300" dirty="0">
                          <a:highlight>
                            <a:srgbClr val="FFFF00"/>
                          </a:highlight>
                        </a:rPr>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highlight>
                            <a:srgbClr val="FFFF00"/>
                          </a:highlight>
                        </a:rPr>
                        <a:t>Equilateral</a:t>
                      </a:r>
                    </a:p>
                  </a:txBody>
                  <a:tcPr marL="64135" marR="64135" marT="32067" marB="32067"/>
                </a:tc>
                <a:extLst>
                  <a:ext uri="{0D108BD9-81ED-4DB2-BD59-A6C34878D82A}">
                    <a16:rowId xmlns:a16="http://schemas.microsoft.com/office/drawing/2014/main" val="2305333768"/>
                  </a:ext>
                </a:extLst>
              </a:tr>
              <a:tr h="315961">
                <a:tc>
                  <a:txBody>
                    <a:bodyPr/>
                    <a:lstStyle/>
                    <a:p>
                      <a:pPr algn="ctr"/>
                      <a:r>
                        <a:rPr lang="en-US" sz="1300" dirty="0"/>
                        <a:t>14</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19</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1553676923"/>
                  </a:ext>
                </a:extLst>
              </a:tr>
              <a:tr h="315961">
                <a:tc>
                  <a:txBody>
                    <a:bodyPr/>
                    <a:lstStyle/>
                    <a:p>
                      <a:pPr algn="ctr"/>
                      <a:r>
                        <a:rPr lang="en-US" sz="1300" dirty="0"/>
                        <a:t>15</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20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Not a triangle</a:t>
                      </a:r>
                    </a:p>
                  </a:txBody>
                  <a:tcPr marL="64135" marR="64135" marT="32067" marB="32067"/>
                </a:tc>
                <a:extLst>
                  <a:ext uri="{0D108BD9-81ED-4DB2-BD59-A6C34878D82A}">
                    <a16:rowId xmlns:a16="http://schemas.microsoft.com/office/drawing/2014/main" val="4003336004"/>
                  </a:ext>
                </a:extLst>
              </a:tr>
            </a:tbl>
          </a:graphicData>
        </a:graphic>
      </p:graphicFrame>
    </p:spTree>
    <p:extLst>
      <p:ext uri="{BB962C8B-B14F-4D97-AF65-F5344CB8AC3E}">
        <p14:creationId xmlns:p14="http://schemas.microsoft.com/office/powerpoint/2010/main" val="12936436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964C1C-3DE7-1D53-F7FA-08A6195F2F2A}"/>
              </a:ext>
            </a:extLst>
          </p:cNvPr>
          <p:cNvSpPr>
            <a:spLocks noGrp="1"/>
          </p:cNvSpPr>
          <p:nvPr>
            <p:ph type="title"/>
          </p:nvPr>
        </p:nvSpPr>
        <p:spPr>
          <a:xfrm>
            <a:off x="1008184" y="174032"/>
            <a:ext cx="10175631" cy="1111843"/>
          </a:xfrm>
        </p:spPr>
        <p:txBody>
          <a:bodyPr vert="horz" lIns="91440" tIns="45720" rIns="91440" bIns="45720" rtlCol="0" anchor="ctr">
            <a:normAutofit/>
          </a:bodyPr>
          <a:lstStyle/>
          <a:p>
            <a:pPr algn="ctr"/>
            <a:r>
              <a:rPr lang="en-US" sz="2200" b="1" kern="1200" dirty="0">
                <a:solidFill>
                  <a:schemeClr val="tx1"/>
                </a:solidFill>
                <a:latin typeface="+mj-lt"/>
                <a:ea typeface="+mj-ea"/>
                <a:cs typeface="+mj-cs"/>
              </a:rPr>
              <a:t>Black Box Testing</a:t>
            </a:r>
            <a:br>
              <a:rPr lang="en-US" sz="2200" b="1" kern="1200" dirty="0">
                <a:solidFill>
                  <a:schemeClr val="tx1"/>
                </a:solidFill>
                <a:latin typeface="+mj-lt"/>
                <a:ea typeface="+mj-ea"/>
                <a:cs typeface="+mj-cs"/>
              </a:rPr>
            </a:br>
            <a:r>
              <a:rPr lang="en-US" sz="2200" b="1" kern="1200" dirty="0">
                <a:solidFill>
                  <a:schemeClr val="tx1"/>
                </a:solidFill>
                <a:latin typeface="+mj-lt"/>
                <a:ea typeface="+mj-ea"/>
                <a:cs typeface="+mj-cs"/>
              </a:rPr>
              <a:t>Boundary Value Analysis (Triangle Problem)</a:t>
            </a:r>
            <a:br>
              <a:rPr lang="en-US" sz="2200" b="1" kern="1200" dirty="0">
                <a:solidFill>
                  <a:schemeClr val="tx1"/>
                </a:solidFill>
                <a:latin typeface="+mj-lt"/>
                <a:ea typeface="+mj-ea"/>
                <a:cs typeface="+mj-cs"/>
              </a:rPr>
            </a:br>
            <a:endParaRPr lang="en-US" sz="2200" b="1" kern="1200" dirty="0">
              <a:solidFill>
                <a:schemeClr val="tx1"/>
              </a:solidFill>
              <a:latin typeface="+mj-lt"/>
              <a:ea typeface="+mj-ea"/>
              <a:cs typeface="+mj-cs"/>
            </a:endParaRPr>
          </a:p>
        </p:txBody>
      </p:sp>
      <p:sp>
        <p:nvSpPr>
          <p:cNvPr id="6" name="Rectangle 1">
            <a:extLst>
              <a:ext uri="{FF2B5EF4-FFF2-40B4-BE49-F238E27FC236}">
                <a16:creationId xmlns:a16="http://schemas.microsoft.com/office/drawing/2014/main" id="{1A2D9F28-1AF3-9749-070A-A6696FB2EB8B}"/>
              </a:ext>
            </a:extLst>
          </p:cNvPr>
          <p:cNvSpPr>
            <a:spLocks noChangeArrowheads="1"/>
          </p:cNvSpPr>
          <p:nvPr/>
        </p:nvSpPr>
        <p:spPr bwMode="auto">
          <a:xfrm>
            <a:off x="1594883" y="1105593"/>
            <a:ext cx="9503870" cy="76790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342900" marR="0" lvl="0" indent="-342900" fontAlgn="base">
              <a:lnSpc>
                <a:spcPct val="90000"/>
              </a:lnSpc>
              <a:spcBef>
                <a:spcPct val="0"/>
              </a:spcBef>
              <a:spcAft>
                <a:spcPts val="600"/>
              </a:spcAft>
              <a:buClrTx/>
              <a:buSzTx/>
              <a:buFont typeface="Arial" panose="020B0604020202020204" pitchFamily="34" charset="0"/>
              <a:buChar char="•"/>
              <a:tabLst/>
            </a:pPr>
            <a:r>
              <a:rPr kumimoji="0" lang="en-US" altLang="en-US" sz="2000" b="1" i="0" u="none" strike="noStrike" cap="none" normalizeH="0" baseline="0" dirty="0">
                <a:ln>
                  <a:noFill/>
                </a:ln>
                <a:effectLst/>
              </a:rPr>
              <a:t>Generalized BVA</a:t>
            </a:r>
          </a:p>
          <a:p>
            <a:pPr marL="342900" marR="0" lvl="0" indent="-342900" fontAlgn="base">
              <a:lnSpc>
                <a:spcPct val="90000"/>
              </a:lnSpc>
              <a:spcBef>
                <a:spcPct val="0"/>
              </a:spcBef>
              <a:spcAft>
                <a:spcPts val="600"/>
              </a:spcAft>
              <a:buClrTx/>
              <a:buSzTx/>
              <a:buFont typeface="Arial" panose="020B0604020202020204" pitchFamily="34" charset="0"/>
              <a:buChar char="•"/>
              <a:tabLst/>
            </a:pPr>
            <a:r>
              <a:rPr lang="en-US" altLang="en-US" sz="2000" b="1" dirty="0"/>
              <a:t>No of test cases =  4n+1</a:t>
            </a:r>
            <a:endParaRPr kumimoji="0" lang="en-US" altLang="en-US" sz="2000" b="1" i="0" u="none" strike="noStrike" cap="none" normalizeH="0" baseline="0" dirty="0">
              <a:ln>
                <a:noFill/>
              </a:ln>
              <a:effectLst/>
            </a:endParaRPr>
          </a:p>
        </p:txBody>
      </p:sp>
      <p:graphicFrame>
        <p:nvGraphicFramePr>
          <p:cNvPr id="11" name="Table 10">
            <a:extLst>
              <a:ext uri="{FF2B5EF4-FFF2-40B4-BE49-F238E27FC236}">
                <a16:creationId xmlns:a16="http://schemas.microsoft.com/office/drawing/2014/main" id="{CCBA927D-B10C-DCB0-2E5B-2385C1A54A80}"/>
              </a:ext>
            </a:extLst>
          </p:cNvPr>
          <p:cNvGraphicFramePr>
            <a:graphicFrameLocks noGrp="1"/>
          </p:cNvGraphicFramePr>
          <p:nvPr>
            <p:extLst>
              <p:ext uri="{D42A27DB-BD31-4B8C-83A1-F6EECF244321}">
                <p14:modId xmlns:p14="http://schemas.microsoft.com/office/powerpoint/2010/main" val="1210682541"/>
              </p:ext>
            </p:extLst>
          </p:nvPr>
        </p:nvGraphicFramePr>
        <p:xfrm>
          <a:off x="1759277" y="1891887"/>
          <a:ext cx="8703158" cy="4158042"/>
        </p:xfrm>
        <a:graphic>
          <a:graphicData uri="http://schemas.openxmlformats.org/drawingml/2006/table">
            <a:tbl>
              <a:tblPr firstRow="1" bandRow="1">
                <a:tableStyleId>{5C22544A-7EE6-4342-B048-85BDC9FD1C3A}</a:tableStyleId>
              </a:tblPr>
              <a:tblGrid>
                <a:gridCol w="1064652">
                  <a:extLst>
                    <a:ext uri="{9D8B030D-6E8A-4147-A177-3AD203B41FA5}">
                      <a16:colId xmlns:a16="http://schemas.microsoft.com/office/drawing/2014/main" val="1414210714"/>
                    </a:ext>
                  </a:extLst>
                </a:gridCol>
                <a:gridCol w="1095597">
                  <a:extLst>
                    <a:ext uri="{9D8B030D-6E8A-4147-A177-3AD203B41FA5}">
                      <a16:colId xmlns:a16="http://schemas.microsoft.com/office/drawing/2014/main" val="1404551196"/>
                    </a:ext>
                  </a:extLst>
                </a:gridCol>
                <a:gridCol w="1095597">
                  <a:extLst>
                    <a:ext uri="{9D8B030D-6E8A-4147-A177-3AD203B41FA5}">
                      <a16:colId xmlns:a16="http://schemas.microsoft.com/office/drawing/2014/main" val="4061883056"/>
                    </a:ext>
                  </a:extLst>
                </a:gridCol>
                <a:gridCol w="1095597">
                  <a:extLst>
                    <a:ext uri="{9D8B030D-6E8A-4147-A177-3AD203B41FA5}">
                      <a16:colId xmlns:a16="http://schemas.microsoft.com/office/drawing/2014/main" val="3454718407"/>
                    </a:ext>
                  </a:extLst>
                </a:gridCol>
                <a:gridCol w="4351715">
                  <a:extLst>
                    <a:ext uri="{9D8B030D-6E8A-4147-A177-3AD203B41FA5}">
                      <a16:colId xmlns:a16="http://schemas.microsoft.com/office/drawing/2014/main" val="4238771420"/>
                    </a:ext>
                  </a:extLst>
                </a:gridCol>
              </a:tblGrid>
              <a:tr h="278045">
                <a:tc>
                  <a:txBody>
                    <a:bodyPr/>
                    <a:lstStyle/>
                    <a:p>
                      <a:pPr algn="ctr"/>
                      <a:r>
                        <a:rPr lang="en-US" sz="1300"/>
                        <a:t>TC Id</a:t>
                      </a:r>
                    </a:p>
                  </a:txBody>
                  <a:tcPr marL="64135" marR="64135" marT="32067" marB="32067"/>
                </a:tc>
                <a:tc>
                  <a:txBody>
                    <a:bodyPr/>
                    <a:lstStyle/>
                    <a:p>
                      <a:pPr algn="ctr"/>
                      <a:r>
                        <a:rPr lang="en-US" sz="1300"/>
                        <a:t>A</a:t>
                      </a:r>
                    </a:p>
                  </a:txBody>
                  <a:tcPr marL="64135" marR="64135" marT="32067" marB="32067"/>
                </a:tc>
                <a:tc>
                  <a:txBody>
                    <a:bodyPr/>
                    <a:lstStyle/>
                    <a:p>
                      <a:pPr algn="ctr"/>
                      <a:r>
                        <a:rPr lang="en-US" sz="1300"/>
                        <a:t>B</a:t>
                      </a:r>
                    </a:p>
                  </a:txBody>
                  <a:tcPr marL="64135" marR="64135" marT="32067" marB="32067"/>
                </a:tc>
                <a:tc>
                  <a:txBody>
                    <a:bodyPr/>
                    <a:lstStyle/>
                    <a:p>
                      <a:pPr algn="ctr"/>
                      <a:r>
                        <a:rPr lang="en-US" sz="1300"/>
                        <a:t>C</a:t>
                      </a:r>
                    </a:p>
                  </a:txBody>
                  <a:tcPr marL="64135" marR="64135" marT="32067" marB="32067"/>
                </a:tc>
                <a:tc>
                  <a:txBody>
                    <a:bodyPr/>
                    <a:lstStyle/>
                    <a:p>
                      <a:pPr algn="ctr"/>
                      <a:r>
                        <a:rPr lang="en-US" sz="1300"/>
                        <a:t>EO</a:t>
                      </a:r>
                    </a:p>
                  </a:txBody>
                  <a:tcPr marL="64135" marR="64135" marT="32067" marB="32067"/>
                </a:tc>
                <a:extLst>
                  <a:ext uri="{0D108BD9-81ED-4DB2-BD59-A6C34878D82A}">
                    <a16:rowId xmlns:a16="http://schemas.microsoft.com/office/drawing/2014/main" val="2189550740"/>
                  </a:ext>
                </a:extLst>
              </a:tr>
              <a:tr h="278045">
                <a:tc>
                  <a:txBody>
                    <a:bodyPr/>
                    <a:lstStyle/>
                    <a:p>
                      <a:pPr algn="ctr"/>
                      <a:r>
                        <a:rPr lang="en-US" sz="1300"/>
                        <a:t>1</a:t>
                      </a:r>
                    </a:p>
                  </a:txBody>
                  <a:tcPr marL="64135" marR="64135" marT="32067" marB="32067"/>
                </a:tc>
                <a:tc>
                  <a:txBody>
                    <a:bodyPr/>
                    <a:lstStyle/>
                    <a:p>
                      <a:pPr algn="ctr"/>
                      <a:r>
                        <a:rPr lang="en-US" sz="1300" dirty="0"/>
                        <a:t>1</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Isosceles</a:t>
                      </a:r>
                    </a:p>
                  </a:txBody>
                  <a:tcPr marL="64135" marR="64135" marT="32067" marB="32067"/>
                </a:tc>
                <a:extLst>
                  <a:ext uri="{0D108BD9-81ED-4DB2-BD59-A6C34878D82A}">
                    <a16:rowId xmlns:a16="http://schemas.microsoft.com/office/drawing/2014/main" val="4282572779"/>
                  </a:ext>
                </a:extLst>
              </a:tr>
              <a:tr h="278045">
                <a:tc>
                  <a:txBody>
                    <a:bodyPr/>
                    <a:lstStyle/>
                    <a:p>
                      <a:pPr algn="ctr"/>
                      <a:r>
                        <a:rPr lang="en-US" sz="1300"/>
                        <a:t>2</a:t>
                      </a:r>
                    </a:p>
                  </a:txBody>
                  <a:tcPr marL="64135" marR="64135" marT="32067" marB="32067"/>
                </a:tc>
                <a:tc>
                  <a:txBody>
                    <a:bodyPr/>
                    <a:lstStyle/>
                    <a:p>
                      <a:pPr algn="ctr"/>
                      <a:r>
                        <a:rPr lang="en-US" sz="1300" dirty="0"/>
                        <a:t>2</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1733817106"/>
                  </a:ext>
                </a:extLst>
              </a:tr>
              <a:tr h="278045">
                <a:tc>
                  <a:txBody>
                    <a:bodyPr/>
                    <a:lstStyle/>
                    <a:p>
                      <a:pPr algn="ctr"/>
                      <a:r>
                        <a:rPr lang="en-US" sz="1300"/>
                        <a:t>3</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Equilateral</a:t>
                      </a:r>
                    </a:p>
                  </a:txBody>
                  <a:tcPr marL="64135" marR="64135" marT="32067" marB="32067"/>
                </a:tc>
                <a:extLst>
                  <a:ext uri="{0D108BD9-81ED-4DB2-BD59-A6C34878D82A}">
                    <a16:rowId xmlns:a16="http://schemas.microsoft.com/office/drawing/2014/main" val="2062342533"/>
                  </a:ext>
                </a:extLst>
              </a:tr>
              <a:tr h="278045">
                <a:tc>
                  <a:txBody>
                    <a:bodyPr/>
                    <a:lstStyle/>
                    <a:p>
                      <a:pPr algn="ctr"/>
                      <a:r>
                        <a:rPr lang="en-US" sz="1300"/>
                        <a:t>4</a:t>
                      </a:r>
                    </a:p>
                  </a:txBody>
                  <a:tcPr marL="64135" marR="64135" marT="32067" marB="32067"/>
                </a:tc>
                <a:tc>
                  <a:txBody>
                    <a:bodyPr/>
                    <a:lstStyle/>
                    <a:p>
                      <a:pPr algn="ctr"/>
                      <a:r>
                        <a:rPr lang="en-US" sz="1300" dirty="0"/>
                        <a:t>19</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3287462707"/>
                  </a:ext>
                </a:extLst>
              </a:tr>
              <a:tr h="278045">
                <a:tc>
                  <a:txBody>
                    <a:bodyPr/>
                    <a:lstStyle/>
                    <a:p>
                      <a:pPr algn="ctr"/>
                      <a:r>
                        <a:rPr lang="en-US" sz="1300"/>
                        <a:t>5</a:t>
                      </a:r>
                    </a:p>
                  </a:txBody>
                  <a:tcPr marL="64135" marR="64135" marT="32067" marB="32067"/>
                </a:tc>
                <a:tc>
                  <a:txBody>
                    <a:bodyPr/>
                    <a:lstStyle/>
                    <a:p>
                      <a:pPr algn="ctr"/>
                      <a:r>
                        <a:rPr lang="en-US" sz="1300" dirty="0"/>
                        <a:t>20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Not a triangle</a:t>
                      </a:r>
                    </a:p>
                  </a:txBody>
                  <a:tcPr marL="64135" marR="64135" marT="32067" marB="32067"/>
                </a:tc>
                <a:extLst>
                  <a:ext uri="{0D108BD9-81ED-4DB2-BD59-A6C34878D82A}">
                    <a16:rowId xmlns:a16="http://schemas.microsoft.com/office/drawing/2014/main" val="260097396"/>
                  </a:ext>
                </a:extLst>
              </a:tr>
              <a:tr h="278045">
                <a:tc>
                  <a:txBody>
                    <a:bodyPr/>
                    <a:lstStyle/>
                    <a:p>
                      <a:pPr algn="ctr"/>
                      <a:r>
                        <a:rPr lang="en-US" sz="1300"/>
                        <a:t>6</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371627624"/>
                  </a:ext>
                </a:extLst>
              </a:tr>
              <a:tr h="315961">
                <a:tc>
                  <a:txBody>
                    <a:bodyPr/>
                    <a:lstStyle/>
                    <a:p>
                      <a:pPr algn="ctr"/>
                      <a:r>
                        <a:rPr lang="en-US" sz="1300" dirty="0"/>
                        <a:t>7</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2</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3158693028"/>
                  </a:ext>
                </a:extLst>
              </a:tr>
              <a:tr h="315961">
                <a:tc>
                  <a:txBody>
                    <a:bodyPr/>
                    <a:lstStyle/>
                    <a:p>
                      <a:pPr algn="ctr"/>
                      <a:r>
                        <a:rPr lang="en-US" sz="1300" dirty="0"/>
                        <a:t>8</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19</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3209722862"/>
                  </a:ext>
                </a:extLst>
              </a:tr>
              <a:tr h="315961">
                <a:tc>
                  <a:txBody>
                    <a:bodyPr/>
                    <a:lstStyle/>
                    <a:p>
                      <a:pPr algn="ctr"/>
                      <a:r>
                        <a:rPr lang="en-US" sz="1300" dirty="0"/>
                        <a:t>9</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20</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Not a triangle</a:t>
                      </a:r>
                    </a:p>
                  </a:txBody>
                  <a:tcPr marL="64135" marR="64135" marT="32067" marB="32067"/>
                </a:tc>
                <a:extLst>
                  <a:ext uri="{0D108BD9-81ED-4DB2-BD59-A6C34878D82A}">
                    <a16:rowId xmlns:a16="http://schemas.microsoft.com/office/drawing/2014/main" val="2813657123"/>
                  </a:ext>
                </a:extLst>
              </a:tr>
              <a:tr h="315961">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2179578650"/>
                  </a:ext>
                </a:extLst>
              </a:tr>
              <a:tr h="315961">
                <a:tc>
                  <a:txBody>
                    <a:bodyPr/>
                    <a:lstStyle/>
                    <a:p>
                      <a:pPr algn="ctr"/>
                      <a:r>
                        <a:rPr lang="en-US" sz="1300" dirty="0"/>
                        <a:t>11</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2</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4017606232"/>
                  </a:ext>
                </a:extLst>
              </a:tr>
              <a:tr h="315961">
                <a:tc>
                  <a:txBody>
                    <a:bodyPr/>
                    <a:lstStyle/>
                    <a:p>
                      <a:pPr algn="ctr"/>
                      <a:r>
                        <a:rPr lang="en-US" sz="1300" dirty="0"/>
                        <a:t>12</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19</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1553676923"/>
                  </a:ext>
                </a:extLst>
              </a:tr>
              <a:tr h="315961">
                <a:tc>
                  <a:txBody>
                    <a:bodyPr/>
                    <a:lstStyle/>
                    <a:p>
                      <a:pPr algn="ctr"/>
                      <a:r>
                        <a:rPr lang="en-US" sz="1300" dirty="0"/>
                        <a:t>13</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20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Not a triangle</a:t>
                      </a:r>
                    </a:p>
                  </a:txBody>
                  <a:tcPr marL="64135" marR="64135" marT="32067" marB="32067"/>
                </a:tc>
                <a:extLst>
                  <a:ext uri="{0D108BD9-81ED-4DB2-BD59-A6C34878D82A}">
                    <a16:rowId xmlns:a16="http://schemas.microsoft.com/office/drawing/2014/main" val="4003336004"/>
                  </a:ext>
                </a:extLst>
              </a:tr>
            </a:tbl>
          </a:graphicData>
        </a:graphic>
      </p:graphicFrame>
    </p:spTree>
    <p:extLst>
      <p:ext uri="{BB962C8B-B14F-4D97-AF65-F5344CB8AC3E}">
        <p14:creationId xmlns:p14="http://schemas.microsoft.com/office/powerpoint/2010/main" val="27046698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A8EBB-B7BB-4CC9-401E-16336F5CA887}"/>
              </a:ext>
            </a:extLst>
          </p:cNvPr>
          <p:cNvSpPr>
            <a:spLocks noGrp="1"/>
          </p:cNvSpPr>
          <p:nvPr>
            <p:ph type="title"/>
          </p:nvPr>
        </p:nvSpPr>
        <p:spPr>
          <a:xfrm>
            <a:off x="361244" y="338667"/>
            <a:ext cx="4164447" cy="2519223"/>
          </a:xfrm>
        </p:spPr>
        <p:txBody>
          <a:bodyPr anchor="t">
            <a:normAutofit/>
          </a:bodyPr>
          <a:lstStyle/>
          <a:p>
            <a:r>
              <a:rPr lang="en-US" sz="4200" dirty="0"/>
              <a:t>Black Box Testing</a:t>
            </a:r>
            <a:br>
              <a:rPr lang="en-US" sz="3200" dirty="0"/>
            </a:br>
            <a:r>
              <a:rPr lang="en-US" sz="3000" dirty="0"/>
              <a:t>Boundary Value Analysis</a:t>
            </a:r>
            <a:br>
              <a:rPr lang="en-US" sz="3000" dirty="0"/>
            </a:br>
            <a:r>
              <a:rPr lang="en-US" sz="3000" dirty="0"/>
              <a:t>(Robustness BVA)</a:t>
            </a:r>
            <a:br>
              <a:rPr lang="en-US" sz="3200" dirty="0"/>
            </a:br>
            <a:endParaRPr lang="en-US" sz="3200" dirty="0"/>
          </a:p>
        </p:txBody>
      </p:sp>
      <p:sp>
        <p:nvSpPr>
          <p:cNvPr id="3" name="Content Placeholder 2">
            <a:extLst>
              <a:ext uri="{FF2B5EF4-FFF2-40B4-BE49-F238E27FC236}">
                <a16:creationId xmlns:a16="http://schemas.microsoft.com/office/drawing/2014/main" id="{5EA0791C-2976-A455-5A8F-5EBFE8F3D9B7}"/>
              </a:ext>
            </a:extLst>
          </p:cNvPr>
          <p:cNvSpPr>
            <a:spLocks noGrp="1"/>
          </p:cNvSpPr>
          <p:nvPr>
            <p:ph idx="1"/>
          </p:nvPr>
        </p:nvSpPr>
        <p:spPr>
          <a:xfrm>
            <a:off x="4684889" y="364409"/>
            <a:ext cx="7145867" cy="3580269"/>
          </a:xfrm>
        </p:spPr>
        <p:txBody>
          <a:bodyPr anchor="t">
            <a:normAutofit fontScale="92500" lnSpcReduction="10000"/>
          </a:bodyPr>
          <a:lstStyle/>
          <a:p>
            <a:r>
              <a:rPr lang="en-US" sz="2400" b="0" i="0" dirty="0">
                <a:effectLst/>
                <a:latin typeface="inter-regular"/>
              </a:rPr>
              <a:t>It is used to test boundary values because the input values near the boundary have higher chances of error.</a:t>
            </a:r>
          </a:p>
          <a:p>
            <a:pPr>
              <a:buFont typeface="Arial" panose="020B0604020202020204" pitchFamily="34" charset="0"/>
              <a:buChar char="•"/>
            </a:pPr>
            <a:r>
              <a:rPr lang="en-US" sz="2400" b="0" i="0" dirty="0">
                <a:effectLst/>
                <a:highlight>
                  <a:srgbClr val="FFFFFF"/>
                </a:highlight>
                <a:latin typeface="Source Sans Pro" panose="020B0503030403020204" pitchFamily="34" charset="0"/>
              </a:rPr>
              <a:t>Select input variable values at their:</a:t>
            </a:r>
          </a:p>
          <a:p>
            <a:pPr marL="971550" lvl="1" indent="-514350">
              <a:buFont typeface="+mj-lt"/>
              <a:buAutoNum type="arabicPeriod"/>
            </a:pPr>
            <a:r>
              <a:rPr lang="en-US" b="0" i="0" dirty="0">
                <a:effectLst/>
                <a:highlight>
                  <a:srgbClr val="FFFFFF"/>
                </a:highlight>
                <a:latin typeface="Source Sans Pro" panose="020B0503030403020204" pitchFamily="34" charset="0"/>
              </a:rPr>
              <a:t>Just below the minimum</a:t>
            </a:r>
          </a:p>
          <a:p>
            <a:pPr marL="971550" lvl="1" indent="-514350">
              <a:buFont typeface="+mj-lt"/>
              <a:buAutoNum type="arabicPeriod"/>
            </a:pPr>
            <a:r>
              <a:rPr lang="en-US" b="0" i="0" dirty="0">
                <a:effectLst/>
                <a:highlight>
                  <a:srgbClr val="FFFFFF"/>
                </a:highlight>
                <a:latin typeface="Source Sans Pro" panose="020B0503030403020204" pitchFamily="34" charset="0"/>
              </a:rPr>
              <a:t>Minimum</a:t>
            </a:r>
          </a:p>
          <a:p>
            <a:pPr marL="971550" lvl="1" indent="-514350">
              <a:buFont typeface="+mj-lt"/>
              <a:buAutoNum type="arabicPeriod"/>
            </a:pPr>
            <a:r>
              <a:rPr lang="en-US" b="0" i="0" dirty="0">
                <a:effectLst/>
                <a:highlight>
                  <a:srgbClr val="FFFFFF"/>
                </a:highlight>
                <a:latin typeface="Source Sans Pro" panose="020B0503030403020204" pitchFamily="34" charset="0"/>
              </a:rPr>
              <a:t>Just above the minimum</a:t>
            </a:r>
          </a:p>
          <a:p>
            <a:pPr marL="971550" lvl="1" indent="-514350">
              <a:buFont typeface="+mj-lt"/>
              <a:buAutoNum type="arabicPeriod"/>
            </a:pPr>
            <a:r>
              <a:rPr lang="en-US" b="0" i="0" dirty="0">
                <a:effectLst/>
                <a:highlight>
                  <a:srgbClr val="FFFFFF"/>
                </a:highlight>
                <a:latin typeface="Source Sans Pro" panose="020B0503030403020204" pitchFamily="34" charset="0"/>
              </a:rPr>
              <a:t>A nominal value</a:t>
            </a:r>
          </a:p>
          <a:p>
            <a:pPr marL="971550" lvl="1" indent="-514350">
              <a:buFont typeface="+mj-lt"/>
              <a:buAutoNum type="arabicPeriod"/>
            </a:pPr>
            <a:r>
              <a:rPr lang="en-US" b="0" i="0" dirty="0">
                <a:effectLst/>
                <a:highlight>
                  <a:srgbClr val="FFFFFF"/>
                </a:highlight>
                <a:latin typeface="Source Sans Pro" panose="020B0503030403020204" pitchFamily="34" charset="0"/>
              </a:rPr>
              <a:t>Just below the maximum</a:t>
            </a:r>
          </a:p>
          <a:p>
            <a:pPr marL="971550" lvl="1" indent="-514350">
              <a:buFont typeface="+mj-lt"/>
              <a:buAutoNum type="arabicPeriod"/>
            </a:pPr>
            <a:r>
              <a:rPr lang="en-US" b="0" i="0" dirty="0">
                <a:effectLst/>
                <a:highlight>
                  <a:srgbClr val="FFFFFF"/>
                </a:highlight>
                <a:latin typeface="Source Sans Pro" panose="020B0503030403020204" pitchFamily="34" charset="0"/>
              </a:rPr>
              <a:t>Maximum</a:t>
            </a:r>
          </a:p>
          <a:p>
            <a:pPr marL="971550" lvl="1" indent="-514350">
              <a:buFont typeface="+mj-lt"/>
              <a:buAutoNum type="arabicPeriod"/>
            </a:pPr>
            <a:r>
              <a:rPr lang="en-US" b="0" i="0" dirty="0">
                <a:effectLst/>
                <a:highlight>
                  <a:srgbClr val="FFFFFF"/>
                </a:highlight>
                <a:latin typeface="Source Sans Pro" panose="020B0503030403020204" pitchFamily="34" charset="0"/>
              </a:rPr>
              <a:t>Just above the maximum</a:t>
            </a:r>
          </a:p>
          <a:p>
            <a:pPr marL="971550" lvl="1" indent="-514350">
              <a:buFont typeface="+mj-lt"/>
              <a:buAutoNum type="arabicPeriod"/>
            </a:pPr>
            <a:endParaRPr lang="en-US" b="0" i="0" dirty="0">
              <a:effectLst/>
              <a:highlight>
                <a:srgbClr val="FFFFFF"/>
              </a:highlight>
              <a:latin typeface="Source Sans Pro" panose="020B0503030403020204" pitchFamily="34" charset="0"/>
            </a:endParaRPr>
          </a:p>
          <a:p>
            <a:endParaRPr lang="en-US" sz="1400" dirty="0"/>
          </a:p>
        </p:txBody>
      </p:sp>
      <p:pic>
        <p:nvPicPr>
          <p:cNvPr id="6" name="Picture 5">
            <a:extLst>
              <a:ext uri="{FF2B5EF4-FFF2-40B4-BE49-F238E27FC236}">
                <a16:creationId xmlns:a16="http://schemas.microsoft.com/office/drawing/2014/main" id="{37D111D5-7D07-0F3D-62CD-FD2229B2E2A9}"/>
              </a:ext>
            </a:extLst>
          </p:cNvPr>
          <p:cNvPicPr>
            <a:picLocks noChangeAspect="1"/>
          </p:cNvPicPr>
          <p:nvPr/>
        </p:nvPicPr>
        <p:blipFill rotWithShape="1">
          <a:blip r:embed="rId2">
            <a:extLst>
              <a:ext uri="{28A0092B-C50C-407E-A947-70E740481C1C}">
                <a14:useLocalDpi xmlns:a14="http://schemas.microsoft.com/office/drawing/2010/main" val="0"/>
              </a:ext>
            </a:extLst>
          </a:blip>
          <a:srcRect t="9679" b="27220"/>
          <a:stretch/>
        </p:blipFill>
        <p:spPr>
          <a:xfrm>
            <a:off x="1367133" y="3793261"/>
            <a:ext cx="9457733" cy="2726072"/>
          </a:xfrm>
          <a:prstGeom prst="rect">
            <a:avLst/>
          </a:prstGeom>
        </p:spPr>
      </p:pic>
      <p:cxnSp>
        <p:nvCxnSpPr>
          <p:cNvPr id="5" name="Straight Arrow Connector 4">
            <a:extLst>
              <a:ext uri="{FF2B5EF4-FFF2-40B4-BE49-F238E27FC236}">
                <a16:creationId xmlns:a16="http://schemas.microsoft.com/office/drawing/2014/main" id="{FBED137C-D488-1EA1-660E-9FFE05D66349}"/>
              </a:ext>
            </a:extLst>
          </p:cNvPr>
          <p:cNvCxnSpPr>
            <a:cxnSpLocks/>
          </p:cNvCxnSpPr>
          <p:nvPr/>
        </p:nvCxnSpPr>
        <p:spPr>
          <a:xfrm>
            <a:off x="2658140" y="4082902"/>
            <a:ext cx="0" cy="478465"/>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9507658A-C929-96AA-5ADF-7362EDC57B72}"/>
              </a:ext>
            </a:extLst>
          </p:cNvPr>
          <p:cNvCxnSpPr>
            <a:cxnSpLocks/>
          </p:cNvCxnSpPr>
          <p:nvPr/>
        </p:nvCxnSpPr>
        <p:spPr>
          <a:xfrm>
            <a:off x="9540949" y="4082902"/>
            <a:ext cx="0" cy="478465"/>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11C37B18-4C07-A125-DC62-A8AB9FB4D86A}"/>
              </a:ext>
            </a:extLst>
          </p:cNvPr>
          <p:cNvSpPr txBox="1"/>
          <p:nvPr/>
        </p:nvSpPr>
        <p:spPr>
          <a:xfrm>
            <a:off x="1943100" y="3569224"/>
            <a:ext cx="1430079" cy="430887"/>
          </a:xfrm>
          <a:prstGeom prst="rect">
            <a:avLst/>
          </a:prstGeom>
          <a:noFill/>
        </p:spPr>
        <p:txBody>
          <a:bodyPr wrap="square" rtlCol="0">
            <a:spAutoFit/>
          </a:bodyPr>
          <a:lstStyle/>
          <a:p>
            <a:pPr algn="ctr"/>
            <a:r>
              <a:rPr lang="en-US" sz="2200" b="1" dirty="0"/>
              <a:t>x (min -)</a:t>
            </a:r>
          </a:p>
        </p:txBody>
      </p:sp>
      <p:sp>
        <p:nvSpPr>
          <p:cNvPr id="15" name="TextBox 14">
            <a:extLst>
              <a:ext uri="{FF2B5EF4-FFF2-40B4-BE49-F238E27FC236}">
                <a16:creationId xmlns:a16="http://schemas.microsoft.com/office/drawing/2014/main" id="{4E2A9A2D-BFB3-4176-5449-BA2C21AE7DA9}"/>
              </a:ext>
            </a:extLst>
          </p:cNvPr>
          <p:cNvSpPr txBox="1"/>
          <p:nvPr/>
        </p:nvSpPr>
        <p:spPr>
          <a:xfrm>
            <a:off x="8825909" y="3652015"/>
            <a:ext cx="1430079" cy="430887"/>
          </a:xfrm>
          <a:prstGeom prst="rect">
            <a:avLst/>
          </a:prstGeom>
          <a:noFill/>
        </p:spPr>
        <p:txBody>
          <a:bodyPr wrap="square" rtlCol="0">
            <a:spAutoFit/>
          </a:bodyPr>
          <a:lstStyle/>
          <a:p>
            <a:pPr algn="ctr"/>
            <a:r>
              <a:rPr lang="en-US" sz="2200" b="1" dirty="0"/>
              <a:t>x (max +)</a:t>
            </a:r>
          </a:p>
        </p:txBody>
      </p:sp>
    </p:spTree>
    <p:extLst>
      <p:ext uri="{BB962C8B-B14F-4D97-AF65-F5344CB8AC3E}">
        <p14:creationId xmlns:p14="http://schemas.microsoft.com/office/powerpoint/2010/main" val="2641828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964C1C-3DE7-1D53-F7FA-08A6195F2F2A}"/>
              </a:ext>
            </a:extLst>
          </p:cNvPr>
          <p:cNvSpPr>
            <a:spLocks noGrp="1"/>
          </p:cNvSpPr>
          <p:nvPr>
            <p:ph type="title"/>
          </p:nvPr>
        </p:nvSpPr>
        <p:spPr>
          <a:xfrm>
            <a:off x="1006660" y="-12469"/>
            <a:ext cx="10175631" cy="1111843"/>
          </a:xfrm>
        </p:spPr>
        <p:txBody>
          <a:bodyPr vert="horz" lIns="91440" tIns="45720" rIns="91440" bIns="45720" rtlCol="0" anchor="ctr">
            <a:normAutofit/>
          </a:bodyPr>
          <a:lstStyle/>
          <a:p>
            <a:pPr algn="ctr"/>
            <a:r>
              <a:rPr lang="en-US" sz="2200" b="1" kern="1200" dirty="0">
                <a:solidFill>
                  <a:schemeClr val="tx1"/>
                </a:solidFill>
                <a:latin typeface="+mj-lt"/>
                <a:ea typeface="+mj-ea"/>
                <a:cs typeface="+mj-cs"/>
              </a:rPr>
              <a:t>Black Box Testing</a:t>
            </a:r>
            <a:br>
              <a:rPr lang="en-US" sz="2200" b="1" kern="1200" dirty="0">
                <a:solidFill>
                  <a:schemeClr val="tx1"/>
                </a:solidFill>
                <a:latin typeface="+mj-lt"/>
                <a:ea typeface="+mj-ea"/>
                <a:cs typeface="+mj-cs"/>
              </a:rPr>
            </a:br>
            <a:r>
              <a:rPr lang="en-US" sz="2200" b="1" kern="1200" dirty="0">
                <a:solidFill>
                  <a:schemeClr val="tx1"/>
                </a:solidFill>
                <a:latin typeface="+mj-lt"/>
                <a:ea typeface="+mj-ea"/>
                <a:cs typeface="+mj-cs"/>
              </a:rPr>
              <a:t>Boundary Value Analysis (Triangle Problem)</a:t>
            </a:r>
            <a:br>
              <a:rPr lang="en-US" sz="2200" b="1" kern="1200" dirty="0">
                <a:solidFill>
                  <a:schemeClr val="tx1"/>
                </a:solidFill>
                <a:latin typeface="+mj-lt"/>
                <a:ea typeface="+mj-ea"/>
                <a:cs typeface="+mj-cs"/>
              </a:rPr>
            </a:br>
            <a:endParaRPr lang="en-US" sz="2200" b="1" kern="1200" dirty="0">
              <a:solidFill>
                <a:schemeClr val="tx1"/>
              </a:solidFill>
              <a:latin typeface="+mj-lt"/>
              <a:ea typeface="+mj-ea"/>
              <a:cs typeface="+mj-cs"/>
            </a:endParaRPr>
          </a:p>
        </p:txBody>
      </p:sp>
      <p:sp>
        <p:nvSpPr>
          <p:cNvPr id="6" name="Rectangle 1">
            <a:extLst>
              <a:ext uri="{FF2B5EF4-FFF2-40B4-BE49-F238E27FC236}">
                <a16:creationId xmlns:a16="http://schemas.microsoft.com/office/drawing/2014/main" id="{1A2D9F28-1AF3-9749-070A-A6696FB2EB8B}"/>
              </a:ext>
            </a:extLst>
          </p:cNvPr>
          <p:cNvSpPr>
            <a:spLocks noChangeArrowheads="1"/>
          </p:cNvSpPr>
          <p:nvPr/>
        </p:nvSpPr>
        <p:spPr bwMode="auto">
          <a:xfrm>
            <a:off x="435934" y="715422"/>
            <a:ext cx="9503870" cy="76790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342900" marR="0" lvl="0" indent="-342900" fontAlgn="base">
              <a:lnSpc>
                <a:spcPct val="90000"/>
              </a:lnSpc>
              <a:spcBef>
                <a:spcPct val="0"/>
              </a:spcBef>
              <a:spcAft>
                <a:spcPts val="600"/>
              </a:spcAft>
              <a:buClrTx/>
              <a:buSzTx/>
              <a:buFont typeface="Arial" panose="020B0604020202020204" pitchFamily="34" charset="0"/>
              <a:buChar char="•"/>
              <a:tabLst/>
            </a:pPr>
            <a:r>
              <a:rPr kumimoji="0" lang="en-US" altLang="en-US" sz="2000" b="1" i="0" u="none" strike="noStrike" cap="none" normalizeH="0" baseline="0" dirty="0">
                <a:ln>
                  <a:noFill/>
                </a:ln>
                <a:effectLst/>
              </a:rPr>
              <a:t>Robustness BVA</a:t>
            </a:r>
          </a:p>
          <a:p>
            <a:pPr marL="342900" marR="0" lvl="0" indent="-342900" fontAlgn="base">
              <a:lnSpc>
                <a:spcPct val="90000"/>
              </a:lnSpc>
              <a:spcBef>
                <a:spcPct val="0"/>
              </a:spcBef>
              <a:spcAft>
                <a:spcPts val="600"/>
              </a:spcAft>
              <a:buClrTx/>
              <a:buSzTx/>
              <a:buFont typeface="Arial" panose="020B0604020202020204" pitchFamily="34" charset="0"/>
              <a:buChar char="•"/>
              <a:tabLst/>
            </a:pPr>
            <a:r>
              <a:rPr lang="en-US" altLang="en-US" sz="2000" b="1" dirty="0"/>
              <a:t>No of test cases =  6n+1</a:t>
            </a:r>
            <a:endParaRPr kumimoji="0" lang="en-US" altLang="en-US" sz="2000" b="1" i="0" u="none" strike="noStrike" cap="none" normalizeH="0" baseline="0" dirty="0">
              <a:ln>
                <a:noFill/>
              </a:ln>
              <a:effectLst/>
            </a:endParaRPr>
          </a:p>
        </p:txBody>
      </p:sp>
      <p:graphicFrame>
        <p:nvGraphicFramePr>
          <p:cNvPr id="11" name="Table 10">
            <a:extLst>
              <a:ext uri="{FF2B5EF4-FFF2-40B4-BE49-F238E27FC236}">
                <a16:creationId xmlns:a16="http://schemas.microsoft.com/office/drawing/2014/main" id="{CCBA927D-B10C-DCB0-2E5B-2385C1A54A80}"/>
              </a:ext>
            </a:extLst>
          </p:cNvPr>
          <p:cNvGraphicFramePr>
            <a:graphicFrameLocks noGrp="1"/>
          </p:cNvGraphicFramePr>
          <p:nvPr>
            <p:extLst>
              <p:ext uri="{D42A27DB-BD31-4B8C-83A1-F6EECF244321}">
                <p14:modId xmlns:p14="http://schemas.microsoft.com/office/powerpoint/2010/main" val="1716281729"/>
              </p:ext>
            </p:extLst>
          </p:nvPr>
        </p:nvGraphicFramePr>
        <p:xfrm>
          <a:off x="1737578" y="1479188"/>
          <a:ext cx="8713794" cy="5359768"/>
        </p:xfrm>
        <a:graphic>
          <a:graphicData uri="http://schemas.openxmlformats.org/drawingml/2006/table">
            <a:tbl>
              <a:tblPr firstRow="1" bandRow="1">
                <a:tableStyleId>{5C22544A-7EE6-4342-B048-85BDC9FD1C3A}</a:tableStyleId>
              </a:tblPr>
              <a:tblGrid>
                <a:gridCol w="1065953">
                  <a:extLst>
                    <a:ext uri="{9D8B030D-6E8A-4147-A177-3AD203B41FA5}">
                      <a16:colId xmlns:a16="http://schemas.microsoft.com/office/drawing/2014/main" val="1414210714"/>
                    </a:ext>
                  </a:extLst>
                </a:gridCol>
                <a:gridCol w="1096936">
                  <a:extLst>
                    <a:ext uri="{9D8B030D-6E8A-4147-A177-3AD203B41FA5}">
                      <a16:colId xmlns:a16="http://schemas.microsoft.com/office/drawing/2014/main" val="1404551196"/>
                    </a:ext>
                  </a:extLst>
                </a:gridCol>
                <a:gridCol w="1096936">
                  <a:extLst>
                    <a:ext uri="{9D8B030D-6E8A-4147-A177-3AD203B41FA5}">
                      <a16:colId xmlns:a16="http://schemas.microsoft.com/office/drawing/2014/main" val="4061883056"/>
                    </a:ext>
                  </a:extLst>
                </a:gridCol>
                <a:gridCol w="1096936">
                  <a:extLst>
                    <a:ext uri="{9D8B030D-6E8A-4147-A177-3AD203B41FA5}">
                      <a16:colId xmlns:a16="http://schemas.microsoft.com/office/drawing/2014/main" val="3454718407"/>
                    </a:ext>
                  </a:extLst>
                </a:gridCol>
                <a:gridCol w="4357033">
                  <a:extLst>
                    <a:ext uri="{9D8B030D-6E8A-4147-A177-3AD203B41FA5}">
                      <a16:colId xmlns:a16="http://schemas.microsoft.com/office/drawing/2014/main" val="4238771420"/>
                    </a:ext>
                  </a:extLst>
                </a:gridCol>
              </a:tblGrid>
              <a:tr h="233340">
                <a:tc>
                  <a:txBody>
                    <a:bodyPr/>
                    <a:lstStyle/>
                    <a:p>
                      <a:pPr algn="ctr"/>
                      <a:r>
                        <a:rPr lang="en-US" sz="1300"/>
                        <a:t>TC Id</a:t>
                      </a:r>
                    </a:p>
                  </a:txBody>
                  <a:tcPr marL="64135" marR="64135" marT="32067" marB="32067"/>
                </a:tc>
                <a:tc>
                  <a:txBody>
                    <a:bodyPr/>
                    <a:lstStyle/>
                    <a:p>
                      <a:pPr algn="ctr"/>
                      <a:r>
                        <a:rPr lang="en-US" sz="1300"/>
                        <a:t>A</a:t>
                      </a:r>
                    </a:p>
                  </a:txBody>
                  <a:tcPr marL="64135" marR="64135" marT="32067" marB="32067"/>
                </a:tc>
                <a:tc>
                  <a:txBody>
                    <a:bodyPr/>
                    <a:lstStyle/>
                    <a:p>
                      <a:pPr algn="ctr"/>
                      <a:r>
                        <a:rPr lang="en-US" sz="1300"/>
                        <a:t>B</a:t>
                      </a:r>
                    </a:p>
                  </a:txBody>
                  <a:tcPr marL="64135" marR="64135" marT="32067" marB="32067"/>
                </a:tc>
                <a:tc>
                  <a:txBody>
                    <a:bodyPr/>
                    <a:lstStyle/>
                    <a:p>
                      <a:pPr algn="ctr"/>
                      <a:r>
                        <a:rPr lang="en-US" sz="1300"/>
                        <a:t>C</a:t>
                      </a:r>
                    </a:p>
                  </a:txBody>
                  <a:tcPr marL="64135" marR="64135" marT="32067" marB="32067"/>
                </a:tc>
                <a:tc>
                  <a:txBody>
                    <a:bodyPr/>
                    <a:lstStyle/>
                    <a:p>
                      <a:pPr algn="ctr"/>
                      <a:r>
                        <a:rPr lang="en-US" sz="1300"/>
                        <a:t>EO</a:t>
                      </a:r>
                    </a:p>
                  </a:txBody>
                  <a:tcPr marL="64135" marR="64135" marT="32067" marB="32067"/>
                </a:tc>
                <a:extLst>
                  <a:ext uri="{0D108BD9-81ED-4DB2-BD59-A6C34878D82A}">
                    <a16:rowId xmlns:a16="http://schemas.microsoft.com/office/drawing/2014/main" val="2189550740"/>
                  </a:ext>
                </a:extLst>
              </a:tr>
              <a:tr h="233340">
                <a:tc>
                  <a:txBody>
                    <a:bodyPr/>
                    <a:lstStyle/>
                    <a:p>
                      <a:pPr algn="ctr"/>
                      <a:r>
                        <a:rPr lang="en-US" sz="1300"/>
                        <a:t>1</a:t>
                      </a:r>
                    </a:p>
                  </a:txBody>
                  <a:tcPr marL="64135" marR="64135" marT="32067" marB="32067"/>
                </a:tc>
                <a:tc>
                  <a:txBody>
                    <a:bodyPr/>
                    <a:lstStyle/>
                    <a:p>
                      <a:pPr algn="ctr"/>
                      <a:r>
                        <a:rPr lang="en-US" sz="1300" dirty="0"/>
                        <a:t>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400" dirty="0"/>
                        <a:t>Value of A not in valid range</a:t>
                      </a:r>
                    </a:p>
                  </a:txBody>
                  <a:tcPr marL="64135" marR="64135" marT="32067" marB="32067"/>
                </a:tc>
                <a:extLst>
                  <a:ext uri="{0D108BD9-81ED-4DB2-BD59-A6C34878D82A}">
                    <a16:rowId xmlns:a16="http://schemas.microsoft.com/office/drawing/2014/main" val="4282572779"/>
                  </a:ext>
                </a:extLst>
              </a:tr>
              <a:tr h="233340">
                <a:tc>
                  <a:txBody>
                    <a:bodyPr/>
                    <a:lstStyle/>
                    <a:p>
                      <a:pPr algn="ctr"/>
                      <a:r>
                        <a:rPr lang="en-US" sz="1300"/>
                        <a:t>2</a:t>
                      </a:r>
                    </a:p>
                  </a:txBody>
                  <a:tcPr marL="64135" marR="64135" marT="32067" marB="32067"/>
                </a:tc>
                <a:tc>
                  <a:txBody>
                    <a:bodyPr/>
                    <a:lstStyle/>
                    <a:p>
                      <a:pPr algn="ctr"/>
                      <a:r>
                        <a:rPr lang="en-US" sz="1300" dirty="0"/>
                        <a:t>1</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Isosceles</a:t>
                      </a:r>
                    </a:p>
                  </a:txBody>
                  <a:tcPr marL="64135" marR="64135" marT="32067" marB="32067"/>
                </a:tc>
                <a:extLst>
                  <a:ext uri="{0D108BD9-81ED-4DB2-BD59-A6C34878D82A}">
                    <a16:rowId xmlns:a16="http://schemas.microsoft.com/office/drawing/2014/main" val="1733817106"/>
                  </a:ext>
                </a:extLst>
              </a:tr>
              <a:tr h="233340">
                <a:tc>
                  <a:txBody>
                    <a:bodyPr/>
                    <a:lstStyle/>
                    <a:p>
                      <a:pPr algn="ctr"/>
                      <a:r>
                        <a:rPr lang="en-US" sz="1300"/>
                        <a:t>3</a:t>
                      </a:r>
                    </a:p>
                  </a:txBody>
                  <a:tcPr marL="64135" marR="64135" marT="32067" marB="32067"/>
                </a:tc>
                <a:tc>
                  <a:txBody>
                    <a:bodyPr/>
                    <a:lstStyle/>
                    <a:p>
                      <a:pPr algn="ctr"/>
                      <a:r>
                        <a:rPr lang="en-US" sz="1300" dirty="0"/>
                        <a:t>2</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2062342533"/>
                  </a:ext>
                </a:extLst>
              </a:tr>
              <a:tr h="233340">
                <a:tc>
                  <a:txBody>
                    <a:bodyPr/>
                    <a:lstStyle/>
                    <a:p>
                      <a:pPr algn="ctr"/>
                      <a:r>
                        <a:rPr lang="en-US" sz="1300"/>
                        <a:t>4</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Equilateral</a:t>
                      </a:r>
                    </a:p>
                  </a:txBody>
                  <a:tcPr marL="64135" marR="64135" marT="32067" marB="32067"/>
                </a:tc>
                <a:extLst>
                  <a:ext uri="{0D108BD9-81ED-4DB2-BD59-A6C34878D82A}">
                    <a16:rowId xmlns:a16="http://schemas.microsoft.com/office/drawing/2014/main" val="3287462707"/>
                  </a:ext>
                </a:extLst>
              </a:tr>
              <a:tr h="233340">
                <a:tc>
                  <a:txBody>
                    <a:bodyPr/>
                    <a:lstStyle/>
                    <a:p>
                      <a:pPr algn="ctr"/>
                      <a:r>
                        <a:rPr lang="en-US" sz="1300"/>
                        <a:t>5</a:t>
                      </a:r>
                    </a:p>
                  </a:txBody>
                  <a:tcPr marL="64135" marR="64135" marT="32067" marB="32067"/>
                </a:tc>
                <a:tc>
                  <a:txBody>
                    <a:bodyPr/>
                    <a:lstStyle/>
                    <a:p>
                      <a:pPr algn="ctr"/>
                      <a:r>
                        <a:rPr lang="en-US" sz="1300" dirty="0"/>
                        <a:t>19</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260097396"/>
                  </a:ext>
                </a:extLst>
              </a:tr>
              <a:tr h="233340">
                <a:tc>
                  <a:txBody>
                    <a:bodyPr/>
                    <a:lstStyle/>
                    <a:p>
                      <a:pPr algn="ctr"/>
                      <a:r>
                        <a:rPr lang="en-US" sz="1300"/>
                        <a:t>6</a:t>
                      </a:r>
                    </a:p>
                  </a:txBody>
                  <a:tcPr marL="64135" marR="64135" marT="32067" marB="32067"/>
                </a:tc>
                <a:tc>
                  <a:txBody>
                    <a:bodyPr/>
                    <a:lstStyle/>
                    <a:p>
                      <a:pPr algn="ctr"/>
                      <a:r>
                        <a:rPr lang="en-US" sz="1300" dirty="0"/>
                        <a:t>20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Not a triangle</a:t>
                      </a:r>
                    </a:p>
                  </a:txBody>
                  <a:tcPr marL="64135" marR="64135" marT="32067" marB="32067"/>
                </a:tc>
                <a:extLst>
                  <a:ext uri="{0D108BD9-81ED-4DB2-BD59-A6C34878D82A}">
                    <a16:rowId xmlns:a16="http://schemas.microsoft.com/office/drawing/2014/main" val="371627624"/>
                  </a:ext>
                </a:extLst>
              </a:tr>
              <a:tr h="265160">
                <a:tc>
                  <a:txBody>
                    <a:bodyPr/>
                    <a:lstStyle/>
                    <a:p>
                      <a:pPr algn="ctr"/>
                      <a:r>
                        <a:rPr lang="en-US" sz="1300" dirty="0"/>
                        <a:t>7</a:t>
                      </a:r>
                    </a:p>
                  </a:txBody>
                  <a:tcPr marL="64135" marR="64135" marT="32067" marB="32067"/>
                </a:tc>
                <a:tc>
                  <a:txBody>
                    <a:bodyPr/>
                    <a:lstStyle/>
                    <a:p>
                      <a:pPr algn="ctr"/>
                      <a:r>
                        <a:rPr lang="en-US" sz="1300" dirty="0"/>
                        <a:t>21</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Value of A not in valid range</a:t>
                      </a:r>
                    </a:p>
                  </a:txBody>
                  <a:tcPr marL="64135" marR="64135" marT="32067" marB="32067"/>
                </a:tc>
                <a:extLst>
                  <a:ext uri="{0D108BD9-81ED-4DB2-BD59-A6C34878D82A}">
                    <a16:rowId xmlns:a16="http://schemas.microsoft.com/office/drawing/2014/main" val="3158693028"/>
                  </a:ext>
                </a:extLst>
              </a:tr>
              <a:tr h="265160">
                <a:tc>
                  <a:txBody>
                    <a:bodyPr/>
                    <a:lstStyle/>
                    <a:p>
                      <a:pPr algn="ctr"/>
                      <a:r>
                        <a:rPr lang="en-US" sz="1300" dirty="0"/>
                        <a:t>8</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0</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Value of B not in valid range</a:t>
                      </a:r>
                    </a:p>
                  </a:txBody>
                  <a:tcPr marL="64135" marR="64135" marT="32067" marB="32067"/>
                </a:tc>
                <a:extLst>
                  <a:ext uri="{0D108BD9-81ED-4DB2-BD59-A6C34878D82A}">
                    <a16:rowId xmlns:a16="http://schemas.microsoft.com/office/drawing/2014/main" val="1068587829"/>
                  </a:ext>
                </a:extLst>
              </a:tr>
              <a:tr h="265160">
                <a:tc>
                  <a:txBody>
                    <a:bodyPr/>
                    <a:lstStyle/>
                    <a:p>
                      <a:pPr algn="ctr"/>
                      <a:r>
                        <a:rPr lang="en-US" sz="1300" dirty="0"/>
                        <a:t>9</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3209722862"/>
                  </a:ext>
                </a:extLst>
              </a:tr>
              <a:tr h="265160">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2</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2813657123"/>
                  </a:ext>
                </a:extLst>
              </a:tr>
              <a:tr h="265160">
                <a:tc>
                  <a:txBody>
                    <a:bodyPr/>
                    <a:lstStyle/>
                    <a:p>
                      <a:pPr algn="ctr"/>
                      <a:r>
                        <a:rPr lang="en-US" sz="1300" dirty="0"/>
                        <a:t>11</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19</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2179578650"/>
                  </a:ext>
                </a:extLst>
              </a:tr>
              <a:tr h="265160">
                <a:tc>
                  <a:txBody>
                    <a:bodyPr/>
                    <a:lstStyle/>
                    <a:p>
                      <a:pPr algn="ctr"/>
                      <a:r>
                        <a:rPr lang="en-US" sz="1300" dirty="0"/>
                        <a:t>12</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20</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Not a triangle</a:t>
                      </a:r>
                    </a:p>
                  </a:txBody>
                  <a:tcPr marL="64135" marR="64135" marT="32067" marB="32067"/>
                </a:tc>
                <a:extLst>
                  <a:ext uri="{0D108BD9-81ED-4DB2-BD59-A6C34878D82A}">
                    <a16:rowId xmlns:a16="http://schemas.microsoft.com/office/drawing/2014/main" val="4017606232"/>
                  </a:ext>
                </a:extLst>
              </a:tr>
              <a:tr h="265160">
                <a:tc>
                  <a:txBody>
                    <a:bodyPr/>
                    <a:lstStyle/>
                    <a:p>
                      <a:pPr algn="ctr"/>
                      <a:r>
                        <a:rPr lang="en-US" sz="1300" dirty="0"/>
                        <a:t>13</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21</a:t>
                      </a:r>
                    </a:p>
                  </a:txBody>
                  <a:tcPr marL="64135" marR="64135" marT="32067" marB="32067"/>
                </a:tc>
                <a:tc>
                  <a:txBody>
                    <a:bodyPr/>
                    <a:lstStyle/>
                    <a:p>
                      <a:pPr algn="ctr"/>
                      <a:r>
                        <a:rPr lang="en-US" sz="1300" dirty="0"/>
                        <a:t>10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Value of B not in valid range</a:t>
                      </a:r>
                    </a:p>
                  </a:txBody>
                  <a:tcPr marL="64135" marR="64135" marT="32067" marB="32067"/>
                </a:tc>
                <a:extLst>
                  <a:ext uri="{0D108BD9-81ED-4DB2-BD59-A6C34878D82A}">
                    <a16:rowId xmlns:a16="http://schemas.microsoft.com/office/drawing/2014/main" val="2305333768"/>
                  </a:ext>
                </a:extLst>
              </a:tr>
              <a:tr h="265160">
                <a:tc>
                  <a:txBody>
                    <a:bodyPr/>
                    <a:lstStyle/>
                    <a:p>
                      <a:pPr algn="ctr"/>
                      <a:r>
                        <a:rPr lang="en-US" sz="1300" dirty="0"/>
                        <a:t>14</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Value of C not in valid range</a:t>
                      </a:r>
                    </a:p>
                  </a:txBody>
                  <a:tcPr marL="64135" marR="64135" marT="32067" marB="32067"/>
                </a:tc>
                <a:extLst>
                  <a:ext uri="{0D108BD9-81ED-4DB2-BD59-A6C34878D82A}">
                    <a16:rowId xmlns:a16="http://schemas.microsoft.com/office/drawing/2014/main" val="1553676923"/>
                  </a:ext>
                </a:extLst>
              </a:tr>
              <a:tr h="265160">
                <a:tc>
                  <a:txBody>
                    <a:bodyPr/>
                    <a:lstStyle/>
                    <a:p>
                      <a:pPr algn="ctr"/>
                      <a:r>
                        <a:rPr lang="en-US" sz="1300" dirty="0"/>
                        <a:t>15</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4003336004"/>
                  </a:ext>
                </a:extLst>
              </a:tr>
              <a:tr h="265160">
                <a:tc>
                  <a:txBody>
                    <a:bodyPr/>
                    <a:lstStyle/>
                    <a:p>
                      <a:pPr algn="ctr"/>
                      <a:r>
                        <a:rPr lang="en-US" sz="1300" dirty="0"/>
                        <a:t>16</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2</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1793853268"/>
                  </a:ext>
                </a:extLst>
              </a:tr>
              <a:tr h="265160">
                <a:tc>
                  <a:txBody>
                    <a:bodyPr/>
                    <a:lstStyle/>
                    <a:p>
                      <a:pPr algn="ctr"/>
                      <a:r>
                        <a:rPr lang="en-US" sz="1300" dirty="0"/>
                        <a:t>17</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19</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Isosceles</a:t>
                      </a:r>
                    </a:p>
                  </a:txBody>
                  <a:tcPr marL="64135" marR="64135" marT="32067" marB="32067"/>
                </a:tc>
                <a:extLst>
                  <a:ext uri="{0D108BD9-81ED-4DB2-BD59-A6C34878D82A}">
                    <a16:rowId xmlns:a16="http://schemas.microsoft.com/office/drawing/2014/main" val="2557943981"/>
                  </a:ext>
                </a:extLst>
              </a:tr>
              <a:tr h="265160">
                <a:tc>
                  <a:txBody>
                    <a:bodyPr/>
                    <a:lstStyle/>
                    <a:p>
                      <a:pPr algn="ctr"/>
                      <a:r>
                        <a:rPr lang="en-US" sz="1300" dirty="0"/>
                        <a:t>18</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20</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dirty="0"/>
                        <a:t>Not a triangle</a:t>
                      </a:r>
                    </a:p>
                  </a:txBody>
                  <a:tcPr marL="64135" marR="64135" marT="32067" marB="32067"/>
                </a:tc>
                <a:extLst>
                  <a:ext uri="{0D108BD9-81ED-4DB2-BD59-A6C34878D82A}">
                    <a16:rowId xmlns:a16="http://schemas.microsoft.com/office/drawing/2014/main" val="52378966"/>
                  </a:ext>
                </a:extLst>
              </a:tr>
              <a:tr h="265160">
                <a:tc>
                  <a:txBody>
                    <a:bodyPr/>
                    <a:lstStyle/>
                    <a:p>
                      <a:pPr algn="ctr"/>
                      <a:r>
                        <a:rPr lang="en-US" sz="1300" dirty="0"/>
                        <a:t>19</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10</a:t>
                      </a:r>
                    </a:p>
                  </a:txBody>
                  <a:tcPr marL="64135" marR="64135" marT="32067" marB="32067"/>
                </a:tc>
                <a:tc>
                  <a:txBody>
                    <a:bodyPr/>
                    <a:lstStyle/>
                    <a:p>
                      <a:pPr algn="ctr"/>
                      <a:r>
                        <a:rPr lang="en-US" sz="1300" dirty="0"/>
                        <a:t>21</a:t>
                      </a:r>
                    </a:p>
                  </a:txBody>
                  <a:tcPr marL="64135" marR="64135" marT="32067" marB="32067"/>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Value of C not in valid range</a:t>
                      </a:r>
                    </a:p>
                  </a:txBody>
                  <a:tcPr marL="64135" marR="64135" marT="32067" marB="32067"/>
                </a:tc>
                <a:extLst>
                  <a:ext uri="{0D108BD9-81ED-4DB2-BD59-A6C34878D82A}">
                    <a16:rowId xmlns:a16="http://schemas.microsoft.com/office/drawing/2014/main" val="2019543717"/>
                  </a:ext>
                </a:extLst>
              </a:tr>
            </a:tbl>
          </a:graphicData>
        </a:graphic>
      </p:graphicFrame>
    </p:spTree>
    <p:extLst>
      <p:ext uri="{BB962C8B-B14F-4D97-AF65-F5344CB8AC3E}">
        <p14:creationId xmlns:p14="http://schemas.microsoft.com/office/powerpoint/2010/main" val="31127744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555F1-57BD-4CD3-514B-53BD07C984FE}"/>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AB4F69F-A348-2670-436D-B69D057D114A}"/>
              </a:ext>
            </a:extLst>
          </p:cNvPr>
          <p:cNvSpPr>
            <a:spLocks noGrp="1"/>
          </p:cNvSpPr>
          <p:nvPr>
            <p:ph idx="1"/>
          </p:nvPr>
        </p:nvSpPr>
        <p:spPr/>
        <p:txBody>
          <a:bodyPr/>
          <a:lstStyle/>
          <a:p>
            <a:pPr marL="342900" marR="0" lvl="0" indent="-342900">
              <a:lnSpc>
                <a:spcPct val="107000"/>
              </a:lnSpc>
              <a:spcBef>
                <a:spcPts val="0"/>
              </a:spcBef>
              <a:spcAft>
                <a:spcPts val="0"/>
              </a:spcAft>
              <a:buFont typeface="+mj-lt"/>
              <a:buAutoNum type="arabicPeriod"/>
            </a:pPr>
            <a:r>
              <a:rPr lang="en-US" sz="2200" dirty="0">
                <a:effectLst/>
                <a:latin typeface="Calibri" panose="020F0502020204030204" pitchFamily="34" charset="0"/>
                <a:ea typeface="Calibri" panose="020F0502020204030204" pitchFamily="34" charset="0"/>
                <a:cs typeface="Times New Roman" panose="02020603050405020304" pitchFamily="18" charset="0"/>
              </a:rPr>
              <a:t>Shari </a:t>
            </a:r>
            <a:r>
              <a:rPr lang="en-US" sz="2200" dirty="0" err="1">
                <a:effectLst/>
                <a:latin typeface="Calibri" panose="020F0502020204030204" pitchFamily="34" charset="0"/>
                <a:ea typeface="Calibri" panose="020F0502020204030204" pitchFamily="34" charset="0"/>
                <a:cs typeface="Times New Roman" panose="02020603050405020304" pitchFamily="18" charset="0"/>
              </a:rPr>
              <a:t>PFleeger</a:t>
            </a:r>
            <a:r>
              <a:rPr lang="en-US" sz="2200" dirty="0">
                <a:effectLst/>
                <a:latin typeface="Calibri" panose="020F0502020204030204" pitchFamily="34" charset="0"/>
                <a:ea typeface="Calibri" panose="020F0502020204030204" pitchFamily="34" charset="0"/>
                <a:cs typeface="Times New Roman" panose="02020603050405020304" pitchFamily="18" charset="0"/>
              </a:rPr>
              <a:t>, Joanne Atlee, Software Engineering: Theory and Practice, 4</a:t>
            </a:r>
            <a:r>
              <a:rPr lang="en-US" sz="22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2200" dirty="0">
                <a:effectLst/>
                <a:latin typeface="Calibri" panose="020F0502020204030204" pitchFamily="34" charset="0"/>
                <a:ea typeface="Calibri" panose="020F0502020204030204" pitchFamily="34" charset="0"/>
                <a:cs typeface="Times New Roman" panose="02020603050405020304" pitchFamily="18" charset="0"/>
              </a:rPr>
              <a:t> Edition</a:t>
            </a:r>
          </a:p>
          <a:p>
            <a:pPr marL="342900" marR="0" lvl="0" indent="-342900">
              <a:lnSpc>
                <a:spcPct val="107000"/>
              </a:lnSpc>
              <a:spcBef>
                <a:spcPts val="0"/>
              </a:spcBef>
              <a:spcAft>
                <a:spcPts val="0"/>
              </a:spcAft>
              <a:buFont typeface="+mj-lt"/>
              <a:buAutoNum type="arabicPeriod"/>
            </a:pP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2200" dirty="0">
                <a:effectLst/>
                <a:latin typeface="Calibri" panose="020F0502020204030204" pitchFamily="34" charset="0"/>
                <a:ea typeface="Calibri" panose="020F0502020204030204" pitchFamily="34" charset="0"/>
                <a:cs typeface="Times New Roman" panose="02020603050405020304" pitchFamily="18" charset="0"/>
              </a:rPr>
              <a:t>Roger S. Pressman, Software Engineering A Practitioner’s Approach</a:t>
            </a:r>
            <a:r>
              <a:rPr lang="en-US" sz="2200">
                <a:effectLst/>
                <a:latin typeface="Calibri" panose="020F0502020204030204" pitchFamily="34" charset="0"/>
                <a:ea typeface="Calibri" panose="020F0502020204030204" pitchFamily="34" charset="0"/>
                <a:cs typeface="Times New Roman" panose="02020603050405020304" pitchFamily="18" charset="0"/>
              </a:rPr>
              <a:t>, 9</a:t>
            </a:r>
            <a:r>
              <a:rPr lang="en-US" sz="2200" baseline="30000">
                <a:effectLst/>
                <a:latin typeface="Calibri" panose="020F0502020204030204" pitchFamily="34" charset="0"/>
                <a:ea typeface="Calibri" panose="020F0502020204030204" pitchFamily="34" charset="0"/>
                <a:cs typeface="Times New Roman" panose="02020603050405020304" pitchFamily="18" charset="0"/>
              </a:rPr>
              <a:t>th</a:t>
            </a:r>
            <a:r>
              <a:rPr lang="en-US" sz="2200">
                <a:effectLst/>
                <a:latin typeface="Calibri" panose="020F0502020204030204" pitchFamily="34" charset="0"/>
                <a:ea typeface="Calibri" panose="020F0502020204030204" pitchFamily="34" charset="0"/>
                <a:cs typeface="Times New Roman" panose="02020603050405020304" pitchFamily="18" charset="0"/>
              </a:rPr>
              <a:t> </a:t>
            </a:r>
            <a:r>
              <a:rPr lang="en-US" sz="2200" dirty="0">
                <a:effectLst/>
                <a:latin typeface="Calibri" panose="020F0502020204030204" pitchFamily="34" charset="0"/>
                <a:ea typeface="Calibri" panose="020F0502020204030204" pitchFamily="34" charset="0"/>
                <a:cs typeface="Times New Roman" panose="02020603050405020304" pitchFamily="18" charset="0"/>
              </a:rPr>
              <a:t>Edition. </a:t>
            </a:r>
            <a:r>
              <a:rPr lang="en-US" sz="2200" dirty="0" err="1">
                <a:effectLst/>
                <a:latin typeface="Calibri" panose="020F0502020204030204" pitchFamily="34" charset="0"/>
                <a:ea typeface="Calibri" panose="020F0502020204030204" pitchFamily="34" charset="0"/>
                <a:cs typeface="Times New Roman" panose="02020603050405020304" pitchFamily="18" charset="0"/>
              </a:rPr>
              <a:t>McGrawHill</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637643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4323B-EDD2-631E-F06A-B22557D0B74F}"/>
              </a:ext>
            </a:extLst>
          </p:cNvPr>
          <p:cNvSpPr>
            <a:spLocks noGrp="1"/>
          </p:cNvSpPr>
          <p:nvPr>
            <p:ph type="title"/>
          </p:nvPr>
        </p:nvSpPr>
        <p:spPr/>
        <p:txBody>
          <a:bodyPr/>
          <a:lstStyle/>
          <a:p>
            <a:r>
              <a:rPr lang="en-US" dirty="0"/>
              <a:t>Objective of Testing</a:t>
            </a:r>
            <a:endParaRPr lang="en-US" b="1" dirty="0"/>
          </a:p>
        </p:txBody>
      </p:sp>
      <p:sp>
        <p:nvSpPr>
          <p:cNvPr id="3" name="Content Placeholder 2">
            <a:extLst>
              <a:ext uri="{FF2B5EF4-FFF2-40B4-BE49-F238E27FC236}">
                <a16:creationId xmlns:a16="http://schemas.microsoft.com/office/drawing/2014/main" id="{B7BF002E-C46E-A722-E252-4B6EB82D1105}"/>
              </a:ext>
            </a:extLst>
          </p:cNvPr>
          <p:cNvSpPr>
            <a:spLocks noGrp="1"/>
          </p:cNvSpPr>
          <p:nvPr>
            <p:ph idx="1"/>
          </p:nvPr>
        </p:nvSpPr>
        <p:spPr/>
        <p:txBody>
          <a:bodyPr/>
          <a:lstStyle/>
          <a:p>
            <a:pPr eaLnBrk="1" hangingPunct="1"/>
            <a:r>
              <a:rPr lang="en-US" dirty="0"/>
              <a:t>Objective of testing: discover faults</a:t>
            </a:r>
          </a:p>
          <a:p>
            <a:pPr eaLnBrk="1" hangingPunct="1"/>
            <a:r>
              <a:rPr lang="en-US" dirty="0"/>
              <a:t>A test is successful only when a fault is discovered</a:t>
            </a:r>
          </a:p>
          <a:p>
            <a:pPr lvl="1" eaLnBrk="1" hangingPunct="1"/>
            <a:r>
              <a:rPr lang="en-US" dirty="0"/>
              <a:t>Fault identification is the process of determining what fault caused the failure</a:t>
            </a:r>
          </a:p>
          <a:p>
            <a:pPr lvl="1" eaLnBrk="1" hangingPunct="1"/>
            <a:r>
              <a:rPr lang="en-US" dirty="0"/>
              <a:t>Fault correction is the process of making changes to the system so that the faults are removed</a:t>
            </a:r>
          </a:p>
          <a:p>
            <a:endParaRPr lang="en-US" dirty="0"/>
          </a:p>
        </p:txBody>
      </p:sp>
      <p:pic>
        <p:nvPicPr>
          <p:cNvPr id="4" name="Picture 3">
            <a:extLst>
              <a:ext uri="{FF2B5EF4-FFF2-40B4-BE49-F238E27FC236}">
                <a16:creationId xmlns:a16="http://schemas.microsoft.com/office/drawing/2014/main" id="{D63D7640-5E11-E7A3-11C6-033912BAEF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3663" y="3658079"/>
            <a:ext cx="2805113" cy="2834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410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52136-5A56-A55E-1C69-8A42752EDE7D}"/>
              </a:ext>
            </a:extLst>
          </p:cNvPr>
          <p:cNvSpPr>
            <a:spLocks noGrp="1"/>
          </p:cNvSpPr>
          <p:nvPr>
            <p:ph type="title"/>
          </p:nvPr>
        </p:nvSpPr>
        <p:spPr/>
        <p:txBody>
          <a:bodyPr/>
          <a:lstStyle/>
          <a:p>
            <a:r>
              <a:rPr lang="en-US" dirty="0"/>
              <a:t>Elements of a Test Case</a:t>
            </a:r>
          </a:p>
        </p:txBody>
      </p:sp>
      <p:sp>
        <p:nvSpPr>
          <p:cNvPr id="3" name="Content Placeholder 2">
            <a:extLst>
              <a:ext uri="{FF2B5EF4-FFF2-40B4-BE49-F238E27FC236}">
                <a16:creationId xmlns:a16="http://schemas.microsoft.com/office/drawing/2014/main" id="{A337F21F-1F7E-2EB4-E758-05824395DF36}"/>
              </a:ext>
            </a:extLst>
          </p:cNvPr>
          <p:cNvSpPr>
            <a:spLocks noGrp="1"/>
          </p:cNvSpPr>
          <p:nvPr>
            <p:ph idx="1"/>
          </p:nvPr>
        </p:nvSpPr>
        <p:spPr/>
        <p:txBody>
          <a:bodyPr/>
          <a:lstStyle/>
          <a:p>
            <a:r>
              <a:rPr lang="en-US" dirty="0"/>
              <a:t>Purpose</a:t>
            </a:r>
          </a:p>
          <a:p>
            <a:r>
              <a:rPr lang="en-US" dirty="0"/>
              <a:t>Input</a:t>
            </a:r>
          </a:p>
          <a:p>
            <a:r>
              <a:rPr lang="en-US" dirty="0"/>
              <a:t>Expected Output</a:t>
            </a:r>
          </a:p>
          <a:p>
            <a:r>
              <a:rPr lang="en-US" dirty="0"/>
              <a:t>Actual Output</a:t>
            </a:r>
          </a:p>
          <a:p>
            <a:pPr marL="0" indent="0">
              <a:buNone/>
            </a:pPr>
            <a:r>
              <a:rPr lang="en-US" dirty="0"/>
              <a:t>Sample Format:</a:t>
            </a:r>
          </a:p>
          <a:p>
            <a:endParaRPr lang="en-US" dirty="0"/>
          </a:p>
        </p:txBody>
      </p:sp>
      <p:pic>
        <p:nvPicPr>
          <p:cNvPr id="4" name="Picture 3">
            <a:extLst>
              <a:ext uri="{FF2B5EF4-FFF2-40B4-BE49-F238E27FC236}">
                <a16:creationId xmlns:a16="http://schemas.microsoft.com/office/drawing/2014/main" id="{E8E62920-5758-5CA2-E2D7-A9BA18280199}"/>
              </a:ext>
            </a:extLst>
          </p:cNvPr>
          <p:cNvPicPr>
            <a:picLocks noChangeAspect="1" noChangeArrowheads="1"/>
          </p:cNvPicPr>
          <p:nvPr/>
        </p:nvPicPr>
        <p:blipFill>
          <a:blip r:embed="rId2" cstate="print"/>
          <a:srcRect/>
          <a:stretch>
            <a:fillRect/>
          </a:stretch>
        </p:blipFill>
        <p:spPr bwMode="auto">
          <a:xfrm>
            <a:off x="2191102" y="4572051"/>
            <a:ext cx="7809796" cy="1739849"/>
          </a:xfrm>
          <a:prstGeom prst="rect">
            <a:avLst/>
          </a:prstGeom>
          <a:noFill/>
          <a:ln w="9525">
            <a:noFill/>
            <a:miter lim="800000"/>
            <a:headEnd/>
            <a:tailEnd/>
          </a:ln>
        </p:spPr>
      </p:pic>
    </p:spTree>
    <p:extLst>
      <p:ext uri="{BB962C8B-B14F-4D97-AF65-F5344CB8AC3E}">
        <p14:creationId xmlns:p14="http://schemas.microsoft.com/office/powerpoint/2010/main" val="4021502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6C2FF-7E4D-8869-7C93-CAC1F1375C66}"/>
              </a:ext>
            </a:extLst>
          </p:cNvPr>
          <p:cNvSpPr>
            <a:spLocks noGrp="1"/>
          </p:cNvSpPr>
          <p:nvPr>
            <p:ph type="title"/>
          </p:nvPr>
        </p:nvSpPr>
        <p:spPr/>
        <p:txBody>
          <a:bodyPr/>
          <a:lstStyle/>
          <a:p>
            <a:r>
              <a:rPr lang="en-US" dirty="0"/>
              <a:t>Types of Faults</a:t>
            </a:r>
          </a:p>
        </p:txBody>
      </p:sp>
      <p:sp>
        <p:nvSpPr>
          <p:cNvPr id="3" name="Content Placeholder 2">
            <a:extLst>
              <a:ext uri="{FF2B5EF4-FFF2-40B4-BE49-F238E27FC236}">
                <a16:creationId xmlns:a16="http://schemas.microsoft.com/office/drawing/2014/main" id="{4D7F90ED-473E-74AE-A1AF-FB962B41EFBE}"/>
              </a:ext>
            </a:extLst>
          </p:cNvPr>
          <p:cNvSpPr>
            <a:spLocks noGrp="1"/>
          </p:cNvSpPr>
          <p:nvPr>
            <p:ph idx="1"/>
          </p:nvPr>
        </p:nvSpPr>
        <p:spPr>
          <a:xfrm>
            <a:off x="838200" y="1465007"/>
            <a:ext cx="10515600" cy="5027868"/>
          </a:xfrm>
        </p:spPr>
        <p:txBody>
          <a:bodyPr>
            <a:normAutofit/>
          </a:bodyPr>
          <a:lstStyle/>
          <a:p>
            <a:pPr algn="l"/>
            <a:r>
              <a:rPr lang="en-US" sz="2600" b="1" dirty="0"/>
              <a:t>Algorithmic fault</a:t>
            </a:r>
          </a:p>
          <a:p>
            <a:pPr lvl="1"/>
            <a:r>
              <a:rPr lang="en-US" sz="2200" dirty="0"/>
              <a:t>W</a:t>
            </a:r>
            <a:r>
              <a:rPr lang="en-US" sz="2200" b="0" i="0" u="none" strike="noStrike" baseline="0" dirty="0"/>
              <a:t>hen a component’s algorithm or logic does not produce the proper output for a given input because something is wrong with the processing steps</a:t>
            </a:r>
          </a:p>
          <a:p>
            <a:pPr lvl="1"/>
            <a:r>
              <a:rPr lang="en-US" sz="2200" b="0" i="0" u="none" strike="noStrike" baseline="0" dirty="0"/>
              <a:t>These faults are sometimes easy to spot just by reading through the program (called </a:t>
            </a:r>
            <a:r>
              <a:rPr lang="en-US" sz="2200" b="1" i="0" u="none" strike="noStrike" baseline="0" dirty="0"/>
              <a:t>desk checking</a:t>
            </a:r>
            <a:r>
              <a:rPr lang="en-US" sz="2200" b="0" i="0" u="none" strike="noStrike" baseline="0" dirty="0"/>
              <a:t>) or by submitting input data from each of the different classes of data that we expect the program to receive during its regular working</a:t>
            </a:r>
          </a:p>
          <a:p>
            <a:pPr lvl="1"/>
            <a:r>
              <a:rPr lang="en-US" sz="2200" b="0" i="0" u="none" strike="noStrike" baseline="0" dirty="0"/>
              <a:t>Typical algorithmic faults include:</a:t>
            </a:r>
          </a:p>
          <a:p>
            <a:pPr lvl="2"/>
            <a:r>
              <a:rPr lang="en-US" sz="2200" b="0" i="0" u="none" strike="noStrike" baseline="0" dirty="0"/>
              <a:t>branching too soon</a:t>
            </a:r>
          </a:p>
          <a:p>
            <a:pPr lvl="2"/>
            <a:r>
              <a:rPr lang="en-US" sz="2200" b="0" i="0" u="none" strike="noStrike" baseline="0" dirty="0"/>
              <a:t>branching too late</a:t>
            </a:r>
          </a:p>
          <a:p>
            <a:pPr lvl="2"/>
            <a:r>
              <a:rPr lang="en-US" sz="2200" b="0" i="0" u="none" strike="noStrike" baseline="0" dirty="0"/>
              <a:t>testing for the wrong condition</a:t>
            </a:r>
          </a:p>
          <a:p>
            <a:pPr lvl="2"/>
            <a:r>
              <a:rPr lang="en-US" sz="2200" b="0" i="0" u="none" strike="noStrike" baseline="0" dirty="0"/>
              <a:t>forgetting to initialize variables or set loop invariants</a:t>
            </a:r>
          </a:p>
          <a:p>
            <a:pPr lvl="2"/>
            <a:r>
              <a:rPr lang="en-US" sz="2200" b="0" i="0" u="none" strike="noStrike" baseline="0" dirty="0"/>
              <a:t>forgetting to test for a particular condition (e.g., when division by zero might occur)</a:t>
            </a:r>
          </a:p>
          <a:p>
            <a:pPr lvl="2"/>
            <a:r>
              <a:rPr lang="en-US" sz="2200" b="0" i="0" u="none" strike="noStrike" baseline="0" dirty="0"/>
              <a:t>comparing variables of inappropriate data types</a:t>
            </a:r>
            <a:endParaRPr lang="en-US" sz="2200" dirty="0"/>
          </a:p>
          <a:p>
            <a:pPr eaLnBrk="1" hangingPunct="1">
              <a:lnSpc>
                <a:spcPct val="90000"/>
              </a:lnSpc>
            </a:pPr>
            <a:endParaRPr lang="en-US" dirty="0"/>
          </a:p>
        </p:txBody>
      </p:sp>
    </p:spTree>
    <p:extLst>
      <p:ext uri="{BB962C8B-B14F-4D97-AF65-F5344CB8AC3E}">
        <p14:creationId xmlns:p14="http://schemas.microsoft.com/office/powerpoint/2010/main" val="516068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6C2FF-7E4D-8869-7C93-CAC1F1375C66}"/>
              </a:ext>
            </a:extLst>
          </p:cNvPr>
          <p:cNvSpPr>
            <a:spLocks noGrp="1"/>
          </p:cNvSpPr>
          <p:nvPr>
            <p:ph type="title"/>
          </p:nvPr>
        </p:nvSpPr>
        <p:spPr>
          <a:xfrm>
            <a:off x="838200" y="293511"/>
            <a:ext cx="10515600" cy="1325563"/>
          </a:xfrm>
        </p:spPr>
        <p:txBody>
          <a:bodyPr/>
          <a:lstStyle/>
          <a:p>
            <a:r>
              <a:rPr lang="en-US" dirty="0"/>
              <a:t>Types of Faults</a:t>
            </a:r>
          </a:p>
        </p:txBody>
      </p:sp>
      <p:sp>
        <p:nvSpPr>
          <p:cNvPr id="3" name="Content Placeholder 2">
            <a:extLst>
              <a:ext uri="{FF2B5EF4-FFF2-40B4-BE49-F238E27FC236}">
                <a16:creationId xmlns:a16="http://schemas.microsoft.com/office/drawing/2014/main" id="{4D7F90ED-473E-74AE-A1AF-FB962B41EFBE}"/>
              </a:ext>
            </a:extLst>
          </p:cNvPr>
          <p:cNvSpPr>
            <a:spLocks noGrp="1"/>
          </p:cNvSpPr>
          <p:nvPr>
            <p:ph idx="1"/>
          </p:nvPr>
        </p:nvSpPr>
        <p:spPr>
          <a:xfrm>
            <a:off x="838200" y="1704622"/>
            <a:ext cx="10515600" cy="5153378"/>
          </a:xfrm>
        </p:spPr>
        <p:txBody>
          <a:bodyPr>
            <a:normAutofit/>
          </a:bodyPr>
          <a:lstStyle/>
          <a:p>
            <a:pPr eaLnBrk="1" hangingPunct="1">
              <a:lnSpc>
                <a:spcPct val="90000"/>
              </a:lnSpc>
            </a:pPr>
            <a:r>
              <a:rPr lang="en-US" sz="2600" b="1" dirty="0"/>
              <a:t>Syntax fault</a:t>
            </a:r>
          </a:p>
          <a:p>
            <a:pPr eaLnBrk="1" hangingPunct="1">
              <a:lnSpc>
                <a:spcPct val="90000"/>
              </a:lnSpc>
            </a:pPr>
            <a:r>
              <a:rPr lang="en-US" sz="2600" b="1" dirty="0"/>
              <a:t>Computation and precision fault</a:t>
            </a:r>
          </a:p>
          <a:p>
            <a:pPr lvl="1" eaLnBrk="1" hangingPunct="1">
              <a:lnSpc>
                <a:spcPct val="90000"/>
              </a:lnSpc>
            </a:pPr>
            <a:r>
              <a:rPr lang="en-US" sz="2600" dirty="0"/>
              <a:t>A formula’s implementation is wrong or does not compute result to required number of decimal places</a:t>
            </a:r>
          </a:p>
          <a:p>
            <a:pPr eaLnBrk="1" hangingPunct="1">
              <a:lnSpc>
                <a:spcPct val="90000"/>
              </a:lnSpc>
            </a:pPr>
            <a:r>
              <a:rPr lang="en-US" sz="2600" b="1" dirty="0"/>
              <a:t>Documentation fault</a:t>
            </a:r>
          </a:p>
          <a:p>
            <a:pPr lvl="1" eaLnBrk="1" hangingPunct="1">
              <a:lnSpc>
                <a:spcPct val="90000"/>
              </a:lnSpc>
            </a:pPr>
            <a:r>
              <a:rPr lang="en-US" sz="2600" dirty="0"/>
              <a:t>Documentation doesn’t match what program does</a:t>
            </a:r>
          </a:p>
          <a:p>
            <a:r>
              <a:rPr lang="en-US" sz="2600" b="1" i="0" u="none" strike="noStrike" baseline="0" dirty="0"/>
              <a:t>Stress or overload faults </a:t>
            </a:r>
          </a:p>
          <a:p>
            <a:pPr lvl="1"/>
            <a:r>
              <a:rPr lang="en-US" sz="2600" dirty="0"/>
              <a:t>O</a:t>
            </a:r>
            <a:r>
              <a:rPr lang="en-US" sz="2600" b="0" i="0" u="none" strike="noStrike" baseline="0" dirty="0"/>
              <a:t>ccur when the data structures are filled past their specified capacity.</a:t>
            </a:r>
            <a:endParaRPr lang="en-US" sz="2600" dirty="0"/>
          </a:p>
          <a:p>
            <a:pPr eaLnBrk="1" hangingPunct="1">
              <a:lnSpc>
                <a:spcPct val="90000"/>
              </a:lnSpc>
            </a:pPr>
            <a:endParaRPr lang="en-US" dirty="0"/>
          </a:p>
        </p:txBody>
      </p:sp>
    </p:spTree>
    <p:extLst>
      <p:ext uri="{BB962C8B-B14F-4D97-AF65-F5344CB8AC3E}">
        <p14:creationId xmlns:p14="http://schemas.microsoft.com/office/powerpoint/2010/main" val="3308848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6C2FF-7E4D-8869-7C93-CAC1F1375C66}"/>
              </a:ext>
            </a:extLst>
          </p:cNvPr>
          <p:cNvSpPr>
            <a:spLocks noGrp="1"/>
          </p:cNvSpPr>
          <p:nvPr>
            <p:ph type="title"/>
          </p:nvPr>
        </p:nvSpPr>
        <p:spPr>
          <a:xfrm>
            <a:off x="747889" y="282222"/>
            <a:ext cx="10515600" cy="1325563"/>
          </a:xfrm>
        </p:spPr>
        <p:txBody>
          <a:bodyPr/>
          <a:lstStyle/>
          <a:p>
            <a:r>
              <a:rPr lang="en-US" dirty="0"/>
              <a:t>Types of Faults</a:t>
            </a:r>
          </a:p>
        </p:txBody>
      </p:sp>
      <p:sp>
        <p:nvSpPr>
          <p:cNvPr id="3" name="Content Placeholder 2">
            <a:extLst>
              <a:ext uri="{FF2B5EF4-FFF2-40B4-BE49-F238E27FC236}">
                <a16:creationId xmlns:a16="http://schemas.microsoft.com/office/drawing/2014/main" id="{4D7F90ED-473E-74AE-A1AF-FB962B41EFBE}"/>
              </a:ext>
            </a:extLst>
          </p:cNvPr>
          <p:cNvSpPr>
            <a:spLocks noGrp="1"/>
          </p:cNvSpPr>
          <p:nvPr>
            <p:ph idx="1"/>
          </p:nvPr>
        </p:nvSpPr>
        <p:spPr>
          <a:xfrm>
            <a:off x="838200" y="1607785"/>
            <a:ext cx="10515600" cy="5250215"/>
          </a:xfrm>
        </p:spPr>
        <p:txBody>
          <a:bodyPr>
            <a:normAutofit/>
          </a:bodyPr>
          <a:lstStyle/>
          <a:p>
            <a:pPr eaLnBrk="1" hangingPunct="1">
              <a:lnSpc>
                <a:spcPct val="90000"/>
              </a:lnSpc>
            </a:pPr>
            <a:r>
              <a:rPr lang="en-US" sz="2600" b="1" dirty="0"/>
              <a:t>Capacity or boundary faults</a:t>
            </a:r>
          </a:p>
          <a:p>
            <a:pPr lvl="1" eaLnBrk="1" hangingPunct="1">
              <a:lnSpc>
                <a:spcPct val="90000"/>
              </a:lnSpc>
            </a:pPr>
            <a:r>
              <a:rPr lang="en-US" sz="2600" dirty="0"/>
              <a:t>System’s performance not acceptable when certain limits are reached</a:t>
            </a:r>
          </a:p>
          <a:p>
            <a:pPr eaLnBrk="1" hangingPunct="1">
              <a:lnSpc>
                <a:spcPct val="90000"/>
              </a:lnSpc>
            </a:pPr>
            <a:r>
              <a:rPr lang="en-US" sz="2600" b="1" dirty="0"/>
              <a:t>Timing or coordination faults</a:t>
            </a:r>
          </a:p>
          <a:p>
            <a:pPr lvl="1"/>
            <a:r>
              <a:rPr lang="en-US" sz="2600" dirty="0"/>
              <a:t>O</a:t>
            </a:r>
            <a:r>
              <a:rPr lang="en-US" sz="2600" b="0" i="0" u="none" strike="noStrike" baseline="0" dirty="0"/>
              <a:t>ccur when the code coordinating</a:t>
            </a:r>
            <a:r>
              <a:rPr lang="en-US" sz="2600" b="1" i="0" u="none" strike="noStrike" baseline="0" dirty="0"/>
              <a:t> </a:t>
            </a:r>
            <a:r>
              <a:rPr lang="en-US" sz="2600" b="0" i="0" u="none" strike="noStrike" baseline="0" dirty="0"/>
              <a:t>several processes executing simultaneously or in a carefully defined sequence</a:t>
            </a:r>
            <a:r>
              <a:rPr lang="en-US" sz="2600" dirty="0"/>
              <a:t> is inadequate</a:t>
            </a:r>
            <a:endParaRPr lang="en-US" sz="2600" b="1" dirty="0"/>
          </a:p>
          <a:p>
            <a:pPr eaLnBrk="1" hangingPunct="1">
              <a:lnSpc>
                <a:spcPct val="90000"/>
              </a:lnSpc>
            </a:pPr>
            <a:r>
              <a:rPr lang="en-US" sz="2600" b="1" dirty="0"/>
              <a:t>Throughput or performance faults</a:t>
            </a:r>
          </a:p>
          <a:p>
            <a:pPr lvl="1" eaLnBrk="1" hangingPunct="1">
              <a:lnSpc>
                <a:spcPct val="90000"/>
              </a:lnSpc>
            </a:pPr>
            <a:r>
              <a:rPr lang="en-US" sz="2600" dirty="0"/>
              <a:t>System does not perform at the speed prescribed by requirements</a:t>
            </a:r>
          </a:p>
          <a:p>
            <a:pPr algn="l"/>
            <a:r>
              <a:rPr lang="en-US" sz="2600" b="1" i="0" u="none" strike="noStrike" baseline="0" dirty="0"/>
              <a:t>Recovery faults </a:t>
            </a:r>
          </a:p>
          <a:p>
            <a:pPr lvl="1"/>
            <a:r>
              <a:rPr lang="en-US" sz="2600" b="0" i="0" u="none" strike="noStrike" baseline="0" dirty="0"/>
              <a:t>Can occur when a failure is encountered and the system does not behave as the designer's desire or as the customer requires</a:t>
            </a:r>
            <a:endParaRPr lang="en-US" sz="2600" dirty="0"/>
          </a:p>
        </p:txBody>
      </p:sp>
    </p:spTree>
    <p:extLst>
      <p:ext uri="{BB962C8B-B14F-4D97-AF65-F5344CB8AC3E}">
        <p14:creationId xmlns:p14="http://schemas.microsoft.com/office/powerpoint/2010/main" val="2600363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B483D-A7CC-B437-8923-873E7BF646F3}"/>
              </a:ext>
            </a:extLst>
          </p:cNvPr>
          <p:cNvSpPr>
            <a:spLocks noGrp="1"/>
          </p:cNvSpPr>
          <p:nvPr>
            <p:ph type="title"/>
          </p:nvPr>
        </p:nvSpPr>
        <p:spPr/>
        <p:txBody>
          <a:bodyPr/>
          <a:lstStyle/>
          <a:p>
            <a:r>
              <a:rPr lang="en-US" dirty="0"/>
              <a:t>Different Level of Failure Severity</a:t>
            </a:r>
          </a:p>
        </p:txBody>
      </p:sp>
      <p:sp>
        <p:nvSpPr>
          <p:cNvPr id="3" name="Content Placeholder 2">
            <a:extLst>
              <a:ext uri="{FF2B5EF4-FFF2-40B4-BE49-F238E27FC236}">
                <a16:creationId xmlns:a16="http://schemas.microsoft.com/office/drawing/2014/main" id="{114A4660-4CD3-A416-1D55-2EA85AB412F9}"/>
              </a:ext>
            </a:extLst>
          </p:cNvPr>
          <p:cNvSpPr>
            <a:spLocks noGrp="1"/>
          </p:cNvSpPr>
          <p:nvPr>
            <p:ph idx="1"/>
          </p:nvPr>
        </p:nvSpPr>
        <p:spPr/>
        <p:txBody>
          <a:bodyPr/>
          <a:lstStyle/>
          <a:p>
            <a:pPr eaLnBrk="1" hangingPunct="1"/>
            <a:r>
              <a:rPr lang="en-US" dirty="0"/>
              <a:t>Catastrophic: causes death or system loss</a:t>
            </a:r>
          </a:p>
          <a:p>
            <a:pPr eaLnBrk="1" hangingPunct="1"/>
            <a:r>
              <a:rPr lang="en-US" dirty="0"/>
              <a:t>Critical: causes severe injury or major system damage</a:t>
            </a:r>
          </a:p>
          <a:p>
            <a:pPr eaLnBrk="1" hangingPunct="1"/>
            <a:r>
              <a:rPr lang="en-US" dirty="0"/>
              <a:t>Marginal: causes minor injury or minor system damage</a:t>
            </a:r>
          </a:p>
          <a:p>
            <a:pPr eaLnBrk="1" hangingPunct="1"/>
            <a:r>
              <a:rPr lang="en-US" dirty="0"/>
              <a:t>Minor: causes no injury or system damage</a:t>
            </a:r>
          </a:p>
          <a:p>
            <a:endParaRPr lang="en-US" dirty="0"/>
          </a:p>
        </p:txBody>
      </p:sp>
    </p:spTree>
    <p:extLst>
      <p:ext uri="{BB962C8B-B14F-4D97-AF65-F5344CB8AC3E}">
        <p14:creationId xmlns:p14="http://schemas.microsoft.com/office/powerpoint/2010/main" val="4240742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EFA74-F705-94A3-7BF8-23E6B1BC0D6B}"/>
              </a:ext>
            </a:extLst>
          </p:cNvPr>
          <p:cNvSpPr>
            <a:spLocks noGrp="1"/>
          </p:cNvSpPr>
          <p:nvPr>
            <p:ph type="title"/>
          </p:nvPr>
        </p:nvSpPr>
        <p:spPr/>
        <p:txBody>
          <a:bodyPr/>
          <a:lstStyle/>
          <a:p>
            <a:r>
              <a:rPr lang="en-US" dirty="0"/>
              <a:t>Testing Steps</a:t>
            </a:r>
          </a:p>
        </p:txBody>
      </p:sp>
      <p:pic>
        <p:nvPicPr>
          <p:cNvPr id="5" name="Content Placeholder 4" descr="Diagram&#10;&#10;Description automatically generated">
            <a:extLst>
              <a:ext uri="{FF2B5EF4-FFF2-40B4-BE49-F238E27FC236}">
                <a16:creationId xmlns:a16="http://schemas.microsoft.com/office/drawing/2014/main" id="{32B457DA-B430-000D-2684-6774EF0D5A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11289"/>
            <a:ext cx="10390239" cy="5491316"/>
          </a:xfrm>
        </p:spPr>
      </p:pic>
    </p:spTree>
    <p:extLst>
      <p:ext uri="{BB962C8B-B14F-4D97-AF65-F5344CB8AC3E}">
        <p14:creationId xmlns:p14="http://schemas.microsoft.com/office/powerpoint/2010/main" val="35267688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3293</TotalTime>
  <Words>1902</Words>
  <Application>Microsoft Office PowerPoint</Application>
  <PresentationFormat>Widescreen</PresentationFormat>
  <Paragraphs>564</Paragraphs>
  <Slides>28</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Arial</vt:lpstr>
      <vt:lpstr>Calibri</vt:lpstr>
      <vt:lpstr>Calibri Light</vt:lpstr>
      <vt:lpstr>Cambria Math</vt:lpstr>
      <vt:lpstr>CoreTTI2k</vt:lpstr>
      <vt:lpstr>inter-regular</vt:lpstr>
      <vt:lpstr>Optr2k</vt:lpstr>
      <vt:lpstr>Source Sans Pro</vt:lpstr>
      <vt:lpstr>TimesTen-Roman</vt:lpstr>
      <vt:lpstr>Office Theme</vt:lpstr>
      <vt:lpstr>Testing</vt:lpstr>
      <vt:lpstr>Software Faults and Failures Why Does Software Fail?</vt:lpstr>
      <vt:lpstr>Objective of Testing</vt:lpstr>
      <vt:lpstr>Elements of a Test Case</vt:lpstr>
      <vt:lpstr>Types of Faults</vt:lpstr>
      <vt:lpstr>Types of Faults</vt:lpstr>
      <vt:lpstr>Types of Faults</vt:lpstr>
      <vt:lpstr>Different Level of Failure Severity</vt:lpstr>
      <vt:lpstr>Testing Steps</vt:lpstr>
      <vt:lpstr>Testing Issues Attitude Toward Testing </vt:lpstr>
      <vt:lpstr>Testing Issues Who Performs the Test?</vt:lpstr>
      <vt:lpstr>Testing Issues Views of the Test Objects</vt:lpstr>
      <vt:lpstr>Testing Issues Views of the Test Objects </vt:lpstr>
      <vt:lpstr>Testing Issues Views of the Test Objects</vt:lpstr>
      <vt:lpstr>Black Box Testing Equivalence Class Partitioning </vt:lpstr>
      <vt:lpstr>Black Box Testing Equivalence Class Partitioning </vt:lpstr>
      <vt:lpstr>Black Box Testing Equivalence Class Partitioning (Guidelines for defining equivalence classes) </vt:lpstr>
      <vt:lpstr>Black Box Testing Equivalence Class Partitioning (Triangle Problem) </vt:lpstr>
      <vt:lpstr>Black Box Testing Equivalence Class Partitioning (Triangle Problem) </vt:lpstr>
      <vt:lpstr>Black Box Testing Equivalence Class Partitioning (Triangle Problem) </vt:lpstr>
      <vt:lpstr>Black Box Testing Boundary Value Analysis (Generalized BVA) </vt:lpstr>
      <vt:lpstr>Black Box Testing Boundary Value Analysis </vt:lpstr>
      <vt:lpstr>Black Box Testing Boundary Value Analysis (Triangle Problem) </vt:lpstr>
      <vt:lpstr>Black Box Testing Boundary Value Analysis (Triangle Problem) </vt:lpstr>
      <vt:lpstr>Black Box Testing Boundary Value Analysis (Triangle Problem) </vt:lpstr>
      <vt:lpstr>Black Box Testing Boundary Value Analysis (Robustness BVA) </vt:lpstr>
      <vt:lpstr>Black Box Testing Boundary Value Analysis (Triangle Problem)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dc:title>
  <dc:creator>Mehroze Khan</dc:creator>
  <cp:keywords>8.Testing</cp:keywords>
  <cp:lastModifiedBy>Mehroze Khan</cp:lastModifiedBy>
  <cp:revision>102</cp:revision>
  <dcterms:created xsi:type="dcterms:W3CDTF">2023-04-09T09:21:15Z</dcterms:created>
  <dcterms:modified xsi:type="dcterms:W3CDTF">2024-04-16T15:50:29Z</dcterms:modified>
</cp:coreProperties>
</file>