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64314-0CD7-4039-8FE7-DF7A84E581BD}" v="11" dt="2024-11-03T11:11:39.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70" d="100"/>
          <a:sy n="70" d="100"/>
        </p:scale>
        <p:origin x="55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215463Muhammad ALi" userId="83fbe08a-23b1-4490-8558-e5ff7c5b7d45" providerId="ADAL" clId="{DEF64314-0CD7-4039-8FE7-DF7A84E581BD}"/>
    <pc:docChg chg="modSld modMainMaster">
      <pc:chgData name="L215463Muhammad ALi" userId="83fbe08a-23b1-4490-8558-e5ff7c5b7d45" providerId="ADAL" clId="{DEF64314-0CD7-4039-8FE7-DF7A84E581BD}" dt="2024-11-03T11:20:06.693" v="27" actId="20577"/>
      <pc:docMkLst>
        <pc:docMk/>
      </pc:docMkLst>
      <pc:sldChg chg="modSp mod">
        <pc:chgData name="L215463Muhammad ALi" userId="83fbe08a-23b1-4490-8558-e5ff7c5b7d45" providerId="ADAL" clId="{DEF64314-0CD7-4039-8FE7-DF7A84E581BD}" dt="2024-11-03T11:10:38.087" v="7" actId="207"/>
        <pc:sldMkLst>
          <pc:docMk/>
          <pc:sldMk cId="0" sldId="261"/>
        </pc:sldMkLst>
        <pc:spChg chg="mod">
          <ac:chgData name="L215463Muhammad ALi" userId="83fbe08a-23b1-4490-8558-e5ff7c5b7d45" providerId="ADAL" clId="{DEF64314-0CD7-4039-8FE7-DF7A84E581BD}" dt="2024-11-03T11:10:38.087" v="7" actId="207"/>
          <ac:spMkLst>
            <pc:docMk/>
            <pc:sldMk cId="0" sldId="261"/>
            <ac:spMk id="120" creationId="{00000000-0000-0000-0000-000000000000}"/>
          </ac:spMkLst>
        </pc:spChg>
      </pc:sldChg>
      <pc:sldChg chg="modSp mod">
        <pc:chgData name="L215463Muhammad ALi" userId="83fbe08a-23b1-4490-8558-e5ff7c5b7d45" providerId="ADAL" clId="{DEF64314-0CD7-4039-8FE7-DF7A84E581BD}" dt="2024-11-03T11:11:57.357" v="22" actId="207"/>
        <pc:sldMkLst>
          <pc:docMk/>
          <pc:sldMk cId="0" sldId="263"/>
        </pc:sldMkLst>
        <pc:spChg chg="mod">
          <ac:chgData name="L215463Muhammad ALi" userId="83fbe08a-23b1-4490-8558-e5ff7c5b7d45" providerId="ADAL" clId="{DEF64314-0CD7-4039-8FE7-DF7A84E581BD}" dt="2024-11-03T11:11:52.271" v="21" actId="207"/>
          <ac:spMkLst>
            <pc:docMk/>
            <pc:sldMk cId="0" sldId="263"/>
            <ac:spMk id="133" creationId="{00000000-0000-0000-0000-000000000000}"/>
          </ac:spMkLst>
        </pc:spChg>
        <pc:spChg chg="mod">
          <ac:chgData name="L215463Muhammad ALi" userId="83fbe08a-23b1-4490-8558-e5ff7c5b7d45" providerId="ADAL" clId="{DEF64314-0CD7-4039-8FE7-DF7A84E581BD}" dt="2024-11-03T11:11:57.357" v="22" actId="207"/>
          <ac:spMkLst>
            <pc:docMk/>
            <pc:sldMk cId="0" sldId="263"/>
            <ac:spMk id="134" creationId="{00000000-0000-0000-0000-000000000000}"/>
          </ac:spMkLst>
        </pc:spChg>
      </pc:sldChg>
      <pc:sldChg chg="modSp mod">
        <pc:chgData name="L215463Muhammad ALi" userId="83fbe08a-23b1-4490-8558-e5ff7c5b7d45" providerId="ADAL" clId="{DEF64314-0CD7-4039-8FE7-DF7A84E581BD}" dt="2024-11-03T11:19:06.607" v="26" actId="20577"/>
        <pc:sldMkLst>
          <pc:docMk/>
          <pc:sldMk cId="0" sldId="265"/>
        </pc:sldMkLst>
        <pc:spChg chg="mod">
          <ac:chgData name="L215463Muhammad ALi" userId="83fbe08a-23b1-4490-8558-e5ff7c5b7d45" providerId="ADAL" clId="{DEF64314-0CD7-4039-8FE7-DF7A84E581BD}" dt="2024-11-03T11:19:06.607" v="26" actId="20577"/>
          <ac:spMkLst>
            <pc:docMk/>
            <pc:sldMk cId="0" sldId="265"/>
            <ac:spMk id="146" creationId="{00000000-0000-0000-0000-000000000000}"/>
          </ac:spMkLst>
        </pc:spChg>
      </pc:sldChg>
      <pc:sldChg chg="modSp mod">
        <pc:chgData name="L215463Muhammad ALi" userId="83fbe08a-23b1-4490-8558-e5ff7c5b7d45" providerId="ADAL" clId="{DEF64314-0CD7-4039-8FE7-DF7A84E581BD}" dt="2024-11-03T11:20:06.693" v="27" actId="20577"/>
        <pc:sldMkLst>
          <pc:docMk/>
          <pc:sldMk cId="0" sldId="266"/>
        </pc:sldMkLst>
        <pc:spChg chg="mod">
          <ac:chgData name="L215463Muhammad ALi" userId="83fbe08a-23b1-4490-8558-e5ff7c5b7d45" providerId="ADAL" clId="{DEF64314-0CD7-4039-8FE7-DF7A84E581BD}" dt="2024-11-03T11:20:06.693" v="27" actId="20577"/>
          <ac:spMkLst>
            <pc:docMk/>
            <pc:sldMk cId="0" sldId="266"/>
            <ac:spMk id="153" creationId="{00000000-0000-0000-0000-000000000000}"/>
          </ac:spMkLst>
        </pc:spChg>
      </pc:sldChg>
      <pc:sldChg chg="modSp mod">
        <pc:chgData name="L215463Muhammad ALi" userId="83fbe08a-23b1-4490-8558-e5ff7c5b7d45" providerId="ADAL" clId="{DEF64314-0CD7-4039-8FE7-DF7A84E581BD}" dt="2024-11-03T11:12:27.412" v="23" actId="207"/>
        <pc:sldMkLst>
          <pc:docMk/>
          <pc:sldMk cId="0" sldId="267"/>
        </pc:sldMkLst>
        <pc:spChg chg="mod">
          <ac:chgData name="L215463Muhammad ALi" userId="83fbe08a-23b1-4490-8558-e5ff7c5b7d45" providerId="ADAL" clId="{DEF64314-0CD7-4039-8FE7-DF7A84E581BD}" dt="2024-11-03T11:12:27.412" v="23" actId="207"/>
          <ac:spMkLst>
            <pc:docMk/>
            <pc:sldMk cId="0" sldId="267"/>
            <ac:spMk id="160" creationId="{00000000-0000-0000-0000-000000000000}"/>
          </ac:spMkLst>
        </pc:spChg>
      </pc:sldChg>
      <pc:sldChg chg="modSp mod">
        <pc:chgData name="L215463Muhammad ALi" userId="83fbe08a-23b1-4490-8558-e5ff7c5b7d45" providerId="ADAL" clId="{DEF64314-0CD7-4039-8FE7-DF7A84E581BD}" dt="2024-11-03T11:12:46.411" v="24" actId="207"/>
        <pc:sldMkLst>
          <pc:docMk/>
          <pc:sldMk cId="0" sldId="277"/>
        </pc:sldMkLst>
        <pc:spChg chg="mod">
          <ac:chgData name="L215463Muhammad ALi" userId="83fbe08a-23b1-4490-8558-e5ff7c5b7d45" providerId="ADAL" clId="{DEF64314-0CD7-4039-8FE7-DF7A84E581BD}" dt="2024-11-03T11:12:46.411" v="24" actId="207"/>
          <ac:spMkLst>
            <pc:docMk/>
            <pc:sldMk cId="0" sldId="277"/>
            <ac:spMk id="224" creationId="{00000000-0000-0000-0000-000000000000}"/>
          </ac:spMkLst>
        </pc:spChg>
      </pc:sldChg>
      <pc:sldChg chg="modSp mod">
        <pc:chgData name="L215463Muhammad ALi" userId="83fbe08a-23b1-4490-8558-e5ff7c5b7d45" providerId="ADAL" clId="{DEF64314-0CD7-4039-8FE7-DF7A84E581BD}" dt="2024-11-03T11:12:53.003" v="25" actId="207"/>
        <pc:sldMkLst>
          <pc:docMk/>
          <pc:sldMk cId="194842380" sldId="284"/>
        </pc:sldMkLst>
        <pc:spChg chg="mod">
          <ac:chgData name="L215463Muhammad ALi" userId="83fbe08a-23b1-4490-8558-e5ff7c5b7d45" providerId="ADAL" clId="{DEF64314-0CD7-4039-8FE7-DF7A84E581BD}" dt="2024-11-03T11:12:53.003" v="25" actId="207"/>
          <ac:spMkLst>
            <pc:docMk/>
            <pc:sldMk cId="194842380" sldId="284"/>
            <ac:spMk id="242" creationId="{00000000-0000-0000-0000-000000000000}"/>
          </ac:spMkLst>
        </pc:spChg>
      </pc:sldChg>
      <pc:sldMasterChg chg="modSldLayout">
        <pc:chgData name="L215463Muhammad ALi" userId="83fbe08a-23b1-4490-8558-e5ff7c5b7d45" providerId="ADAL" clId="{DEF64314-0CD7-4039-8FE7-DF7A84E581BD}" dt="2024-11-03T11:11:39.080" v="20" actId="5793"/>
        <pc:sldMasterMkLst>
          <pc:docMk/>
          <pc:sldMasterMk cId="0" sldId="2147483659"/>
        </pc:sldMasterMkLst>
        <pc:sldLayoutChg chg="modSp mod setBg">
          <pc:chgData name="L215463Muhammad ALi" userId="83fbe08a-23b1-4490-8558-e5ff7c5b7d45" providerId="ADAL" clId="{DEF64314-0CD7-4039-8FE7-DF7A84E581BD}" dt="2024-11-03T11:11:39.080" v="20" actId="5793"/>
          <pc:sldLayoutMkLst>
            <pc:docMk/>
            <pc:sldMasterMk cId="0" sldId="2147483659"/>
            <pc:sldLayoutMk cId="0" sldId="2147483649"/>
          </pc:sldLayoutMkLst>
          <pc:spChg chg="mod">
            <ac:chgData name="L215463Muhammad ALi" userId="83fbe08a-23b1-4490-8558-e5ff7c5b7d45" providerId="ADAL" clId="{DEF64314-0CD7-4039-8FE7-DF7A84E581BD}" dt="2024-11-03T11:09:50.998" v="1" actId="207"/>
            <ac:spMkLst>
              <pc:docMk/>
              <pc:sldMasterMk cId="0" sldId="2147483659"/>
              <pc:sldLayoutMk cId="0" sldId="2147483649"/>
              <ac:spMk id="22" creationId="{00000000-0000-0000-0000-000000000000}"/>
            </ac:spMkLst>
          </pc:spChg>
          <pc:spChg chg="mod">
            <ac:chgData name="L215463Muhammad ALi" userId="83fbe08a-23b1-4490-8558-e5ff7c5b7d45" providerId="ADAL" clId="{DEF64314-0CD7-4039-8FE7-DF7A84E581BD}" dt="2024-11-03T11:11:39.080" v="20" actId="5793"/>
            <ac:spMkLst>
              <pc:docMk/>
              <pc:sldMasterMk cId="0" sldId="2147483659"/>
              <pc:sldLayoutMk cId="0" sldId="2147483649"/>
              <ac:spMk id="2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19686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0" name="Google Shape;15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64" name="Google Shape;16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Interplay of staff. Satisfy managers.</a:t>
            </a: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Ref idx="1001">
        <a:schemeClr val="bg1"/>
      </p:bgRef>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solidFill>
                  <a:schemeClr val="tx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3"/>
          <p:cNvSpPr txBox="1">
            <a:spLocks noGrp="1"/>
          </p:cNvSpPr>
          <p:nvPr>
            <p:ph type="body" idx="1" hasCustomPrompt="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chemeClr val="tx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US" dirty="0"/>
              <a:t>A</a:t>
            </a:r>
          </a:p>
          <a:p>
            <a:r>
              <a:rPr lang="en-US" dirty="0"/>
              <a:t>A</a:t>
            </a:r>
          </a:p>
          <a:p>
            <a:endParaRPr lang="en-US" dirty="0"/>
          </a:p>
          <a:p>
            <a:r>
              <a:rPr lang="en-US" dirty="0"/>
              <a:t>A</a:t>
            </a:r>
          </a:p>
          <a:p>
            <a:endParaRPr lang="en-US" dirty="0"/>
          </a:p>
          <a:p>
            <a:endParaRPr lang="en-US" dirty="0"/>
          </a:p>
          <a:p>
            <a:endParaRPr dirty="0"/>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Anatomy of a Software House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46" name="Google Shape;14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dirty="0"/>
              <a:t>When the company was small, with less than about 50 staff, there were few problems. The directors knew all the staff personally and most had been recruited through personal contacts. </a:t>
            </a:r>
          </a:p>
          <a:p>
            <a:pPr marL="228600" lvl="0" indent="-228600" algn="l" rtl="0">
              <a:lnSpc>
                <a:spcPct val="90000"/>
              </a:lnSpc>
              <a:spcBef>
                <a:spcPts val="0"/>
              </a:spcBef>
              <a:spcAft>
                <a:spcPts val="0"/>
              </a:spcAft>
              <a:buClr>
                <a:schemeClr val="dk1"/>
              </a:buClr>
              <a:buSzPct val="100000"/>
              <a:buChar char="•"/>
            </a:pPr>
            <a:r>
              <a:rPr lang="en-US" dirty="0"/>
              <a:t>Staff were loyal to the company and this loyalty showed itself in a willingness to work unpaid overtime when necessary and to maintain high technical standards regardless of the extent of supervision</a:t>
            </a:r>
            <a:endParaRPr dirty="0"/>
          </a:p>
          <a:p>
            <a:pPr marL="228600" lvl="0" indent="-228600" algn="l" rtl="0">
              <a:lnSpc>
                <a:spcPct val="90000"/>
              </a:lnSpc>
              <a:spcBef>
                <a:spcPts val="1000"/>
              </a:spcBef>
              <a:spcAft>
                <a:spcPts val="0"/>
              </a:spcAft>
              <a:buClr>
                <a:schemeClr val="dk1"/>
              </a:buClr>
              <a:buSzPct val="100000"/>
              <a:buChar char="•"/>
            </a:pPr>
            <a:r>
              <a:rPr lang="en-US" dirty="0"/>
              <a:t>The company’s ability to expand depends on its ability to recruit and retain staff; its reputation in the marketplace depends on the quality of its staff.</a:t>
            </a:r>
            <a:endParaRPr dirty="0"/>
          </a:p>
          <a:p>
            <a:pPr marL="228600" lvl="0" indent="-228600" algn="l" rtl="0">
              <a:lnSpc>
                <a:spcPct val="90000"/>
              </a:lnSpc>
              <a:spcBef>
                <a:spcPts val="1000"/>
              </a:spcBef>
              <a:spcAft>
                <a:spcPts val="0"/>
              </a:spcAft>
              <a:buClr>
                <a:schemeClr val="dk1"/>
              </a:buClr>
              <a:buSzPct val="100000"/>
              <a:buChar char="•"/>
            </a:pPr>
            <a:r>
              <a:rPr lang="en-US" dirty="0"/>
              <a:t>Directors put a lot of effort into keeping all employees informed about the company’s activities and were able to take a sympathetic attitude to any personal problems that arose</a:t>
            </a:r>
            <a:endParaRPr dirty="0"/>
          </a:p>
          <a:p>
            <a:pPr marL="228600" lvl="0" indent="-228600" algn="l" rtl="0">
              <a:lnSpc>
                <a:spcPct val="90000"/>
              </a:lnSpc>
              <a:spcBef>
                <a:spcPts val="1000"/>
              </a:spcBef>
              <a:spcAft>
                <a:spcPts val="0"/>
              </a:spcAft>
              <a:buClr>
                <a:schemeClr val="dk1"/>
              </a:buClr>
              <a:buSzPct val="100000"/>
              <a:buChar char="•"/>
            </a:pPr>
            <a:r>
              <a:rPr lang="en-US" dirty="0"/>
              <a:t>Company was not able to organize much training itself, it encouraged and was willing to pay for staff to go on training courses provided by other organizations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53" name="Google Shape;15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dirty="0"/>
              <a:t>As company grew directors were not able to build up the same level of personal relationships with the new staff and loyalty to the company diminished</a:t>
            </a:r>
            <a:endParaRPr dirty="0"/>
          </a:p>
          <a:p>
            <a:pPr marL="228600" lvl="0" indent="-228600" algn="l" rtl="0">
              <a:lnSpc>
                <a:spcPct val="90000"/>
              </a:lnSpc>
              <a:spcBef>
                <a:spcPts val="1000"/>
              </a:spcBef>
              <a:spcAft>
                <a:spcPts val="0"/>
              </a:spcAft>
              <a:buClr>
                <a:schemeClr val="dk1"/>
              </a:buClr>
              <a:buSzPct val="100000"/>
              <a:buChar char="•"/>
            </a:pPr>
            <a:r>
              <a:rPr lang="en-US" dirty="0"/>
              <a:t>New Employees vs Old Employees ….OUTSIDER</a:t>
            </a:r>
            <a:endParaRPr dirty="0"/>
          </a:p>
          <a:p>
            <a:pPr marL="228600" lvl="0" indent="-228600" algn="l" rtl="0">
              <a:lnSpc>
                <a:spcPct val="90000"/>
              </a:lnSpc>
              <a:spcBef>
                <a:spcPts val="1000"/>
              </a:spcBef>
              <a:spcAft>
                <a:spcPts val="0"/>
              </a:spcAft>
              <a:buClr>
                <a:schemeClr val="dk1"/>
              </a:buClr>
              <a:buSzPct val="100000"/>
              <a:buChar char="•"/>
            </a:pPr>
            <a:r>
              <a:rPr lang="en-US" dirty="0"/>
              <a:t>Staff Appraisals: employees’ achievements and contributions to the company were properly recorded;</a:t>
            </a:r>
            <a:endParaRPr dirty="0"/>
          </a:p>
          <a:p>
            <a:pPr marL="228600" lvl="0" indent="-228600" algn="l" rtl="0">
              <a:lnSpc>
                <a:spcPct val="90000"/>
              </a:lnSpc>
              <a:spcBef>
                <a:spcPts val="1000"/>
              </a:spcBef>
              <a:spcAft>
                <a:spcPts val="0"/>
              </a:spcAft>
              <a:buClr>
                <a:schemeClr val="dk1"/>
              </a:buClr>
              <a:buSzPct val="100000"/>
              <a:buChar char="•"/>
            </a:pPr>
            <a:r>
              <a:rPr lang="en-US" dirty="0"/>
              <a:t> staff knew what was expected of them and what they needed to achieve in order to gain promotion; </a:t>
            </a:r>
            <a:endParaRPr dirty="0"/>
          </a:p>
          <a:p>
            <a:pPr marL="228600" lvl="0" indent="-228600" algn="l" rtl="0">
              <a:lnSpc>
                <a:spcPct val="90000"/>
              </a:lnSpc>
              <a:spcBef>
                <a:spcPts val="1000"/>
              </a:spcBef>
              <a:spcAft>
                <a:spcPts val="0"/>
              </a:spcAft>
              <a:buClr>
                <a:schemeClr val="dk1"/>
              </a:buClr>
              <a:buSzPct val="100000"/>
              <a:buChar char="•"/>
            </a:pPr>
            <a:r>
              <a:rPr lang="en-US" dirty="0"/>
              <a:t> proper plans for training and career development were made and regularly reviewed;</a:t>
            </a:r>
            <a:endParaRPr dirty="0"/>
          </a:p>
          <a:p>
            <a:pPr marL="228600" lvl="0" indent="-228600" algn="l" rtl="0">
              <a:lnSpc>
                <a:spcPct val="90000"/>
              </a:lnSpc>
              <a:spcBef>
                <a:spcPts val="1000"/>
              </a:spcBef>
              <a:spcAft>
                <a:spcPts val="0"/>
              </a:spcAft>
              <a:buClr>
                <a:schemeClr val="dk1"/>
              </a:buClr>
              <a:buSzPct val="100000"/>
              <a:buChar char="•"/>
            </a:pPr>
            <a:r>
              <a:rPr lang="en-US" dirty="0"/>
              <a:t> employees were aware of the company’s opinion of their performance. </a:t>
            </a:r>
            <a:endParaRPr dirty="0"/>
          </a:p>
          <a:p>
            <a:pPr marL="228600" lvl="0" indent="-228600" algn="l" rtl="0">
              <a:lnSpc>
                <a:spcPct val="90000"/>
              </a:lnSpc>
              <a:spcBef>
                <a:spcPts val="1000"/>
              </a:spcBef>
              <a:spcAft>
                <a:spcPts val="0"/>
              </a:spcAft>
              <a:buClr>
                <a:schemeClr val="dk1"/>
              </a:buClr>
              <a:buSzPct val="100000"/>
              <a:buChar char="•"/>
            </a:pPr>
            <a:r>
              <a:rPr lang="en-US" dirty="0"/>
              <a:t>Employee’s are appraised and salary reviewed after every 6 months. Managers does this by (code reviews, deadline commitment, punctuality </a:t>
            </a:r>
            <a:r>
              <a:rPr lang="en-US" dirty="0" err="1"/>
              <a:t>etc</a:t>
            </a:r>
            <a:r>
              <a:rPr lang="en-US" dirty="0"/>
              <a: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SzPct val="100000"/>
              <a:buChar char="•"/>
            </a:pPr>
            <a:r>
              <a:rPr lang="en-US" sz="9000" dirty="0"/>
              <a:t>Despite the overall success of </a:t>
            </a:r>
            <a:r>
              <a:rPr lang="en-US" sz="9000" dirty="0" err="1"/>
              <a:t>Syniad’s</a:t>
            </a:r>
            <a:r>
              <a:rPr lang="en-US" sz="9000" dirty="0"/>
              <a:t> staff management, there are still perceived to be a number of difficult problems to be overcome:</a:t>
            </a:r>
            <a:endParaRPr dirty="0"/>
          </a:p>
          <a:p>
            <a:pPr marL="457200" lvl="1" indent="0" algn="l" rtl="0">
              <a:lnSpc>
                <a:spcPct val="90000"/>
              </a:lnSpc>
              <a:spcBef>
                <a:spcPts val="0"/>
              </a:spcBef>
              <a:spcAft>
                <a:spcPts val="0"/>
              </a:spcAft>
              <a:buSzPct val="100000"/>
              <a:buNone/>
            </a:pPr>
            <a:r>
              <a:rPr lang="en-US" sz="7000" dirty="0">
                <a:solidFill>
                  <a:schemeClr val="tx1"/>
                </a:solidFill>
              </a:rPr>
              <a:t>• how to provide continuity of management as staff move from project to project;</a:t>
            </a:r>
            <a:br>
              <a:rPr lang="en-US" sz="7000" dirty="0">
                <a:solidFill>
                  <a:schemeClr val="tx1"/>
                </a:solidFill>
              </a:rPr>
            </a:br>
            <a:r>
              <a:rPr lang="en-US" sz="7000" dirty="0">
                <a:solidFill>
                  <a:schemeClr val="tx1"/>
                </a:solidFill>
              </a:rPr>
              <a:t>• how to exploit and foster group expertise (e.g. the collective expertise of the company’s six database experts) in an environment in which the members of the group are usually working on different projects;</a:t>
            </a:r>
            <a:br>
              <a:rPr lang="en-US" sz="7000" dirty="0">
                <a:solidFill>
                  <a:schemeClr val="tx1"/>
                </a:solidFill>
              </a:rPr>
            </a:br>
            <a:r>
              <a:rPr lang="en-US" sz="7000" dirty="0">
                <a:solidFill>
                  <a:schemeClr val="tx1"/>
                </a:solidFill>
              </a:rPr>
              <a:t>• how to maintain standards and company loyalty as the company continues to grow. </a:t>
            </a:r>
            <a:endParaRPr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67" name="Google Shape;16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685800" lvl="1" indent="-139700" algn="l" rtl="0">
              <a:lnSpc>
                <a:spcPct val="90000"/>
              </a:lnSpc>
              <a:spcBef>
                <a:spcPts val="0"/>
              </a:spcBef>
              <a:spcAft>
                <a:spcPts val="0"/>
              </a:spcAft>
              <a:buSzPct val="100000"/>
              <a:buNone/>
            </a:pPr>
            <a:endParaRPr sz="7200" dirty="0"/>
          </a:p>
          <a:p>
            <a:pPr marL="228600" lvl="0" indent="-228600" algn="l" rtl="0">
              <a:lnSpc>
                <a:spcPct val="90000"/>
              </a:lnSpc>
              <a:spcBef>
                <a:spcPts val="0"/>
              </a:spcBef>
              <a:spcAft>
                <a:spcPts val="0"/>
              </a:spcAft>
              <a:buSzPct val="100000"/>
              <a:buChar char="•"/>
            </a:pPr>
            <a:r>
              <a:rPr lang="en-US" sz="12800" dirty="0"/>
              <a:t>The biggest difficulty, however, in developing and pursuing a consistent and satisfactory personnel policy, is the unstable nature of the business. </a:t>
            </a:r>
            <a:endParaRPr sz="12800" dirty="0"/>
          </a:p>
          <a:p>
            <a:pPr marL="228600" lvl="0" indent="-228600" algn="l" rtl="0">
              <a:lnSpc>
                <a:spcPct val="90000"/>
              </a:lnSpc>
              <a:spcBef>
                <a:spcPts val="0"/>
              </a:spcBef>
              <a:spcAft>
                <a:spcPts val="0"/>
              </a:spcAft>
              <a:buSzPct val="100000"/>
              <a:buChar char="•"/>
            </a:pPr>
            <a:r>
              <a:rPr lang="en-US" sz="12800" dirty="0" err="1"/>
              <a:t>Syniad</a:t>
            </a:r>
            <a:r>
              <a:rPr lang="en-US" sz="12800" dirty="0"/>
              <a:t> lurches from the position in which it is desperate to recruit staff to service the contracts which it has, to the position in which it is desperate to get business in order to keep its staff on revenue earning work.</a:t>
            </a:r>
            <a:endParaRPr sz="3600" dirty="0"/>
          </a:p>
          <a:p>
            <a:pPr marL="228600" lvl="0" indent="-228600" algn="l" rtl="0">
              <a:lnSpc>
                <a:spcPct val="90000"/>
              </a:lnSpc>
              <a:spcBef>
                <a:spcPts val="0"/>
              </a:spcBef>
              <a:spcAft>
                <a:spcPts val="0"/>
              </a:spcAft>
              <a:buSzPct val="100000"/>
              <a:buChar char="•"/>
            </a:pPr>
            <a:r>
              <a:rPr lang="en-US" sz="12800" dirty="0"/>
              <a:t>In either of these situations it is difficult to ensure that staff work on projects which are appropriate to their skills, their desires and their planned career development. </a:t>
            </a:r>
            <a:endParaRPr sz="12800" dirty="0"/>
          </a:p>
          <a:p>
            <a:pPr marL="228600" lvl="0" indent="-228600" algn="l" rtl="0">
              <a:lnSpc>
                <a:spcPct val="90000"/>
              </a:lnSpc>
              <a:spcBef>
                <a:spcPts val="0"/>
              </a:spcBef>
              <a:spcAft>
                <a:spcPts val="0"/>
              </a:spcAft>
              <a:buSzPct val="100000"/>
              <a:buChar char="•"/>
            </a:pPr>
            <a:r>
              <a:rPr lang="en-US" sz="12800" dirty="0"/>
              <a:t>This is ultimately a consequence of the company’s under-capitalization.</a:t>
            </a:r>
            <a:br>
              <a:rPr lang="en-US" dirty="0"/>
            </a:br>
            <a:br>
              <a:rPr lang="en-US" dirty="0"/>
            </a:br>
            <a:r>
              <a:rPr lang="en-US" dirty="0"/>
              <a:t> </a:t>
            </a:r>
            <a:br>
              <a:rPr lang="en-US" dirty="0"/>
            </a:b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73" name="Google Shape;173;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Staff in the company are divided into two categories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Technical or revenue earning staff</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Non-revenue earning staff</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Both require different capital to work.</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a:picLocks noGrp="1"/>
          </p:cNvPicPr>
          <p:nvPr>
            <p:ph type="body" idx="1"/>
          </p:nvPr>
        </p:nvPicPr>
        <p:blipFill rotWithShape="1">
          <a:blip r:embed="rId3">
            <a:alphaModFix/>
          </a:blip>
          <a:srcRect/>
          <a:stretch/>
        </p:blipFill>
        <p:spPr>
          <a:xfrm>
            <a:off x="1857375" y="1829594"/>
            <a:ext cx="8477250" cy="434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86" name="Google Shape;186;p28"/>
          <p:cNvPicPr preferRelativeResize="0">
            <a:picLocks noGrp="1"/>
          </p:cNvPicPr>
          <p:nvPr>
            <p:ph type="body" idx="1"/>
          </p:nvPr>
        </p:nvPicPr>
        <p:blipFill rotWithShape="1">
          <a:blip r:embed="rId3">
            <a:alphaModFix/>
          </a:blip>
          <a:srcRect t="-2" b="10092"/>
          <a:stretch/>
        </p:blipFill>
        <p:spPr>
          <a:xfrm>
            <a:off x="838200" y="1805146"/>
            <a:ext cx="9382760" cy="39149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3" name="Google Shape;193;p29"/>
          <p:cNvPicPr preferRelativeResize="0"/>
          <p:nvPr/>
        </p:nvPicPr>
        <p:blipFill rotWithShape="1">
          <a:blip r:embed="rId3">
            <a:alphaModFix/>
          </a:blip>
          <a:srcRect/>
          <a:stretch/>
        </p:blipFill>
        <p:spPr>
          <a:xfrm>
            <a:off x="1175912" y="562928"/>
            <a:ext cx="8333848" cy="54111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200" name="Google Shape;200;p30"/>
          <p:cNvPicPr preferRelativeResize="0"/>
          <p:nvPr/>
        </p:nvPicPr>
        <p:blipFill rotWithShape="1">
          <a:blip r:embed="rId3">
            <a:alphaModFix/>
          </a:blip>
          <a:srcRect/>
          <a:stretch/>
        </p:blipFill>
        <p:spPr>
          <a:xfrm>
            <a:off x="2468123" y="1567707"/>
            <a:ext cx="6146800" cy="487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206" name="Google Shape;20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dirty="0"/>
              <a:t>Monitoring </a:t>
            </a:r>
            <a:r>
              <a:rPr lang="en-US" dirty="0" err="1"/>
              <a:t>Syniad’s</a:t>
            </a:r>
            <a:r>
              <a:rPr lang="en-US" dirty="0"/>
              <a:t>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dirty="0"/>
            </a:b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Cost and revenue</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Project costing</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Sales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8108"/>
              <a:buChar char="•"/>
            </a:pPr>
            <a:r>
              <a:rPr lang="en-US" dirty="0"/>
              <a:t>A Hypothetical Company</a:t>
            </a:r>
            <a:endParaRPr dirty="0"/>
          </a:p>
          <a:p>
            <a:pPr marL="228600" lvl="0" indent="-228600" algn="l" rtl="0">
              <a:lnSpc>
                <a:spcPct val="90000"/>
              </a:lnSpc>
              <a:spcBef>
                <a:spcPts val="1000"/>
              </a:spcBef>
              <a:spcAft>
                <a:spcPts val="0"/>
              </a:spcAft>
              <a:buClr>
                <a:schemeClr val="dk1"/>
              </a:buClr>
              <a:buSzPct val="108108"/>
              <a:buChar char="•"/>
            </a:pPr>
            <a:r>
              <a:rPr lang="en-US" dirty="0" err="1"/>
              <a:t>Syniad</a:t>
            </a:r>
            <a:r>
              <a:rPr lang="en-US" dirty="0"/>
              <a:t> Software Ltd was founded some ten years ago by four friends and colleagues who still own most of the shares in the company;</a:t>
            </a:r>
            <a:endParaRPr dirty="0"/>
          </a:p>
          <a:p>
            <a:pPr marL="228600" lvl="0" indent="-228600" algn="l" rtl="0">
              <a:lnSpc>
                <a:spcPct val="90000"/>
              </a:lnSpc>
              <a:spcBef>
                <a:spcPts val="1000"/>
              </a:spcBef>
              <a:spcAft>
                <a:spcPts val="0"/>
              </a:spcAft>
              <a:buClr>
                <a:schemeClr val="dk1"/>
              </a:buClr>
              <a:buSzPct val="108108"/>
              <a:buChar char="•"/>
            </a:pPr>
            <a:r>
              <a:rPr lang="en-US" dirty="0"/>
              <a:t> All four are members of the Board of Directors, along with two others who were recruited later.</a:t>
            </a:r>
            <a:endParaRPr dirty="0"/>
          </a:p>
          <a:p>
            <a:pPr marL="228600" lvl="0" indent="-228600" algn="l" rtl="0">
              <a:lnSpc>
                <a:spcPct val="90000"/>
              </a:lnSpc>
              <a:spcBef>
                <a:spcPts val="1000"/>
              </a:spcBef>
              <a:spcAft>
                <a:spcPts val="0"/>
              </a:spcAft>
              <a:buClr>
                <a:schemeClr val="dk1"/>
              </a:buClr>
              <a:buSzPct val="108108"/>
              <a:buChar char="•"/>
            </a:pPr>
            <a:r>
              <a:rPr lang="en-US" dirty="0"/>
              <a:t>The company specializes in the production of bespoke software(</a:t>
            </a:r>
            <a:r>
              <a:rPr lang="en-US" b="1" dirty="0"/>
              <a:t>software solution created for a specific user)</a:t>
            </a:r>
            <a:r>
              <a:rPr lang="en-US" dirty="0"/>
              <a:t> for clients who demand work of high quality.</a:t>
            </a:r>
            <a:endParaRPr dirty="0"/>
          </a:p>
          <a:p>
            <a:pPr marL="228600" lvl="0" indent="-228600" algn="l" rtl="0">
              <a:lnSpc>
                <a:spcPct val="90000"/>
              </a:lnSpc>
              <a:spcBef>
                <a:spcPts val="1000"/>
              </a:spcBef>
              <a:spcAft>
                <a:spcPts val="0"/>
              </a:spcAft>
              <a:buClr>
                <a:schemeClr val="dk1"/>
              </a:buClr>
              <a:buSzPct val="108108"/>
              <a:buChar char="•"/>
            </a:pPr>
            <a:r>
              <a:rPr lang="en-US" dirty="0"/>
              <a:t>Demands technologies recently developed – also demands of creating new </a:t>
            </a:r>
            <a:r>
              <a:rPr lang="en-US" dirty="0" err="1"/>
              <a:t>technolgies</a:t>
            </a:r>
            <a:endParaRPr dirty="0"/>
          </a:p>
          <a:p>
            <a:pPr marL="228600" lvl="0" indent="-228600" algn="l" rtl="0">
              <a:lnSpc>
                <a:spcPct val="90000"/>
              </a:lnSpc>
              <a:spcBef>
                <a:spcPts val="1000"/>
              </a:spcBef>
              <a:spcAft>
                <a:spcPts val="0"/>
              </a:spcAft>
              <a:buClr>
                <a:schemeClr val="dk1"/>
              </a:buClr>
              <a:buSzPct val="108108"/>
              <a:buChar char="•"/>
            </a:pPr>
            <a:r>
              <a:rPr lang="en-US" dirty="0" err="1"/>
              <a:t>Syniad’s</a:t>
            </a:r>
            <a:r>
              <a:rPr lang="en-US" dirty="0"/>
              <a:t> head office is in London. Other offices in Manchester, Delft, Netherland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Costs and Revenue</a:t>
            </a:r>
            <a:endParaRPr/>
          </a:p>
        </p:txBody>
      </p:sp>
      <p:pic>
        <p:nvPicPr>
          <p:cNvPr id="212" name="Google Shape;212;p32"/>
          <p:cNvPicPr preferRelativeResize="0">
            <a:picLocks noGrp="1"/>
          </p:cNvPicPr>
          <p:nvPr>
            <p:ph type="body" idx="1"/>
          </p:nvPr>
        </p:nvPicPr>
        <p:blipFill rotWithShape="1">
          <a:blip r:embed="rId3">
            <a:alphaModFix/>
          </a:blip>
          <a:srcRect/>
          <a:stretch/>
        </p:blipFill>
        <p:spPr>
          <a:xfrm>
            <a:off x="927086" y="1873568"/>
            <a:ext cx="8934450" cy="3390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Costing</a:t>
            </a:r>
            <a:endParaRPr/>
          </a:p>
        </p:txBody>
      </p:sp>
      <p:sp>
        <p:nvSpPr>
          <p:cNvPr id="218" name="Google Shape;218;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Because of these difficulties in monitoring the overall performance of the company, </a:t>
            </a:r>
            <a:r>
              <a:rPr lang="en-US" dirty="0" err="1"/>
              <a:t>Syniad</a:t>
            </a:r>
            <a:r>
              <a:rPr lang="en-US" dirty="0"/>
              <a:t> also tries to monitor the financial performance of individual projects, through a project costing system.</a:t>
            </a:r>
            <a:endParaRPr dirty="0"/>
          </a:p>
          <a:p>
            <a:pPr marL="228600" lvl="0" indent="-228600" algn="l" rtl="0">
              <a:lnSpc>
                <a:spcPct val="90000"/>
              </a:lnSpc>
              <a:spcBef>
                <a:spcPts val="1000"/>
              </a:spcBef>
              <a:spcAft>
                <a:spcPts val="0"/>
              </a:spcAft>
              <a:buClr>
                <a:schemeClr val="dk1"/>
              </a:buClr>
              <a:buSzPts val="2800"/>
              <a:buChar char="•"/>
            </a:pPr>
            <a:r>
              <a:rPr lang="en-US" dirty="0"/>
              <a:t>The costs and revenue of each project are calculated each month and the cumulative gross margin (i.e. the difference between total costs and total revenue to date on the project) calculated as a percentage of the total revenue</a:t>
            </a:r>
            <a:endParaRPr dirty="0"/>
          </a:p>
          <a:p>
            <a:pPr marL="228600" lvl="0" indent="-228600" algn="l" rtl="0">
              <a:lnSpc>
                <a:spcPct val="90000"/>
              </a:lnSpc>
              <a:spcBef>
                <a:spcPts val="1000"/>
              </a:spcBef>
              <a:spcAft>
                <a:spcPts val="0"/>
              </a:spcAft>
              <a:buClr>
                <a:schemeClr val="dk1"/>
              </a:buClr>
              <a:buSzPts val="2800"/>
              <a:buChar char="•"/>
            </a:pPr>
            <a:r>
              <a:rPr lang="en-US" dirty="0"/>
              <a:t>Project managers complain that there is very little they can do about the costs.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24" name="Google Shape;224;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Two reports are used for assessing and monitoring the sales position. </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confirmed sales report</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sales prospects report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30" name="Google Shape;230;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confirmed sales report </a:t>
            </a:r>
            <a:r>
              <a:rPr lang="en-US"/>
              <a:t>shows, for each grade, the number of staff in that grade who are committed to contracts in each of the following twelve months and the total expected revenue from that grade in each month. </a:t>
            </a:r>
            <a:endParaRPr/>
          </a:p>
          <a:p>
            <a:pPr marL="228600" lvl="0" indent="-228600" algn="l" rtl="0">
              <a:lnSpc>
                <a:spcPct val="90000"/>
              </a:lnSpc>
              <a:spcBef>
                <a:spcPts val="1000"/>
              </a:spcBef>
              <a:spcAft>
                <a:spcPts val="0"/>
              </a:spcAft>
              <a:buClr>
                <a:schemeClr val="dk1"/>
              </a:buClr>
              <a:buSzPts val="2800"/>
              <a:buChar char="•"/>
            </a:pPr>
            <a:r>
              <a:rPr lang="en-US"/>
              <a:t>The </a:t>
            </a:r>
            <a:r>
              <a:rPr lang="en-US" b="1"/>
              <a:t>sales prospects report </a:t>
            </a:r>
            <a:r>
              <a:rPr lang="en-US"/>
              <a:t>shows, for each sales prospect, the potential value of the sale, its likelihood and the likely start date.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36" name="Google Shape;236;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Strategic Planning for future</a:t>
            </a:r>
            <a:endParaRPr dirty="0"/>
          </a:p>
          <a:p>
            <a:pPr marL="228600" lvl="0" indent="-228600" algn="l" rtl="0">
              <a:lnSpc>
                <a:spcPct val="90000"/>
              </a:lnSpc>
              <a:spcBef>
                <a:spcPts val="1000"/>
              </a:spcBef>
              <a:spcAft>
                <a:spcPts val="0"/>
              </a:spcAft>
              <a:buClr>
                <a:schemeClr val="dk1"/>
              </a:buClr>
              <a:buSzPts val="2800"/>
              <a:buChar char="•"/>
            </a:pPr>
            <a:r>
              <a:rPr lang="en-US" dirty="0"/>
              <a:t>The ability to plan strategically and to achieve strategic objectives </a:t>
            </a:r>
            <a:endParaRPr dirty="0"/>
          </a:p>
          <a:p>
            <a:pPr marL="228600" lvl="0" indent="-228600" algn="l" rtl="0">
              <a:lnSpc>
                <a:spcPct val="90000"/>
              </a:lnSpc>
              <a:spcBef>
                <a:spcPts val="1000"/>
              </a:spcBef>
              <a:spcAft>
                <a:spcPts val="0"/>
              </a:spcAft>
              <a:buClr>
                <a:schemeClr val="dk1"/>
              </a:buClr>
              <a:buSzPts val="2800"/>
              <a:buChar char="•"/>
            </a:pPr>
            <a:r>
              <a:rPr lang="en-US" dirty="0"/>
              <a:t>Strategic planning in </a:t>
            </a:r>
            <a:r>
              <a:rPr lang="en-US" dirty="0" err="1"/>
              <a:t>Syniad</a:t>
            </a:r>
            <a:r>
              <a:rPr lang="en-US" dirty="0"/>
              <a:t> has two related aspects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The first is to identify appropriate long-term goals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To identify and formulate plans to overcome those problems which are inhibiting it from attaining these goals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Why not go with the current structure?</a:t>
            </a:r>
          </a:p>
          <a:p>
            <a:pPr marL="228600" lvl="0" indent="-228600" algn="l" rtl="0">
              <a:lnSpc>
                <a:spcPct val="90000"/>
              </a:lnSpc>
              <a:spcBef>
                <a:spcPts val="0"/>
              </a:spcBef>
              <a:spcAft>
                <a:spcPts val="0"/>
              </a:spcAft>
              <a:buClr>
                <a:schemeClr val="dk1"/>
              </a:buClr>
              <a:buSzPts val="2800"/>
              <a:buChar char="•"/>
            </a:pPr>
            <a:r>
              <a:rPr lang="en-US" dirty="0"/>
              <a:t>Expansion plans</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685800" lvl="1" indent="-228600" algn="l" rtl="0">
              <a:lnSpc>
                <a:spcPct val="90000"/>
              </a:lnSpc>
              <a:spcBef>
                <a:spcPts val="1000"/>
              </a:spcBef>
              <a:spcAft>
                <a:spcPts val="0"/>
              </a:spcAft>
              <a:buSzPts val="2800"/>
              <a:buChar char="•"/>
            </a:pPr>
            <a:r>
              <a:rPr lang="en-US" dirty="0"/>
              <a:t>Recruit sales and management staff locally</a:t>
            </a:r>
            <a:endParaRPr dirty="0"/>
          </a:p>
        </p:txBody>
      </p:sp>
      <p:pic>
        <p:nvPicPr>
          <p:cNvPr id="243" name="Google Shape;243;p37"/>
          <p:cNvPicPr preferRelativeResize="0"/>
          <p:nvPr/>
        </p:nvPicPr>
        <p:blipFill rotWithShape="1">
          <a:blip r:embed="rId3">
            <a:alphaModFix/>
          </a:blip>
          <a:srcRect/>
          <a:stretch/>
        </p:blipFill>
        <p:spPr>
          <a:xfrm>
            <a:off x="1169649" y="2235437"/>
            <a:ext cx="4638675" cy="1552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50" name="Google Shape;250;p38"/>
          <p:cNvPicPr preferRelativeResize="0"/>
          <p:nvPr/>
        </p:nvPicPr>
        <p:blipFill rotWithShape="1">
          <a:blip r:embed="rId3">
            <a:alphaModFix/>
          </a:blip>
          <a:srcRect/>
          <a:stretch/>
        </p:blipFill>
        <p:spPr>
          <a:xfrm>
            <a:off x="1633537" y="619125"/>
            <a:ext cx="8924925" cy="5619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7" name="Google Shape;257;p39"/>
          <p:cNvPicPr preferRelativeResize="0"/>
          <p:nvPr/>
        </p:nvPicPr>
        <p:blipFill rotWithShape="1">
          <a:blip r:embed="rId3">
            <a:alphaModFix/>
          </a:blip>
          <a:srcRect/>
          <a:stretch/>
        </p:blipFill>
        <p:spPr>
          <a:xfrm>
            <a:off x="954087" y="1097280"/>
            <a:ext cx="10059353" cy="46634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dirty="0"/>
              <a:t>Company image</a:t>
            </a:r>
            <a:endParaRPr dirty="0"/>
          </a:p>
          <a:p>
            <a:pPr marL="228600" lvl="0" indent="-228600" algn="l" rtl="0">
              <a:lnSpc>
                <a:spcPct val="90000"/>
              </a:lnSpc>
              <a:spcBef>
                <a:spcPts val="1000"/>
              </a:spcBef>
              <a:spcAft>
                <a:spcPts val="0"/>
              </a:spcAft>
              <a:buClr>
                <a:schemeClr val="dk1"/>
              </a:buClr>
              <a:buSzPts val="2800"/>
              <a:buChar char="•"/>
            </a:pPr>
            <a:r>
              <a:rPr lang="en-US" dirty="0"/>
              <a:t>Product mix(fee based revenue </a:t>
            </a:r>
            <a:r>
              <a:rPr lang="en-US" dirty="0" err="1"/>
              <a:t>vs</a:t>
            </a:r>
            <a:r>
              <a:rPr lang="en-US" dirty="0"/>
              <a:t> package software)</a:t>
            </a:r>
            <a:endParaRPr dirty="0"/>
          </a:p>
          <a:p>
            <a:pPr marL="228600" lvl="0" indent="-228600" algn="l" rtl="0">
              <a:lnSpc>
                <a:spcPct val="90000"/>
              </a:lnSpc>
              <a:spcBef>
                <a:spcPts val="1000"/>
              </a:spcBef>
              <a:spcAft>
                <a:spcPts val="0"/>
              </a:spcAft>
              <a:buClr>
                <a:schemeClr val="dk1"/>
              </a:buClr>
              <a:buSzPts val="2800"/>
              <a:buChar char="•"/>
            </a:pPr>
            <a:r>
              <a:rPr lang="en-US" dirty="0"/>
              <a:t>Finance(under capitalization)</a:t>
            </a:r>
            <a:endParaRPr dirty="0"/>
          </a:p>
        </p:txBody>
      </p:sp>
    </p:spTree>
    <p:extLst>
      <p:ext uri="{BB962C8B-B14F-4D97-AF65-F5344CB8AC3E}">
        <p14:creationId xmlns:p14="http://schemas.microsoft.com/office/powerpoint/2010/main" val="194842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263" name="Google Shape;263;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Syniad</a:t>
            </a:r>
            <a:r>
              <a:rPr lang="en-US" dirty="0"/>
              <a:t>, despite its problems, is a successful and well-managed company. However, they need to go multi national</a:t>
            </a:r>
            <a:endParaRPr dirty="0"/>
          </a:p>
          <a:p>
            <a:pPr marL="228600" lvl="0" indent="-228600" algn="l" rtl="0">
              <a:lnSpc>
                <a:spcPct val="90000"/>
              </a:lnSpc>
              <a:spcBef>
                <a:spcPts val="1000"/>
              </a:spcBef>
              <a:spcAft>
                <a:spcPts val="0"/>
              </a:spcAft>
              <a:buClr>
                <a:schemeClr val="dk1"/>
              </a:buClr>
              <a:buSzPts val="2800"/>
              <a:buChar char="•"/>
            </a:pPr>
            <a:r>
              <a:rPr lang="en-US" dirty="0"/>
              <a:t>Do directors have the expertise to manage this transition or to run the resulting company?</a:t>
            </a:r>
            <a:endParaRPr dirty="0"/>
          </a:p>
          <a:p>
            <a:pPr marL="228600" lvl="0" indent="-228600" algn="l" rtl="0">
              <a:lnSpc>
                <a:spcPct val="90000"/>
              </a:lnSpc>
              <a:spcBef>
                <a:spcPts val="1000"/>
              </a:spcBef>
              <a:spcAft>
                <a:spcPts val="0"/>
              </a:spcAft>
              <a:buClr>
                <a:schemeClr val="dk1"/>
              </a:buClr>
              <a:buSzPts val="2800"/>
              <a:buChar char="•"/>
            </a:pPr>
            <a:r>
              <a:rPr lang="en-US" dirty="0"/>
              <a:t>However, it seems probable that </a:t>
            </a:r>
            <a:r>
              <a:rPr lang="en-US" dirty="0" err="1"/>
              <a:t>Syniad</a:t>
            </a:r>
            <a:r>
              <a:rPr lang="en-US" dirty="0"/>
              <a:t> has now reached a point where it can no longer thrive as a private company and its future must, inevitably, be very different from its past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Company Structure</a:t>
            </a:r>
            <a:endParaRPr/>
          </a:p>
        </p:txBody>
      </p:sp>
      <p:pic>
        <p:nvPicPr>
          <p:cNvPr id="101" name="Google Shape;101;p15" descr="anatomy of a sw house"/>
          <p:cNvPicPr preferRelativeResize="0">
            <a:picLocks noGrp="1"/>
          </p:cNvPicPr>
          <p:nvPr>
            <p:ph type="body" idx="1"/>
          </p:nvPr>
        </p:nvPicPr>
        <p:blipFill rotWithShape="1">
          <a:blip r:embed="rId3">
            <a:alphaModFix/>
          </a:blip>
          <a:srcRect/>
          <a:stretch/>
        </p:blipFill>
        <p:spPr>
          <a:xfrm>
            <a:off x="3198136" y="1825625"/>
            <a:ext cx="5795727"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The Operations Director is responsible for all the revenue earning operations of the company</a:t>
            </a:r>
            <a:endParaRPr dirty="0"/>
          </a:p>
          <a:p>
            <a:pPr marL="228600" lvl="0" indent="-228600" algn="l" rtl="0">
              <a:lnSpc>
                <a:spcPct val="90000"/>
              </a:lnSpc>
              <a:spcBef>
                <a:spcPts val="1000"/>
              </a:spcBef>
              <a:spcAft>
                <a:spcPts val="0"/>
              </a:spcAft>
              <a:buClr>
                <a:schemeClr val="dk1"/>
              </a:buClr>
              <a:buSzPts val="2800"/>
              <a:buChar char="•"/>
            </a:pPr>
            <a:r>
              <a:rPr lang="en-US" dirty="0"/>
              <a:t>He is also responsible for ensuring that the utilization of revenue earning staff is kept at a satisfactory level(no lazy workers, no under utilization)</a:t>
            </a:r>
            <a:endParaRPr dirty="0"/>
          </a:p>
          <a:p>
            <a:pPr marL="228600" lvl="0" indent="-228600" algn="l" rtl="0">
              <a:lnSpc>
                <a:spcPct val="90000"/>
              </a:lnSpc>
              <a:spcBef>
                <a:spcPts val="1000"/>
              </a:spcBef>
              <a:spcAft>
                <a:spcPts val="0"/>
              </a:spcAft>
              <a:buClr>
                <a:schemeClr val="dk1"/>
              </a:buClr>
              <a:buSzPts val="2800"/>
              <a:buChar char="•"/>
            </a:pPr>
            <a:r>
              <a:rPr lang="en-US" dirty="0"/>
              <a:t>Resources are available to carry out the projects that the company wins</a:t>
            </a:r>
            <a:endParaRPr dirty="0"/>
          </a:p>
          <a:p>
            <a:pPr marL="228600" lvl="0" indent="-228600" algn="l" rtl="0">
              <a:lnSpc>
                <a:spcPct val="90000"/>
              </a:lnSpc>
              <a:spcBef>
                <a:spcPts val="1000"/>
              </a:spcBef>
              <a:spcAft>
                <a:spcPts val="0"/>
              </a:spcAft>
              <a:buClr>
                <a:schemeClr val="dk1"/>
              </a:buClr>
              <a:buSzPts val="2800"/>
              <a:buChar char="•"/>
            </a:pPr>
            <a:r>
              <a:rPr lang="en-US" dirty="0"/>
              <a:t>The personnel reports to him.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a:picLocks noGrp="1"/>
          </p:cNvPicPr>
          <p:nvPr>
            <p:ph type="body" idx="1"/>
          </p:nvPr>
        </p:nvPicPr>
        <p:blipFill rotWithShape="1">
          <a:blip r:embed="rId3">
            <a:alphaModFix/>
          </a:blip>
          <a:srcRect/>
          <a:stretch/>
        </p:blipFill>
        <p:spPr>
          <a:xfrm>
            <a:off x="940904" y="1825625"/>
            <a:ext cx="928276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3600" dirty="0"/>
              <a:t>The Technical Director is responsible for:</a:t>
            </a:r>
            <a:endParaRPr sz="3600" dirty="0"/>
          </a:p>
          <a:p>
            <a:pPr marL="685800" lvl="1" indent="-228600" algn="l" rtl="0">
              <a:lnSpc>
                <a:spcPct val="90000"/>
              </a:lnSpc>
              <a:spcBef>
                <a:spcPts val="1000"/>
              </a:spcBef>
              <a:spcAft>
                <a:spcPts val="0"/>
              </a:spcAft>
              <a:buSzPts val="2800"/>
              <a:buChar char="•"/>
            </a:pPr>
            <a:r>
              <a:rPr lang="en-US" sz="3200" dirty="0">
                <a:solidFill>
                  <a:schemeClr val="tx1"/>
                </a:solidFill>
              </a:rPr>
              <a:t>quality management; </a:t>
            </a:r>
            <a:endParaRPr sz="3200" dirty="0">
              <a:solidFill>
                <a:schemeClr val="tx1"/>
              </a:solidFill>
            </a:endParaRPr>
          </a:p>
          <a:p>
            <a:pPr marL="685800" lvl="1" indent="-228600" algn="l" rtl="0">
              <a:lnSpc>
                <a:spcPct val="90000"/>
              </a:lnSpc>
              <a:spcBef>
                <a:spcPts val="1000"/>
              </a:spcBef>
              <a:spcAft>
                <a:spcPts val="0"/>
              </a:spcAft>
              <a:buSzPts val="2800"/>
              <a:buChar char="•"/>
            </a:pPr>
            <a:r>
              <a:rPr lang="en-US" sz="3200" dirty="0">
                <a:solidFill>
                  <a:schemeClr val="tx1"/>
                </a:solidFill>
              </a:rPr>
              <a:t> research and development; </a:t>
            </a:r>
            <a:endParaRPr sz="3200" dirty="0">
              <a:solidFill>
                <a:schemeClr val="tx1"/>
              </a:solidFill>
            </a:endParaRPr>
          </a:p>
          <a:p>
            <a:pPr marL="457200" lvl="1" indent="0" algn="l" rtl="0">
              <a:lnSpc>
                <a:spcPct val="90000"/>
              </a:lnSpc>
              <a:spcBef>
                <a:spcPts val="1000"/>
              </a:spcBef>
              <a:spcAft>
                <a:spcPts val="0"/>
              </a:spcAft>
              <a:buSzPts val="2800"/>
              <a:buNone/>
            </a:pPr>
            <a:r>
              <a:rPr lang="en-US" sz="3200" dirty="0">
                <a:solidFill>
                  <a:schemeClr val="tx1"/>
                </a:solidFill>
              </a:rPr>
              <a:t>• marketing at a technical level (e.g. arranging for staff to give papers at conferences, meetings, technical trainings); </a:t>
            </a:r>
            <a:endParaRPr sz="3200" dirty="0">
              <a:solidFill>
                <a:schemeClr val="tx1"/>
              </a:solidFill>
            </a:endParaRPr>
          </a:p>
          <a:p>
            <a:pPr marL="457200" lvl="1" indent="0" algn="l" rtl="0">
              <a:lnSpc>
                <a:spcPct val="90000"/>
              </a:lnSpc>
              <a:spcBef>
                <a:spcPts val="1000"/>
              </a:spcBef>
              <a:spcAft>
                <a:spcPts val="0"/>
              </a:spcAft>
              <a:buSzPts val="2800"/>
              <a:buNone/>
            </a:pPr>
            <a:r>
              <a:rPr lang="en-US" sz="3200" dirty="0">
                <a:solidFill>
                  <a:schemeClr val="tx1"/>
                </a:solidFill>
              </a:rPr>
              <a:t>• Technical training (as opposed to training in, say, project management or presentational skills, which are the responsibility of the personnel function).</a:t>
            </a:r>
            <a:endParaRPr sz="3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Conflict </a:t>
            </a:r>
            <a:endParaRPr/>
          </a:p>
          <a:p>
            <a:pPr marL="228600" lvl="0" indent="-50800" algn="l" rtl="0">
              <a:lnSpc>
                <a:spcPct val="90000"/>
              </a:lnSpc>
              <a:spcBef>
                <a:spcPts val="1000"/>
              </a:spcBef>
              <a:spcAft>
                <a:spcPts val="0"/>
              </a:spcAft>
              <a:buClr>
                <a:schemeClr val="dk1"/>
              </a:buClr>
              <a:buSzPts val="2800"/>
              <a:buNone/>
            </a:pPr>
            <a:endParaRPr/>
          </a:p>
        </p:txBody>
      </p:sp>
      <p:pic>
        <p:nvPicPr>
          <p:cNvPr id="127" name="Google Shape;127;p19"/>
          <p:cNvPicPr preferRelativeResize="0"/>
          <p:nvPr/>
        </p:nvPicPr>
        <p:blipFill rotWithShape="1">
          <a:blip r:embed="rId3">
            <a:alphaModFix/>
          </a:blip>
          <a:srcRect/>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1235558" y="5417378"/>
            <a:ext cx="760095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err="1"/>
              <a:t>Syniad’s</a:t>
            </a:r>
            <a:r>
              <a:rPr lang="en-US" dirty="0"/>
              <a:t> Organizational structure Type</a:t>
            </a:r>
            <a:endParaRPr dirty="0"/>
          </a:p>
        </p:txBody>
      </p:sp>
      <p:sp>
        <p:nvSpPr>
          <p:cNvPr id="134" name="Google Shape;134;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Functional division of responsibility</a:t>
            </a:r>
            <a:endParaRPr dirty="0"/>
          </a:p>
          <a:p>
            <a:pPr marL="228600" lvl="0" indent="-228600" algn="l" rtl="0">
              <a:lnSpc>
                <a:spcPct val="90000"/>
              </a:lnSpc>
              <a:spcBef>
                <a:spcPts val="1000"/>
              </a:spcBef>
              <a:spcAft>
                <a:spcPts val="0"/>
              </a:spcAft>
              <a:buClr>
                <a:schemeClr val="dk1"/>
              </a:buClr>
              <a:buSzPts val="2800"/>
              <a:buChar char="•"/>
            </a:pPr>
            <a:r>
              <a:rPr lang="en-US" dirty="0"/>
              <a:t>Geographical element ( represented by directors responsible for overseas operations)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Centralization vs Decentralization</a:t>
            </a:r>
            <a:endParaRPr dirty="0"/>
          </a:p>
        </p:txBody>
      </p:sp>
      <p:sp>
        <p:nvSpPr>
          <p:cNvPr id="140" name="Google Shape;14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dirty="0"/>
              <a:t>In theory at least, staff have a sense of belonging to a group and regard their group manager as the manager who is permanently responsible for their career in the company.</a:t>
            </a:r>
            <a:endParaRPr dirty="0"/>
          </a:p>
          <a:p>
            <a:pPr marL="228600" lvl="0" indent="-228600" algn="l" rtl="0">
              <a:lnSpc>
                <a:spcPct val="90000"/>
              </a:lnSpc>
              <a:spcBef>
                <a:spcPts val="1000"/>
              </a:spcBef>
              <a:spcAft>
                <a:spcPts val="0"/>
              </a:spcAft>
              <a:buClr>
                <a:schemeClr val="dk1"/>
              </a:buClr>
              <a:buSzPct val="100000"/>
              <a:buChar char="•"/>
            </a:pPr>
            <a:r>
              <a:rPr lang="en-US" dirty="0"/>
              <a:t> In practice, because projects often require expertise from more than one group, staff often find themselves working on projects for groups other than the one to which they belong, and the sense of group identity is diluted</a:t>
            </a:r>
            <a:endParaRPr dirty="0"/>
          </a:p>
          <a:p>
            <a:pPr marL="228600" lvl="0" indent="-228600" algn="l" rtl="0">
              <a:lnSpc>
                <a:spcPct val="90000"/>
              </a:lnSpc>
              <a:spcBef>
                <a:spcPts val="1000"/>
              </a:spcBef>
              <a:spcAft>
                <a:spcPts val="0"/>
              </a:spcAft>
              <a:buClr>
                <a:schemeClr val="dk1"/>
              </a:buClr>
              <a:buSzPct val="100000"/>
              <a:buChar char="•"/>
            </a:pPr>
            <a:r>
              <a:rPr lang="en-US" dirty="0"/>
              <a:t>In a company of the size of </a:t>
            </a:r>
            <a:r>
              <a:rPr lang="en-US" dirty="0" err="1"/>
              <a:t>Syniad</a:t>
            </a:r>
            <a:r>
              <a:rPr lang="en-US" dirty="0"/>
              <a:t>, the distinction between centralization and decentralization has little meaning. Centralized policies and procedures are widely used but they have usually been developed within one part of the company and have been adopted by general consent.</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12213</TotalTime>
  <Words>1401</Words>
  <Application>Microsoft Office PowerPoint</Application>
  <PresentationFormat>Widescreen</PresentationFormat>
  <Paragraphs>115</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Anatomy of a Software House</vt:lpstr>
      <vt:lpstr>Introduction(The Company)</vt:lpstr>
      <vt:lpstr>Company Structure</vt:lpstr>
      <vt:lpstr>Operation Director</vt:lpstr>
      <vt:lpstr>Operation Director</vt:lpstr>
      <vt:lpstr>Technical Director</vt:lpstr>
      <vt:lpstr>Technical Director</vt:lpstr>
      <vt:lpstr>Syniad’s Organizational structure Type</vt:lpstr>
      <vt:lpstr>Centralization vs Decentralization</vt:lpstr>
      <vt:lpstr>Management of Staff</vt:lpstr>
      <vt:lpstr>Management of Staff</vt:lpstr>
      <vt:lpstr>Management of Staff</vt:lpstr>
      <vt:lpstr>Management of Staff</vt:lpstr>
      <vt:lpstr>Producing the Budget</vt:lpstr>
      <vt:lpstr>Producing the Budget</vt:lpstr>
      <vt:lpstr>Producing the Budget</vt:lpstr>
      <vt:lpstr>PowerPoint Presentation</vt:lpstr>
      <vt:lpstr>Producing the Budget</vt:lpstr>
      <vt:lpstr>Monitoring Financial Performance</vt:lpstr>
      <vt:lpstr>Costs and Revenue</vt:lpstr>
      <vt:lpstr>Project Costing</vt:lpstr>
      <vt:lpstr>Sales</vt:lpstr>
      <vt:lpstr>Sales</vt:lpstr>
      <vt:lpstr>Long Term Planning</vt:lpstr>
      <vt:lpstr>Long Term Planning</vt:lpstr>
      <vt:lpstr>PowerPoint Presentation</vt:lpstr>
      <vt:lpstr>PowerPoint Presentation</vt:lpstr>
      <vt:lpstr>Long Term Planning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cp:lastModifiedBy>L215463Muhammad ALi</cp:lastModifiedBy>
  <cp:revision>10</cp:revision>
  <dcterms:modified xsi:type="dcterms:W3CDTF">2024-11-03T11:20:55Z</dcterms:modified>
</cp:coreProperties>
</file>