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D9CF8-D8F3-4230-A67F-1E678DF8A7F8}" v="216" dt="2023-01-22T08:08:47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/>
                <a:cs typeface="Calibri Light"/>
              </a:rPr>
              <a:t>PRINCIPLES OF LEADERSHIP</a:t>
            </a:r>
            <a:r>
              <a:rPr lang="en-US" dirty="0">
                <a:latin typeface="Times New Roman"/>
                <a:cs typeface="Calibri Light"/>
              </a:rPr>
              <a:t/>
            </a:r>
            <a:br>
              <a:rPr lang="en-US" dirty="0">
                <a:latin typeface="Times New Roman"/>
                <a:cs typeface="Calibri Light"/>
              </a:rPr>
            </a:br>
            <a:r>
              <a:rPr lang="en-US" dirty="0">
                <a:latin typeface="Times New Roman"/>
                <a:cs typeface="Calibri Light"/>
              </a:rPr>
              <a:t/>
            </a:r>
            <a:br>
              <a:rPr lang="en-US" dirty="0">
                <a:latin typeface="Times New Roman"/>
                <a:cs typeface="Calibri Light"/>
              </a:rPr>
            </a:br>
            <a:r>
              <a:rPr lang="en-US" sz="4800" dirty="0">
                <a:latin typeface="Times New Roman"/>
                <a:cs typeface="Calibri Light"/>
              </a:rPr>
              <a:t>FOLLOWERSHIP</a:t>
            </a:r>
            <a:endParaRPr lang="en-US" dirty="0">
              <a:latin typeface="Times New Roman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7728" y="3990227"/>
            <a:ext cx="6130271" cy="2273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>
                <a:latin typeface="Times New Roman"/>
                <a:cs typeface="Calibri"/>
              </a:rPr>
              <a:t>SPRING </a:t>
            </a:r>
            <a:r>
              <a:rPr lang="en-US" dirty="0">
                <a:latin typeface="Times New Roman"/>
                <a:cs typeface="Calibri"/>
              </a:rPr>
              <a:t>2023</a:t>
            </a:r>
          </a:p>
          <a:p>
            <a:r>
              <a:rPr lang="en-US" dirty="0" smtClean="0">
                <a:latin typeface="Times New Roman"/>
                <a:cs typeface="Calibri"/>
              </a:rPr>
              <a:t>CHAPTER 07</a:t>
            </a:r>
            <a:endParaRPr lang="en-US" dirty="0">
              <a:latin typeface="Times New Roman"/>
              <a:cs typeface="Calibri"/>
            </a:endParaRPr>
          </a:p>
          <a:p>
            <a:r>
              <a:rPr lang="en-US" dirty="0" smtClean="0">
                <a:latin typeface="Times New Roman"/>
                <a:cs typeface="Calibri"/>
              </a:rPr>
              <a:t>FAREED </a:t>
            </a:r>
            <a:r>
              <a:rPr lang="en-US" dirty="0">
                <a:latin typeface="Times New Roman"/>
                <a:cs typeface="Calibri"/>
              </a:rPr>
              <a:t>QURESHI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9" t="17896"/>
          <a:stretch/>
        </p:blipFill>
        <p:spPr>
          <a:xfrm>
            <a:off x="1105989" y="3702808"/>
            <a:ext cx="4990011" cy="28488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0957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TYPOLIGIES OF FOLLOWERSHIP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293778"/>
              </p:ext>
            </p:extLst>
          </p:nvPr>
        </p:nvGraphicFramePr>
        <p:xfrm>
          <a:off x="838200" y="1825623"/>
          <a:ext cx="10515600" cy="41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929433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72616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09136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17040172"/>
                    </a:ext>
                  </a:extLst>
                </a:gridCol>
              </a:tblGrid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Zaleznik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(1965)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Kelley (1992)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Chaleff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(1995)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Kellerman (2008)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86517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Withdrawn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Alienated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206579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Masochistic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Bystander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40113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Compulsive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Conformist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11946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Impulsive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Pragmatist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Partner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172057"/>
                  </a:ext>
                </a:extLst>
              </a:tr>
              <a:tr h="697215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Exemplary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Diehard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3349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6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52062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Zaleznik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(1965) Typology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464" y="1796216"/>
            <a:ext cx="5502382" cy="4570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2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0957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Kelley (1992) Typology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257" y="1444655"/>
            <a:ext cx="6651913" cy="51292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0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22190"/>
            <a:ext cx="10515600" cy="1325563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Chaleff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(1995) Typology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274" y="1598926"/>
            <a:ext cx="7156589" cy="50138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873" y="587829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Kellerman (2008) Typology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531" y="2367896"/>
            <a:ext cx="10240610" cy="24914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1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706140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PERSPECTIVES ON FOLLOWERSHIP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390" y="224145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1: Followers get the job done.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2: Followers work in the best interest of the organization’s mission.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3: Followers challenge leaders.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4: Followers support the leaders.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5: Followers learn from leaders.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724703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 AND DESTRUCTIVE LEADERSHIP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70" y="2187140"/>
            <a:ext cx="11062063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are passive or submissive, their inaction can contribute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unfettered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and unintentionally support toxic leaders.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create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contexts that are unhealthy and make it possible for leaders who are not interested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good to thrive.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act in ways that contribute to the power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destructive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 and their goals, it can have a debilitating impact on not just the group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organization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serve, but the followers as well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Toxic, or harmful, leaders are leaders who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dysfunctional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characteristics and engage in numerous destructive behaviors. Yet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people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them.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195" y="839697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DO PEOPLE FOLLOW BAD LEADERS?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5260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need for reassuring authority figures.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need for security and certainty.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need to feel chosen or special.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need for membership in the human community.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fear of ostracism, isolation and social death.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fear of powerlessness to challenge a bad leader.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893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IS ALL FOR TODAY 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96" y="365125"/>
            <a:ext cx="7309450" cy="1339940"/>
          </a:xfrm>
        </p:spPr>
        <p:txBody>
          <a:bodyPr/>
          <a:lstStyle/>
          <a:p>
            <a:r>
              <a:rPr lang="en-US" dirty="0">
                <a:latin typeface="Times New Roman"/>
                <a:cs typeface="Calibri Light"/>
              </a:rPr>
              <a:t>INTRODUCTION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823" y="1609965"/>
            <a:ext cx="11234467" cy="50270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Calibri"/>
              </a:rPr>
              <a:t>The process of leading requires the process of following.</a:t>
            </a:r>
          </a:p>
          <a:p>
            <a:r>
              <a:rPr lang="en-US" sz="2400" dirty="0">
                <a:latin typeface="Times New Roman"/>
                <a:cs typeface="Calibri"/>
              </a:rPr>
              <a:t>Understanding of leadership is incomplete without the understanding of the process of following. 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For many people, being a follower and the process of followership have negative connotations. What could be the reasons? </a:t>
            </a:r>
          </a:p>
          <a:p>
            <a:pPr lvl="1"/>
            <a:r>
              <a:rPr lang="en-US" sz="2000" dirty="0">
                <a:latin typeface="Times New Roman"/>
                <a:ea typeface="+mn-lt"/>
                <a:cs typeface="Times New Roman"/>
              </a:rPr>
              <a:t>people do not find followership as compelling as leadership. </a:t>
            </a:r>
          </a:p>
          <a:p>
            <a:pPr lvl="1"/>
            <a:r>
              <a:rPr lang="en-US" sz="2000" dirty="0">
                <a:latin typeface="Times New Roman"/>
                <a:ea typeface="+mn-lt"/>
                <a:cs typeface="Times New Roman"/>
              </a:rPr>
              <a:t>Leaders, rather than followers, have always taken center stage.</a:t>
            </a:r>
          </a:p>
          <a:p>
            <a:pPr lvl="1"/>
            <a:r>
              <a:rPr lang="en-US" sz="2000" dirty="0">
                <a:latin typeface="Times New Roman"/>
                <a:ea typeface="+mn-lt"/>
                <a:cs typeface="Times New Roman"/>
              </a:rPr>
              <a:t>When people apply for jobs, they are asked to describe their leadership abilities, not their followership activities. 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Clearly, it is leadership skills that are applauded by society, not followership skills. </a:t>
            </a: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It is just simply more intriguing to talk about how leaders use power than to talk about how followers respond to power.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2" y="307616"/>
            <a:ext cx="5584167" cy="13399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7436"/>
            <a:ext cx="11176958" cy="522835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Traditionally, leadership research has focused on leaders’ traits, roles, and behaviors because leaders are viewed as the causal agents for organizational change.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At the same time, the impact of followers on organizational outcomes has not been generally addressed.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Researchers often conceptualize leadership as a leader-centric process, emphasizing the role of the leader rather than the role of </a:t>
            </a:r>
            <a:r>
              <a:rPr lang="en-US" sz="2400" dirty="0" smtClean="0">
                <a:latin typeface="Times New Roman"/>
                <a:ea typeface="+mn-lt"/>
                <a:cs typeface="Times New Roman"/>
              </a:rPr>
              <a:t>the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ea typeface="+mn-lt"/>
                <a:cs typeface="Times New Roman"/>
              </a:rPr>
              <a:t>follower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. </a:t>
            </a:r>
            <a:endParaRPr lang="en-US" sz="2400" dirty="0" smtClean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2400" dirty="0" smtClean="0">
                <a:latin typeface="Times New Roman"/>
                <a:ea typeface="+mn-lt"/>
                <a:cs typeface="Times New Roman"/>
              </a:rPr>
              <a:t>Furthermore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, little research has conceptualized leadership as a shared process involving the interdependence between leaders and followers in a shared relationship.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Even though followers share in the overall leadership process, the nature of their role has not been scrutinized. </a:t>
            </a:r>
          </a:p>
          <a:p>
            <a:pPr algn="just"/>
            <a:r>
              <a:rPr lang="en-US" sz="2400" dirty="0">
                <a:latin typeface="Times New Roman"/>
                <a:ea typeface="+mn-lt"/>
                <a:cs typeface="Times New Roman"/>
              </a:rPr>
              <a:t>In effect, followership has rarely been studied as a central variable in the leadership process.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09577"/>
            <a:ext cx="7286897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INDICATION OF CHANGE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88189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 is also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attention now because of three major works devoted exclusively to the process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following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 of Followership: How Great Followers Create Great Leaders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Organizations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Riggio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Chaleff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Lipman-Blumen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(2008),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Are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Change and Changing Leaders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Kellerman (2008), and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It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Why Do People Follow?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Lapierre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Carsten (2014).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books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the spotlight on followership and helped to establish it as a legitimate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significant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study.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6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AND UNCRITICAL THINKING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Thinking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independently and being mindful of the effects of one’s own and other people’s behavior on achieving the organization’s vision.</a:t>
            </a:r>
          </a:p>
          <a:p>
            <a:pPr>
              <a:buFontTx/>
              <a:buNone/>
            </a:pP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Uncritical Thinking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Failing to consider possibilities beyond what one is told; accepting the leader’s ideas without thinking.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5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POWER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D4ECF307-B73B-C105-7976-681164C79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559174"/>
              </p:ext>
            </p:extLst>
          </p:nvPr>
        </p:nvGraphicFramePr>
        <p:xfrm>
          <a:off x="616132" y="1690688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031">
                  <a:extLst>
                    <a:ext uri="{9D8B030D-6E8A-4147-A177-3AD203B41FA5}">
                      <a16:colId xmlns:a16="http://schemas.microsoft.com/office/drawing/2014/main" val="3955741979"/>
                    </a:ext>
                  </a:extLst>
                </a:gridCol>
                <a:gridCol w="8188569">
                  <a:extLst>
                    <a:ext uri="{9D8B030D-6E8A-4147-A177-3AD203B41FA5}">
                      <a16:colId xmlns:a16="http://schemas.microsoft.com/office/drawing/2014/main" val="11686928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0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Followers’ identification and liking for the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Followers’ perceptions of leader’s competence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65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Legitimate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Associated with having status or formal job authority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14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from having the capacity to provide rewards to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21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Coercive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from having the capacity to penalize or punish others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5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from possessing knowledge that others want or need.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252037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84925F9E-3234-6CBA-AF65-C5D477297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87796"/>
              </p:ext>
            </p:extLst>
          </p:nvPr>
        </p:nvGraphicFramePr>
        <p:xfrm>
          <a:off x="1540635" y="4697731"/>
          <a:ext cx="331372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724">
                  <a:extLst>
                    <a:ext uri="{9D8B030D-6E8A-4147-A177-3AD203B41FA5}">
                      <a16:colId xmlns:a16="http://schemas.microsoft.com/office/drawing/2014/main" val="1011533758"/>
                    </a:ext>
                  </a:extLst>
                </a:gridCol>
              </a:tblGrid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73837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Legitimate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9530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50357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Coercive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951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11027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609A65C-B77E-F62F-673B-6EF2EA235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274380"/>
              </p:ext>
            </p:extLst>
          </p:nvPr>
        </p:nvGraphicFramePr>
        <p:xfrm>
          <a:off x="5843004" y="4697731"/>
          <a:ext cx="3313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724">
                  <a:extLst>
                    <a:ext uri="{9D8B030D-6E8A-4147-A177-3AD203B41FA5}">
                      <a16:colId xmlns:a16="http://schemas.microsoft.com/office/drawing/2014/main" val="1011533758"/>
                    </a:ext>
                  </a:extLst>
                </a:gridCol>
              </a:tblGrid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73837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Referent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43835"/>
                  </a:ext>
                </a:extLst>
              </a:tr>
              <a:tr h="3606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Expert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1065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3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36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FOLLOWERSHIP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40" y="1444655"/>
            <a:ext cx="10515600" cy="541334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Followership 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process whereby an individual or individuals accept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influence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others to accomplish a common goal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followers comply with the directions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wishes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leaders—they defer to leaders’ power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with it a responsibility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consider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morality of one’s actions and the rightness or wrongness of the outcomes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does as a follower.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leaders work together to achieve common goals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share a moral obligation regarding those goals.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perspectives: Role-based and Relational-based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3017" y="1369084"/>
            <a:ext cx="1848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2400" dirty="0"/>
              <a:t>پیروکار، مقلد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61658" y="1830749"/>
            <a:ext cx="171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2400" dirty="0" smtClean="0"/>
              <a:t>پیروی،تقلید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7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1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PERSPECTIVE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18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focuses on followers in regard to the typical roles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 while occupying a formal or informal position within a hierarchical system.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a staff planning meeting, some people are very helpful to the group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energy and offer insightful suggestions regarding how the group might proceed.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role as engaged followers, in this case, has a positive impact on the meeting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outcomes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role-based approach is on the roles and styles of followers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behaviors affect the leader and organizational outcomes.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DF5D2-742C-D818-1379-B1C7002F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78" y="36512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RELATIONAL-BASED PERSPECTIVE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4242-F002-8F8A-D668-06F1AD20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073" y="1690687"/>
            <a:ext cx="11101251" cy="494524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followership emerges 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 and followers and stresses the interplay between following and leading.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focusing on roles, it focuses on the interpersonal process and 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person’s attempt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influence and the other person’s response to these influence attempts.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occurs within the interpersonal context of people exerting influence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responding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those influence attempts.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relational-based approach, followership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interpersonal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to specific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846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PRINCIPLES OF LEADERSHIP  FOLLOWERSHIP</vt:lpstr>
      <vt:lpstr>INTRODUCTION</vt:lpstr>
      <vt:lpstr>INTRODUCTION</vt:lpstr>
      <vt:lpstr>INDICATION OF CHANGE</vt:lpstr>
      <vt:lpstr>CRITICAL AND UNCRITICAL THINKING</vt:lpstr>
      <vt:lpstr>SOURCES OF POWER</vt:lpstr>
      <vt:lpstr>DEFINITION OF FOLLOWERSHIP</vt:lpstr>
      <vt:lpstr>ROLE-BASED PERSPECTIVE</vt:lpstr>
      <vt:lpstr>RELATIONAL-BASED PERSPECTIVE</vt:lpstr>
      <vt:lpstr>TYPOLIGIES OF FOLLOWERSHIP</vt:lpstr>
      <vt:lpstr>Zaleznik (1965) Typology</vt:lpstr>
      <vt:lpstr>Kelley (1992) Typology</vt:lpstr>
      <vt:lpstr>Chaleff (1995) Typology</vt:lpstr>
      <vt:lpstr>Kellerman (2008) Typology</vt:lpstr>
      <vt:lpstr>NEW PERSPECTIVES ON FOLLOWERSHIP</vt:lpstr>
      <vt:lpstr>FOLLOWERSHIP AND DESTRUCTIVE LEADERSHIP</vt:lpstr>
      <vt:lpstr>WHY DO PEOPLE FOLLOW BAD LEADERS? </vt:lpstr>
      <vt:lpstr>THAT IS ALL FOR TODAY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Fareed Qureshi</dc:creator>
  <cp:keywords>Final</cp:keywords>
  <cp:lastModifiedBy>Fareed</cp:lastModifiedBy>
  <cp:revision>115</cp:revision>
  <dcterms:created xsi:type="dcterms:W3CDTF">2023-01-22T07:52:41Z</dcterms:created>
  <dcterms:modified xsi:type="dcterms:W3CDTF">2023-03-10T18:22:31Z</dcterms:modified>
</cp:coreProperties>
</file>