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B9602-BEB0-4302-B7EE-59CC3271ED9F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8DA09A-A1F6-46B8-A1B6-90D62D26A1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Recognize</a:t>
          </a:r>
        </a:p>
      </dgm:t>
    </dgm:pt>
    <dgm:pt modelId="{384C61DB-BF0F-4D5C-A1D5-3F4642D25443}" type="parTrans" cxnId="{FF5353AE-DEFA-44B6-BA29-8B2299BEC2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A17A05-6D81-4805-B117-CE2D25323B41}" type="sibTrans" cxnId="{FF5353AE-DEFA-44B6-BA29-8B2299BEC2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E94AEE-5DEB-4273-BC23-D788562352C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Recognize your natural leadership frame of reference and how you can expand your perspective.</a:t>
          </a:r>
        </a:p>
      </dgm:t>
    </dgm:pt>
    <dgm:pt modelId="{BC592866-F158-464F-AD3E-0C02E5C67C65}" type="parTrans" cxnId="{57976C3E-9840-4DE6-A569-FA1F9B01AA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B5A74-5C8B-4558-97FC-C87AE6068486}" type="sibTrans" cxnId="{57976C3E-9840-4DE6-A569-FA1F9B01AA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A06B31-A849-46AD-AF09-649C5552CB7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gm:t>
    </dgm:pt>
    <dgm:pt modelId="{CC61AF51-97F5-4EB4-9530-88A58E99E141}" type="parTrans" cxnId="{415E3690-A645-4194-A9C7-45EACBA212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D8C039-E0A9-4F67-81E4-BA5114904F3A}" type="sibTrans" cxnId="{415E3690-A645-4194-A9C7-45EACBA212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00B35-294F-4551-A69C-6780D5B7BA9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 power and politics to help accomplish important organizational goals.</a:t>
          </a:r>
        </a:p>
      </dgm:t>
    </dgm:pt>
    <dgm:pt modelId="{26B87747-A544-49F1-BAD2-55F0994D6596}" type="parTrans" cxnId="{45E8A502-6AE4-4CFC-A7DB-BB2BCB09AEF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880F8-8633-4D49-909C-2B1248D46B4F}" type="sibTrans" cxnId="{45E8A502-6AE4-4CFC-A7DB-BB2BCB09AEF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F7687C-23AA-4824-BDFF-7E138C93A8A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Identify</a:t>
          </a:r>
        </a:p>
      </dgm:t>
    </dgm:pt>
    <dgm:pt modelId="{6CF759AE-478E-4F0B-8A5C-C98E2BE5B909}" type="parTrans" cxnId="{915FA44F-421D-4804-9768-ABD07D467C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C29ABA-B4EB-4D96-BDC5-F2375C4E7705}" type="sibTrans" cxnId="{915FA44F-421D-4804-9768-ABD07D467C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F58AD-B32B-417D-A2FB-5DD1F0B3FEC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Identify types and sources of power in organizations and know how to increase power through political activity.</a:t>
          </a:r>
        </a:p>
      </dgm:t>
    </dgm:pt>
    <dgm:pt modelId="{5E9D7AF2-F074-401B-900D-98B1CD296A41}" type="parTrans" cxnId="{54FC6A32-2ED4-4B8D-BA02-C676B2C70D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41270D-E45B-408A-8CFE-29D0ADB5E821}" type="sibTrans" cxnId="{54FC6A32-2ED4-4B8D-BA02-C676B2C70D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A59938-1919-4F17-AC0E-F0E5C9964D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gm:t>
    </dgm:pt>
    <dgm:pt modelId="{37714AC4-B2A0-4188-A7E6-AB1C55F1E6C7}" type="parTrans" cxnId="{8486CB05-BF21-4A28-BDAA-6B31D4D8D7C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7EAF6E-4062-4A83-BBF2-F026943A1BC1}" type="sibTrans" cxnId="{8486CB05-BF21-4A28-BDAA-6B31D4D8D7C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30A9-B2A7-4C80-AD06-1516A2D1039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 the influence tactics of rational persuasion, friendliness, reciprocity, developing allies, direct appeal, and scarcity.</a:t>
          </a:r>
        </a:p>
      </dgm:t>
    </dgm:pt>
    <dgm:pt modelId="{848E1F2F-394F-474B-9157-56BAC9D992C0}" type="parTrans" cxnId="{454F1471-5B3A-45F5-9D67-EAC28E8B17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6590AC-CFA4-423D-8058-78329B761C73}" type="sibTrans" cxnId="{454F1471-5B3A-45F5-9D67-EAC28E8B17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738491-225C-4C00-B867-C4C0A674B6B5}" type="pres">
      <dgm:prSet presAssocID="{BF7B9602-BEB0-4302-B7EE-59CC3271ED9F}" presName="linearFlow" presStyleCnt="0">
        <dgm:presLayoutVars>
          <dgm:dir/>
          <dgm:animLvl val="lvl"/>
          <dgm:resizeHandles val="exact"/>
        </dgm:presLayoutVars>
      </dgm:prSet>
      <dgm:spPr/>
    </dgm:pt>
    <dgm:pt modelId="{A1461620-BCE7-4F1D-B502-598828CCD6A3}" type="pres">
      <dgm:prSet presAssocID="{D58DA09A-A1F6-46B8-A1B6-90D62D26A1D2}" presName="composite" presStyleCnt="0"/>
      <dgm:spPr/>
    </dgm:pt>
    <dgm:pt modelId="{D291DB07-1580-46BE-82C6-CA4E0191FA63}" type="pres">
      <dgm:prSet presAssocID="{D58DA09A-A1F6-46B8-A1B6-90D62D26A1D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9368901-2065-43B5-B624-52151FA3C475}" type="pres">
      <dgm:prSet presAssocID="{D58DA09A-A1F6-46B8-A1B6-90D62D26A1D2}" presName="descendantText" presStyleLbl="alignAcc1" presStyleIdx="0" presStyleCnt="4">
        <dgm:presLayoutVars>
          <dgm:bulletEnabled val="1"/>
        </dgm:presLayoutVars>
      </dgm:prSet>
      <dgm:spPr/>
    </dgm:pt>
    <dgm:pt modelId="{B4CA66CC-9F2A-47F4-85D4-7679BAB69461}" type="pres">
      <dgm:prSet presAssocID="{08A17A05-6D81-4805-B117-CE2D25323B41}" presName="sp" presStyleCnt="0"/>
      <dgm:spPr/>
    </dgm:pt>
    <dgm:pt modelId="{D7FE3DD3-C8D5-46DA-A8B1-E8312C32677A}" type="pres">
      <dgm:prSet presAssocID="{7CA06B31-A849-46AD-AF09-649C5552CB7E}" presName="composite" presStyleCnt="0"/>
      <dgm:spPr/>
    </dgm:pt>
    <dgm:pt modelId="{77A92840-F2E6-4FC9-8E1D-6993567409E5}" type="pres">
      <dgm:prSet presAssocID="{7CA06B31-A849-46AD-AF09-649C5552CB7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2C2FDA3-28F4-4037-8D00-A8EC55E40FA8}" type="pres">
      <dgm:prSet presAssocID="{7CA06B31-A849-46AD-AF09-649C5552CB7E}" presName="descendantText" presStyleLbl="alignAcc1" presStyleIdx="1" presStyleCnt="4">
        <dgm:presLayoutVars>
          <dgm:bulletEnabled val="1"/>
        </dgm:presLayoutVars>
      </dgm:prSet>
      <dgm:spPr/>
    </dgm:pt>
    <dgm:pt modelId="{0618D3A0-DA2D-401C-99EB-8E08471DA5BB}" type="pres">
      <dgm:prSet presAssocID="{01D8C039-E0A9-4F67-81E4-BA5114904F3A}" presName="sp" presStyleCnt="0"/>
      <dgm:spPr/>
    </dgm:pt>
    <dgm:pt modelId="{7141C9D3-CA6B-42AA-9DB2-B601474EFC87}" type="pres">
      <dgm:prSet presAssocID="{42F7687C-23AA-4824-BDFF-7E138C93A8A0}" presName="composite" presStyleCnt="0"/>
      <dgm:spPr/>
    </dgm:pt>
    <dgm:pt modelId="{B4F33D03-AB6F-4200-BF72-7E17BC36E136}" type="pres">
      <dgm:prSet presAssocID="{42F7687C-23AA-4824-BDFF-7E138C93A8A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96A7AA2-12C5-4729-B16E-E06AECA4BF19}" type="pres">
      <dgm:prSet presAssocID="{42F7687C-23AA-4824-BDFF-7E138C93A8A0}" presName="descendantText" presStyleLbl="alignAcc1" presStyleIdx="2" presStyleCnt="4">
        <dgm:presLayoutVars>
          <dgm:bulletEnabled val="1"/>
        </dgm:presLayoutVars>
      </dgm:prSet>
      <dgm:spPr/>
    </dgm:pt>
    <dgm:pt modelId="{AA83652E-A92D-4D63-8712-9A05ABCD51BA}" type="pres">
      <dgm:prSet presAssocID="{B3C29ABA-B4EB-4D96-BDC5-F2375C4E7705}" presName="sp" presStyleCnt="0"/>
      <dgm:spPr/>
    </dgm:pt>
    <dgm:pt modelId="{F4981DE9-F9AA-47D7-8D58-B4E3782CC822}" type="pres">
      <dgm:prSet presAssocID="{30A59938-1919-4F17-AC0E-F0E5C9964DA7}" presName="composite" presStyleCnt="0"/>
      <dgm:spPr/>
    </dgm:pt>
    <dgm:pt modelId="{89A0901C-5CC8-45AE-9595-77707E9F42BE}" type="pres">
      <dgm:prSet presAssocID="{30A59938-1919-4F17-AC0E-F0E5C9964DA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D9387D8-672A-4E50-BEC9-2AF498EB7A09}" type="pres">
      <dgm:prSet presAssocID="{30A59938-1919-4F17-AC0E-F0E5C9964DA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5E8A502-6AE4-4CFC-A7DB-BB2BCB09AEFC}" srcId="{7CA06B31-A849-46AD-AF09-649C5552CB7E}" destId="{DD100B35-294F-4551-A69C-6780D5B7BA9E}" srcOrd="0" destOrd="0" parTransId="{26B87747-A544-49F1-BAD2-55F0994D6596}" sibTransId="{338880F8-8633-4D49-909C-2B1248D46B4F}"/>
    <dgm:cxn modelId="{8486CB05-BF21-4A28-BDAA-6B31D4D8D7C7}" srcId="{BF7B9602-BEB0-4302-B7EE-59CC3271ED9F}" destId="{30A59938-1919-4F17-AC0E-F0E5C9964DA7}" srcOrd="3" destOrd="0" parTransId="{37714AC4-B2A0-4188-A7E6-AB1C55F1E6C7}" sibTransId="{957EAF6E-4062-4A83-BBF2-F026943A1BC1}"/>
    <dgm:cxn modelId="{54FC6A32-2ED4-4B8D-BA02-C676B2C70DD9}" srcId="{42F7687C-23AA-4824-BDFF-7E138C93A8A0}" destId="{833F58AD-B32B-417D-A2FB-5DD1F0B3FEC2}" srcOrd="0" destOrd="0" parTransId="{5E9D7AF2-F074-401B-900D-98B1CD296A41}" sibTransId="{5541270D-E45B-408A-8CFE-29D0ADB5E821}"/>
    <dgm:cxn modelId="{E3FA5737-7377-46EE-B422-79F5ABAB76D0}" type="presOf" srcId="{BF7B9602-BEB0-4302-B7EE-59CC3271ED9F}" destId="{C8738491-225C-4C00-B867-C4C0A674B6B5}" srcOrd="0" destOrd="0" presId="urn:microsoft.com/office/officeart/2005/8/layout/chevron2"/>
    <dgm:cxn modelId="{6960193E-C3B1-46A0-A029-6BFDE52FDE04}" type="presOf" srcId="{42F7687C-23AA-4824-BDFF-7E138C93A8A0}" destId="{B4F33D03-AB6F-4200-BF72-7E17BC36E136}" srcOrd="0" destOrd="0" presId="urn:microsoft.com/office/officeart/2005/8/layout/chevron2"/>
    <dgm:cxn modelId="{57976C3E-9840-4DE6-A569-FA1F9B01AA5D}" srcId="{D58DA09A-A1F6-46B8-A1B6-90D62D26A1D2}" destId="{BAE94AEE-5DEB-4273-BC23-D788562352CB}" srcOrd="0" destOrd="0" parTransId="{BC592866-F158-464F-AD3E-0C02E5C67C65}" sibTransId="{218B5A74-5C8B-4558-97FC-C87AE6068486}"/>
    <dgm:cxn modelId="{7CB51E49-CBA8-450D-9D27-C813048F9717}" type="presOf" srcId="{DD100B35-294F-4551-A69C-6780D5B7BA9E}" destId="{F2C2FDA3-28F4-4037-8D00-A8EC55E40FA8}" srcOrd="0" destOrd="0" presId="urn:microsoft.com/office/officeart/2005/8/layout/chevron2"/>
    <dgm:cxn modelId="{915FA44F-421D-4804-9768-ABD07D467C06}" srcId="{BF7B9602-BEB0-4302-B7EE-59CC3271ED9F}" destId="{42F7687C-23AA-4824-BDFF-7E138C93A8A0}" srcOrd="2" destOrd="0" parTransId="{6CF759AE-478E-4F0B-8A5C-C98E2BE5B909}" sibTransId="{B3C29ABA-B4EB-4D96-BDC5-F2375C4E7705}"/>
    <dgm:cxn modelId="{454F1471-5B3A-45F5-9D67-EAC28E8B17F2}" srcId="{30A59938-1919-4F17-AC0E-F0E5C9964DA7}" destId="{CCF630A9-B2A7-4C80-AD06-1516A2D10394}" srcOrd="0" destOrd="0" parTransId="{848E1F2F-394F-474B-9157-56BAC9D992C0}" sibTransId="{BA6590AC-CFA4-423D-8058-78329B761C73}"/>
    <dgm:cxn modelId="{3108A659-118B-4EB9-BF2C-E5543E7DA7B8}" type="presOf" srcId="{D58DA09A-A1F6-46B8-A1B6-90D62D26A1D2}" destId="{D291DB07-1580-46BE-82C6-CA4E0191FA63}" srcOrd="0" destOrd="0" presId="urn:microsoft.com/office/officeart/2005/8/layout/chevron2"/>
    <dgm:cxn modelId="{415E3690-A645-4194-A9C7-45EACBA21281}" srcId="{BF7B9602-BEB0-4302-B7EE-59CC3271ED9F}" destId="{7CA06B31-A849-46AD-AF09-649C5552CB7E}" srcOrd="1" destOrd="0" parTransId="{CC61AF51-97F5-4EB4-9530-88A58E99E141}" sibTransId="{01D8C039-E0A9-4F67-81E4-BA5114904F3A}"/>
    <dgm:cxn modelId="{B30FBE9C-E1BA-415E-AFB0-733C47FE35FB}" type="presOf" srcId="{BAE94AEE-5DEB-4273-BC23-D788562352CB}" destId="{69368901-2065-43B5-B624-52151FA3C475}" srcOrd="0" destOrd="0" presId="urn:microsoft.com/office/officeart/2005/8/layout/chevron2"/>
    <dgm:cxn modelId="{A6B83EA2-68FC-414D-B174-D7D699C0ACC0}" type="presOf" srcId="{833F58AD-B32B-417D-A2FB-5DD1F0B3FEC2}" destId="{296A7AA2-12C5-4729-B16E-E06AECA4BF19}" srcOrd="0" destOrd="0" presId="urn:microsoft.com/office/officeart/2005/8/layout/chevron2"/>
    <dgm:cxn modelId="{C92BB9A6-3C1C-4407-8ACA-15A0FC74F457}" type="presOf" srcId="{CCF630A9-B2A7-4C80-AD06-1516A2D10394}" destId="{ED9387D8-672A-4E50-BEC9-2AF498EB7A09}" srcOrd="0" destOrd="0" presId="urn:microsoft.com/office/officeart/2005/8/layout/chevron2"/>
    <dgm:cxn modelId="{B147F0A9-9A20-419E-A1B8-87A00DE97B4D}" type="presOf" srcId="{30A59938-1919-4F17-AC0E-F0E5C9964DA7}" destId="{89A0901C-5CC8-45AE-9595-77707E9F42BE}" srcOrd="0" destOrd="0" presId="urn:microsoft.com/office/officeart/2005/8/layout/chevron2"/>
    <dgm:cxn modelId="{FF5353AE-DEFA-44B6-BA29-8B2299BEC221}" srcId="{BF7B9602-BEB0-4302-B7EE-59CC3271ED9F}" destId="{D58DA09A-A1F6-46B8-A1B6-90D62D26A1D2}" srcOrd="0" destOrd="0" parTransId="{384C61DB-BF0F-4D5C-A1D5-3F4642D25443}" sibTransId="{08A17A05-6D81-4805-B117-CE2D25323B41}"/>
    <dgm:cxn modelId="{2107DBD7-F4F1-435B-8D3F-8FB10AD24C78}" type="presOf" srcId="{7CA06B31-A849-46AD-AF09-649C5552CB7E}" destId="{77A92840-F2E6-4FC9-8E1D-6993567409E5}" srcOrd="0" destOrd="0" presId="urn:microsoft.com/office/officeart/2005/8/layout/chevron2"/>
    <dgm:cxn modelId="{C4AF440C-E2BF-4D63-AD58-5115AC93E74B}" type="presParOf" srcId="{C8738491-225C-4C00-B867-C4C0A674B6B5}" destId="{A1461620-BCE7-4F1D-B502-598828CCD6A3}" srcOrd="0" destOrd="0" presId="urn:microsoft.com/office/officeart/2005/8/layout/chevron2"/>
    <dgm:cxn modelId="{D8CB5BC7-EEFF-4C0F-B747-ACC0F19C8F87}" type="presParOf" srcId="{A1461620-BCE7-4F1D-B502-598828CCD6A3}" destId="{D291DB07-1580-46BE-82C6-CA4E0191FA63}" srcOrd="0" destOrd="0" presId="urn:microsoft.com/office/officeart/2005/8/layout/chevron2"/>
    <dgm:cxn modelId="{3F957303-0C5E-45C3-BF4D-DD569E3FCCAD}" type="presParOf" srcId="{A1461620-BCE7-4F1D-B502-598828CCD6A3}" destId="{69368901-2065-43B5-B624-52151FA3C475}" srcOrd="1" destOrd="0" presId="urn:microsoft.com/office/officeart/2005/8/layout/chevron2"/>
    <dgm:cxn modelId="{0F3FB1CB-10E6-4D33-9AD5-4890AF76EC26}" type="presParOf" srcId="{C8738491-225C-4C00-B867-C4C0A674B6B5}" destId="{B4CA66CC-9F2A-47F4-85D4-7679BAB69461}" srcOrd="1" destOrd="0" presId="urn:microsoft.com/office/officeart/2005/8/layout/chevron2"/>
    <dgm:cxn modelId="{B0BC98ED-4C3C-4881-A3A0-54FC498FB579}" type="presParOf" srcId="{C8738491-225C-4C00-B867-C4C0A674B6B5}" destId="{D7FE3DD3-C8D5-46DA-A8B1-E8312C32677A}" srcOrd="2" destOrd="0" presId="urn:microsoft.com/office/officeart/2005/8/layout/chevron2"/>
    <dgm:cxn modelId="{E771EB63-9D76-4BAB-96BD-8D45622B30DB}" type="presParOf" srcId="{D7FE3DD3-C8D5-46DA-A8B1-E8312C32677A}" destId="{77A92840-F2E6-4FC9-8E1D-6993567409E5}" srcOrd="0" destOrd="0" presId="urn:microsoft.com/office/officeart/2005/8/layout/chevron2"/>
    <dgm:cxn modelId="{623A5059-B8CD-46BA-A048-7A392E852A28}" type="presParOf" srcId="{D7FE3DD3-C8D5-46DA-A8B1-E8312C32677A}" destId="{F2C2FDA3-28F4-4037-8D00-A8EC55E40FA8}" srcOrd="1" destOrd="0" presId="urn:microsoft.com/office/officeart/2005/8/layout/chevron2"/>
    <dgm:cxn modelId="{DB8E675E-AC80-4D54-BC13-98BB359F559C}" type="presParOf" srcId="{C8738491-225C-4C00-B867-C4C0A674B6B5}" destId="{0618D3A0-DA2D-401C-99EB-8E08471DA5BB}" srcOrd="3" destOrd="0" presId="urn:microsoft.com/office/officeart/2005/8/layout/chevron2"/>
    <dgm:cxn modelId="{D3B44E87-FB36-4EDC-B8FC-FB1F8025172D}" type="presParOf" srcId="{C8738491-225C-4C00-B867-C4C0A674B6B5}" destId="{7141C9D3-CA6B-42AA-9DB2-B601474EFC87}" srcOrd="4" destOrd="0" presId="urn:microsoft.com/office/officeart/2005/8/layout/chevron2"/>
    <dgm:cxn modelId="{F68D1338-0C68-4392-BF71-1C4B5558B896}" type="presParOf" srcId="{7141C9D3-CA6B-42AA-9DB2-B601474EFC87}" destId="{B4F33D03-AB6F-4200-BF72-7E17BC36E136}" srcOrd="0" destOrd="0" presId="urn:microsoft.com/office/officeart/2005/8/layout/chevron2"/>
    <dgm:cxn modelId="{C3186AB6-205D-4DEB-AA98-EC207C83268A}" type="presParOf" srcId="{7141C9D3-CA6B-42AA-9DB2-B601474EFC87}" destId="{296A7AA2-12C5-4729-B16E-E06AECA4BF19}" srcOrd="1" destOrd="0" presId="urn:microsoft.com/office/officeart/2005/8/layout/chevron2"/>
    <dgm:cxn modelId="{EA9F06F8-AB4A-4AC0-8F94-62BCA142039A}" type="presParOf" srcId="{C8738491-225C-4C00-B867-C4C0A674B6B5}" destId="{AA83652E-A92D-4D63-8712-9A05ABCD51BA}" srcOrd="5" destOrd="0" presId="urn:microsoft.com/office/officeart/2005/8/layout/chevron2"/>
    <dgm:cxn modelId="{77B39AB6-0D9C-481F-A5E6-ACC3C6AE0EFE}" type="presParOf" srcId="{C8738491-225C-4C00-B867-C4C0A674B6B5}" destId="{F4981DE9-F9AA-47D7-8D58-B4E3782CC822}" srcOrd="6" destOrd="0" presId="urn:microsoft.com/office/officeart/2005/8/layout/chevron2"/>
    <dgm:cxn modelId="{8160079C-A225-4306-9890-C9FDB4DD1A36}" type="presParOf" srcId="{F4981DE9-F9AA-47D7-8D58-B4E3782CC822}" destId="{89A0901C-5CC8-45AE-9595-77707E9F42BE}" srcOrd="0" destOrd="0" presId="urn:microsoft.com/office/officeart/2005/8/layout/chevron2"/>
    <dgm:cxn modelId="{2C721171-1A67-4674-98BC-339E47F5645B}" type="presParOf" srcId="{F4981DE9-F9AA-47D7-8D58-B4E3782CC822}" destId="{ED9387D8-672A-4E50-BEC9-2AF498EB7A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D6B94-4C98-49FD-BA55-81E48DD90F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801FF7-C324-47AD-968A-F2DA66F26AE8}">
      <dgm:prSet/>
      <dgm:spPr/>
      <dgm:t>
        <a:bodyPr/>
        <a:lstStyle/>
        <a:p>
          <a:r>
            <a:rPr lang="en-US" b="1" u="sng"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459ED9-5094-48C9-A22F-F3ECCC71970C}" type="parTrans" cxnId="{FC3CD160-6DD1-4EC8-82A4-F3418B9C27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30EB44-0362-4113-9D87-2BFB159BD9D2}" type="sibTrans" cxnId="{FC3CD160-6DD1-4EC8-82A4-F3418B9C27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DB9958-AA23-4BAF-BEC1-201D41C7C21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ability of one person or department in an organization to influence other people to bring about desired outcomes</a:t>
          </a:r>
        </a:p>
      </dgm:t>
    </dgm:pt>
    <dgm:pt modelId="{D51AA718-3776-4A0A-9C26-12F91E20A91F}" type="parTrans" cxnId="{6F96847C-D760-4C2E-84B3-13BAAC97BF0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4B4E5-EA76-4340-BF52-5505C6975A8A}" type="sibTrans" cxnId="{6F96847C-D760-4C2E-84B3-13BAAC97BF0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C56B64-B828-439C-86D2-A69DAACF8EB5}">
      <dgm:prSet/>
      <dgm:spPr/>
      <dgm:t>
        <a:bodyPr/>
        <a:lstStyle/>
        <a:p>
          <a:r>
            <a:rPr lang="en-US" b="1" u="sng">
              <a:latin typeface="Times New Roman" panose="02020603050405020304" pitchFamily="18" charset="0"/>
              <a:cs typeface="Times New Roman" panose="02020603050405020304" pitchFamily="18" charset="0"/>
            </a:rPr>
            <a:t>Influence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73EA57-809A-4629-8B04-3DA456AC0653}" type="parTrans" cxnId="{51AC9B78-901F-469D-9E3A-DFD8EDC9548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B0F454-D5C7-4525-BC8F-48EE3BADC727}" type="sibTrans" cxnId="{51AC9B78-901F-469D-9E3A-DFD8EDC9548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F7DB8F-EE10-4050-94FC-13F8920548A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effect a person’s actions have on the attitudes, values, beliefs, or actions of others</a:t>
          </a:r>
        </a:p>
      </dgm:t>
    </dgm:pt>
    <dgm:pt modelId="{1D79FF3B-81AC-4B22-A7D3-436B8BD11A01}" type="parTrans" cxnId="{5387A2C7-21D1-4F0F-B09F-5FF550D4B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8F64F0-8CEE-466E-BB37-A4CA3A064AFE}" type="sibTrans" cxnId="{5387A2C7-21D1-4F0F-B09F-5FF550D4B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D69931-82A4-43D1-8DD6-3DD3DC60FA4F}" type="pres">
      <dgm:prSet presAssocID="{DADD6B94-4C98-49FD-BA55-81E48DD90FDF}" presName="linear" presStyleCnt="0">
        <dgm:presLayoutVars>
          <dgm:animLvl val="lvl"/>
          <dgm:resizeHandles val="exact"/>
        </dgm:presLayoutVars>
      </dgm:prSet>
      <dgm:spPr/>
    </dgm:pt>
    <dgm:pt modelId="{BD3A7772-E8DD-49A7-B761-BD7B337DE1AC}" type="pres">
      <dgm:prSet presAssocID="{8F801FF7-C324-47AD-968A-F2DA66F26A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65D420-DF6C-47E1-844E-241B32B545E5}" type="pres">
      <dgm:prSet presAssocID="{8F801FF7-C324-47AD-968A-F2DA66F26AE8}" presName="childText" presStyleLbl="revTx" presStyleIdx="0" presStyleCnt="2">
        <dgm:presLayoutVars>
          <dgm:bulletEnabled val="1"/>
        </dgm:presLayoutVars>
      </dgm:prSet>
      <dgm:spPr/>
    </dgm:pt>
    <dgm:pt modelId="{79B551CD-450D-4B73-A7FF-042226DA4F78}" type="pres">
      <dgm:prSet presAssocID="{82C56B64-B828-439C-86D2-A69DAACF8E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BA9545-F0A9-4D4A-9320-7170FF44123D}" type="pres">
      <dgm:prSet presAssocID="{82C56B64-B828-439C-86D2-A69DAACF8E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9A7A414-1A0B-4EA5-B500-3D8CD680F071}" type="presOf" srcId="{2CDB9958-AA23-4BAF-BEC1-201D41C7C210}" destId="{1065D420-DF6C-47E1-844E-241B32B545E5}" srcOrd="0" destOrd="0" presId="urn:microsoft.com/office/officeart/2005/8/layout/vList2"/>
    <dgm:cxn modelId="{C3C42260-C4A2-41D2-B4E8-05A34A21498F}" type="presOf" srcId="{82C56B64-B828-439C-86D2-A69DAACF8EB5}" destId="{79B551CD-450D-4B73-A7FF-042226DA4F78}" srcOrd="0" destOrd="0" presId="urn:microsoft.com/office/officeart/2005/8/layout/vList2"/>
    <dgm:cxn modelId="{FC3CD160-6DD1-4EC8-82A4-F3418B9C278C}" srcId="{DADD6B94-4C98-49FD-BA55-81E48DD90FDF}" destId="{8F801FF7-C324-47AD-968A-F2DA66F26AE8}" srcOrd="0" destOrd="0" parTransId="{3E459ED9-5094-48C9-A22F-F3ECCC71970C}" sibTransId="{4830EB44-0362-4113-9D87-2BFB159BD9D2}"/>
    <dgm:cxn modelId="{51AC9B78-901F-469D-9E3A-DFD8EDC95484}" srcId="{DADD6B94-4C98-49FD-BA55-81E48DD90FDF}" destId="{82C56B64-B828-439C-86D2-A69DAACF8EB5}" srcOrd="1" destOrd="0" parTransId="{0073EA57-809A-4629-8B04-3DA456AC0653}" sibTransId="{10B0F454-D5C7-4525-BC8F-48EE3BADC727}"/>
    <dgm:cxn modelId="{6F96847C-D760-4C2E-84B3-13BAAC97BF0A}" srcId="{8F801FF7-C324-47AD-968A-F2DA66F26AE8}" destId="{2CDB9958-AA23-4BAF-BEC1-201D41C7C210}" srcOrd="0" destOrd="0" parTransId="{D51AA718-3776-4A0A-9C26-12F91E20A91F}" sibTransId="{ED54B4E5-EA76-4340-BF52-5505C6975A8A}"/>
    <dgm:cxn modelId="{5387A2C7-21D1-4F0F-B09F-5FF550D4B0D8}" srcId="{82C56B64-B828-439C-86D2-A69DAACF8EB5}" destId="{36F7DB8F-EE10-4050-94FC-13F8920548A2}" srcOrd="0" destOrd="0" parTransId="{1D79FF3B-81AC-4B22-A7D3-436B8BD11A01}" sibTransId="{828F64F0-8CEE-466E-BB37-A4CA3A064AFE}"/>
    <dgm:cxn modelId="{64DFC4CE-03A4-49C9-A646-6DF9FF5AAEAA}" type="presOf" srcId="{8F801FF7-C324-47AD-968A-F2DA66F26AE8}" destId="{BD3A7772-E8DD-49A7-B761-BD7B337DE1AC}" srcOrd="0" destOrd="0" presId="urn:microsoft.com/office/officeart/2005/8/layout/vList2"/>
    <dgm:cxn modelId="{C627CBD0-CCF0-457A-9F96-20736F0055FA}" type="presOf" srcId="{36F7DB8F-EE10-4050-94FC-13F8920548A2}" destId="{1EBA9545-F0A9-4D4A-9320-7170FF44123D}" srcOrd="0" destOrd="0" presId="urn:microsoft.com/office/officeart/2005/8/layout/vList2"/>
    <dgm:cxn modelId="{0C71DFDD-0D8D-43E7-BB55-20743EE98D5C}" type="presOf" srcId="{DADD6B94-4C98-49FD-BA55-81E48DD90FDF}" destId="{D4D69931-82A4-43D1-8DD6-3DD3DC60FA4F}" srcOrd="0" destOrd="0" presId="urn:microsoft.com/office/officeart/2005/8/layout/vList2"/>
    <dgm:cxn modelId="{E9968989-5BCA-40A8-9EB9-BBB21C916867}" type="presParOf" srcId="{D4D69931-82A4-43D1-8DD6-3DD3DC60FA4F}" destId="{BD3A7772-E8DD-49A7-B761-BD7B337DE1AC}" srcOrd="0" destOrd="0" presId="urn:microsoft.com/office/officeart/2005/8/layout/vList2"/>
    <dgm:cxn modelId="{33FE3A78-738C-4477-97BD-480CD5A0B31C}" type="presParOf" srcId="{D4D69931-82A4-43D1-8DD6-3DD3DC60FA4F}" destId="{1065D420-DF6C-47E1-844E-241B32B545E5}" srcOrd="1" destOrd="0" presId="urn:microsoft.com/office/officeart/2005/8/layout/vList2"/>
    <dgm:cxn modelId="{6616E22E-8AEA-4864-B152-46ABB31FD3EB}" type="presParOf" srcId="{D4D69931-82A4-43D1-8DD6-3DD3DC60FA4F}" destId="{79B551CD-450D-4B73-A7FF-042226DA4F78}" srcOrd="2" destOrd="0" presId="urn:microsoft.com/office/officeart/2005/8/layout/vList2"/>
    <dgm:cxn modelId="{BE826CF8-C744-4A05-A49A-8B8CFE28D1D4}" type="presParOf" srcId="{D4D69931-82A4-43D1-8DD6-3DD3DC60FA4F}" destId="{1EBA9545-F0A9-4D4A-9320-7170FF4412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1DB07-1580-46BE-82C6-CA4E0191FA6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Recognize</a:t>
          </a:r>
        </a:p>
      </dsp:txBody>
      <dsp:txXfrm rot="-5400000">
        <a:off x="1" y="419726"/>
        <a:ext cx="838822" cy="359495"/>
      </dsp:txXfrm>
    </dsp:sp>
    <dsp:sp modelId="{69368901-2065-43B5-B624-52151FA3C475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Recognize your natural leadership frame of reference and how you can expand your perspective.</a:t>
          </a:r>
        </a:p>
      </dsp:txBody>
      <dsp:txXfrm rot="-5400000">
        <a:off x="838822" y="38338"/>
        <a:ext cx="9638754" cy="702860"/>
      </dsp:txXfrm>
    </dsp:sp>
    <dsp:sp modelId="{77A92840-F2E6-4FC9-8E1D-6993567409E5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sp:txBody>
      <dsp:txXfrm rot="-5400000">
        <a:off x="1" y="1470522"/>
        <a:ext cx="838822" cy="359495"/>
      </dsp:txXfrm>
    </dsp:sp>
    <dsp:sp modelId="{F2C2FDA3-28F4-4037-8D00-A8EC55E40FA8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Use power and politics to help accomplish important organizational goals.</a:t>
          </a:r>
        </a:p>
      </dsp:txBody>
      <dsp:txXfrm rot="-5400000">
        <a:off x="838822" y="1089135"/>
        <a:ext cx="9638754" cy="702860"/>
      </dsp:txXfrm>
    </dsp:sp>
    <dsp:sp modelId="{B4F33D03-AB6F-4200-BF72-7E17BC36E136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Identify</a:t>
          </a:r>
        </a:p>
      </dsp:txBody>
      <dsp:txXfrm rot="-5400000">
        <a:off x="1" y="2521319"/>
        <a:ext cx="838822" cy="359495"/>
      </dsp:txXfrm>
    </dsp:sp>
    <dsp:sp modelId="{296A7AA2-12C5-4729-B16E-E06AECA4BF19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Identify types and sources of power in organizations and know how to increase power through political activity.</a:t>
          </a:r>
        </a:p>
      </dsp:txBody>
      <dsp:txXfrm rot="-5400000">
        <a:off x="838822" y="2139931"/>
        <a:ext cx="9638754" cy="702860"/>
      </dsp:txXfrm>
    </dsp:sp>
    <dsp:sp modelId="{89A0901C-5CC8-45AE-9595-77707E9F42B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sp:txBody>
      <dsp:txXfrm rot="-5400000">
        <a:off x="1" y="3572115"/>
        <a:ext cx="838822" cy="359495"/>
      </dsp:txXfrm>
    </dsp:sp>
    <dsp:sp modelId="{ED9387D8-672A-4E50-BEC9-2AF498EB7A09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Use the influence tactics of rational persuasion, friendliness, reciprocity, developing allies, direct appeal, and scarcity.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A7772-E8DD-49A7-B761-BD7B337DE1AC}">
      <dsp:nvSpPr>
        <dsp:cNvPr id="0" name=""/>
        <dsp:cNvSpPr/>
      </dsp:nvSpPr>
      <dsp:spPr>
        <a:xfrm>
          <a:off x="0" y="261481"/>
          <a:ext cx="1051560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  <a:endParaRPr lang="en-US" sz="4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34" y="308315"/>
        <a:ext cx="10421932" cy="865732"/>
      </dsp:txXfrm>
    </dsp:sp>
    <dsp:sp modelId="{1065D420-DF6C-47E1-844E-241B32B545E5}">
      <dsp:nvSpPr>
        <dsp:cNvPr id="0" name=""/>
        <dsp:cNvSpPr/>
      </dsp:nvSpPr>
      <dsp:spPr>
        <a:xfrm>
          <a:off x="0" y="1220881"/>
          <a:ext cx="10515600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The ability of one person or department in an organization to influence other people to bring about desired outcomes</a:t>
          </a:r>
        </a:p>
      </dsp:txBody>
      <dsp:txXfrm>
        <a:off x="0" y="1220881"/>
        <a:ext cx="10515600" cy="954787"/>
      </dsp:txXfrm>
    </dsp:sp>
    <dsp:sp modelId="{79B551CD-450D-4B73-A7FF-042226DA4F78}">
      <dsp:nvSpPr>
        <dsp:cNvPr id="0" name=""/>
        <dsp:cNvSpPr/>
      </dsp:nvSpPr>
      <dsp:spPr>
        <a:xfrm>
          <a:off x="0" y="2175669"/>
          <a:ext cx="10515600" cy="959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Influence</a:t>
          </a:r>
          <a:endParaRPr lang="en-US" sz="4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34" y="2222503"/>
        <a:ext cx="10421932" cy="865732"/>
      </dsp:txXfrm>
    </dsp:sp>
    <dsp:sp modelId="{1EBA9545-F0A9-4D4A-9320-7170FF44123D}">
      <dsp:nvSpPr>
        <dsp:cNvPr id="0" name=""/>
        <dsp:cNvSpPr/>
      </dsp:nvSpPr>
      <dsp:spPr>
        <a:xfrm>
          <a:off x="0" y="3135069"/>
          <a:ext cx="10515600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The effect a person’s actions have on the attitudes, values, beliefs, or actions of others</a:t>
          </a:r>
        </a:p>
      </dsp:txBody>
      <dsp:txXfrm>
        <a:off x="0" y="3135069"/>
        <a:ext cx="10515600" cy="95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3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2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hart, map, scatter chart&#10;&#10;Description automatically generated">
            <a:extLst>
              <a:ext uri="{FF2B5EF4-FFF2-40B4-BE49-F238E27FC236}">
                <a16:creationId xmlns:a16="http://schemas.microsoft.com/office/drawing/2014/main" id="{622E7208-B0B4-FF65-090B-9CA619CF0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25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B1CBE-B239-34AB-8566-6FEA3F5B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68" y="698643"/>
            <a:ext cx="5243394" cy="5189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THEORIES OF LEADERSHIP </a:t>
            </a:r>
            <a:b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AND INFLUENCE</a:t>
            </a: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1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2758EC-CE9D-CFCF-6CEE-592ACA3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FAREED QURESHI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06566"/>
            <a:ext cx="5779910" cy="1716255"/>
          </a:xfrm>
        </p:spPr>
        <p:txBody>
          <a:bodyPr anchor="b"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FOR ASSERTING INFLUENCE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F161067-8E6A-73A4-FB08-81E55950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29386"/>
            <a:ext cx="5594251" cy="3710427"/>
          </a:xfrm>
        </p:spPr>
        <p:txBody>
          <a:bodyPr anchor="t"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rational persuasion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people like you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the rule of reciprocity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allies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what you want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the principle of scarcity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formal authority with expertise and credibility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TAKE POWER PERSONALLY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973B3F6F-5B53-9C22-DDCD-B6A1E5EADC0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4684" y="2525151"/>
            <a:ext cx="2971800" cy="17526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BF8C10F-9605-77D3-A408-85364DF94C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63484" y="2525151"/>
            <a:ext cx="2971800" cy="17526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EBCE333-52AD-E915-75B2-00C6C018D96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92284" y="2525151"/>
            <a:ext cx="2971800" cy="17526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3DA22EDF-15E9-40DA-1977-46865738D06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82984" y="2563251"/>
            <a:ext cx="2971800" cy="16764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59FB0E8-F17B-BCEC-3F8C-9C891F6B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084" y="1915551"/>
            <a:ext cx="17367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action consistent with the organization’s goals, rather than being self-motivated purely by self-interest?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AE907D2-3644-B81A-C2A9-9B1CA2D73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209" y="1915551"/>
            <a:ext cx="15398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the action respect the rights of individuals and groups affected by it?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C9B05CD6-C7E5-7753-0E1F-39871C07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009" y="1915551"/>
            <a:ext cx="15398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the action meet the standards of fairness and equity?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2E2D9BA-19C3-58EA-6B3A-30FEEBAB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809" y="1915551"/>
            <a:ext cx="15398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you wish others to behave in the same way if the action affected you?</a:t>
            </a:r>
          </a:p>
        </p:txBody>
      </p:sp>
    </p:spTree>
    <p:extLst>
      <p:ext uri="{BB962C8B-B14F-4D97-AF65-F5344CB8AC3E}">
        <p14:creationId xmlns:p14="http://schemas.microsoft.com/office/powerpoint/2010/main" val="708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THAT IS ALL FOR TODAY!!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7058893-DCDD-8270-BCB6-048E275A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OBJECTIVES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75FDF9-4F19-3862-3CC6-A3E030A96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628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7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595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KINDS OF INFLUENTIAL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716"/>
            <a:ext cx="11203745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Transformational leadership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characterized by the ability to bring about significant change in followers and the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leadership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Charismatic leadership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 who have the ability to inspire and motivate people to do more than they would normally do, despite obstacles and personal sacrifice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impact on followers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Coalitional leadership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that involves developing allies and building a coalition of people who support the leader’s goals and can help influence others to implement the leader’s decisions and achieve the goals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Machiavellian-style leadership</a:t>
            </a:r>
          </a:p>
        </p:txBody>
      </p:sp>
    </p:spTree>
    <p:extLst>
      <p:ext uri="{BB962C8B-B14F-4D97-AF65-F5344CB8AC3E}">
        <p14:creationId xmlns:p14="http://schemas.microsoft.com/office/powerpoint/2010/main" val="42937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POWER AND INFLUENCE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F5CAA-99A4-3174-8E74-A6A22E70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36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5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TYPES OF LEADER POWER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4B040CE0-549D-E1B8-C94F-C4C7E1C2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22" y="1790700"/>
            <a:ext cx="4232030" cy="43568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FB63115A-838C-56BE-4B42-DD18428A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022" y="1790700"/>
            <a:ext cx="4232030" cy="435688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1F7EC8E-F048-9F24-B06B-9A9A2399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546" y="2741613"/>
            <a:ext cx="2149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Coercive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5675315-B7EA-6C8D-9172-6EF072828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635" y="4470009"/>
            <a:ext cx="2439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Power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1F6951F-C3C8-3F04-B35B-CE22F344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347" y="2741612"/>
            <a:ext cx="27239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D706CED0-DA3D-6EDC-30A9-9B5B5073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822" y="4457700"/>
            <a:ext cx="2590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Power</a:t>
            </a:r>
          </a:p>
        </p:txBody>
      </p:sp>
    </p:spTree>
    <p:extLst>
      <p:ext uri="{BB962C8B-B14F-4D97-AF65-F5344CB8AC3E}">
        <p14:creationId xmlns:p14="http://schemas.microsoft.com/office/powerpoint/2010/main" val="37294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THE USE OF POWER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6E13FCD1-2894-914E-353D-8BC3C2DBF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48" y="2048669"/>
            <a:ext cx="2056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Power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F87ABDA0-A233-544C-5CAA-B6512126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2" y="2048669"/>
            <a:ext cx="210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Power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AAC389F-72BC-2EA4-DAFF-7FD202016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0148" y="2773362"/>
            <a:ext cx="838200" cy="1981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0625F99-787B-DF9A-E2CC-5E6A8BA14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48" y="2773362"/>
            <a:ext cx="914400" cy="1905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95A10132-7907-DBB2-591B-064A512E09CB}"/>
              </a:ext>
            </a:extLst>
          </p:cNvPr>
          <p:cNvSpPr txBox="1">
            <a:spLocks noChangeArrowheads="1"/>
          </p:cNvSpPr>
          <p:nvPr/>
        </p:nvSpPr>
        <p:spPr bwMode="auto">
          <a:xfrm rot="17756228">
            <a:off x="1876423" y="3521660"/>
            <a:ext cx="152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use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2E56005B-8804-D7D1-ADF6-ECDA3AA7654A}"/>
              </a:ext>
            </a:extLst>
          </p:cNvPr>
          <p:cNvSpPr txBox="1">
            <a:spLocks noChangeArrowheads="1"/>
          </p:cNvSpPr>
          <p:nvPr/>
        </p:nvSpPr>
        <p:spPr bwMode="auto">
          <a:xfrm rot="3839389">
            <a:off x="3328606" y="3567471"/>
            <a:ext cx="152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use</a:t>
            </a: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D4AFB43-F7A6-6629-BAF6-8666CA8F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560" y="4890464"/>
            <a:ext cx="1683508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EDE82979-AC57-4414-0FFC-87D2FB7D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760" y="4890464"/>
            <a:ext cx="1683508" cy="990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6EDE305-D7A4-B5F9-707E-A1A6887A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885" y="5155577"/>
            <a:ext cx="1539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A00EFE14-42D2-27C9-0E46-8C442491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885" y="5155577"/>
            <a:ext cx="1620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A94B0C8A-9366-EAE5-ABCF-14AB723F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569" y="4747420"/>
            <a:ext cx="1600200" cy="9906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82A79C-4858-2B84-60E0-05E29A5AD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3369" y="2613820"/>
            <a:ext cx="0" cy="1828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2F8A9AD9-088A-B06E-2725-91CF22F9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694" y="5012533"/>
            <a:ext cx="1616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</a:p>
        </p:txBody>
      </p:sp>
    </p:spTree>
    <p:extLst>
      <p:ext uri="{BB962C8B-B14F-4D97-AF65-F5344CB8AC3E}">
        <p14:creationId xmlns:p14="http://schemas.microsoft.com/office/powerpoint/2010/main" val="21541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22922"/>
            <a:ext cx="1183679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THAT AFFECT DEPENDENCY AND POWER IN ORGANIZATIONS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C9F42B-49FE-1D9E-4217-D3D05831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95" y="2426360"/>
            <a:ext cx="1447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862113-68DF-2AF2-46FB-FD74B843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95" y="3493160"/>
            <a:ext cx="1447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526B80-4E49-C63F-998D-4CB8C841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775" y="4559960"/>
            <a:ext cx="156972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substitutability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712EE650-FE6C-5C2D-9E71-F64BC882F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695" y="6083960"/>
            <a:ext cx="342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B300750-D01F-2843-9530-52F8F4AF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020" y="1648485"/>
            <a:ext cx="1692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has control over: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128FDA1-EC7A-6387-E096-4CC9BC75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422" y="2334285"/>
            <a:ext cx="20732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seen as unimportant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264EC6AC-C22B-9F5C-69CE-29C42DDD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95" y="3416960"/>
            <a:ext cx="228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available resources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1C6E4E3-C97F-14A9-0603-258C5AA0D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898" y="4544085"/>
            <a:ext cx="27009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with acceptable substitutes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5EB7D594-006D-8CE2-137A-F6B7E703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95" y="5714073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dependency on leader = lower power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E5B984A7-3565-7AE2-1DFB-594105D9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620" y="1648485"/>
            <a:ext cx="176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Leader has control over: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FC746796-AC9A-23D1-CB5C-C049E6CC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620" y="2350160"/>
            <a:ext cx="2635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seen as very important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564AAEDC-44E3-6ECF-E509-0DB3779A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20" y="3477285"/>
            <a:ext cx="17299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Scarce resources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9D26FC74-E1EC-D3A2-33D9-0219EEE5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20" y="4544085"/>
            <a:ext cx="2278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with no substitutes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BE6BA42E-EDD4-8643-D686-938A119F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20" y="5714073"/>
            <a:ext cx="22784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dependency on leader = higher power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18AC965-7253-A4B9-86E3-B7AA7559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695" y="2462873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E09866B-3062-8CC3-4F1A-00AF238C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820" y="3529673"/>
            <a:ext cx="1463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Scarcity</a:t>
            </a:r>
          </a:p>
        </p:txBody>
      </p:sp>
    </p:spTree>
    <p:extLst>
      <p:ext uri="{BB962C8B-B14F-4D97-AF65-F5344CB8AC3E}">
        <p14:creationId xmlns:p14="http://schemas.microsoft.com/office/powerpoint/2010/main" val="20790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D494F7-A85B-1204-2316-366A5DC4B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337" y="3826192"/>
            <a:ext cx="1752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67"/>
            <a:ext cx="5647006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LEADER’S FRAMES OF REFERENCE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FD6F202C-DDB3-4310-AA28-78E76E20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2" y="3769971"/>
            <a:ext cx="1905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Mind-set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Sees organization as machine, economics, plans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Goals, systems, efficiency, formal authority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Rigidity and tyranny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065EFA63-B59E-4C9E-25C5-F4D5E9A6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587" y="3383280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Structural</a:t>
            </a: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BA32F-3695-CBAF-AD52-14CD12FF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197" y="2530792"/>
            <a:ext cx="1752600" cy="3733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8865F1D-7ABA-8ECA-9875-4372184F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22" y="2514917"/>
            <a:ext cx="176847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Mind-set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Sees organization as family, belonging, clan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People, support, empowerment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 of content or substance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73C83B8E-52F9-5862-C495-2ECD40F2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797" y="1921192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Human Resource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B286275-6329-DA95-506D-8D7784F3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72" y="1616392"/>
            <a:ext cx="1752600" cy="464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BD7A40A-0188-569F-DF43-911A1648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797" y="1676717"/>
            <a:ext cx="17684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Mind-set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Sees organization as jungle, power, schemes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allocation, negotiation, coalition building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Dangers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Power plays for purpose of self-interest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83F99DB9-88FF-D50B-A185-22A104EEB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797" y="1271905"/>
            <a:ext cx="176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Political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DF798B0-BEF7-8177-D0EE-5D9DCFAF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272" y="473392"/>
            <a:ext cx="1752600" cy="579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5AFEA2D-2D86-78D0-17A1-0CAE09597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7" y="473392"/>
            <a:ext cx="18446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Mind-set: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Sees organization as theater, spiritual meaning, dreams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Vision, culture &amp; values, inspiration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Dangers: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“Messiah” complex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5D5BF646-3922-24ED-0982-1D7F1582A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272" y="128905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Symbolic</a:t>
            </a:r>
          </a:p>
        </p:txBody>
      </p:sp>
    </p:spTree>
    <p:extLst>
      <p:ext uri="{BB962C8B-B14F-4D97-AF65-F5344CB8AC3E}">
        <p14:creationId xmlns:p14="http://schemas.microsoft.com/office/powerpoint/2010/main" val="27347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8B0DE3EE-6CF7-3EB5-864E-47216F29E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2" r="18404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to acquire, develop, and use power and other resources to obtain desired future outcomes when there is uncertainty or disagreement about choices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553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Univers</vt:lpstr>
      <vt:lpstr>GradientVTI</vt:lpstr>
      <vt:lpstr>THEORIES OF LEADERSHIP   POWER AND INFLUENCE</vt:lpstr>
      <vt:lpstr>DISCUSSION OBJECTIVES</vt:lpstr>
      <vt:lpstr>FOUR KINDS OF INFLUENTIAL LEADERSHIP</vt:lpstr>
      <vt:lpstr>POWER AND INFLUENCE</vt:lpstr>
      <vt:lpstr>FIVE TYPES OF LEADER POWER</vt:lpstr>
      <vt:lpstr>RESPONSE TO THE USE OF POWER</vt:lpstr>
      <vt:lpstr>CHARACTERISTICS THAT AFFECT DEPENDENCY AND POWER IN ORGANIZATIONS</vt:lpstr>
      <vt:lpstr>LEADER’S FRAMES OF REFERENCE</vt:lpstr>
      <vt:lpstr>POLITICS</vt:lpstr>
      <vt:lpstr>PRINCIPLES FOR ASSERTING INFLUENCE</vt:lpstr>
      <vt:lpstr>DON’T TAKE POWER PERSONALLY</vt:lpstr>
      <vt:lpstr>THAT IS ALL FOR TODAY!!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LEADERSHIP   POWER AND INFLUENCE</dc:title>
  <dc:creator>Fareed</dc:creator>
  <cp:keywords>Final</cp:keywords>
  <cp:lastModifiedBy>Fareed</cp:lastModifiedBy>
  <cp:revision>15</cp:revision>
  <dcterms:created xsi:type="dcterms:W3CDTF">2023-04-26T06:37:31Z</dcterms:created>
  <dcterms:modified xsi:type="dcterms:W3CDTF">2023-04-26T07:29:13Z</dcterms:modified>
</cp:coreProperties>
</file>